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73" r:id="rId2"/>
    <p:sldId id="333" r:id="rId3"/>
    <p:sldId id="342" r:id="rId4"/>
    <p:sldId id="343" r:id="rId5"/>
    <p:sldId id="344" r:id="rId6"/>
    <p:sldId id="348" r:id="rId7"/>
    <p:sldId id="347" r:id="rId8"/>
    <p:sldId id="350" r:id="rId9"/>
    <p:sldId id="351" r:id="rId10"/>
    <p:sldId id="352" r:id="rId11"/>
    <p:sldId id="353" r:id="rId12"/>
    <p:sldId id="354" r:id="rId13"/>
    <p:sldId id="355" r:id="rId14"/>
    <p:sldId id="356" r:id="rId15"/>
    <p:sldId id="357" r:id="rId16"/>
    <p:sldId id="358" r:id="rId17"/>
    <p:sldId id="349" r:id="rId18"/>
    <p:sldId id="341" r:id="rId19"/>
    <p:sldId id="337" r:id="rId20"/>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0066"/>
    <a:srgbClr val="0000FF"/>
    <a:srgbClr val="006600"/>
    <a:srgbClr val="9B9BFF"/>
    <a:srgbClr val="FFFFCC"/>
    <a:srgbClr val="FFCC99"/>
    <a:srgbClr val="CCECFF"/>
    <a:srgbClr val="33CC3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60" autoAdjust="0"/>
    <p:restoredTop sz="98305" autoAdjust="0"/>
  </p:normalViewPr>
  <p:slideViewPr>
    <p:cSldViewPr snapToGrid="0">
      <p:cViewPr>
        <p:scale>
          <a:sx n="100" d="100"/>
          <a:sy n="100" d="100"/>
        </p:scale>
        <p:origin x="-246" y="-282"/>
      </p:cViewPr>
      <p:guideLst>
        <p:guide orient="horz" pos="2160"/>
        <p:guide pos="2880"/>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743903FF-7B7F-4650-B377-95B9BB904032}" type="datetimeFigureOut">
              <a:rPr lang="en-GB" smtClean="0"/>
              <a:t>05/05/2016</a:t>
            </a:fld>
            <a:endParaRPr lang="en-GB"/>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A83999C9-70B1-4FD2-959B-375AE71F5876}" type="slidenum">
              <a:rPr lang="en-GB" smtClean="0"/>
              <a:t>‹#›</a:t>
            </a:fld>
            <a:endParaRPr lang="en-GB"/>
          </a:p>
        </p:txBody>
      </p:sp>
    </p:spTree>
    <p:extLst>
      <p:ext uri="{BB962C8B-B14F-4D97-AF65-F5344CB8AC3E}">
        <p14:creationId xmlns:p14="http://schemas.microsoft.com/office/powerpoint/2010/main" val="2618307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9C73028-959A-4921-BF38-BD2DB0D51296}" type="datetime1">
              <a:rPr lang="en-GB" smtClean="0"/>
              <a:t>05/05/2016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2886EE-AD67-426B-9E40-D4D67DDB6EF0}" type="slidenum">
              <a:rPr lang="en-GB" smtClean="0"/>
              <a:t>‹#›</a:t>
            </a:fld>
            <a:endParaRPr lang="en-GB"/>
          </a:p>
        </p:txBody>
      </p:sp>
    </p:spTree>
    <p:extLst>
      <p:ext uri="{BB962C8B-B14F-4D97-AF65-F5344CB8AC3E}">
        <p14:creationId xmlns:p14="http://schemas.microsoft.com/office/powerpoint/2010/main" val="4127124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C9B51D4-5E23-4633-A92B-EEE476AC51E4}" type="datetime1">
              <a:rPr lang="en-GB" smtClean="0"/>
              <a:t>05/05/2016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2886EE-AD67-426B-9E40-D4D67DDB6EF0}" type="slidenum">
              <a:rPr lang="en-GB" smtClean="0"/>
              <a:t>‹#›</a:t>
            </a:fld>
            <a:endParaRPr lang="en-GB"/>
          </a:p>
        </p:txBody>
      </p:sp>
    </p:spTree>
    <p:extLst>
      <p:ext uri="{BB962C8B-B14F-4D97-AF65-F5344CB8AC3E}">
        <p14:creationId xmlns:p14="http://schemas.microsoft.com/office/powerpoint/2010/main" val="1897638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9291C3C-0E3B-4B00-AC33-FF515A78F85F}" type="datetime1">
              <a:rPr lang="en-GB" smtClean="0"/>
              <a:t>05/05/2016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2886EE-AD67-426B-9E40-D4D67DDB6EF0}" type="slidenum">
              <a:rPr lang="en-GB" smtClean="0"/>
              <a:t>‹#›</a:t>
            </a:fld>
            <a:endParaRPr lang="en-GB"/>
          </a:p>
        </p:txBody>
      </p:sp>
    </p:spTree>
    <p:extLst>
      <p:ext uri="{BB962C8B-B14F-4D97-AF65-F5344CB8AC3E}">
        <p14:creationId xmlns:p14="http://schemas.microsoft.com/office/powerpoint/2010/main" val="2280019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5964A98-9F44-4B53-A8B2-00E249F48934}" type="datetime1">
              <a:rPr lang="en-GB" smtClean="0"/>
              <a:t>05/05/2016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2886EE-AD67-426B-9E40-D4D67DDB6EF0}" type="slidenum">
              <a:rPr lang="en-GB" smtClean="0"/>
              <a:t>‹#›</a:t>
            </a:fld>
            <a:endParaRPr lang="en-GB"/>
          </a:p>
        </p:txBody>
      </p:sp>
    </p:spTree>
    <p:extLst>
      <p:ext uri="{BB962C8B-B14F-4D97-AF65-F5344CB8AC3E}">
        <p14:creationId xmlns:p14="http://schemas.microsoft.com/office/powerpoint/2010/main" val="1940292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F8BFAD-CF8F-4BA1-8E34-5F0B756DA439}" type="datetime1">
              <a:rPr lang="en-GB" smtClean="0"/>
              <a:t>05/05/2016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2886EE-AD67-426B-9E40-D4D67DDB6EF0}" type="slidenum">
              <a:rPr lang="en-GB" smtClean="0"/>
              <a:t>‹#›</a:t>
            </a:fld>
            <a:endParaRPr lang="en-GB"/>
          </a:p>
        </p:txBody>
      </p:sp>
    </p:spTree>
    <p:extLst>
      <p:ext uri="{BB962C8B-B14F-4D97-AF65-F5344CB8AC3E}">
        <p14:creationId xmlns:p14="http://schemas.microsoft.com/office/powerpoint/2010/main" val="1000587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F0356EF-8D88-4B53-9C34-08A513CE2BC7}" type="datetime1">
              <a:rPr lang="en-GB" smtClean="0"/>
              <a:t>05/05/2016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2886EE-AD67-426B-9E40-D4D67DDB6EF0}" type="slidenum">
              <a:rPr lang="en-GB" smtClean="0"/>
              <a:t>‹#›</a:t>
            </a:fld>
            <a:endParaRPr lang="en-GB"/>
          </a:p>
        </p:txBody>
      </p:sp>
    </p:spTree>
    <p:extLst>
      <p:ext uri="{BB962C8B-B14F-4D97-AF65-F5344CB8AC3E}">
        <p14:creationId xmlns:p14="http://schemas.microsoft.com/office/powerpoint/2010/main" val="3959597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BBAB97A-334F-47BC-99FA-08B840CB3CD0}" type="datetime1">
              <a:rPr lang="en-GB" smtClean="0"/>
              <a:t>05/05/2016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2886EE-AD67-426B-9E40-D4D67DDB6EF0}" type="slidenum">
              <a:rPr lang="en-GB" smtClean="0"/>
              <a:t>‹#›</a:t>
            </a:fld>
            <a:endParaRPr lang="en-GB"/>
          </a:p>
        </p:txBody>
      </p:sp>
    </p:spTree>
    <p:extLst>
      <p:ext uri="{BB962C8B-B14F-4D97-AF65-F5344CB8AC3E}">
        <p14:creationId xmlns:p14="http://schemas.microsoft.com/office/powerpoint/2010/main" val="32767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0BC7C54-E519-49C6-A0EC-B11C32288A8D}" type="datetime1">
              <a:rPr lang="en-GB" smtClean="0"/>
              <a:t>05/05/2016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2886EE-AD67-426B-9E40-D4D67DDB6EF0}" type="slidenum">
              <a:rPr lang="en-GB" smtClean="0"/>
              <a:t>‹#›</a:t>
            </a:fld>
            <a:endParaRPr lang="en-GB"/>
          </a:p>
        </p:txBody>
      </p:sp>
    </p:spTree>
    <p:extLst>
      <p:ext uri="{BB962C8B-B14F-4D97-AF65-F5344CB8AC3E}">
        <p14:creationId xmlns:p14="http://schemas.microsoft.com/office/powerpoint/2010/main" val="135845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869EFA-E68E-42B5-A197-AC116B6FB4C8}" type="datetime1">
              <a:rPr lang="en-GB" smtClean="0"/>
              <a:t>05/05/2016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F2886EE-AD67-426B-9E40-D4D67DDB6EF0}" type="slidenum">
              <a:rPr lang="en-GB" smtClean="0"/>
              <a:t>‹#›</a:t>
            </a:fld>
            <a:endParaRPr lang="en-GB"/>
          </a:p>
        </p:txBody>
      </p:sp>
    </p:spTree>
    <p:extLst>
      <p:ext uri="{BB962C8B-B14F-4D97-AF65-F5344CB8AC3E}">
        <p14:creationId xmlns:p14="http://schemas.microsoft.com/office/powerpoint/2010/main" val="668115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04C2D4-1065-465C-A239-A454E30F645F}" type="datetime1">
              <a:rPr lang="en-GB" smtClean="0"/>
              <a:t>05/05/2016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2886EE-AD67-426B-9E40-D4D67DDB6EF0}" type="slidenum">
              <a:rPr lang="en-GB" smtClean="0"/>
              <a:t>‹#›</a:t>
            </a:fld>
            <a:endParaRPr lang="en-GB"/>
          </a:p>
        </p:txBody>
      </p:sp>
    </p:spTree>
    <p:extLst>
      <p:ext uri="{BB962C8B-B14F-4D97-AF65-F5344CB8AC3E}">
        <p14:creationId xmlns:p14="http://schemas.microsoft.com/office/powerpoint/2010/main" val="3952263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CD8BB1-4107-44E1-BCF8-2D19052B92A9}" type="datetime1">
              <a:rPr lang="en-GB" smtClean="0"/>
              <a:t>05/05/2016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2886EE-AD67-426B-9E40-D4D67DDB6EF0}" type="slidenum">
              <a:rPr lang="en-GB" smtClean="0"/>
              <a:t>‹#›</a:t>
            </a:fld>
            <a:endParaRPr lang="en-GB"/>
          </a:p>
        </p:txBody>
      </p:sp>
    </p:spTree>
    <p:extLst>
      <p:ext uri="{BB962C8B-B14F-4D97-AF65-F5344CB8AC3E}">
        <p14:creationId xmlns:p14="http://schemas.microsoft.com/office/powerpoint/2010/main" val="1490645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336746-23CB-40B1-956A-853C0264A71A}" type="datetime1">
              <a:rPr lang="en-GB" smtClean="0"/>
              <a:t>05/05/2016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2886EE-AD67-426B-9E40-D4D67DDB6EF0}" type="slidenum">
              <a:rPr lang="en-GB" smtClean="0"/>
              <a:t>‹#›</a:t>
            </a:fld>
            <a:endParaRPr lang="en-GB"/>
          </a:p>
        </p:txBody>
      </p:sp>
    </p:spTree>
    <p:extLst>
      <p:ext uri="{BB962C8B-B14F-4D97-AF65-F5344CB8AC3E}">
        <p14:creationId xmlns:p14="http://schemas.microsoft.com/office/powerpoint/2010/main" val="677570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indico.cern.ch/event/516222/contributions/1195996/attachments/1259338/1860389/AUW_-_SLAC_-_Pietro_Caragiulo_public.ppt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91287"/>
            <a:ext cx="7772400" cy="1988531"/>
          </a:xfrm>
        </p:spPr>
        <p:txBody>
          <a:bodyPr anchor="t">
            <a:normAutofit fontScale="90000"/>
          </a:bodyPr>
          <a:lstStyle/>
          <a:p>
            <a:r>
              <a:rPr lang="en-GB" dirty="0" smtClean="0">
                <a:solidFill>
                  <a:srgbClr val="0000FF"/>
                </a:solidFill>
              </a:rPr>
              <a:t>Next </a:t>
            </a:r>
            <a:r>
              <a:rPr lang="en-GB" dirty="0" smtClean="0">
                <a:solidFill>
                  <a:srgbClr val="0000FF"/>
                </a:solidFill>
              </a:rPr>
              <a:t>steps and CHESS-2 </a:t>
            </a:r>
            <a:r>
              <a:rPr lang="en-GB" smtClean="0">
                <a:solidFill>
                  <a:srgbClr val="0000FF"/>
                </a:solidFill>
              </a:rPr>
              <a:t>data flow </a:t>
            </a:r>
            <a:r>
              <a:rPr lang="en-GB" dirty="0" smtClean="0"/>
              <a:t/>
            </a:r>
            <a:br>
              <a:rPr lang="en-GB" dirty="0" smtClean="0"/>
            </a:br>
            <a:r>
              <a:rPr lang="en-GB" sz="3100" dirty="0" smtClean="0"/>
              <a:t/>
            </a:r>
            <a:br>
              <a:rPr lang="en-GB" sz="3100" dirty="0" smtClean="0"/>
            </a:br>
            <a:r>
              <a:rPr lang="en-GB" sz="3200" dirty="0"/>
              <a:t>5</a:t>
            </a:r>
            <a:r>
              <a:rPr lang="en-GB" sz="3200" dirty="0" smtClean="0"/>
              <a:t> May 2016</a:t>
            </a:r>
            <a:br>
              <a:rPr lang="en-GB" sz="3200" dirty="0" smtClean="0"/>
            </a:br>
            <a:r>
              <a:rPr lang="en-GB" sz="1800" dirty="0" smtClean="0">
                <a:solidFill>
                  <a:schemeClr val="bg1"/>
                </a:solidFill>
              </a:rPr>
              <a:t/>
            </a:r>
            <a:br>
              <a:rPr lang="en-GB" sz="1800" dirty="0" smtClean="0">
                <a:solidFill>
                  <a:schemeClr val="bg1"/>
                </a:solidFill>
              </a:rPr>
            </a:br>
            <a:r>
              <a:rPr lang="en-GB" sz="2000" dirty="0" smtClean="0">
                <a:solidFill>
                  <a:schemeClr val="bg1"/>
                </a:solidFill>
              </a:rPr>
              <a:t>this version is the minutes – with notes added</a:t>
            </a:r>
            <a:r>
              <a:rPr lang="en-GB" sz="3200" dirty="0" smtClean="0">
                <a:solidFill>
                  <a:schemeClr val="bg1"/>
                </a:solidFill>
              </a:rPr>
              <a:t/>
            </a:r>
            <a:br>
              <a:rPr lang="en-GB" sz="3200" dirty="0" smtClean="0">
                <a:solidFill>
                  <a:schemeClr val="bg1"/>
                </a:solidFill>
              </a:rPr>
            </a:br>
            <a:endParaRPr lang="en-GB" dirty="0">
              <a:solidFill>
                <a:schemeClr val="bg1"/>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1410" b="64122"/>
          <a:stretch/>
        </p:blipFill>
        <p:spPr>
          <a:xfrm>
            <a:off x="2157994" y="1041796"/>
            <a:ext cx="5299363" cy="1677971"/>
          </a:xfrm>
          <a:prstGeom prst="rect">
            <a:avLst/>
          </a:prstGeom>
        </p:spPr>
      </p:pic>
      <p:sp>
        <p:nvSpPr>
          <p:cNvPr id="3" name="Subtitle 2"/>
          <p:cNvSpPr>
            <a:spLocks noGrp="1"/>
          </p:cNvSpPr>
          <p:nvPr>
            <p:ph type="subTitle" idx="1"/>
          </p:nvPr>
        </p:nvSpPr>
        <p:spPr>
          <a:xfrm>
            <a:off x="755576" y="5804786"/>
            <a:ext cx="7632848" cy="831372"/>
          </a:xfrm>
        </p:spPr>
        <p:txBody>
          <a:bodyPr>
            <a:normAutofit/>
          </a:bodyPr>
          <a:lstStyle/>
          <a:p>
            <a:r>
              <a:rPr lang="en-GB" dirty="0" smtClean="0"/>
              <a:t>J. J. John</a:t>
            </a:r>
          </a:p>
        </p:txBody>
      </p:sp>
    </p:spTree>
    <p:extLst>
      <p:ext uri="{BB962C8B-B14F-4D97-AF65-F5344CB8AC3E}">
        <p14:creationId xmlns:p14="http://schemas.microsoft.com/office/powerpoint/2010/main" val="61774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116632"/>
            <a:ext cx="8229600" cy="5669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solidFill>
                  <a:srgbClr val="0000FF"/>
                </a:solidFill>
              </a:rPr>
              <a:t>CHESS-2 Data Flow – 4/4</a:t>
            </a:r>
            <a:endParaRPr lang="en-GB" sz="3600" dirty="0">
              <a:solidFill>
                <a:srgbClr val="0000FF"/>
              </a:solidFill>
            </a:endParaRPr>
          </a:p>
        </p:txBody>
      </p:sp>
      <p:sp>
        <p:nvSpPr>
          <p:cNvPr id="9" name="Slide Number Placeholder 1"/>
          <p:cNvSpPr>
            <a:spLocks noGrp="1"/>
          </p:cNvSpPr>
          <p:nvPr>
            <p:ph type="sldNum" sz="quarter" idx="12"/>
          </p:nvPr>
        </p:nvSpPr>
        <p:spPr>
          <a:xfrm>
            <a:off x="8460432" y="6484255"/>
            <a:ext cx="684076" cy="365125"/>
          </a:xfrm>
        </p:spPr>
        <p:txBody>
          <a:bodyPr/>
          <a:lstStyle/>
          <a:p>
            <a:fld id="{7F2886EE-AD67-426B-9E40-D4D67DDB6EF0}" type="slidenum">
              <a:rPr lang="en-GB" sz="1800" smtClean="0">
                <a:solidFill>
                  <a:schemeClr val="tx1"/>
                </a:solidFill>
              </a:rPr>
              <a:t>10</a:t>
            </a:fld>
            <a:endParaRPr lang="en-GB" dirty="0">
              <a:solidFill>
                <a:schemeClr val="tx1"/>
              </a:solidFill>
            </a:endParaRPr>
          </a:p>
        </p:txBody>
      </p:sp>
      <p:grpSp>
        <p:nvGrpSpPr>
          <p:cNvPr id="5" name="Group 4"/>
          <p:cNvGrpSpPr/>
          <p:nvPr/>
        </p:nvGrpSpPr>
        <p:grpSpPr>
          <a:xfrm>
            <a:off x="981604" y="1977264"/>
            <a:ext cx="7315200" cy="2579332"/>
            <a:chOff x="1066800" y="2342820"/>
            <a:chExt cx="7315200" cy="2579332"/>
          </a:xfrm>
        </p:grpSpPr>
        <p:cxnSp>
          <p:nvCxnSpPr>
            <p:cNvPr id="7" name="Straight Connector 6"/>
            <p:cNvCxnSpPr/>
            <p:nvPr/>
          </p:nvCxnSpPr>
          <p:spPr>
            <a:xfrm>
              <a:off x="4925427" y="2431207"/>
              <a:ext cx="0" cy="19451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066800" y="2625721"/>
              <a:ext cx="2100163" cy="2286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b="1" dirty="0" smtClean="0">
                  <a:solidFill>
                    <a:prstClr val="white"/>
                  </a:solidFill>
                </a:rPr>
                <a:t>128 x 32</a:t>
              </a:r>
            </a:p>
            <a:p>
              <a:pPr algn="ctr"/>
              <a:r>
                <a:rPr lang="en-US" sz="1200" b="1" dirty="0" smtClean="0">
                  <a:solidFill>
                    <a:prstClr val="white"/>
                  </a:solidFill>
                </a:rPr>
                <a:t>pixels</a:t>
              </a:r>
              <a:endParaRPr lang="en-US" sz="1200" b="1" dirty="0">
                <a:solidFill>
                  <a:prstClr val="white"/>
                </a:solidFill>
              </a:endParaRPr>
            </a:p>
          </p:txBody>
        </p:sp>
        <p:sp>
          <p:nvSpPr>
            <p:cNvPr id="10" name="Rectangle 9"/>
            <p:cNvSpPr/>
            <p:nvPr/>
          </p:nvSpPr>
          <p:spPr>
            <a:xfrm>
              <a:off x="1066800" y="2342820"/>
              <a:ext cx="3688976" cy="2046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prstClr val="white"/>
                  </a:solidFill>
                </a:rPr>
                <a:t>Column Decoder</a:t>
              </a:r>
              <a:endParaRPr lang="en-US" sz="1200" dirty="0">
                <a:solidFill>
                  <a:prstClr val="white"/>
                </a:solidFill>
              </a:endParaRPr>
            </a:p>
          </p:txBody>
        </p:sp>
        <p:sp>
          <p:nvSpPr>
            <p:cNvPr id="11" name="Rectangle 10"/>
            <p:cNvSpPr/>
            <p:nvPr/>
          </p:nvSpPr>
          <p:spPr>
            <a:xfrm>
              <a:off x="3265213" y="2625721"/>
              <a:ext cx="1490563" cy="2286000"/>
            </a:xfrm>
            <a:prstGeom prst="rect">
              <a:avLst/>
            </a:prstGeom>
            <a:solidFill>
              <a:srgbClr val="C00000"/>
            </a:solidFill>
            <a:ln>
              <a:solidFill>
                <a:srgbClr val="981E3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b="1" dirty="0">
                  <a:solidFill>
                    <a:prstClr val="white"/>
                  </a:solidFill>
                </a:rPr>
                <a:t>Half Comparator,</a:t>
              </a:r>
            </a:p>
            <a:p>
              <a:pPr algn="ctr"/>
              <a:r>
                <a:rPr lang="en-US" sz="1200" b="1" dirty="0">
                  <a:solidFill>
                    <a:prstClr val="white"/>
                  </a:solidFill>
                </a:rPr>
                <a:t>Latch &amp; </a:t>
              </a:r>
              <a:r>
                <a:rPr lang="en-US" sz="1200" b="1" dirty="0" smtClean="0">
                  <a:solidFill>
                    <a:prstClr val="white"/>
                  </a:solidFill>
                </a:rPr>
                <a:t>Strip </a:t>
              </a:r>
              <a:r>
                <a:rPr lang="en-US" sz="1200" b="1" dirty="0">
                  <a:solidFill>
                    <a:prstClr val="white"/>
                  </a:solidFill>
                </a:rPr>
                <a:t>encoding</a:t>
              </a:r>
            </a:p>
          </p:txBody>
        </p:sp>
        <p:sp>
          <p:nvSpPr>
            <p:cNvPr id="12" name="Rectangle 11"/>
            <p:cNvSpPr/>
            <p:nvPr/>
          </p:nvSpPr>
          <p:spPr>
            <a:xfrm>
              <a:off x="5138837" y="2631145"/>
              <a:ext cx="1066800" cy="2286000"/>
            </a:xfrm>
            <a:prstGeom prst="rect">
              <a:avLst/>
            </a:prstGeom>
            <a:solidFill>
              <a:srgbClr val="C00000"/>
            </a:solidFill>
            <a:ln>
              <a:solidFill>
                <a:srgbClr val="981E3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b="1" dirty="0" smtClean="0">
                  <a:solidFill>
                    <a:prstClr val="white"/>
                  </a:solidFill>
                </a:rPr>
                <a:t> Hit Encoding</a:t>
              </a:r>
              <a:endParaRPr lang="en-US" sz="1200" b="1" dirty="0">
                <a:solidFill>
                  <a:prstClr val="white"/>
                </a:solidFill>
              </a:endParaRPr>
            </a:p>
          </p:txBody>
        </p:sp>
        <p:sp>
          <p:nvSpPr>
            <p:cNvPr id="13" name="Rectangle 12"/>
            <p:cNvSpPr/>
            <p:nvPr/>
          </p:nvSpPr>
          <p:spPr>
            <a:xfrm rot="5400000">
              <a:off x="3779781" y="3685401"/>
              <a:ext cx="2286000" cy="1774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smtClean="0">
                  <a:solidFill>
                    <a:prstClr val="white"/>
                  </a:solidFill>
                </a:rPr>
                <a:t>Row Decoder </a:t>
              </a:r>
              <a:endParaRPr lang="en-US" sz="900" dirty="0">
                <a:solidFill>
                  <a:prstClr val="white"/>
                </a:solidFill>
              </a:endParaRPr>
            </a:p>
          </p:txBody>
        </p:sp>
        <p:cxnSp>
          <p:nvCxnSpPr>
            <p:cNvPr id="14" name="Straight Connector 13"/>
            <p:cNvCxnSpPr/>
            <p:nvPr/>
          </p:nvCxnSpPr>
          <p:spPr>
            <a:xfrm flipV="1">
              <a:off x="4755778" y="2431207"/>
              <a:ext cx="2524945" cy="35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6932675" y="2631145"/>
              <a:ext cx="1182462" cy="1344785"/>
              <a:chOff x="8190715" y="2667457"/>
              <a:chExt cx="1182462" cy="1344785"/>
            </a:xfrm>
          </p:grpSpPr>
          <p:sp>
            <p:nvSpPr>
              <p:cNvPr id="34" name="Rectangle 33"/>
              <p:cNvSpPr/>
              <p:nvPr/>
            </p:nvSpPr>
            <p:spPr>
              <a:xfrm>
                <a:off x="8190715" y="2667457"/>
                <a:ext cx="1182462" cy="13447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900" dirty="0">
                  <a:solidFill>
                    <a:prstClr val="white"/>
                  </a:solidFill>
                </a:endParaRPr>
              </a:p>
            </p:txBody>
          </p:sp>
          <p:cxnSp>
            <p:nvCxnSpPr>
              <p:cNvPr id="35" name="Straight Connector 34"/>
              <p:cNvCxnSpPr/>
              <p:nvPr/>
            </p:nvCxnSpPr>
            <p:spPr>
              <a:xfrm>
                <a:off x="8775602" y="3329527"/>
                <a:ext cx="21521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8538763" y="3039973"/>
                <a:ext cx="0" cy="8877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8929597" y="2707695"/>
                <a:ext cx="381000" cy="123962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solidFill>
                      <a:schemeClr val="tx1"/>
                    </a:solidFill>
                  </a:rPr>
                  <a:t>SACI</a:t>
                </a:r>
              </a:p>
            </p:txBody>
          </p:sp>
          <p:sp>
            <p:nvSpPr>
              <p:cNvPr id="38" name="Rectangle 37"/>
              <p:cNvSpPr/>
              <p:nvPr/>
            </p:nvSpPr>
            <p:spPr>
              <a:xfrm>
                <a:off x="8233963" y="3124519"/>
                <a:ext cx="609600" cy="36967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rPr>
                  <a:t>Control </a:t>
                </a:r>
                <a:r>
                  <a:rPr lang="en-US" sz="1050" dirty="0" smtClean="0">
                    <a:solidFill>
                      <a:schemeClr val="tx1"/>
                    </a:solidFill>
                  </a:rPr>
                  <a:t>Logic</a:t>
                </a:r>
                <a:endParaRPr lang="en-US" sz="1050" dirty="0">
                  <a:solidFill>
                    <a:schemeClr val="tx1"/>
                  </a:solidFill>
                </a:endParaRPr>
              </a:p>
            </p:txBody>
          </p:sp>
          <p:cxnSp>
            <p:nvCxnSpPr>
              <p:cNvPr id="39" name="Straight Connector 38"/>
              <p:cNvCxnSpPr/>
              <p:nvPr/>
            </p:nvCxnSpPr>
            <p:spPr>
              <a:xfrm flipV="1">
                <a:off x="8538763" y="3494190"/>
                <a:ext cx="0" cy="8877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8233964" y="3579142"/>
                <a:ext cx="606890" cy="36817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rPr>
                  <a:t>Global Registers</a:t>
                </a:r>
              </a:p>
            </p:txBody>
          </p:sp>
          <p:sp>
            <p:nvSpPr>
              <p:cNvPr id="41" name="Rectangle 40"/>
              <p:cNvSpPr/>
              <p:nvPr/>
            </p:nvSpPr>
            <p:spPr>
              <a:xfrm>
                <a:off x="8233963" y="2707694"/>
                <a:ext cx="609600" cy="34274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smtClean="0">
                    <a:solidFill>
                      <a:schemeClr val="tx1"/>
                    </a:solidFill>
                  </a:rPr>
                  <a:t>Matrix</a:t>
                </a:r>
              </a:p>
              <a:p>
                <a:pPr algn="ctr"/>
                <a:r>
                  <a:rPr lang="en-US" sz="1050" dirty="0" smtClean="0">
                    <a:solidFill>
                      <a:schemeClr val="tx1"/>
                    </a:solidFill>
                  </a:rPr>
                  <a:t>Pointers</a:t>
                </a:r>
              </a:p>
            </p:txBody>
          </p:sp>
        </p:grpSp>
        <p:cxnSp>
          <p:nvCxnSpPr>
            <p:cNvPr id="17" name="Straight Connector 16"/>
            <p:cNvCxnSpPr/>
            <p:nvPr/>
          </p:nvCxnSpPr>
          <p:spPr>
            <a:xfrm>
              <a:off x="6760710" y="3684928"/>
              <a:ext cx="21521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331690" y="2632975"/>
              <a:ext cx="490616" cy="13310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r>
                <a:rPr lang="en-US" sz="1200" dirty="0">
                  <a:solidFill>
                    <a:prstClr val="white"/>
                  </a:solidFill>
                </a:rPr>
                <a:t>Global DACs</a:t>
              </a:r>
            </a:p>
          </p:txBody>
        </p:sp>
        <p:sp>
          <p:nvSpPr>
            <p:cNvPr id="19" name="Rectangle 18"/>
            <p:cNvSpPr/>
            <p:nvPr/>
          </p:nvSpPr>
          <p:spPr>
            <a:xfrm>
              <a:off x="6932675" y="4055697"/>
              <a:ext cx="1182462" cy="856847"/>
            </a:xfrm>
            <a:prstGeom prst="rect">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solidFill>
                    <a:prstClr val="white"/>
                  </a:solidFill>
                </a:rPr>
                <a:t>LVDS TX/RX</a:t>
              </a:r>
            </a:p>
          </p:txBody>
        </p:sp>
        <p:cxnSp>
          <p:nvCxnSpPr>
            <p:cNvPr id="20" name="Straight Connector 19"/>
            <p:cNvCxnSpPr/>
            <p:nvPr/>
          </p:nvCxnSpPr>
          <p:spPr>
            <a:xfrm flipV="1">
              <a:off x="7280723" y="2431565"/>
              <a:ext cx="0" cy="2398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8210220" y="2625722"/>
              <a:ext cx="171780" cy="2293540"/>
              <a:chOff x="8210220" y="2625722"/>
              <a:chExt cx="171780" cy="2293540"/>
            </a:xfrm>
            <a:solidFill>
              <a:schemeClr val="bg2">
                <a:lumMod val="50000"/>
              </a:schemeClr>
            </a:solidFill>
          </p:grpSpPr>
          <p:sp>
            <p:nvSpPr>
              <p:cNvPr id="23" name="Snip Same Side Corner Rectangle 22"/>
              <p:cNvSpPr/>
              <p:nvPr/>
            </p:nvSpPr>
            <p:spPr>
              <a:xfrm rot="16200000">
                <a:off x="8210220" y="2625722"/>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nip Same Side Corner Rectangle 23"/>
              <p:cNvSpPr/>
              <p:nvPr/>
            </p:nvSpPr>
            <p:spPr>
              <a:xfrm rot="16200000">
                <a:off x="8210220" y="2837898"/>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nip Same Side Corner Rectangle 24"/>
              <p:cNvSpPr/>
              <p:nvPr/>
            </p:nvSpPr>
            <p:spPr>
              <a:xfrm rot="16200000">
                <a:off x="8210220" y="3050074"/>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nip Same Side Corner Rectangle 25"/>
              <p:cNvSpPr/>
              <p:nvPr/>
            </p:nvSpPr>
            <p:spPr>
              <a:xfrm rot="16200000">
                <a:off x="8210220" y="3262250"/>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nip Same Side Corner Rectangle 26"/>
              <p:cNvSpPr/>
              <p:nvPr/>
            </p:nvSpPr>
            <p:spPr>
              <a:xfrm rot="16200000">
                <a:off x="8210220" y="3474426"/>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nip Same Side Corner Rectangle 27"/>
              <p:cNvSpPr/>
              <p:nvPr/>
            </p:nvSpPr>
            <p:spPr>
              <a:xfrm rot="16200000">
                <a:off x="8210220" y="3686602"/>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nip Same Side Corner Rectangle 28"/>
              <p:cNvSpPr/>
              <p:nvPr/>
            </p:nvSpPr>
            <p:spPr>
              <a:xfrm rot="16200000">
                <a:off x="8210220" y="3898778"/>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nip Same Side Corner Rectangle 29"/>
              <p:cNvSpPr/>
              <p:nvPr/>
            </p:nvSpPr>
            <p:spPr>
              <a:xfrm rot="16200000">
                <a:off x="8210220" y="4110954"/>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nip Same Side Corner Rectangle 30"/>
              <p:cNvSpPr/>
              <p:nvPr/>
            </p:nvSpPr>
            <p:spPr>
              <a:xfrm rot="16200000">
                <a:off x="8210220" y="4323130"/>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nip Same Side Corner Rectangle 31"/>
              <p:cNvSpPr/>
              <p:nvPr/>
            </p:nvSpPr>
            <p:spPr>
              <a:xfrm rot="16200000">
                <a:off x="8210220" y="4535306"/>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nip Same Side Corner Rectangle 32"/>
              <p:cNvSpPr/>
              <p:nvPr/>
            </p:nvSpPr>
            <p:spPr>
              <a:xfrm rot="16200000">
                <a:off x="8210220" y="4747482"/>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p:nvPr/>
          </p:nvSpPr>
          <p:spPr>
            <a:xfrm>
              <a:off x="6331690" y="4055697"/>
              <a:ext cx="490616" cy="866455"/>
            </a:xfrm>
            <a:prstGeom prst="rect">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en-US" sz="1200" dirty="0" err="1" smtClean="0">
                  <a:solidFill>
                    <a:prstClr val="white"/>
                  </a:solidFill>
                </a:rPr>
                <a:t>Serializer</a:t>
              </a:r>
              <a:endParaRPr lang="en-US" sz="1200" dirty="0" smtClean="0">
                <a:solidFill>
                  <a:prstClr val="white"/>
                </a:solidFill>
              </a:endParaRPr>
            </a:p>
          </p:txBody>
        </p:sp>
      </p:grpSp>
      <p:sp>
        <p:nvSpPr>
          <p:cNvPr id="51" name="TextBox 50"/>
          <p:cNvSpPr txBox="1"/>
          <p:nvPr/>
        </p:nvSpPr>
        <p:spPr>
          <a:xfrm>
            <a:off x="981604" y="4758709"/>
            <a:ext cx="1956330" cy="830997"/>
          </a:xfrm>
          <a:prstGeom prst="rect">
            <a:avLst/>
          </a:prstGeom>
          <a:solidFill>
            <a:schemeClr val="bg1"/>
          </a:solidFill>
        </p:spPr>
        <p:txBody>
          <a:bodyPr wrap="square" rtlCol="0">
            <a:spAutoFit/>
          </a:bodyPr>
          <a:lstStyle/>
          <a:p>
            <a:r>
              <a:rPr lang="en-GB" sz="1600" dirty="0" smtClean="0">
                <a:solidFill>
                  <a:schemeClr val="bg1">
                    <a:lumMod val="65000"/>
                  </a:schemeClr>
                </a:solidFill>
              </a:rPr>
              <a:t>1) the pixels detect hits which are over a threshold</a:t>
            </a:r>
          </a:p>
        </p:txBody>
      </p:sp>
      <p:sp>
        <p:nvSpPr>
          <p:cNvPr id="54" name="TextBox 53"/>
          <p:cNvSpPr txBox="1"/>
          <p:nvPr/>
        </p:nvSpPr>
        <p:spPr>
          <a:xfrm>
            <a:off x="3180018" y="4758709"/>
            <a:ext cx="1660214" cy="1077218"/>
          </a:xfrm>
          <a:prstGeom prst="rect">
            <a:avLst/>
          </a:prstGeom>
          <a:solidFill>
            <a:schemeClr val="bg1"/>
          </a:solidFill>
        </p:spPr>
        <p:txBody>
          <a:bodyPr wrap="square" rtlCol="0">
            <a:spAutoFit/>
          </a:bodyPr>
          <a:lstStyle/>
          <a:p>
            <a:r>
              <a:rPr lang="en-GB" sz="1600" dirty="0">
                <a:solidFill>
                  <a:schemeClr val="bg1">
                    <a:lumMod val="65000"/>
                  </a:schemeClr>
                </a:solidFill>
              </a:rPr>
              <a:t>2</a:t>
            </a:r>
            <a:r>
              <a:rPr lang="en-GB" sz="1600" dirty="0" smtClean="0">
                <a:solidFill>
                  <a:schemeClr val="bg1">
                    <a:lumMod val="65000"/>
                  </a:schemeClr>
                </a:solidFill>
              </a:rPr>
              <a:t>) strip encoding represents the hits occurring on each strip</a:t>
            </a:r>
          </a:p>
        </p:txBody>
      </p:sp>
      <p:sp>
        <p:nvSpPr>
          <p:cNvPr id="55" name="TextBox 54"/>
          <p:cNvSpPr txBox="1"/>
          <p:nvPr/>
        </p:nvSpPr>
        <p:spPr>
          <a:xfrm>
            <a:off x="981602" y="852908"/>
            <a:ext cx="7510465" cy="707886"/>
          </a:xfrm>
          <a:prstGeom prst="rect">
            <a:avLst/>
          </a:prstGeom>
          <a:solidFill>
            <a:schemeClr val="bg1"/>
          </a:solidFill>
        </p:spPr>
        <p:txBody>
          <a:bodyPr wrap="square" rtlCol="0">
            <a:spAutoFit/>
          </a:bodyPr>
          <a:lstStyle/>
          <a:p>
            <a:r>
              <a:rPr lang="en-GB" sz="2000" dirty="0" smtClean="0"/>
              <a:t>This is a high-level overview only of the data flow.</a:t>
            </a:r>
          </a:p>
          <a:p>
            <a:r>
              <a:rPr lang="en-GB" sz="2000" dirty="0" smtClean="0"/>
              <a:t>The following slides will go into details of the data format at each step.</a:t>
            </a:r>
          </a:p>
        </p:txBody>
      </p:sp>
      <p:sp>
        <p:nvSpPr>
          <p:cNvPr id="56" name="TextBox 55"/>
          <p:cNvSpPr txBox="1"/>
          <p:nvPr/>
        </p:nvSpPr>
        <p:spPr>
          <a:xfrm>
            <a:off x="5015300" y="4758709"/>
            <a:ext cx="1660214" cy="1323439"/>
          </a:xfrm>
          <a:prstGeom prst="rect">
            <a:avLst/>
          </a:prstGeom>
          <a:solidFill>
            <a:schemeClr val="bg1"/>
          </a:solidFill>
        </p:spPr>
        <p:txBody>
          <a:bodyPr wrap="square" rtlCol="0">
            <a:spAutoFit/>
          </a:bodyPr>
          <a:lstStyle/>
          <a:p>
            <a:r>
              <a:rPr lang="en-GB" sz="1600" dirty="0" smtClean="0">
                <a:solidFill>
                  <a:schemeClr val="bg1">
                    <a:lumMod val="65000"/>
                  </a:schemeClr>
                </a:solidFill>
              </a:rPr>
              <a:t>3) hit encoding reduces the data to the first 8 hits among the 128 rows</a:t>
            </a:r>
          </a:p>
        </p:txBody>
      </p:sp>
      <p:sp>
        <p:nvSpPr>
          <p:cNvPr id="57" name="TextBox 56"/>
          <p:cNvSpPr txBox="1"/>
          <p:nvPr/>
        </p:nvSpPr>
        <p:spPr>
          <a:xfrm>
            <a:off x="6847479" y="4758709"/>
            <a:ext cx="1660214" cy="1323439"/>
          </a:xfrm>
          <a:prstGeom prst="rect">
            <a:avLst/>
          </a:prstGeom>
          <a:solidFill>
            <a:schemeClr val="bg1"/>
          </a:solidFill>
        </p:spPr>
        <p:txBody>
          <a:bodyPr wrap="square" rtlCol="0">
            <a:spAutoFit/>
          </a:bodyPr>
          <a:lstStyle/>
          <a:p>
            <a:r>
              <a:rPr lang="en-GB" sz="1600" dirty="0"/>
              <a:t>4</a:t>
            </a:r>
            <a:r>
              <a:rPr lang="en-GB" sz="1600" dirty="0" smtClean="0"/>
              <a:t>) the hit encoding is serialized, then transmitted off-chip using LVDS</a:t>
            </a:r>
          </a:p>
        </p:txBody>
      </p:sp>
      <p:sp>
        <p:nvSpPr>
          <p:cNvPr id="43" name="Rectangle 42"/>
          <p:cNvSpPr/>
          <p:nvPr/>
        </p:nvSpPr>
        <p:spPr>
          <a:xfrm>
            <a:off x="6180667" y="2204966"/>
            <a:ext cx="2311399" cy="141414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ight Arrow 44"/>
          <p:cNvSpPr/>
          <p:nvPr/>
        </p:nvSpPr>
        <p:spPr>
          <a:xfrm>
            <a:off x="4556598" y="3951045"/>
            <a:ext cx="752001" cy="33846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ight Arrow 46"/>
          <p:cNvSpPr/>
          <p:nvPr/>
        </p:nvSpPr>
        <p:spPr>
          <a:xfrm>
            <a:off x="7878206" y="3951045"/>
            <a:ext cx="740861" cy="33846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a:off x="787399" y="2204966"/>
            <a:ext cx="5393268" cy="255374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ight Arrow 45"/>
          <p:cNvSpPr/>
          <p:nvPr/>
        </p:nvSpPr>
        <p:spPr>
          <a:xfrm>
            <a:off x="5845407" y="3951045"/>
            <a:ext cx="493635" cy="33846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a:off x="798653" y="1866899"/>
            <a:ext cx="6787708" cy="3380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p:cNvSpPr txBox="1"/>
          <p:nvPr/>
        </p:nvSpPr>
        <p:spPr>
          <a:xfrm>
            <a:off x="16392" y="6536718"/>
            <a:ext cx="2659075" cy="307777"/>
          </a:xfrm>
          <a:prstGeom prst="rect">
            <a:avLst/>
          </a:prstGeom>
          <a:solidFill>
            <a:schemeClr val="bg1"/>
          </a:solidFill>
        </p:spPr>
        <p:txBody>
          <a:bodyPr wrap="square" rtlCol="0">
            <a:spAutoFit/>
          </a:bodyPr>
          <a:lstStyle/>
          <a:p>
            <a:r>
              <a:rPr lang="en-GB" sz="1400" dirty="0" smtClean="0"/>
              <a:t>diagram: P. Caragiulo, SLAC</a:t>
            </a:r>
          </a:p>
        </p:txBody>
      </p:sp>
    </p:spTree>
    <p:extLst>
      <p:ext uri="{BB962C8B-B14F-4D97-AF65-F5344CB8AC3E}">
        <p14:creationId xmlns:p14="http://schemas.microsoft.com/office/powerpoint/2010/main" val="3250193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116632"/>
            <a:ext cx="8229600" cy="5669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solidFill>
                  <a:srgbClr val="0000FF"/>
                </a:solidFill>
              </a:rPr>
              <a:t>CHESS-2 Floor Plan (sensor layout) – 1/4</a:t>
            </a:r>
            <a:endParaRPr lang="en-GB" sz="3600" dirty="0">
              <a:solidFill>
                <a:srgbClr val="0000FF"/>
              </a:solidFill>
            </a:endParaRPr>
          </a:p>
        </p:txBody>
      </p:sp>
      <p:sp>
        <p:nvSpPr>
          <p:cNvPr id="9" name="Slide Number Placeholder 1"/>
          <p:cNvSpPr>
            <a:spLocks noGrp="1"/>
          </p:cNvSpPr>
          <p:nvPr>
            <p:ph type="sldNum" sz="quarter" idx="12"/>
          </p:nvPr>
        </p:nvSpPr>
        <p:spPr>
          <a:xfrm>
            <a:off x="8460432" y="6484255"/>
            <a:ext cx="684076" cy="365125"/>
          </a:xfrm>
        </p:spPr>
        <p:txBody>
          <a:bodyPr/>
          <a:lstStyle/>
          <a:p>
            <a:fld id="{7F2886EE-AD67-426B-9E40-D4D67DDB6EF0}" type="slidenum">
              <a:rPr lang="en-GB" sz="1800" smtClean="0">
                <a:solidFill>
                  <a:schemeClr val="tx1"/>
                </a:solidFill>
              </a:rPr>
              <a:t>11</a:t>
            </a:fld>
            <a:endParaRPr lang="en-GB" dirty="0">
              <a:solidFill>
                <a:schemeClr val="tx1"/>
              </a:solidFill>
            </a:endParaRPr>
          </a:p>
        </p:txBody>
      </p:sp>
      <p:sp>
        <p:nvSpPr>
          <p:cNvPr id="59" name="TextBox 58"/>
          <p:cNvSpPr txBox="1"/>
          <p:nvPr/>
        </p:nvSpPr>
        <p:spPr>
          <a:xfrm>
            <a:off x="16392" y="6536718"/>
            <a:ext cx="2659075" cy="307777"/>
          </a:xfrm>
          <a:prstGeom prst="rect">
            <a:avLst/>
          </a:prstGeom>
          <a:solidFill>
            <a:schemeClr val="bg1"/>
          </a:solidFill>
        </p:spPr>
        <p:txBody>
          <a:bodyPr wrap="square" rtlCol="0">
            <a:spAutoFit/>
          </a:bodyPr>
          <a:lstStyle/>
          <a:p>
            <a:r>
              <a:rPr lang="en-GB" sz="1400" dirty="0" smtClean="0"/>
              <a:t>-- P. Caragiulo, SLAC</a:t>
            </a:r>
          </a:p>
        </p:txBody>
      </p:sp>
      <p:pic>
        <p:nvPicPr>
          <p:cNvPr id="43" name="Content Placeholder 6"/>
          <p:cNvPicPr>
            <a:picLocks noGrp="1" noChangeAspect="1"/>
          </p:cNvPicPr>
          <p:nvPr>
            <p:ph idx="4294967295"/>
          </p:nvPr>
        </p:nvPicPr>
        <p:blipFill rotWithShape="1">
          <a:blip r:embed="rId2" cstate="print">
            <a:extLst>
              <a:ext uri="{28A0092B-C50C-407E-A947-70E740481C1C}">
                <a14:useLocalDpi xmlns:a14="http://schemas.microsoft.com/office/drawing/2010/main"/>
              </a:ext>
            </a:extLst>
          </a:blip>
          <a:srcRect t="28957" b="29413"/>
          <a:stretch/>
        </p:blipFill>
        <p:spPr>
          <a:xfrm>
            <a:off x="-447500" y="2133601"/>
            <a:ext cx="10028381" cy="3093720"/>
          </a:xfrm>
          <a:prstGeom prst="rect">
            <a:avLst/>
          </a:prstGeom>
        </p:spPr>
      </p:pic>
      <p:sp>
        <p:nvSpPr>
          <p:cNvPr id="44" name="Rounded Rectangle 43"/>
          <p:cNvSpPr/>
          <p:nvPr/>
        </p:nvSpPr>
        <p:spPr>
          <a:xfrm>
            <a:off x="25401" y="2556569"/>
            <a:ext cx="7875270" cy="2514601"/>
          </a:xfrm>
          <a:prstGeom prst="roundRect">
            <a:avLst>
              <a:gd name="adj" fmla="val 2837"/>
            </a:avLst>
          </a:prstGeom>
          <a:solidFill>
            <a:schemeClr val="bg2">
              <a:alpha val="2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2060"/>
                </a:solidFill>
              </a:rPr>
              <a:t>Pixels</a:t>
            </a:r>
            <a:endParaRPr lang="en-US" sz="2800" dirty="0">
              <a:solidFill>
                <a:srgbClr val="002060"/>
              </a:solidFill>
            </a:endParaRPr>
          </a:p>
        </p:txBody>
      </p:sp>
      <p:cxnSp>
        <p:nvCxnSpPr>
          <p:cNvPr id="45" name="Straight Arrow Connector 44"/>
          <p:cNvCxnSpPr/>
          <p:nvPr/>
        </p:nvCxnSpPr>
        <p:spPr>
          <a:xfrm flipH="1">
            <a:off x="88265" y="5181600"/>
            <a:ext cx="7806690" cy="0"/>
          </a:xfrm>
          <a:prstGeom prst="straightConnector1">
            <a:avLst/>
          </a:prstGeom>
          <a:ln>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8064327" y="5178784"/>
            <a:ext cx="960120" cy="5631"/>
          </a:xfrm>
          <a:prstGeom prst="straightConnector1">
            <a:avLst/>
          </a:prstGeom>
          <a:ln>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676739" y="5199777"/>
            <a:ext cx="572593" cy="338554"/>
          </a:xfrm>
          <a:prstGeom prst="rect">
            <a:avLst/>
          </a:prstGeom>
          <a:noFill/>
        </p:spPr>
        <p:txBody>
          <a:bodyPr wrap="none" rtlCol="0">
            <a:spAutoFit/>
          </a:bodyPr>
          <a:lstStyle/>
          <a:p>
            <a:r>
              <a:rPr lang="en-US" sz="1600" i="1" dirty="0" smtClean="0"/>
              <a:t>2cm</a:t>
            </a:r>
            <a:endParaRPr lang="en-US" sz="1600" i="1" dirty="0"/>
          </a:p>
        </p:txBody>
      </p:sp>
      <p:sp>
        <p:nvSpPr>
          <p:cNvPr id="48" name="TextBox 47"/>
          <p:cNvSpPr txBox="1"/>
          <p:nvPr/>
        </p:nvSpPr>
        <p:spPr>
          <a:xfrm>
            <a:off x="8223626" y="5199777"/>
            <a:ext cx="641522" cy="338554"/>
          </a:xfrm>
          <a:prstGeom prst="rect">
            <a:avLst/>
          </a:prstGeom>
          <a:noFill/>
        </p:spPr>
        <p:txBody>
          <a:bodyPr wrap="none" rtlCol="0">
            <a:spAutoFit/>
          </a:bodyPr>
          <a:lstStyle/>
          <a:p>
            <a:r>
              <a:rPr lang="en-US" sz="1600" i="1" dirty="0" smtClean="0"/>
              <a:t>4mm</a:t>
            </a:r>
            <a:endParaRPr lang="en-US" sz="1600" i="1" dirty="0"/>
          </a:p>
        </p:txBody>
      </p:sp>
      <p:sp>
        <p:nvSpPr>
          <p:cNvPr id="49" name="Rounded Rectangle 48"/>
          <p:cNvSpPr/>
          <p:nvPr/>
        </p:nvSpPr>
        <p:spPr>
          <a:xfrm>
            <a:off x="19685" y="2438400"/>
            <a:ext cx="7875270" cy="91439"/>
          </a:xfrm>
          <a:prstGeom prst="roundRect">
            <a:avLst>
              <a:gd name="adj" fmla="val 2837"/>
            </a:avLst>
          </a:prstGeom>
          <a:solidFill>
            <a:schemeClr val="bg2">
              <a:alpha val="2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smtClean="0">
                <a:solidFill>
                  <a:srgbClr val="002060"/>
                </a:solidFill>
              </a:rPr>
              <a:t>Columns Selector</a:t>
            </a:r>
            <a:endParaRPr lang="en-US" sz="700" dirty="0">
              <a:solidFill>
                <a:srgbClr val="002060"/>
              </a:solidFill>
            </a:endParaRPr>
          </a:p>
        </p:txBody>
      </p:sp>
      <p:sp>
        <p:nvSpPr>
          <p:cNvPr id="50" name="Rounded Rectangle 49"/>
          <p:cNvSpPr/>
          <p:nvPr/>
        </p:nvSpPr>
        <p:spPr>
          <a:xfrm rot="5400000">
            <a:off x="6664154" y="3655698"/>
            <a:ext cx="2708908" cy="91438"/>
          </a:xfrm>
          <a:prstGeom prst="roundRect">
            <a:avLst>
              <a:gd name="adj" fmla="val 2837"/>
            </a:avLst>
          </a:prstGeom>
          <a:solidFill>
            <a:schemeClr val="bg2">
              <a:alpha val="2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err="1" smtClean="0">
                <a:solidFill>
                  <a:srgbClr val="002060"/>
                </a:solidFill>
              </a:rPr>
              <a:t>Rowss</a:t>
            </a:r>
            <a:r>
              <a:rPr lang="en-US" sz="700" dirty="0" smtClean="0">
                <a:solidFill>
                  <a:srgbClr val="002060"/>
                </a:solidFill>
              </a:rPr>
              <a:t> Selector</a:t>
            </a:r>
            <a:endParaRPr lang="en-US" sz="700" dirty="0">
              <a:solidFill>
                <a:srgbClr val="002060"/>
              </a:solidFill>
            </a:endParaRPr>
          </a:p>
        </p:txBody>
      </p:sp>
      <p:sp>
        <p:nvSpPr>
          <p:cNvPr id="52" name="Rectangle 51"/>
          <p:cNvSpPr/>
          <p:nvPr/>
        </p:nvSpPr>
        <p:spPr>
          <a:xfrm>
            <a:off x="2581262" y="1447800"/>
            <a:ext cx="3981476" cy="461665"/>
          </a:xfrm>
          <a:prstGeom prst="rect">
            <a:avLst/>
          </a:prstGeom>
        </p:spPr>
        <p:txBody>
          <a:bodyPr wrap="none">
            <a:spAutoFit/>
          </a:bodyPr>
          <a:lstStyle/>
          <a:p>
            <a:pPr algn="ctr"/>
            <a:r>
              <a:rPr lang="en-US" sz="2400" dirty="0"/>
              <a:t>Pixels – Row, Column selectors</a:t>
            </a:r>
          </a:p>
        </p:txBody>
      </p:sp>
    </p:spTree>
    <p:extLst>
      <p:ext uri="{BB962C8B-B14F-4D97-AF65-F5344CB8AC3E}">
        <p14:creationId xmlns:p14="http://schemas.microsoft.com/office/powerpoint/2010/main" val="31563323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8460432" y="6484255"/>
            <a:ext cx="684076" cy="365125"/>
          </a:xfrm>
        </p:spPr>
        <p:txBody>
          <a:bodyPr/>
          <a:lstStyle/>
          <a:p>
            <a:fld id="{7F2886EE-AD67-426B-9E40-D4D67DDB6EF0}" type="slidenum">
              <a:rPr lang="en-GB" sz="1800" smtClean="0">
                <a:solidFill>
                  <a:schemeClr val="tx1"/>
                </a:solidFill>
              </a:rPr>
              <a:t>12</a:t>
            </a:fld>
            <a:endParaRPr lang="en-GB" dirty="0">
              <a:solidFill>
                <a:schemeClr val="tx1"/>
              </a:solidFill>
            </a:endParaRPr>
          </a:p>
        </p:txBody>
      </p:sp>
      <p:sp>
        <p:nvSpPr>
          <p:cNvPr id="14" name="Title 1"/>
          <p:cNvSpPr txBox="1">
            <a:spLocks/>
          </p:cNvSpPr>
          <p:nvPr/>
        </p:nvSpPr>
        <p:spPr>
          <a:xfrm>
            <a:off x="457200" y="116632"/>
            <a:ext cx="8229600" cy="5669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solidFill>
                  <a:srgbClr val="0000FF"/>
                </a:solidFill>
              </a:rPr>
              <a:t>CHESS-2 Floor Plan (sensor layout) – 2/4</a:t>
            </a:r>
            <a:endParaRPr lang="en-GB" sz="3600" dirty="0">
              <a:solidFill>
                <a:srgbClr val="0000FF"/>
              </a:solidFill>
            </a:endParaRPr>
          </a:p>
        </p:txBody>
      </p:sp>
      <p:sp>
        <p:nvSpPr>
          <p:cNvPr id="15" name="TextBox 14"/>
          <p:cNvSpPr txBox="1"/>
          <p:nvPr/>
        </p:nvSpPr>
        <p:spPr>
          <a:xfrm>
            <a:off x="16392" y="6536718"/>
            <a:ext cx="2659075" cy="307777"/>
          </a:xfrm>
          <a:prstGeom prst="rect">
            <a:avLst/>
          </a:prstGeom>
          <a:solidFill>
            <a:schemeClr val="bg1"/>
          </a:solidFill>
        </p:spPr>
        <p:txBody>
          <a:bodyPr wrap="square" rtlCol="0">
            <a:spAutoFit/>
          </a:bodyPr>
          <a:lstStyle/>
          <a:p>
            <a:r>
              <a:rPr lang="en-GB" sz="1400" dirty="0" smtClean="0"/>
              <a:t>-- P. Caragiulo, SLAC</a:t>
            </a:r>
          </a:p>
        </p:txBody>
      </p:sp>
      <p:pic>
        <p:nvPicPr>
          <p:cNvPr id="16" name="Content Placeholder 6"/>
          <p:cNvPicPr>
            <a:picLocks noGrp="1" noChangeAspect="1"/>
          </p:cNvPicPr>
          <p:nvPr>
            <p:ph idx="4294967295"/>
          </p:nvPr>
        </p:nvPicPr>
        <p:blipFill rotWithShape="1">
          <a:blip r:embed="rId2" cstate="print">
            <a:extLst>
              <a:ext uri="{28A0092B-C50C-407E-A947-70E740481C1C}">
                <a14:useLocalDpi xmlns:a14="http://schemas.microsoft.com/office/drawing/2010/main"/>
              </a:ext>
            </a:extLst>
          </a:blip>
          <a:srcRect t="28957" b="29413"/>
          <a:stretch/>
        </p:blipFill>
        <p:spPr>
          <a:xfrm>
            <a:off x="-447500" y="2133601"/>
            <a:ext cx="10028381" cy="3093720"/>
          </a:xfrm>
          <a:prstGeom prst="rect">
            <a:avLst/>
          </a:prstGeom>
        </p:spPr>
      </p:pic>
      <p:sp>
        <p:nvSpPr>
          <p:cNvPr id="17" name="Rounded Rectangle 16"/>
          <p:cNvSpPr/>
          <p:nvPr/>
        </p:nvSpPr>
        <p:spPr>
          <a:xfrm>
            <a:off x="7843521" y="2346961"/>
            <a:ext cx="217170" cy="2758440"/>
          </a:xfrm>
          <a:prstGeom prst="roundRect">
            <a:avLst>
              <a:gd name="adj" fmla="val 10918"/>
            </a:avLst>
          </a:prstGeom>
          <a:solidFill>
            <a:schemeClr val="bg2">
              <a:alpha val="2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002060"/>
              </a:solidFill>
            </a:endParaRPr>
          </a:p>
        </p:txBody>
      </p:sp>
      <p:sp>
        <p:nvSpPr>
          <p:cNvPr id="18" name="Rounded Rectangle 17"/>
          <p:cNvSpPr/>
          <p:nvPr/>
        </p:nvSpPr>
        <p:spPr>
          <a:xfrm>
            <a:off x="7205342" y="5181600"/>
            <a:ext cx="1493528" cy="372904"/>
          </a:xfrm>
          <a:prstGeom prst="roundRect">
            <a:avLst>
              <a:gd name="adj" fmla="val 283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lang="en-US" sz="1200" dirty="0" smtClean="0">
                <a:solidFill>
                  <a:srgbClr val="002060"/>
                </a:solidFill>
              </a:rPr>
              <a:t>Strip</a:t>
            </a:r>
          </a:p>
          <a:p>
            <a:pPr algn="ctr"/>
            <a:r>
              <a:rPr lang="en-US" sz="1200" dirty="0" smtClean="0">
                <a:solidFill>
                  <a:srgbClr val="002060"/>
                </a:solidFill>
              </a:rPr>
              <a:t>Encoding</a:t>
            </a:r>
            <a:endParaRPr lang="en-US" sz="1200" dirty="0">
              <a:solidFill>
                <a:srgbClr val="002060"/>
              </a:solidFill>
            </a:endParaRPr>
          </a:p>
        </p:txBody>
      </p:sp>
      <p:sp>
        <p:nvSpPr>
          <p:cNvPr id="19" name="Rectangle 18"/>
          <p:cNvSpPr/>
          <p:nvPr/>
        </p:nvSpPr>
        <p:spPr>
          <a:xfrm>
            <a:off x="3608672" y="1447800"/>
            <a:ext cx="1977464" cy="461665"/>
          </a:xfrm>
          <a:prstGeom prst="rect">
            <a:avLst/>
          </a:prstGeom>
        </p:spPr>
        <p:txBody>
          <a:bodyPr wrap="none">
            <a:spAutoFit/>
          </a:bodyPr>
          <a:lstStyle/>
          <a:p>
            <a:pPr algn="ctr"/>
            <a:r>
              <a:rPr lang="en-US" sz="2400" dirty="0" smtClean="0"/>
              <a:t>Strip Encoding</a:t>
            </a:r>
            <a:endParaRPr lang="en-US" sz="2400" dirty="0"/>
          </a:p>
        </p:txBody>
      </p:sp>
    </p:spTree>
    <p:extLst>
      <p:ext uri="{BB962C8B-B14F-4D97-AF65-F5344CB8AC3E}">
        <p14:creationId xmlns:p14="http://schemas.microsoft.com/office/powerpoint/2010/main" val="25544661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8460432" y="6484255"/>
            <a:ext cx="684076" cy="365125"/>
          </a:xfrm>
        </p:spPr>
        <p:txBody>
          <a:bodyPr/>
          <a:lstStyle/>
          <a:p>
            <a:fld id="{7F2886EE-AD67-426B-9E40-D4D67DDB6EF0}" type="slidenum">
              <a:rPr lang="en-GB" sz="1800" smtClean="0">
                <a:solidFill>
                  <a:schemeClr val="tx1"/>
                </a:solidFill>
              </a:rPr>
              <a:t>13</a:t>
            </a:fld>
            <a:endParaRPr lang="en-GB" dirty="0">
              <a:solidFill>
                <a:schemeClr val="tx1"/>
              </a:solidFill>
            </a:endParaRPr>
          </a:p>
        </p:txBody>
      </p:sp>
      <p:sp>
        <p:nvSpPr>
          <p:cNvPr id="14" name="Title 1"/>
          <p:cNvSpPr txBox="1">
            <a:spLocks/>
          </p:cNvSpPr>
          <p:nvPr/>
        </p:nvSpPr>
        <p:spPr>
          <a:xfrm>
            <a:off x="457200" y="116632"/>
            <a:ext cx="8229600" cy="5669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solidFill>
                  <a:srgbClr val="0000FF"/>
                </a:solidFill>
              </a:rPr>
              <a:t>CHESS-2 Floor Plan (sensor layout) – 3/4</a:t>
            </a:r>
            <a:endParaRPr lang="en-GB" sz="3600" dirty="0">
              <a:solidFill>
                <a:srgbClr val="0000FF"/>
              </a:solidFill>
            </a:endParaRPr>
          </a:p>
        </p:txBody>
      </p:sp>
      <p:sp>
        <p:nvSpPr>
          <p:cNvPr id="15" name="TextBox 14"/>
          <p:cNvSpPr txBox="1"/>
          <p:nvPr/>
        </p:nvSpPr>
        <p:spPr>
          <a:xfrm>
            <a:off x="16392" y="6536718"/>
            <a:ext cx="2659075" cy="307777"/>
          </a:xfrm>
          <a:prstGeom prst="rect">
            <a:avLst/>
          </a:prstGeom>
          <a:solidFill>
            <a:schemeClr val="bg1"/>
          </a:solidFill>
        </p:spPr>
        <p:txBody>
          <a:bodyPr wrap="square" rtlCol="0">
            <a:spAutoFit/>
          </a:bodyPr>
          <a:lstStyle/>
          <a:p>
            <a:r>
              <a:rPr lang="en-GB" sz="1400" dirty="0" smtClean="0"/>
              <a:t>-- P. Caragiulo, SLAC</a:t>
            </a:r>
          </a:p>
        </p:txBody>
      </p:sp>
      <p:pic>
        <p:nvPicPr>
          <p:cNvPr id="5" name="Content Placeholder 6"/>
          <p:cNvPicPr>
            <a:picLocks noGrp="1" noChangeAspect="1"/>
          </p:cNvPicPr>
          <p:nvPr>
            <p:ph idx="4294967295"/>
          </p:nvPr>
        </p:nvPicPr>
        <p:blipFill rotWithShape="1">
          <a:blip r:embed="rId2" cstate="print">
            <a:extLst>
              <a:ext uri="{28A0092B-C50C-407E-A947-70E740481C1C}">
                <a14:useLocalDpi xmlns:a14="http://schemas.microsoft.com/office/drawing/2010/main"/>
              </a:ext>
            </a:extLst>
          </a:blip>
          <a:srcRect t="28957" b="29413"/>
          <a:stretch/>
        </p:blipFill>
        <p:spPr>
          <a:xfrm>
            <a:off x="-447500" y="2133601"/>
            <a:ext cx="10028381" cy="3093720"/>
          </a:xfrm>
          <a:prstGeom prst="rect">
            <a:avLst/>
          </a:prstGeom>
        </p:spPr>
      </p:pic>
      <p:sp>
        <p:nvSpPr>
          <p:cNvPr id="6" name="Rounded Rectangle 5"/>
          <p:cNvSpPr/>
          <p:nvPr/>
        </p:nvSpPr>
        <p:spPr>
          <a:xfrm>
            <a:off x="7980681" y="2346961"/>
            <a:ext cx="320040" cy="2758440"/>
          </a:xfrm>
          <a:prstGeom prst="roundRect">
            <a:avLst>
              <a:gd name="adj" fmla="val 10572"/>
            </a:avLst>
          </a:prstGeom>
          <a:solidFill>
            <a:schemeClr val="bg2">
              <a:alpha val="2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002060"/>
              </a:solidFill>
            </a:endParaRPr>
          </a:p>
        </p:txBody>
      </p:sp>
      <p:sp>
        <p:nvSpPr>
          <p:cNvPr id="7" name="Rounded Rectangle 6"/>
          <p:cNvSpPr/>
          <p:nvPr/>
        </p:nvSpPr>
        <p:spPr>
          <a:xfrm>
            <a:off x="7393937" y="5051150"/>
            <a:ext cx="1493528" cy="652582"/>
          </a:xfrm>
          <a:prstGeom prst="roundRect">
            <a:avLst>
              <a:gd name="adj" fmla="val 283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200" dirty="0" smtClean="0">
                <a:solidFill>
                  <a:srgbClr val="002060"/>
                </a:solidFill>
              </a:rPr>
              <a:t>8 Hits</a:t>
            </a:r>
          </a:p>
          <a:p>
            <a:pPr algn="ctr"/>
            <a:r>
              <a:rPr lang="en-US" sz="1200" dirty="0" smtClean="0">
                <a:solidFill>
                  <a:srgbClr val="002060"/>
                </a:solidFill>
              </a:rPr>
              <a:t>Selection</a:t>
            </a:r>
          </a:p>
          <a:p>
            <a:pPr algn="ctr"/>
            <a:r>
              <a:rPr lang="en-US" sz="1200" dirty="0">
                <a:solidFill>
                  <a:schemeClr val="accent2">
                    <a:lumMod val="60000"/>
                    <a:lumOff val="40000"/>
                  </a:schemeClr>
                </a:solidFill>
              </a:rPr>
              <a:t>a</a:t>
            </a:r>
            <a:r>
              <a:rPr lang="en-US" sz="1200" dirty="0" smtClean="0">
                <a:solidFill>
                  <a:schemeClr val="accent2">
                    <a:lumMod val="60000"/>
                    <a:lumOff val="40000"/>
                  </a:schemeClr>
                </a:solidFill>
              </a:rPr>
              <a:t>nd memories</a:t>
            </a:r>
            <a:endParaRPr lang="en-US" sz="1200" dirty="0">
              <a:solidFill>
                <a:schemeClr val="accent2">
                  <a:lumMod val="60000"/>
                  <a:lumOff val="40000"/>
                </a:schemeClr>
              </a:solidFill>
            </a:endParaRPr>
          </a:p>
        </p:txBody>
      </p:sp>
      <p:sp>
        <p:nvSpPr>
          <p:cNvPr id="8" name="Rounded Rectangle 7"/>
          <p:cNvSpPr/>
          <p:nvPr/>
        </p:nvSpPr>
        <p:spPr>
          <a:xfrm>
            <a:off x="8537633" y="3368040"/>
            <a:ext cx="320040" cy="746761"/>
          </a:xfrm>
          <a:prstGeom prst="roundRect">
            <a:avLst>
              <a:gd name="adj" fmla="val 10572"/>
            </a:avLst>
          </a:prstGeom>
          <a:solidFill>
            <a:schemeClr val="bg2">
              <a:alpha val="2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002060"/>
              </a:solidFill>
            </a:endParaRPr>
          </a:p>
        </p:txBody>
      </p:sp>
      <p:sp>
        <p:nvSpPr>
          <p:cNvPr id="10" name="Rounded Rectangle 9"/>
          <p:cNvSpPr/>
          <p:nvPr/>
        </p:nvSpPr>
        <p:spPr>
          <a:xfrm flipH="1">
            <a:off x="8260716" y="4582161"/>
            <a:ext cx="262890" cy="248919"/>
          </a:xfrm>
          <a:prstGeom prst="roundRect">
            <a:avLst>
              <a:gd name="adj" fmla="val 18012"/>
            </a:avLst>
          </a:prstGeom>
          <a:solidFill>
            <a:schemeClr val="bg2">
              <a:alpha val="2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002060"/>
              </a:solidFill>
            </a:endParaRPr>
          </a:p>
        </p:txBody>
      </p:sp>
      <p:sp>
        <p:nvSpPr>
          <p:cNvPr id="11" name="Rounded Rectangle 10"/>
          <p:cNvSpPr/>
          <p:nvPr/>
        </p:nvSpPr>
        <p:spPr>
          <a:xfrm flipH="1">
            <a:off x="8260716" y="3934462"/>
            <a:ext cx="262890" cy="248919"/>
          </a:xfrm>
          <a:prstGeom prst="roundRect">
            <a:avLst>
              <a:gd name="adj" fmla="val 18012"/>
            </a:avLst>
          </a:prstGeom>
          <a:solidFill>
            <a:schemeClr val="bg2">
              <a:alpha val="2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002060"/>
              </a:solidFill>
            </a:endParaRPr>
          </a:p>
        </p:txBody>
      </p:sp>
      <p:sp>
        <p:nvSpPr>
          <p:cNvPr id="12" name="Rounded Rectangle 11"/>
          <p:cNvSpPr/>
          <p:nvPr/>
        </p:nvSpPr>
        <p:spPr>
          <a:xfrm flipH="1">
            <a:off x="8260716" y="3286763"/>
            <a:ext cx="262890" cy="248919"/>
          </a:xfrm>
          <a:prstGeom prst="roundRect">
            <a:avLst>
              <a:gd name="adj" fmla="val 18012"/>
            </a:avLst>
          </a:prstGeom>
          <a:solidFill>
            <a:schemeClr val="bg2">
              <a:alpha val="2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002060"/>
              </a:solidFill>
            </a:endParaRPr>
          </a:p>
        </p:txBody>
      </p:sp>
      <p:sp>
        <p:nvSpPr>
          <p:cNvPr id="13" name="Rounded Rectangle 12"/>
          <p:cNvSpPr/>
          <p:nvPr/>
        </p:nvSpPr>
        <p:spPr>
          <a:xfrm flipH="1">
            <a:off x="8260716" y="2639064"/>
            <a:ext cx="262890" cy="248919"/>
          </a:xfrm>
          <a:prstGeom prst="roundRect">
            <a:avLst>
              <a:gd name="adj" fmla="val 18012"/>
            </a:avLst>
          </a:prstGeom>
          <a:solidFill>
            <a:schemeClr val="bg2">
              <a:alpha val="2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002060"/>
              </a:solidFill>
            </a:endParaRPr>
          </a:p>
        </p:txBody>
      </p:sp>
      <p:sp>
        <p:nvSpPr>
          <p:cNvPr id="16" name="Rectangle 15"/>
          <p:cNvSpPr/>
          <p:nvPr/>
        </p:nvSpPr>
        <p:spPr>
          <a:xfrm>
            <a:off x="2449356" y="1447800"/>
            <a:ext cx="4313040" cy="461665"/>
          </a:xfrm>
          <a:prstGeom prst="rect">
            <a:avLst/>
          </a:prstGeom>
        </p:spPr>
        <p:txBody>
          <a:bodyPr wrap="none">
            <a:spAutoFit/>
          </a:bodyPr>
          <a:lstStyle/>
          <a:p>
            <a:pPr algn="ctr"/>
            <a:r>
              <a:rPr lang="en-US" sz="2400" dirty="0" smtClean="0"/>
              <a:t>8 Hit Encoding Logic &amp; Memories</a:t>
            </a:r>
            <a:endParaRPr lang="en-US" sz="2400" dirty="0"/>
          </a:p>
        </p:txBody>
      </p:sp>
    </p:spTree>
    <p:extLst>
      <p:ext uri="{BB962C8B-B14F-4D97-AF65-F5344CB8AC3E}">
        <p14:creationId xmlns:p14="http://schemas.microsoft.com/office/powerpoint/2010/main" val="39558280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8460432" y="6484255"/>
            <a:ext cx="684076" cy="365125"/>
          </a:xfrm>
        </p:spPr>
        <p:txBody>
          <a:bodyPr/>
          <a:lstStyle/>
          <a:p>
            <a:fld id="{7F2886EE-AD67-426B-9E40-D4D67DDB6EF0}" type="slidenum">
              <a:rPr lang="en-GB" sz="1800" smtClean="0">
                <a:solidFill>
                  <a:schemeClr val="tx1"/>
                </a:solidFill>
              </a:rPr>
              <a:t>14</a:t>
            </a:fld>
            <a:endParaRPr lang="en-GB" dirty="0">
              <a:solidFill>
                <a:schemeClr val="tx1"/>
              </a:solidFill>
            </a:endParaRPr>
          </a:p>
        </p:txBody>
      </p:sp>
      <p:sp>
        <p:nvSpPr>
          <p:cNvPr id="14" name="Title 1"/>
          <p:cNvSpPr txBox="1">
            <a:spLocks/>
          </p:cNvSpPr>
          <p:nvPr/>
        </p:nvSpPr>
        <p:spPr>
          <a:xfrm>
            <a:off x="457200" y="116632"/>
            <a:ext cx="8229600" cy="5669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solidFill>
                  <a:srgbClr val="0000FF"/>
                </a:solidFill>
              </a:rPr>
              <a:t>CHESS-2 Floor Plan (sensor layout) – 4/4</a:t>
            </a:r>
            <a:endParaRPr lang="en-GB" sz="3600" dirty="0">
              <a:solidFill>
                <a:srgbClr val="0000FF"/>
              </a:solidFill>
            </a:endParaRPr>
          </a:p>
        </p:txBody>
      </p:sp>
      <p:sp>
        <p:nvSpPr>
          <p:cNvPr id="15" name="TextBox 14"/>
          <p:cNvSpPr txBox="1"/>
          <p:nvPr/>
        </p:nvSpPr>
        <p:spPr>
          <a:xfrm>
            <a:off x="16392" y="6536718"/>
            <a:ext cx="2659075" cy="307777"/>
          </a:xfrm>
          <a:prstGeom prst="rect">
            <a:avLst/>
          </a:prstGeom>
          <a:solidFill>
            <a:schemeClr val="bg1"/>
          </a:solidFill>
        </p:spPr>
        <p:txBody>
          <a:bodyPr wrap="square" rtlCol="0">
            <a:spAutoFit/>
          </a:bodyPr>
          <a:lstStyle/>
          <a:p>
            <a:r>
              <a:rPr lang="en-GB" sz="1400" dirty="0" smtClean="0"/>
              <a:t>-- P. Caragiulo, SLAC</a:t>
            </a:r>
          </a:p>
        </p:txBody>
      </p:sp>
      <p:pic>
        <p:nvPicPr>
          <p:cNvPr id="5" name="Content Placeholder 6"/>
          <p:cNvPicPr>
            <a:picLocks noGrp="1" noChangeAspect="1"/>
          </p:cNvPicPr>
          <p:nvPr>
            <p:ph idx="4294967295"/>
          </p:nvPr>
        </p:nvPicPr>
        <p:blipFill rotWithShape="1">
          <a:blip r:embed="rId2" cstate="print">
            <a:extLst>
              <a:ext uri="{28A0092B-C50C-407E-A947-70E740481C1C}">
                <a14:useLocalDpi xmlns:a14="http://schemas.microsoft.com/office/drawing/2010/main"/>
              </a:ext>
            </a:extLst>
          </a:blip>
          <a:srcRect t="28957" b="29413"/>
          <a:stretch/>
        </p:blipFill>
        <p:spPr>
          <a:xfrm>
            <a:off x="-447500" y="2133601"/>
            <a:ext cx="10028381" cy="3093720"/>
          </a:xfrm>
          <a:prstGeom prst="rect">
            <a:avLst/>
          </a:prstGeom>
        </p:spPr>
      </p:pic>
      <p:sp>
        <p:nvSpPr>
          <p:cNvPr id="6" name="Rounded Rectangle 5"/>
          <p:cNvSpPr/>
          <p:nvPr/>
        </p:nvSpPr>
        <p:spPr>
          <a:xfrm>
            <a:off x="8540751" y="4084320"/>
            <a:ext cx="342900" cy="381000"/>
          </a:xfrm>
          <a:prstGeom prst="roundRect">
            <a:avLst>
              <a:gd name="adj" fmla="val 11458"/>
            </a:avLst>
          </a:prstGeom>
          <a:solidFill>
            <a:schemeClr val="bg2">
              <a:alpha val="2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002060"/>
              </a:solidFill>
            </a:endParaRPr>
          </a:p>
        </p:txBody>
      </p:sp>
      <p:sp>
        <p:nvSpPr>
          <p:cNvPr id="7" name="Rounded Rectangle 6"/>
          <p:cNvSpPr/>
          <p:nvPr/>
        </p:nvSpPr>
        <p:spPr>
          <a:xfrm>
            <a:off x="8906511" y="3535680"/>
            <a:ext cx="194310" cy="1524000"/>
          </a:xfrm>
          <a:prstGeom prst="roundRect">
            <a:avLst>
              <a:gd name="adj" fmla="val 17123"/>
            </a:avLst>
          </a:prstGeom>
          <a:solidFill>
            <a:schemeClr val="bg2">
              <a:alpha val="2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002060"/>
              </a:solidFill>
            </a:endParaRPr>
          </a:p>
        </p:txBody>
      </p:sp>
      <p:sp>
        <p:nvSpPr>
          <p:cNvPr id="8" name="Rounded Rectangle 7"/>
          <p:cNvSpPr/>
          <p:nvPr/>
        </p:nvSpPr>
        <p:spPr>
          <a:xfrm>
            <a:off x="7134861" y="5122426"/>
            <a:ext cx="1935484" cy="279678"/>
          </a:xfrm>
          <a:prstGeom prst="roundRect">
            <a:avLst>
              <a:gd name="adj" fmla="val 283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1200" dirty="0" err="1" smtClean="0">
                <a:solidFill>
                  <a:srgbClr val="002060"/>
                </a:solidFill>
              </a:rPr>
              <a:t>Serializer</a:t>
            </a:r>
            <a:r>
              <a:rPr lang="en-US" sz="1200" dirty="0" smtClean="0">
                <a:solidFill>
                  <a:srgbClr val="002060"/>
                </a:solidFill>
              </a:rPr>
              <a:t> &amp; LVDS TX/RX</a:t>
            </a:r>
            <a:endParaRPr lang="en-US" sz="1200" dirty="0">
              <a:solidFill>
                <a:srgbClr val="002060"/>
              </a:solidFill>
            </a:endParaRPr>
          </a:p>
        </p:txBody>
      </p:sp>
      <p:sp>
        <p:nvSpPr>
          <p:cNvPr id="10" name="Rectangle 9"/>
          <p:cNvSpPr/>
          <p:nvPr/>
        </p:nvSpPr>
        <p:spPr>
          <a:xfrm>
            <a:off x="3062818" y="1447800"/>
            <a:ext cx="3052247" cy="461665"/>
          </a:xfrm>
          <a:prstGeom prst="rect">
            <a:avLst/>
          </a:prstGeom>
        </p:spPr>
        <p:txBody>
          <a:bodyPr wrap="none">
            <a:spAutoFit/>
          </a:bodyPr>
          <a:lstStyle/>
          <a:p>
            <a:pPr algn="ctr"/>
            <a:r>
              <a:rPr lang="en-US" sz="2400" dirty="0" err="1"/>
              <a:t>Serializer</a:t>
            </a:r>
            <a:r>
              <a:rPr lang="en-US" sz="2400" dirty="0"/>
              <a:t> – LVDS TX/RX</a:t>
            </a:r>
          </a:p>
        </p:txBody>
      </p:sp>
    </p:spTree>
    <p:extLst>
      <p:ext uri="{BB962C8B-B14F-4D97-AF65-F5344CB8AC3E}">
        <p14:creationId xmlns:p14="http://schemas.microsoft.com/office/powerpoint/2010/main" val="3955828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8460432" y="6484255"/>
            <a:ext cx="684076" cy="365125"/>
          </a:xfrm>
        </p:spPr>
        <p:txBody>
          <a:bodyPr/>
          <a:lstStyle/>
          <a:p>
            <a:fld id="{7F2886EE-AD67-426B-9E40-D4D67DDB6EF0}" type="slidenum">
              <a:rPr lang="en-GB" sz="1800" smtClean="0">
                <a:solidFill>
                  <a:schemeClr val="tx1"/>
                </a:solidFill>
              </a:rPr>
              <a:t>15</a:t>
            </a:fld>
            <a:endParaRPr lang="en-GB" dirty="0">
              <a:solidFill>
                <a:schemeClr val="tx1"/>
              </a:solidFill>
            </a:endParaRPr>
          </a:p>
        </p:txBody>
      </p:sp>
      <p:sp>
        <p:nvSpPr>
          <p:cNvPr id="14" name="Title 1"/>
          <p:cNvSpPr txBox="1">
            <a:spLocks/>
          </p:cNvSpPr>
          <p:nvPr/>
        </p:nvSpPr>
        <p:spPr>
          <a:xfrm>
            <a:off x="457200" y="116632"/>
            <a:ext cx="8229600" cy="5669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solidFill>
                  <a:srgbClr val="0000FF"/>
                </a:solidFill>
              </a:rPr>
              <a:t>Strip encoding</a:t>
            </a:r>
            <a:endParaRPr lang="en-GB" sz="3600" dirty="0">
              <a:solidFill>
                <a:srgbClr val="0000FF"/>
              </a:solidFill>
            </a:endParaRPr>
          </a:p>
        </p:txBody>
      </p:sp>
      <p:sp>
        <p:nvSpPr>
          <p:cNvPr id="15" name="TextBox 14"/>
          <p:cNvSpPr txBox="1"/>
          <p:nvPr/>
        </p:nvSpPr>
        <p:spPr>
          <a:xfrm>
            <a:off x="16392" y="6536718"/>
            <a:ext cx="2659075" cy="307777"/>
          </a:xfrm>
          <a:prstGeom prst="rect">
            <a:avLst/>
          </a:prstGeom>
          <a:solidFill>
            <a:schemeClr val="bg1"/>
          </a:solidFill>
        </p:spPr>
        <p:txBody>
          <a:bodyPr wrap="square" rtlCol="0">
            <a:spAutoFit/>
          </a:bodyPr>
          <a:lstStyle/>
          <a:p>
            <a:r>
              <a:rPr lang="en-GB" sz="1400" dirty="0" smtClean="0"/>
              <a:t>-- P. Caragiulo, SLAC</a:t>
            </a:r>
          </a:p>
        </p:txBody>
      </p:sp>
      <p:sp>
        <p:nvSpPr>
          <p:cNvPr id="18" name="Rounded Rectangle 17"/>
          <p:cNvSpPr/>
          <p:nvPr/>
        </p:nvSpPr>
        <p:spPr>
          <a:xfrm>
            <a:off x="822961" y="2913749"/>
            <a:ext cx="1068806" cy="152935"/>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915898" y="2913749"/>
            <a:ext cx="1068806" cy="152935"/>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5373248" y="2913749"/>
            <a:ext cx="1068806" cy="152935"/>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822961" y="3101438"/>
            <a:ext cx="1068806" cy="152935"/>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915898" y="3101437"/>
            <a:ext cx="1068806" cy="152935"/>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5373248" y="3111473"/>
            <a:ext cx="1068806" cy="152935"/>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822961" y="3309990"/>
            <a:ext cx="1068806" cy="152935"/>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1915898" y="3309989"/>
            <a:ext cx="1068806" cy="152935"/>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5373248" y="3309198"/>
            <a:ext cx="1068806" cy="152935"/>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822961" y="3497678"/>
            <a:ext cx="1068806" cy="152935"/>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1915898" y="3497677"/>
            <a:ext cx="1068806" cy="152935"/>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5373248" y="3506923"/>
            <a:ext cx="1068806" cy="152935"/>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822961" y="3694679"/>
            <a:ext cx="1068806" cy="152935"/>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1915898" y="3694678"/>
            <a:ext cx="1068806" cy="152935"/>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5373248" y="3704648"/>
            <a:ext cx="1068806" cy="152935"/>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822961" y="3897607"/>
            <a:ext cx="1068806" cy="152935"/>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1915898" y="3897606"/>
            <a:ext cx="1068806" cy="152935"/>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5373248" y="3902373"/>
            <a:ext cx="1068806" cy="152935"/>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822961" y="4090919"/>
            <a:ext cx="1068806" cy="152935"/>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1915898" y="4090918"/>
            <a:ext cx="1068806" cy="152935"/>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5373248" y="4100098"/>
            <a:ext cx="1068806" cy="152935"/>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822961" y="4293847"/>
            <a:ext cx="1068806" cy="152935"/>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1915898" y="4293846"/>
            <a:ext cx="1068806" cy="152935"/>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5373248" y="4297823"/>
            <a:ext cx="1068806" cy="152935"/>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822961" y="4499524"/>
            <a:ext cx="1068806" cy="152935"/>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1915898" y="4499522"/>
            <a:ext cx="1068806" cy="152935"/>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5373248" y="4495547"/>
            <a:ext cx="1068806" cy="152935"/>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822961" y="4687212"/>
            <a:ext cx="1068806" cy="152935"/>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1915898" y="4687211"/>
            <a:ext cx="1068806" cy="152935"/>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5373248" y="4693273"/>
            <a:ext cx="1068806" cy="152935"/>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822961" y="4895764"/>
            <a:ext cx="1068806" cy="152935"/>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1915898" y="4895763"/>
            <a:ext cx="1068806" cy="152935"/>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5373248" y="4890998"/>
            <a:ext cx="1068806" cy="152935"/>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22961" y="5083452"/>
            <a:ext cx="1068806" cy="152935"/>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ounded Rectangle 51"/>
          <p:cNvSpPr/>
          <p:nvPr/>
        </p:nvSpPr>
        <p:spPr>
          <a:xfrm>
            <a:off x="1915898" y="5083451"/>
            <a:ext cx="1068806" cy="152935"/>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5373248" y="5088723"/>
            <a:ext cx="1068806" cy="152935"/>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a:off x="822961" y="5280453"/>
            <a:ext cx="1068806" cy="152935"/>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1915898" y="5280452"/>
            <a:ext cx="1068806" cy="152935"/>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5373248" y="5286448"/>
            <a:ext cx="1068806" cy="152935"/>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822961" y="5483381"/>
            <a:ext cx="1068806" cy="152935"/>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a:off x="1915898" y="5483380"/>
            <a:ext cx="1068806" cy="152935"/>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5373248" y="5484173"/>
            <a:ext cx="1068806" cy="152935"/>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822961" y="5676693"/>
            <a:ext cx="1068806" cy="152935"/>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1915898" y="5676692"/>
            <a:ext cx="1068806" cy="152935"/>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a:off x="5373248" y="5681898"/>
            <a:ext cx="1068806" cy="152935"/>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822961" y="5879621"/>
            <a:ext cx="1068806" cy="152935"/>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a:off x="1915898" y="5879620"/>
            <a:ext cx="1068806" cy="152935"/>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5373248" y="5879620"/>
            <a:ext cx="1068806" cy="152935"/>
          </a:xfrm>
          <a:prstGeom prst="round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3008835" y="2913749"/>
            <a:ext cx="965418" cy="152935"/>
          </a:xfrm>
          <a:custGeom>
            <a:avLst/>
            <a:gdLst>
              <a:gd name="connsiteX0" fmla="*/ 25490 w 1287224"/>
              <a:gd name="connsiteY0" fmla="*/ 0 h 152935"/>
              <a:gd name="connsiteX1" fmla="*/ 1287224 w 1287224"/>
              <a:gd name="connsiteY1" fmla="*/ 0 h 152935"/>
              <a:gd name="connsiteX2" fmla="*/ 1174245 w 1287224"/>
              <a:gd name="connsiteY2" fmla="*/ 152935 h 152935"/>
              <a:gd name="connsiteX3" fmla="*/ 25490 w 1287224"/>
              <a:gd name="connsiteY3" fmla="*/ 152935 h 152935"/>
              <a:gd name="connsiteX4" fmla="*/ 0 w 1287224"/>
              <a:gd name="connsiteY4" fmla="*/ 127445 h 152935"/>
              <a:gd name="connsiteX5" fmla="*/ 0 w 1287224"/>
              <a:gd name="connsiteY5" fmla="*/ 25490 h 152935"/>
              <a:gd name="connsiteX6" fmla="*/ 25490 w 1287224"/>
              <a:gd name="connsiteY6" fmla="*/ 0 h 15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7224" h="152935">
                <a:moveTo>
                  <a:pt x="25490" y="0"/>
                </a:moveTo>
                <a:lnTo>
                  <a:pt x="1287224" y="0"/>
                </a:lnTo>
                <a:lnTo>
                  <a:pt x="1174245" y="152935"/>
                </a:lnTo>
                <a:lnTo>
                  <a:pt x="25490" y="152935"/>
                </a:lnTo>
                <a:cubicBezTo>
                  <a:pt x="11412" y="152935"/>
                  <a:pt x="0" y="141523"/>
                  <a:pt x="0" y="127445"/>
                </a:cubicBezTo>
                <a:lnTo>
                  <a:pt x="0" y="25490"/>
                </a:lnTo>
                <a:cubicBezTo>
                  <a:pt x="0" y="11412"/>
                  <a:pt x="11412" y="0"/>
                  <a:pt x="25490" y="0"/>
                </a:cubicBezTo>
                <a:close/>
              </a:path>
            </a:pathLst>
          </a:cu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3008836" y="3101438"/>
            <a:ext cx="861428" cy="152935"/>
          </a:xfrm>
          <a:custGeom>
            <a:avLst/>
            <a:gdLst>
              <a:gd name="connsiteX0" fmla="*/ 25490 w 1148571"/>
              <a:gd name="connsiteY0" fmla="*/ 0 h 152935"/>
              <a:gd name="connsiteX1" fmla="*/ 1148571 w 1148571"/>
              <a:gd name="connsiteY1" fmla="*/ 0 h 152935"/>
              <a:gd name="connsiteX2" fmla="*/ 1035592 w 1148571"/>
              <a:gd name="connsiteY2" fmla="*/ 152935 h 152935"/>
              <a:gd name="connsiteX3" fmla="*/ 25490 w 1148571"/>
              <a:gd name="connsiteY3" fmla="*/ 152935 h 152935"/>
              <a:gd name="connsiteX4" fmla="*/ 0 w 1148571"/>
              <a:gd name="connsiteY4" fmla="*/ 127445 h 152935"/>
              <a:gd name="connsiteX5" fmla="*/ 0 w 1148571"/>
              <a:gd name="connsiteY5" fmla="*/ 25490 h 152935"/>
              <a:gd name="connsiteX6" fmla="*/ 25490 w 1148571"/>
              <a:gd name="connsiteY6" fmla="*/ 0 h 15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571" h="152935">
                <a:moveTo>
                  <a:pt x="25490" y="0"/>
                </a:moveTo>
                <a:lnTo>
                  <a:pt x="1148571" y="0"/>
                </a:lnTo>
                <a:lnTo>
                  <a:pt x="1035592" y="152935"/>
                </a:lnTo>
                <a:lnTo>
                  <a:pt x="25490" y="152935"/>
                </a:lnTo>
                <a:cubicBezTo>
                  <a:pt x="11412" y="152935"/>
                  <a:pt x="0" y="141523"/>
                  <a:pt x="0" y="127445"/>
                </a:cubicBezTo>
                <a:lnTo>
                  <a:pt x="0" y="25490"/>
                </a:lnTo>
                <a:cubicBezTo>
                  <a:pt x="0" y="11412"/>
                  <a:pt x="11412" y="0"/>
                  <a:pt x="25490" y="0"/>
                </a:cubicBezTo>
                <a:close/>
              </a:path>
            </a:pathLst>
          </a:cu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3008835" y="3309990"/>
            <a:ext cx="745880" cy="152935"/>
          </a:xfrm>
          <a:custGeom>
            <a:avLst/>
            <a:gdLst>
              <a:gd name="connsiteX0" fmla="*/ 25490 w 994506"/>
              <a:gd name="connsiteY0" fmla="*/ 0 h 152935"/>
              <a:gd name="connsiteX1" fmla="*/ 994506 w 994506"/>
              <a:gd name="connsiteY1" fmla="*/ 0 h 152935"/>
              <a:gd name="connsiteX2" fmla="*/ 881527 w 994506"/>
              <a:gd name="connsiteY2" fmla="*/ 152935 h 152935"/>
              <a:gd name="connsiteX3" fmla="*/ 25490 w 994506"/>
              <a:gd name="connsiteY3" fmla="*/ 152935 h 152935"/>
              <a:gd name="connsiteX4" fmla="*/ 0 w 994506"/>
              <a:gd name="connsiteY4" fmla="*/ 127445 h 152935"/>
              <a:gd name="connsiteX5" fmla="*/ 0 w 994506"/>
              <a:gd name="connsiteY5" fmla="*/ 25490 h 152935"/>
              <a:gd name="connsiteX6" fmla="*/ 25490 w 994506"/>
              <a:gd name="connsiteY6" fmla="*/ 0 h 15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06" h="152935">
                <a:moveTo>
                  <a:pt x="25490" y="0"/>
                </a:moveTo>
                <a:lnTo>
                  <a:pt x="994506" y="0"/>
                </a:lnTo>
                <a:lnTo>
                  <a:pt x="881527" y="152935"/>
                </a:lnTo>
                <a:lnTo>
                  <a:pt x="25490" y="152935"/>
                </a:lnTo>
                <a:cubicBezTo>
                  <a:pt x="11412" y="152935"/>
                  <a:pt x="0" y="141523"/>
                  <a:pt x="0" y="127445"/>
                </a:cubicBezTo>
                <a:lnTo>
                  <a:pt x="0" y="25490"/>
                </a:lnTo>
                <a:cubicBezTo>
                  <a:pt x="0" y="11412"/>
                  <a:pt x="11412" y="0"/>
                  <a:pt x="25490" y="0"/>
                </a:cubicBezTo>
                <a:close/>
              </a:path>
            </a:pathLst>
          </a:cu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3008836" y="3497678"/>
            <a:ext cx="641890" cy="152935"/>
          </a:xfrm>
          <a:custGeom>
            <a:avLst/>
            <a:gdLst>
              <a:gd name="connsiteX0" fmla="*/ 25490 w 855853"/>
              <a:gd name="connsiteY0" fmla="*/ 0 h 152935"/>
              <a:gd name="connsiteX1" fmla="*/ 855853 w 855853"/>
              <a:gd name="connsiteY1" fmla="*/ 0 h 152935"/>
              <a:gd name="connsiteX2" fmla="*/ 742874 w 855853"/>
              <a:gd name="connsiteY2" fmla="*/ 152935 h 152935"/>
              <a:gd name="connsiteX3" fmla="*/ 25490 w 855853"/>
              <a:gd name="connsiteY3" fmla="*/ 152935 h 152935"/>
              <a:gd name="connsiteX4" fmla="*/ 0 w 855853"/>
              <a:gd name="connsiteY4" fmla="*/ 127445 h 152935"/>
              <a:gd name="connsiteX5" fmla="*/ 0 w 855853"/>
              <a:gd name="connsiteY5" fmla="*/ 25490 h 152935"/>
              <a:gd name="connsiteX6" fmla="*/ 25490 w 855853"/>
              <a:gd name="connsiteY6" fmla="*/ 0 h 15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5853" h="152935">
                <a:moveTo>
                  <a:pt x="25490" y="0"/>
                </a:moveTo>
                <a:lnTo>
                  <a:pt x="855853" y="0"/>
                </a:lnTo>
                <a:lnTo>
                  <a:pt x="742874" y="152935"/>
                </a:lnTo>
                <a:lnTo>
                  <a:pt x="25490" y="152935"/>
                </a:lnTo>
                <a:cubicBezTo>
                  <a:pt x="11412" y="152935"/>
                  <a:pt x="0" y="141523"/>
                  <a:pt x="0" y="127445"/>
                </a:cubicBezTo>
                <a:lnTo>
                  <a:pt x="0" y="25490"/>
                </a:lnTo>
                <a:cubicBezTo>
                  <a:pt x="0" y="11412"/>
                  <a:pt x="11412" y="0"/>
                  <a:pt x="25490" y="0"/>
                </a:cubicBezTo>
                <a:close/>
              </a:path>
            </a:pathLst>
          </a:cu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3008836" y="3694679"/>
            <a:ext cx="596489" cy="152935"/>
          </a:xfrm>
          <a:custGeom>
            <a:avLst/>
            <a:gdLst>
              <a:gd name="connsiteX0" fmla="*/ 25490 w 795319"/>
              <a:gd name="connsiteY0" fmla="*/ 0 h 152935"/>
              <a:gd name="connsiteX1" fmla="*/ 736925 w 795319"/>
              <a:gd name="connsiteY1" fmla="*/ 0 h 152935"/>
              <a:gd name="connsiteX2" fmla="*/ 795319 w 795319"/>
              <a:gd name="connsiteY2" fmla="*/ 152935 h 152935"/>
              <a:gd name="connsiteX3" fmla="*/ 25490 w 795319"/>
              <a:gd name="connsiteY3" fmla="*/ 152935 h 152935"/>
              <a:gd name="connsiteX4" fmla="*/ 0 w 795319"/>
              <a:gd name="connsiteY4" fmla="*/ 127445 h 152935"/>
              <a:gd name="connsiteX5" fmla="*/ 0 w 795319"/>
              <a:gd name="connsiteY5" fmla="*/ 25490 h 152935"/>
              <a:gd name="connsiteX6" fmla="*/ 25490 w 795319"/>
              <a:gd name="connsiteY6" fmla="*/ 0 h 15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5319" h="152935">
                <a:moveTo>
                  <a:pt x="25490" y="0"/>
                </a:moveTo>
                <a:lnTo>
                  <a:pt x="736925" y="0"/>
                </a:lnTo>
                <a:lnTo>
                  <a:pt x="795319" y="152935"/>
                </a:lnTo>
                <a:lnTo>
                  <a:pt x="25490" y="152935"/>
                </a:lnTo>
                <a:cubicBezTo>
                  <a:pt x="11412" y="152935"/>
                  <a:pt x="0" y="141523"/>
                  <a:pt x="0" y="127445"/>
                </a:cubicBezTo>
                <a:lnTo>
                  <a:pt x="0" y="25490"/>
                </a:lnTo>
                <a:cubicBezTo>
                  <a:pt x="0" y="11412"/>
                  <a:pt x="11412" y="0"/>
                  <a:pt x="25490" y="0"/>
                </a:cubicBezTo>
                <a:close/>
              </a:path>
            </a:pathLst>
          </a:cu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3008835" y="3897607"/>
            <a:ext cx="654600" cy="152935"/>
          </a:xfrm>
          <a:custGeom>
            <a:avLst/>
            <a:gdLst>
              <a:gd name="connsiteX0" fmla="*/ 25490 w 872800"/>
              <a:gd name="connsiteY0" fmla="*/ 0 h 152935"/>
              <a:gd name="connsiteX1" fmla="*/ 814407 w 872800"/>
              <a:gd name="connsiteY1" fmla="*/ 0 h 152935"/>
              <a:gd name="connsiteX2" fmla="*/ 872800 w 872800"/>
              <a:gd name="connsiteY2" fmla="*/ 152935 h 152935"/>
              <a:gd name="connsiteX3" fmla="*/ 25490 w 872800"/>
              <a:gd name="connsiteY3" fmla="*/ 152935 h 152935"/>
              <a:gd name="connsiteX4" fmla="*/ 0 w 872800"/>
              <a:gd name="connsiteY4" fmla="*/ 127445 h 152935"/>
              <a:gd name="connsiteX5" fmla="*/ 0 w 872800"/>
              <a:gd name="connsiteY5" fmla="*/ 25490 h 152935"/>
              <a:gd name="connsiteX6" fmla="*/ 25490 w 872800"/>
              <a:gd name="connsiteY6" fmla="*/ 0 h 15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800" h="152935">
                <a:moveTo>
                  <a:pt x="25490" y="0"/>
                </a:moveTo>
                <a:lnTo>
                  <a:pt x="814407" y="0"/>
                </a:lnTo>
                <a:lnTo>
                  <a:pt x="872800" y="152935"/>
                </a:lnTo>
                <a:lnTo>
                  <a:pt x="25490" y="152935"/>
                </a:lnTo>
                <a:cubicBezTo>
                  <a:pt x="11412" y="152935"/>
                  <a:pt x="0" y="141523"/>
                  <a:pt x="0" y="127445"/>
                </a:cubicBezTo>
                <a:lnTo>
                  <a:pt x="0" y="25490"/>
                </a:lnTo>
                <a:cubicBezTo>
                  <a:pt x="0" y="11412"/>
                  <a:pt x="11412" y="0"/>
                  <a:pt x="25490" y="0"/>
                </a:cubicBezTo>
                <a:close/>
              </a:path>
            </a:pathLst>
          </a:cu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3008835" y="4090919"/>
            <a:ext cx="709958" cy="152935"/>
          </a:xfrm>
          <a:custGeom>
            <a:avLst/>
            <a:gdLst>
              <a:gd name="connsiteX0" fmla="*/ 25490 w 946610"/>
              <a:gd name="connsiteY0" fmla="*/ 0 h 152935"/>
              <a:gd name="connsiteX1" fmla="*/ 888217 w 946610"/>
              <a:gd name="connsiteY1" fmla="*/ 0 h 152935"/>
              <a:gd name="connsiteX2" fmla="*/ 946610 w 946610"/>
              <a:gd name="connsiteY2" fmla="*/ 152935 h 152935"/>
              <a:gd name="connsiteX3" fmla="*/ 25490 w 946610"/>
              <a:gd name="connsiteY3" fmla="*/ 152935 h 152935"/>
              <a:gd name="connsiteX4" fmla="*/ 0 w 946610"/>
              <a:gd name="connsiteY4" fmla="*/ 127445 h 152935"/>
              <a:gd name="connsiteX5" fmla="*/ 0 w 946610"/>
              <a:gd name="connsiteY5" fmla="*/ 25490 h 152935"/>
              <a:gd name="connsiteX6" fmla="*/ 25490 w 946610"/>
              <a:gd name="connsiteY6" fmla="*/ 0 h 15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610" h="152935">
                <a:moveTo>
                  <a:pt x="25490" y="0"/>
                </a:moveTo>
                <a:lnTo>
                  <a:pt x="888217" y="0"/>
                </a:lnTo>
                <a:lnTo>
                  <a:pt x="946610" y="152935"/>
                </a:lnTo>
                <a:lnTo>
                  <a:pt x="25490" y="152935"/>
                </a:lnTo>
                <a:cubicBezTo>
                  <a:pt x="11412" y="152935"/>
                  <a:pt x="0" y="141523"/>
                  <a:pt x="0" y="127445"/>
                </a:cubicBezTo>
                <a:lnTo>
                  <a:pt x="0" y="25490"/>
                </a:lnTo>
                <a:cubicBezTo>
                  <a:pt x="0" y="11412"/>
                  <a:pt x="11412" y="0"/>
                  <a:pt x="25490" y="0"/>
                </a:cubicBezTo>
                <a:close/>
              </a:path>
            </a:pathLst>
          </a:cu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a:off x="3008835" y="4293847"/>
            <a:ext cx="768069" cy="152935"/>
          </a:xfrm>
          <a:custGeom>
            <a:avLst/>
            <a:gdLst>
              <a:gd name="connsiteX0" fmla="*/ 25490 w 1024092"/>
              <a:gd name="connsiteY0" fmla="*/ 0 h 152935"/>
              <a:gd name="connsiteX1" fmla="*/ 965699 w 1024092"/>
              <a:gd name="connsiteY1" fmla="*/ 0 h 152935"/>
              <a:gd name="connsiteX2" fmla="*/ 1024092 w 1024092"/>
              <a:gd name="connsiteY2" fmla="*/ 152935 h 152935"/>
              <a:gd name="connsiteX3" fmla="*/ 25490 w 1024092"/>
              <a:gd name="connsiteY3" fmla="*/ 152935 h 152935"/>
              <a:gd name="connsiteX4" fmla="*/ 0 w 1024092"/>
              <a:gd name="connsiteY4" fmla="*/ 127445 h 152935"/>
              <a:gd name="connsiteX5" fmla="*/ 0 w 1024092"/>
              <a:gd name="connsiteY5" fmla="*/ 25490 h 152935"/>
              <a:gd name="connsiteX6" fmla="*/ 25490 w 1024092"/>
              <a:gd name="connsiteY6" fmla="*/ 0 h 15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4092" h="152935">
                <a:moveTo>
                  <a:pt x="25490" y="0"/>
                </a:moveTo>
                <a:lnTo>
                  <a:pt x="965699" y="0"/>
                </a:lnTo>
                <a:lnTo>
                  <a:pt x="1024092" y="152935"/>
                </a:lnTo>
                <a:lnTo>
                  <a:pt x="25490" y="152935"/>
                </a:lnTo>
                <a:cubicBezTo>
                  <a:pt x="11412" y="152935"/>
                  <a:pt x="0" y="141523"/>
                  <a:pt x="0" y="127445"/>
                </a:cubicBezTo>
                <a:lnTo>
                  <a:pt x="0" y="25490"/>
                </a:lnTo>
                <a:cubicBezTo>
                  <a:pt x="0" y="11412"/>
                  <a:pt x="11412" y="0"/>
                  <a:pt x="25490" y="0"/>
                </a:cubicBezTo>
                <a:close/>
              </a:path>
            </a:pathLst>
          </a:cu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3008835" y="4499524"/>
            <a:ext cx="785925" cy="152935"/>
          </a:xfrm>
          <a:custGeom>
            <a:avLst/>
            <a:gdLst>
              <a:gd name="connsiteX0" fmla="*/ 25490 w 1047900"/>
              <a:gd name="connsiteY0" fmla="*/ 0 h 152935"/>
              <a:gd name="connsiteX1" fmla="*/ 1044230 w 1047900"/>
              <a:gd name="connsiteY1" fmla="*/ 0 h 152935"/>
              <a:gd name="connsiteX2" fmla="*/ 1047900 w 1047900"/>
              <a:gd name="connsiteY2" fmla="*/ 9613 h 152935"/>
              <a:gd name="connsiteX3" fmla="*/ 929603 w 1047900"/>
              <a:gd name="connsiteY3" fmla="*/ 152935 h 152935"/>
              <a:gd name="connsiteX4" fmla="*/ 25490 w 1047900"/>
              <a:gd name="connsiteY4" fmla="*/ 152935 h 152935"/>
              <a:gd name="connsiteX5" fmla="*/ 0 w 1047900"/>
              <a:gd name="connsiteY5" fmla="*/ 127445 h 152935"/>
              <a:gd name="connsiteX6" fmla="*/ 0 w 1047900"/>
              <a:gd name="connsiteY6" fmla="*/ 25490 h 152935"/>
              <a:gd name="connsiteX7" fmla="*/ 25490 w 1047900"/>
              <a:gd name="connsiteY7" fmla="*/ 0 h 15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7900" h="152935">
                <a:moveTo>
                  <a:pt x="25490" y="0"/>
                </a:moveTo>
                <a:lnTo>
                  <a:pt x="1044230" y="0"/>
                </a:lnTo>
                <a:lnTo>
                  <a:pt x="1047900" y="9613"/>
                </a:lnTo>
                <a:lnTo>
                  <a:pt x="929603" y="152935"/>
                </a:lnTo>
                <a:lnTo>
                  <a:pt x="25490" y="152935"/>
                </a:lnTo>
                <a:cubicBezTo>
                  <a:pt x="11412" y="152935"/>
                  <a:pt x="0" y="141523"/>
                  <a:pt x="0" y="127445"/>
                </a:cubicBezTo>
                <a:lnTo>
                  <a:pt x="0" y="25490"/>
                </a:lnTo>
                <a:cubicBezTo>
                  <a:pt x="0" y="11412"/>
                  <a:pt x="11412" y="0"/>
                  <a:pt x="25490" y="0"/>
                </a:cubicBezTo>
                <a:close/>
              </a:path>
            </a:pathLst>
          </a:cu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3008835" y="4687212"/>
            <a:ext cx="675689" cy="152935"/>
          </a:xfrm>
          <a:custGeom>
            <a:avLst/>
            <a:gdLst>
              <a:gd name="connsiteX0" fmla="*/ 25490 w 900918"/>
              <a:gd name="connsiteY0" fmla="*/ 0 h 152935"/>
              <a:gd name="connsiteX1" fmla="*/ 900918 w 900918"/>
              <a:gd name="connsiteY1" fmla="*/ 0 h 152935"/>
              <a:gd name="connsiteX2" fmla="*/ 774686 w 900918"/>
              <a:gd name="connsiteY2" fmla="*/ 152935 h 152935"/>
              <a:gd name="connsiteX3" fmla="*/ 25490 w 900918"/>
              <a:gd name="connsiteY3" fmla="*/ 152935 h 152935"/>
              <a:gd name="connsiteX4" fmla="*/ 0 w 900918"/>
              <a:gd name="connsiteY4" fmla="*/ 127445 h 152935"/>
              <a:gd name="connsiteX5" fmla="*/ 0 w 900918"/>
              <a:gd name="connsiteY5" fmla="*/ 25490 h 152935"/>
              <a:gd name="connsiteX6" fmla="*/ 25490 w 900918"/>
              <a:gd name="connsiteY6" fmla="*/ 0 h 15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0918" h="152935">
                <a:moveTo>
                  <a:pt x="25490" y="0"/>
                </a:moveTo>
                <a:lnTo>
                  <a:pt x="900918" y="0"/>
                </a:lnTo>
                <a:lnTo>
                  <a:pt x="774686" y="152935"/>
                </a:lnTo>
                <a:lnTo>
                  <a:pt x="25490" y="152935"/>
                </a:lnTo>
                <a:cubicBezTo>
                  <a:pt x="11412" y="152935"/>
                  <a:pt x="0" y="141523"/>
                  <a:pt x="0" y="127445"/>
                </a:cubicBezTo>
                <a:lnTo>
                  <a:pt x="0" y="25490"/>
                </a:lnTo>
                <a:cubicBezTo>
                  <a:pt x="0" y="11412"/>
                  <a:pt x="11412" y="0"/>
                  <a:pt x="25490" y="0"/>
                </a:cubicBezTo>
                <a:close/>
              </a:path>
            </a:pathLst>
          </a:cu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3008835" y="4895764"/>
            <a:ext cx="546585" cy="152935"/>
          </a:xfrm>
          <a:custGeom>
            <a:avLst/>
            <a:gdLst>
              <a:gd name="connsiteX0" fmla="*/ 25490 w 728780"/>
              <a:gd name="connsiteY0" fmla="*/ 0 h 152935"/>
              <a:gd name="connsiteX1" fmla="*/ 728780 w 728780"/>
              <a:gd name="connsiteY1" fmla="*/ 0 h 152935"/>
              <a:gd name="connsiteX2" fmla="*/ 602547 w 728780"/>
              <a:gd name="connsiteY2" fmla="*/ 152935 h 152935"/>
              <a:gd name="connsiteX3" fmla="*/ 25490 w 728780"/>
              <a:gd name="connsiteY3" fmla="*/ 152935 h 152935"/>
              <a:gd name="connsiteX4" fmla="*/ 0 w 728780"/>
              <a:gd name="connsiteY4" fmla="*/ 127445 h 152935"/>
              <a:gd name="connsiteX5" fmla="*/ 0 w 728780"/>
              <a:gd name="connsiteY5" fmla="*/ 25490 h 152935"/>
              <a:gd name="connsiteX6" fmla="*/ 25490 w 728780"/>
              <a:gd name="connsiteY6" fmla="*/ 0 h 15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8780" h="152935">
                <a:moveTo>
                  <a:pt x="25490" y="0"/>
                </a:moveTo>
                <a:lnTo>
                  <a:pt x="728780" y="0"/>
                </a:lnTo>
                <a:lnTo>
                  <a:pt x="602547" y="152935"/>
                </a:lnTo>
                <a:lnTo>
                  <a:pt x="25490" y="152935"/>
                </a:lnTo>
                <a:cubicBezTo>
                  <a:pt x="11412" y="152935"/>
                  <a:pt x="0" y="141523"/>
                  <a:pt x="0" y="127445"/>
                </a:cubicBezTo>
                <a:lnTo>
                  <a:pt x="0" y="25490"/>
                </a:lnTo>
                <a:cubicBezTo>
                  <a:pt x="0" y="11412"/>
                  <a:pt x="11412" y="0"/>
                  <a:pt x="25490" y="0"/>
                </a:cubicBezTo>
                <a:close/>
              </a:path>
            </a:pathLst>
          </a:cu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3008835" y="5083452"/>
            <a:ext cx="430397" cy="152935"/>
          </a:xfrm>
          <a:custGeom>
            <a:avLst/>
            <a:gdLst>
              <a:gd name="connsiteX0" fmla="*/ 25490 w 573862"/>
              <a:gd name="connsiteY0" fmla="*/ 0 h 152935"/>
              <a:gd name="connsiteX1" fmla="*/ 573862 w 573862"/>
              <a:gd name="connsiteY1" fmla="*/ 0 h 152935"/>
              <a:gd name="connsiteX2" fmla="*/ 447630 w 573862"/>
              <a:gd name="connsiteY2" fmla="*/ 152935 h 152935"/>
              <a:gd name="connsiteX3" fmla="*/ 25490 w 573862"/>
              <a:gd name="connsiteY3" fmla="*/ 152935 h 152935"/>
              <a:gd name="connsiteX4" fmla="*/ 0 w 573862"/>
              <a:gd name="connsiteY4" fmla="*/ 127445 h 152935"/>
              <a:gd name="connsiteX5" fmla="*/ 0 w 573862"/>
              <a:gd name="connsiteY5" fmla="*/ 25490 h 152935"/>
              <a:gd name="connsiteX6" fmla="*/ 25490 w 573862"/>
              <a:gd name="connsiteY6" fmla="*/ 0 h 15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862" h="152935">
                <a:moveTo>
                  <a:pt x="25490" y="0"/>
                </a:moveTo>
                <a:lnTo>
                  <a:pt x="573862" y="0"/>
                </a:lnTo>
                <a:lnTo>
                  <a:pt x="447630" y="152935"/>
                </a:lnTo>
                <a:lnTo>
                  <a:pt x="25490" y="152935"/>
                </a:lnTo>
                <a:cubicBezTo>
                  <a:pt x="11412" y="152935"/>
                  <a:pt x="0" y="141523"/>
                  <a:pt x="0" y="127445"/>
                </a:cubicBezTo>
                <a:lnTo>
                  <a:pt x="0" y="25490"/>
                </a:lnTo>
                <a:cubicBezTo>
                  <a:pt x="0" y="11412"/>
                  <a:pt x="11412" y="0"/>
                  <a:pt x="25490" y="0"/>
                </a:cubicBezTo>
                <a:close/>
              </a:path>
            </a:pathLst>
          </a:cu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p:nvSpPr>
        <p:spPr>
          <a:xfrm>
            <a:off x="3008835" y="5280453"/>
            <a:ext cx="308444" cy="152935"/>
          </a:xfrm>
          <a:custGeom>
            <a:avLst/>
            <a:gdLst>
              <a:gd name="connsiteX0" fmla="*/ 25490 w 411258"/>
              <a:gd name="connsiteY0" fmla="*/ 0 h 152935"/>
              <a:gd name="connsiteX1" fmla="*/ 411258 w 411258"/>
              <a:gd name="connsiteY1" fmla="*/ 0 h 152935"/>
              <a:gd name="connsiteX2" fmla="*/ 285026 w 411258"/>
              <a:gd name="connsiteY2" fmla="*/ 152935 h 152935"/>
              <a:gd name="connsiteX3" fmla="*/ 25490 w 411258"/>
              <a:gd name="connsiteY3" fmla="*/ 152935 h 152935"/>
              <a:gd name="connsiteX4" fmla="*/ 0 w 411258"/>
              <a:gd name="connsiteY4" fmla="*/ 127445 h 152935"/>
              <a:gd name="connsiteX5" fmla="*/ 0 w 411258"/>
              <a:gd name="connsiteY5" fmla="*/ 25490 h 152935"/>
              <a:gd name="connsiteX6" fmla="*/ 25490 w 411258"/>
              <a:gd name="connsiteY6" fmla="*/ 0 h 15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1258" h="152935">
                <a:moveTo>
                  <a:pt x="25490" y="0"/>
                </a:moveTo>
                <a:lnTo>
                  <a:pt x="411258" y="0"/>
                </a:lnTo>
                <a:lnTo>
                  <a:pt x="285026" y="152935"/>
                </a:lnTo>
                <a:lnTo>
                  <a:pt x="25490" y="152935"/>
                </a:lnTo>
                <a:cubicBezTo>
                  <a:pt x="11412" y="152935"/>
                  <a:pt x="0" y="141523"/>
                  <a:pt x="0" y="127445"/>
                </a:cubicBezTo>
                <a:lnTo>
                  <a:pt x="0" y="25490"/>
                </a:lnTo>
                <a:cubicBezTo>
                  <a:pt x="0" y="11412"/>
                  <a:pt x="11412" y="0"/>
                  <a:pt x="25490" y="0"/>
                </a:cubicBezTo>
                <a:close/>
              </a:path>
            </a:pathLst>
          </a:cu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3008835" y="5483381"/>
            <a:ext cx="443025" cy="152935"/>
          </a:xfrm>
          <a:custGeom>
            <a:avLst/>
            <a:gdLst>
              <a:gd name="connsiteX0" fmla="*/ 25490 w 590700"/>
              <a:gd name="connsiteY0" fmla="*/ 0 h 152935"/>
              <a:gd name="connsiteX1" fmla="*/ 286493 w 590700"/>
              <a:gd name="connsiteY1" fmla="*/ 0 h 152935"/>
              <a:gd name="connsiteX2" fmla="*/ 590700 w 590700"/>
              <a:gd name="connsiteY2" fmla="*/ 138276 h 152935"/>
              <a:gd name="connsiteX3" fmla="*/ 588931 w 590700"/>
              <a:gd name="connsiteY3" fmla="*/ 152935 h 152935"/>
              <a:gd name="connsiteX4" fmla="*/ 25490 w 590700"/>
              <a:gd name="connsiteY4" fmla="*/ 152935 h 152935"/>
              <a:gd name="connsiteX5" fmla="*/ 0 w 590700"/>
              <a:gd name="connsiteY5" fmla="*/ 127445 h 152935"/>
              <a:gd name="connsiteX6" fmla="*/ 0 w 590700"/>
              <a:gd name="connsiteY6" fmla="*/ 25490 h 152935"/>
              <a:gd name="connsiteX7" fmla="*/ 25490 w 590700"/>
              <a:gd name="connsiteY7" fmla="*/ 0 h 15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700" h="152935">
                <a:moveTo>
                  <a:pt x="25490" y="0"/>
                </a:moveTo>
                <a:lnTo>
                  <a:pt x="286493" y="0"/>
                </a:lnTo>
                <a:lnTo>
                  <a:pt x="590700" y="138276"/>
                </a:lnTo>
                <a:lnTo>
                  <a:pt x="588931" y="152935"/>
                </a:lnTo>
                <a:lnTo>
                  <a:pt x="25490" y="152935"/>
                </a:lnTo>
                <a:cubicBezTo>
                  <a:pt x="11412" y="152935"/>
                  <a:pt x="0" y="141523"/>
                  <a:pt x="0" y="127445"/>
                </a:cubicBezTo>
                <a:lnTo>
                  <a:pt x="0" y="25490"/>
                </a:lnTo>
                <a:cubicBezTo>
                  <a:pt x="0" y="11412"/>
                  <a:pt x="11412" y="0"/>
                  <a:pt x="25490" y="0"/>
                </a:cubicBezTo>
                <a:close/>
              </a:path>
            </a:pathLst>
          </a:cu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3008835" y="5676693"/>
            <a:ext cx="438044" cy="152935"/>
          </a:xfrm>
          <a:custGeom>
            <a:avLst/>
            <a:gdLst>
              <a:gd name="connsiteX0" fmla="*/ 25490 w 584058"/>
              <a:gd name="connsiteY0" fmla="*/ 0 h 152935"/>
              <a:gd name="connsiteX1" fmla="*/ 584058 w 584058"/>
              <a:gd name="connsiteY1" fmla="*/ 0 h 152935"/>
              <a:gd name="connsiteX2" fmla="*/ 565600 w 584058"/>
              <a:gd name="connsiteY2" fmla="*/ 152935 h 152935"/>
              <a:gd name="connsiteX3" fmla="*/ 25490 w 584058"/>
              <a:gd name="connsiteY3" fmla="*/ 152935 h 152935"/>
              <a:gd name="connsiteX4" fmla="*/ 0 w 584058"/>
              <a:gd name="connsiteY4" fmla="*/ 127445 h 152935"/>
              <a:gd name="connsiteX5" fmla="*/ 0 w 584058"/>
              <a:gd name="connsiteY5" fmla="*/ 25490 h 152935"/>
              <a:gd name="connsiteX6" fmla="*/ 25490 w 584058"/>
              <a:gd name="connsiteY6" fmla="*/ 0 h 15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4058" h="152935">
                <a:moveTo>
                  <a:pt x="25490" y="0"/>
                </a:moveTo>
                <a:lnTo>
                  <a:pt x="584058" y="0"/>
                </a:lnTo>
                <a:lnTo>
                  <a:pt x="565600" y="152935"/>
                </a:lnTo>
                <a:lnTo>
                  <a:pt x="25490" y="152935"/>
                </a:lnTo>
                <a:cubicBezTo>
                  <a:pt x="11412" y="152935"/>
                  <a:pt x="0" y="141523"/>
                  <a:pt x="0" y="127445"/>
                </a:cubicBezTo>
                <a:lnTo>
                  <a:pt x="0" y="25490"/>
                </a:lnTo>
                <a:cubicBezTo>
                  <a:pt x="0" y="11412"/>
                  <a:pt x="11412" y="0"/>
                  <a:pt x="25490" y="0"/>
                </a:cubicBezTo>
                <a:close/>
              </a:path>
            </a:pathLst>
          </a:cu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3008836" y="5879621"/>
            <a:ext cx="419675" cy="152935"/>
          </a:xfrm>
          <a:custGeom>
            <a:avLst/>
            <a:gdLst>
              <a:gd name="connsiteX0" fmla="*/ 25490 w 559567"/>
              <a:gd name="connsiteY0" fmla="*/ 0 h 152935"/>
              <a:gd name="connsiteX1" fmla="*/ 559567 w 559567"/>
              <a:gd name="connsiteY1" fmla="*/ 0 h 152935"/>
              <a:gd name="connsiteX2" fmla="*/ 553074 w 559567"/>
              <a:gd name="connsiteY2" fmla="*/ 53799 h 152935"/>
              <a:gd name="connsiteX3" fmla="*/ 517360 w 559567"/>
              <a:gd name="connsiteY3" fmla="*/ 152935 h 152935"/>
              <a:gd name="connsiteX4" fmla="*/ 25490 w 559567"/>
              <a:gd name="connsiteY4" fmla="*/ 152935 h 152935"/>
              <a:gd name="connsiteX5" fmla="*/ 0 w 559567"/>
              <a:gd name="connsiteY5" fmla="*/ 127445 h 152935"/>
              <a:gd name="connsiteX6" fmla="*/ 0 w 559567"/>
              <a:gd name="connsiteY6" fmla="*/ 25490 h 152935"/>
              <a:gd name="connsiteX7" fmla="*/ 25490 w 559567"/>
              <a:gd name="connsiteY7" fmla="*/ 0 h 15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9567" h="152935">
                <a:moveTo>
                  <a:pt x="25490" y="0"/>
                </a:moveTo>
                <a:lnTo>
                  <a:pt x="559567" y="0"/>
                </a:lnTo>
                <a:lnTo>
                  <a:pt x="553074" y="53799"/>
                </a:lnTo>
                <a:lnTo>
                  <a:pt x="517360" y="152935"/>
                </a:lnTo>
                <a:lnTo>
                  <a:pt x="25490" y="152935"/>
                </a:lnTo>
                <a:cubicBezTo>
                  <a:pt x="11412" y="152935"/>
                  <a:pt x="0" y="141523"/>
                  <a:pt x="0" y="127445"/>
                </a:cubicBezTo>
                <a:lnTo>
                  <a:pt x="0" y="25490"/>
                </a:lnTo>
                <a:cubicBezTo>
                  <a:pt x="0" y="11412"/>
                  <a:pt x="11412" y="0"/>
                  <a:pt x="25490" y="0"/>
                </a:cubicBezTo>
                <a:close/>
              </a:path>
            </a:pathLst>
          </a:cu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5162586" y="2913749"/>
            <a:ext cx="186532" cy="152935"/>
          </a:xfrm>
          <a:custGeom>
            <a:avLst/>
            <a:gdLst>
              <a:gd name="connsiteX0" fmla="*/ 68746 w 248709"/>
              <a:gd name="connsiteY0" fmla="*/ 0 h 152935"/>
              <a:gd name="connsiteX1" fmla="*/ 223219 w 248709"/>
              <a:gd name="connsiteY1" fmla="*/ 0 h 152935"/>
              <a:gd name="connsiteX2" fmla="*/ 248709 w 248709"/>
              <a:gd name="connsiteY2" fmla="*/ 25490 h 152935"/>
              <a:gd name="connsiteX3" fmla="*/ 248709 w 248709"/>
              <a:gd name="connsiteY3" fmla="*/ 127445 h 152935"/>
              <a:gd name="connsiteX4" fmla="*/ 223219 w 248709"/>
              <a:gd name="connsiteY4" fmla="*/ 152935 h 152935"/>
              <a:gd name="connsiteX5" fmla="*/ 0 w 248709"/>
              <a:gd name="connsiteY5" fmla="*/ 152935 h 152935"/>
              <a:gd name="connsiteX6" fmla="*/ 68746 w 248709"/>
              <a:gd name="connsiteY6" fmla="*/ 0 h 15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709" h="152935">
                <a:moveTo>
                  <a:pt x="68746" y="0"/>
                </a:moveTo>
                <a:lnTo>
                  <a:pt x="223219" y="0"/>
                </a:lnTo>
                <a:cubicBezTo>
                  <a:pt x="237297" y="0"/>
                  <a:pt x="248709" y="11412"/>
                  <a:pt x="248709" y="25490"/>
                </a:cubicBezTo>
                <a:lnTo>
                  <a:pt x="248709" y="127445"/>
                </a:lnTo>
                <a:cubicBezTo>
                  <a:pt x="248709" y="141523"/>
                  <a:pt x="237297" y="152935"/>
                  <a:pt x="223219" y="152935"/>
                </a:cubicBezTo>
                <a:lnTo>
                  <a:pt x="0" y="152935"/>
                </a:lnTo>
                <a:lnTo>
                  <a:pt x="68746" y="0"/>
                </a:lnTo>
                <a:close/>
              </a:path>
            </a:pathLst>
          </a:cu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5099310" y="3111474"/>
            <a:ext cx="249808" cy="152935"/>
          </a:xfrm>
          <a:custGeom>
            <a:avLst/>
            <a:gdLst>
              <a:gd name="connsiteX0" fmla="*/ 68746 w 333077"/>
              <a:gd name="connsiteY0" fmla="*/ 0 h 152935"/>
              <a:gd name="connsiteX1" fmla="*/ 307587 w 333077"/>
              <a:gd name="connsiteY1" fmla="*/ 0 h 152935"/>
              <a:gd name="connsiteX2" fmla="*/ 333077 w 333077"/>
              <a:gd name="connsiteY2" fmla="*/ 25490 h 152935"/>
              <a:gd name="connsiteX3" fmla="*/ 333077 w 333077"/>
              <a:gd name="connsiteY3" fmla="*/ 127445 h 152935"/>
              <a:gd name="connsiteX4" fmla="*/ 307587 w 333077"/>
              <a:gd name="connsiteY4" fmla="*/ 152935 h 152935"/>
              <a:gd name="connsiteX5" fmla="*/ 0 w 333077"/>
              <a:gd name="connsiteY5" fmla="*/ 152935 h 152935"/>
              <a:gd name="connsiteX6" fmla="*/ 68746 w 333077"/>
              <a:gd name="connsiteY6" fmla="*/ 0 h 15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077" h="152935">
                <a:moveTo>
                  <a:pt x="68746" y="0"/>
                </a:moveTo>
                <a:lnTo>
                  <a:pt x="307587" y="0"/>
                </a:lnTo>
                <a:cubicBezTo>
                  <a:pt x="321665" y="0"/>
                  <a:pt x="333077" y="11412"/>
                  <a:pt x="333077" y="25490"/>
                </a:cubicBezTo>
                <a:lnTo>
                  <a:pt x="333077" y="127445"/>
                </a:lnTo>
                <a:cubicBezTo>
                  <a:pt x="333077" y="141523"/>
                  <a:pt x="321665" y="152935"/>
                  <a:pt x="307587" y="152935"/>
                </a:cubicBezTo>
                <a:lnTo>
                  <a:pt x="0" y="152935"/>
                </a:lnTo>
                <a:lnTo>
                  <a:pt x="68746" y="0"/>
                </a:lnTo>
                <a:close/>
              </a:path>
            </a:pathLst>
          </a:cu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5028998" y="3309199"/>
            <a:ext cx="320118" cy="152935"/>
          </a:xfrm>
          <a:custGeom>
            <a:avLst/>
            <a:gdLst>
              <a:gd name="connsiteX0" fmla="*/ 68746 w 426824"/>
              <a:gd name="connsiteY0" fmla="*/ 0 h 152935"/>
              <a:gd name="connsiteX1" fmla="*/ 401334 w 426824"/>
              <a:gd name="connsiteY1" fmla="*/ 0 h 152935"/>
              <a:gd name="connsiteX2" fmla="*/ 426824 w 426824"/>
              <a:gd name="connsiteY2" fmla="*/ 25490 h 152935"/>
              <a:gd name="connsiteX3" fmla="*/ 426824 w 426824"/>
              <a:gd name="connsiteY3" fmla="*/ 127445 h 152935"/>
              <a:gd name="connsiteX4" fmla="*/ 401334 w 426824"/>
              <a:gd name="connsiteY4" fmla="*/ 152935 h 152935"/>
              <a:gd name="connsiteX5" fmla="*/ 0 w 426824"/>
              <a:gd name="connsiteY5" fmla="*/ 152935 h 152935"/>
              <a:gd name="connsiteX6" fmla="*/ 68746 w 426824"/>
              <a:gd name="connsiteY6" fmla="*/ 0 h 15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6824" h="152935">
                <a:moveTo>
                  <a:pt x="68746" y="0"/>
                </a:moveTo>
                <a:lnTo>
                  <a:pt x="401334" y="0"/>
                </a:lnTo>
                <a:cubicBezTo>
                  <a:pt x="415412" y="0"/>
                  <a:pt x="426824" y="11412"/>
                  <a:pt x="426824" y="25490"/>
                </a:cubicBezTo>
                <a:lnTo>
                  <a:pt x="426824" y="127445"/>
                </a:lnTo>
                <a:cubicBezTo>
                  <a:pt x="426824" y="141523"/>
                  <a:pt x="415412" y="152935"/>
                  <a:pt x="401334" y="152935"/>
                </a:cubicBezTo>
                <a:lnTo>
                  <a:pt x="0" y="152935"/>
                </a:lnTo>
                <a:lnTo>
                  <a:pt x="68746" y="0"/>
                </a:lnTo>
                <a:close/>
              </a:path>
            </a:pathLst>
          </a:cu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4965722" y="3506924"/>
            <a:ext cx="383394" cy="152935"/>
          </a:xfrm>
          <a:custGeom>
            <a:avLst/>
            <a:gdLst>
              <a:gd name="connsiteX0" fmla="*/ 68746 w 511192"/>
              <a:gd name="connsiteY0" fmla="*/ 0 h 152935"/>
              <a:gd name="connsiteX1" fmla="*/ 485702 w 511192"/>
              <a:gd name="connsiteY1" fmla="*/ 0 h 152935"/>
              <a:gd name="connsiteX2" fmla="*/ 511192 w 511192"/>
              <a:gd name="connsiteY2" fmla="*/ 25490 h 152935"/>
              <a:gd name="connsiteX3" fmla="*/ 511192 w 511192"/>
              <a:gd name="connsiteY3" fmla="*/ 127445 h 152935"/>
              <a:gd name="connsiteX4" fmla="*/ 485702 w 511192"/>
              <a:gd name="connsiteY4" fmla="*/ 152935 h 152935"/>
              <a:gd name="connsiteX5" fmla="*/ 0 w 511192"/>
              <a:gd name="connsiteY5" fmla="*/ 152935 h 152935"/>
              <a:gd name="connsiteX6" fmla="*/ 68746 w 511192"/>
              <a:gd name="connsiteY6" fmla="*/ 0 h 15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192" h="152935">
                <a:moveTo>
                  <a:pt x="68746" y="0"/>
                </a:moveTo>
                <a:lnTo>
                  <a:pt x="485702" y="0"/>
                </a:lnTo>
                <a:cubicBezTo>
                  <a:pt x="499780" y="0"/>
                  <a:pt x="511192" y="11412"/>
                  <a:pt x="511192" y="25490"/>
                </a:cubicBezTo>
                <a:lnTo>
                  <a:pt x="511192" y="127445"/>
                </a:lnTo>
                <a:cubicBezTo>
                  <a:pt x="511192" y="141523"/>
                  <a:pt x="499780" y="152935"/>
                  <a:pt x="485702" y="152935"/>
                </a:cubicBezTo>
                <a:lnTo>
                  <a:pt x="0" y="152935"/>
                </a:lnTo>
                <a:lnTo>
                  <a:pt x="68746" y="0"/>
                </a:lnTo>
                <a:close/>
              </a:path>
            </a:pathLst>
          </a:cu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a:off x="4899307" y="3704649"/>
            <a:ext cx="449810" cy="152935"/>
          </a:xfrm>
          <a:custGeom>
            <a:avLst/>
            <a:gdLst>
              <a:gd name="connsiteX0" fmla="*/ 68746 w 599746"/>
              <a:gd name="connsiteY0" fmla="*/ 0 h 152935"/>
              <a:gd name="connsiteX1" fmla="*/ 574256 w 599746"/>
              <a:gd name="connsiteY1" fmla="*/ 0 h 152935"/>
              <a:gd name="connsiteX2" fmla="*/ 599746 w 599746"/>
              <a:gd name="connsiteY2" fmla="*/ 25490 h 152935"/>
              <a:gd name="connsiteX3" fmla="*/ 599746 w 599746"/>
              <a:gd name="connsiteY3" fmla="*/ 127445 h 152935"/>
              <a:gd name="connsiteX4" fmla="*/ 574256 w 599746"/>
              <a:gd name="connsiteY4" fmla="*/ 152935 h 152935"/>
              <a:gd name="connsiteX5" fmla="*/ 0 w 599746"/>
              <a:gd name="connsiteY5" fmla="*/ 152935 h 152935"/>
              <a:gd name="connsiteX6" fmla="*/ 68746 w 599746"/>
              <a:gd name="connsiteY6" fmla="*/ 0 h 15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746" h="152935">
                <a:moveTo>
                  <a:pt x="68746" y="0"/>
                </a:moveTo>
                <a:lnTo>
                  <a:pt x="574256" y="0"/>
                </a:lnTo>
                <a:cubicBezTo>
                  <a:pt x="588334" y="0"/>
                  <a:pt x="599746" y="11412"/>
                  <a:pt x="599746" y="25490"/>
                </a:cubicBezTo>
                <a:lnTo>
                  <a:pt x="599746" y="127445"/>
                </a:lnTo>
                <a:cubicBezTo>
                  <a:pt x="599746" y="141523"/>
                  <a:pt x="588334" y="152935"/>
                  <a:pt x="574256" y="152935"/>
                </a:cubicBezTo>
                <a:lnTo>
                  <a:pt x="0" y="152935"/>
                </a:lnTo>
                <a:lnTo>
                  <a:pt x="68746" y="0"/>
                </a:lnTo>
                <a:close/>
              </a:path>
            </a:pathLst>
          </a:cu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p:nvSpPr>
        <p:spPr>
          <a:xfrm>
            <a:off x="4830893" y="3902374"/>
            <a:ext cx="518223" cy="152935"/>
          </a:xfrm>
          <a:custGeom>
            <a:avLst/>
            <a:gdLst>
              <a:gd name="connsiteX0" fmla="*/ 68746 w 690964"/>
              <a:gd name="connsiteY0" fmla="*/ 0 h 152935"/>
              <a:gd name="connsiteX1" fmla="*/ 665474 w 690964"/>
              <a:gd name="connsiteY1" fmla="*/ 0 h 152935"/>
              <a:gd name="connsiteX2" fmla="*/ 690964 w 690964"/>
              <a:gd name="connsiteY2" fmla="*/ 25490 h 152935"/>
              <a:gd name="connsiteX3" fmla="*/ 690964 w 690964"/>
              <a:gd name="connsiteY3" fmla="*/ 127445 h 152935"/>
              <a:gd name="connsiteX4" fmla="*/ 665474 w 690964"/>
              <a:gd name="connsiteY4" fmla="*/ 152935 h 152935"/>
              <a:gd name="connsiteX5" fmla="*/ 0 w 690964"/>
              <a:gd name="connsiteY5" fmla="*/ 152935 h 152935"/>
              <a:gd name="connsiteX6" fmla="*/ 68746 w 690964"/>
              <a:gd name="connsiteY6" fmla="*/ 0 h 15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964" h="152935">
                <a:moveTo>
                  <a:pt x="68746" y="0"/>
                </a:moveTo>
                <a:lnTo>
                  <a:pt x="665474" y="0"/>
                </a:lnTo>
                <a:cubicBezTo>
                  <a:pt x="679552" y="0"/>
                  <a:pt x="690964" y="11412"/>
                  <a:pt x="690964" y="25490"/>
                </a:cubicBezTo>
                <a:lnTo>
                  <a:pt x="690964" y="127445"/>
                </a:lnTo>
                <a:cubicBezTo>
                  <a:pt x="690964" y="141523"/>
                  <a:pt x="679552" y="152935"/>
                  <a:pt x="665474" y="152935"/>
                </a:cubicBezTo>
                <a:lnTo>
                  <a:pt x="0" y="152935"/>
                </a:lnTo>
                <a:lnTo>
                  <a:pt x="68746" y="0"/>
                </a:lnTo>
                <a:close/>
              </a:path>
            </a:pathLst>
          </a:cu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p:nvPr/>
        </p:nvSpPr>
        <p:spPr>
          <a:xfrm>
            <a:off x="4767960" y="4100099"/>
            <a:ext cx="581158" cy="152935"/>
          </a:xfrm>
          <a:custGeom>
            <a:avLst/>
            <a:gdLst>
              <a:gd name="connsiteX0" fmla="*/ 65763 w 774877"/>
              <a:gd name="connsiteY0" fmla="*/ 0 h 152935"/>
              <a:gd name="connsiteX1" fmla="*/ 749387 w 774877"/>
              <a:gd name="connsiteY1" fmla="*/ 0 h 152935"/>
              <a:gd name="connsiteX2" fmla="*/ 774877 w 774877"/>
              <a:gd name="connsiteY2" fmla="*/ 25490 h 152935"/>
              <a:gd name="connsiteX3" fmla="*/ 774877 w 774877"/>
              <a:gd name="connsiteY3" fmla="*/ 127445 h 152935"/>
              <a:gd name="connsiteX4" fmla="*/ 749387 w 774877"/>
              <a:gd name="connsiteY4" fmla="*/ 152935 h 152935"/>
              <a:gd name="connsiteX5" fmla="*/ 2465 w 774877"/>
              <a:gd name="connsiteY5" fmla="*/ 152935 h 152935"/>
              <a:gd name="connsiteX6" fmla="*/ 0 w 774877"/>
              <a:gd name="connsiteY6" fmla="*/ 146299 h 152935"/>
              <a:gd name="connsiteX7" fmla="*/ 65763 w 774877"/>
              <a:gd name="connsiteY7" fmla="*/ 0 h 15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4877" h="152935">
                <a:moveTo>
                  <a:pt x="65763" y="0"/>
                </a:moveTo>
                <a:lnTo>
                  <a:pt x="749387" y="0"/>
                </a:lnTo>
                <a:cubicBezTo>
                  <a:pt x="763465" y="0"/>
                  <a:pt x="774877" y="11412"/>
                  <a:pt x="774877" y="25490"/>
                </a:cubicBezTo>
                <a:lnTo>
                  <a:pt x="774877" y="127445"/>
                </a:lnTo>
                <a:cubicBezTo>
                  <a:pt x="774877" y="141523"/>
                  <a:pt x="763465" y="152935"/>
                  <a:pt x="749387" y="152935"/>
                </a:cubicBezTo>
                <a:lnTo>
                  <a:pt x="2465" y="152935"/>
                </a:lnTo>
                <a:lnTo>
                  <a:pt x="0" y="146299"/>
                </a:lnTo>
                <a:lnTo>
                  <a:pt x="65763" y="0"/>
                </a:lnTo>
                <a:close/>
              </a:path>
            </a:pathLst>
          </a:cu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88"/>
          <p:cNvSpPr/>
          <p:nvPr/>
        </p:nvSpPr>
        <p:spPr>
          <a:xfrm>
            <a:off x="4783735" y="4297823"/>
            <a:ext cx="565382" cy="152935"/>
          </a:xfrm>
          <a:custGeom>
            <a:avLst/>
            <a:gdLst>
              <a:gd name="connsiteX0" fmla="*/ 0 w 753843"/>
              <a:gd name="connsiteY0" fmla="*/ 0 h 152935"/>
              <a:gd name="connsiteX1" fmla="*/ 728353 w 753843"/>
              <a:gd name="connsiteY1" fmla="*/ 0 h 152935"/>
              <a:gd name="connsiteX2" fmla="*/ 753843 w 753843"/>
              <a:gd name="connsiteY2" fmla="*/ 25490 h 152935"/>
              <a:gd name="connsiteX3" fmla="*/ 753843 w 753843"/>
              <a:gd name="connsiteY3" fmla="*/ 127445 h 152935"/>
              <a:gd name="connsiteX4" fmla="*/ 728353 w 753843"/>
              <a:gd name="connsiteY4" fmla="*/ 152935 h 152935"/>
              <a:gd name="connsiteX5" fmla="*/ 56804 w 753843"/>
              <a:gd name="connsiteY5" fmla="*/ 152935 h 152935"/>
              <a:gd name="connsiteX6" fmla="*/ 0 w 753843"/>
              <a:gd name="connsiteY6" fmla="*/ 0 h 15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3843" h="152935">
                <a:moveTo>
                  <a:pt x="0" y="0"/>
                </a:moveTo>
                <a:lnTo>
                  <a:pt x="728353" y="0"/>
                </a:lnTo>
                <a:cubicBezTo>
                  <a:pt x="742431" y="0"/>
                  <a:pt x="753843" y="11412"/>
                  <a:pt x="753843" y="25490"/>
                </a:cubicBezTo>
                <a:lnTo>
                  <a:pt x="753843" y="127445"/>
                </a:lnTo>
                <a:cubicBezTo>
                  <a:pt x="753843" y="141523"/>
                  <a:pt x="742431" y="152935"/>
                  <a:pt x="728353" y="152935"/>
                </a:cubicBezTo>
                <a:lnTo>
                  <a:pt x="56804" y="152935"/>
                </a:lnTo>
                <a:lnTo>
                  <a:pt x="0" y="0"/>
                </a:lnTo>
                <a:close/>
              </a:path>
            </a:pathLst>
          </a:cu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4836106" y="4495549"/>
            <a:ext cx="513011" cy="152935"/>
          </a:xfrm>
          <a:custGeom>
            <a:avLst/>
            <a:gdLst>
              <a:gd name="connsiteX0" fmla="*/ 6565 w 684014"/>
              <a:gd name="connsiteY0" fmla="*/ 0 h 152935"/>
              <a:gd name="connsiteX1" fmla="*/ 658524 w 684014"/>
              <a:gd name="connsiteY1" fmla="*/ 0 h 152935"/>
              <a:gd name="connsiteX2" fmla="*/ 684014 w 684014"/>
              <a:gd name="connsiteY2" fmla="*/ 25490 h 152935"/>
              <a:gd name="connsiteX3" fmla="*/ 684014 w 684014"/>
              <a:gd name="connsiteY3" fmla="*/ 127445 h 152935"/>
              <a:gd name="connsiteX4" fmla="*/ 658524 w 684014"/>
              <a:gd name="connsiteY4" fmla="*/ 152935 h 152935"/>
              <a:gd name="connsiteX5" fmla="*/ 0 w 684014"/>
              <a:gd name="connsiteY5" fmla="*/ 152935 h 152935"/>
              <a:gd name="connsiteX6" fmla="*/ 44099 w 684014"/>
              <a:gd name="connsiteY6" fmla="*/ 101054 h 152935"/>
              <a:gd name="connsiteX7" fmla="*/ 6565 w 684014"/>
              <a:gd name="connsiteY7" fmla="*/ 0 h 15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014" h="152935">
                <a:moveTo>
                  <a:pt x="6565" y="0"/>
                </a:moveTo>
                <a:lnTo>
                  <a:pt x="658524" y="0"/>
                </a:lnTo>
                <a:cubicBezTo>
                  <a:pt x="672602" y="0"/>
                  <a:pt x="684014" y="11412"/>
                  <a:pt x="684014" y="25490"/>
                </a:cubicBezTo>
                <a:lnTo>
                  <a:pt x="684014" y="127445"/>
                </a:lnTo>
                <a:cubicBezTo>
                  <a:pt x="684014" y="141523"/>
                  <a:pt x="672602" y="152935"/>
                  <a:pt x="658524" y="152935"/>
                </a:cubicBezTo>
                <a:lnTo>
                  <a:pt x="0" y="152935"/>
                </a:lnTo>
                <a:lnTo>
                  <a:pt x="44099" y="101054"/>
                </a:lnTo>
                <a:lnTo>
                  <a:pt x="6565" y="0"/>
                </a:lnTo>
                <a:close/>
              </a:path>
            </a:pathLst>
          </a:cu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716455" y="4693274"/>
            <a:ext cx="632661" cy="152935"/>
          </a:xfrm>
          <a:custGeom>
            <a:avLst/>
            <a:gdLst>
              <a:gd name="connsiteX0" fmla="*/ 129994 w 843548"/>
              <a:gd name="connsiteY0" fmla="*/ 0 h 152935"/>
              <a:gd name="connsiteX1" fmla="*/ 818058 w 843548"/>
              <a:gd name="connsiteY1" fmla="*/ 0 h 152935"/>
              <a:gd name="connsiteX2" fmla="*/ 843548 w 843548"/>
              <a:gd name="connsiteY2" fmla="*/ 25490 h 152935"/>
              <a:gd name="connsiteX3" fmla="*/ 843548 w 843548"/>
              <a:gd name="connsiteY3" fmla="*/ 127445 h 152935"/>
              <a:gd name="connsiteX4" fmla="*/ 818058 w 843548"/>
              <a:gd name="connsiteY4" fmla="*/ 152935 h 152935"/>
              <a:gd name="connsiteX5" fmla="*/ 0 w 843548"/>
              <a:gd name="connsiteY5" fmla="*/ 152935 h 152935"/>
              <a:gd name="connsiteX6" fmla="*/ 129994 w 843548"/>
              <a:gd name="connsiteY6" fmla="*/ 0 h 15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548" h="152935">
                <a:moveTo>
                  <a:pt x="129994" y="0"/>
                </a:moveTo>
                <a:lnTo>
                  <a:pt x="818058" y="0"/>
                </a:lnTo>
                <a:cubicBezTo>
                  <a:pt x="832136" y="0"/>
                  <a:pt x="843548" y="11412"/>
                  <a:pt x="843548" y="25490"/>
                </a:cubicBezTo>
                <a:lnTo>
                  <a:pt x="843548" y="127445"/>
                </a:lnTo>
                <a:cubicBezTo>
                  <a:pt x="843548" y="141523"/>
                  <a:pt x="832136" y="152935"/>
                  <a:pt x="818058" y="152935"/>
                </a:cubicBezTo>
                <a:lnTo>
                  <a:pt x="0" y="152935"/>
                </a:lnTo>
                <a:lnTo>
                  <a:pt x="129994" y="0"/>
                </a:lnTo>
                <a:close/>
              </a:path>
            </a:pathLst>
          </a:cu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91"/>
          <p:cNvSpPr/>
          <p:nvPr/>
        </p:nvSpPr>
        <p:spPr>
          <a:xfrm>
            <a:off x="4583503" y="4890999"/>
            <a:ext cx="765614" cy="152935"/>
          </a:xfrm>
          <a:custGeom>
            <a:avLst/>
            <a:gdLst>
              <a:gd name="connsiteX0" fmla="*/ 129995 w 1020818"/>
              <a:gd name="connsiteY0" fmla="*/ 0 h 152935"/>
              <a:gd name="connsiteX1" fmla="*/ 995328 w 1020818"/>
              <a:gd name="connsiteY1" fmla="*/ 0 h 152935"/>
              <a:gd name="connsiteX2" fmla="*/ 1020818 w 1020818"/>
              <a:gd name="connsiteY2" fmla="*/ 25490 h 152935"/>
              <a:gd name="connsiteX3" fmla="*/ 1020818 w 1020818"/>
              <a:gd name="connsiteY3" fmla="*/ 127445 h 152935"/>
              <a:gd name="connsiteX4" fmla="*/ 995328 w 1020818"/>
              <a:gd name="connsiteY4" fmla="*/ 152935 h 152935"/>
              <a:gd name="connsiteX5" fmla="*/ 0 w 1020818"/>
              <a:gd name="connsiteY5" fmla="*/ 152935 h 152935"/>
              <a:gd name="connsiteX6" fmla="*/ 129995 w 1020818"/>
              <a:gd name="connsiteY6" fmla="*/ 0 h 15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0818" h="152935">
                <a:moveTo>
                  <a:pt x="129995" y="0"/>
                </a:moveTo>
                <a:lnTo>
                  <a:pt x="995328" y="0"/>
                </a:lnTo>
                <a:cubicBezTo>
                  <a:pt x="1009406" y="0"/>
                  <a:pt x="1020818" y="11412"/>
                  <a:pt x="1020818" y="25490"/>
                </a:cubicBezTo>
                <a:lnTo>
                  <a:pt x="1020818" y="127445"/>
                </a:lnTo>
                <a:cubicBezTo>
                  <a:pt x="1020818" y="141523"/>
                  <a:pt x="1009406" y="152935"/>
                  <a:pt x="995328" y="152935"/>
                </a:cubicBezTo>
                <a:lnTo>
                  <a:pt x="0" y="152935"/>
                </a:lnTo>
                <a:lnTo>
                  <a:pt x="129995" y="0"/>
                </a:lnTo>
                <a:close/>
              </a:path>
            </a:pathLst>
          </a:cu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p:nvSpPr>
        <p:spPr>
          <a:xfrm>
            <a:off x="4463852" y="5088724"/>
            <a:ext cx="885264" cy="152935"/>
          </a:xfrm>
          <a:custGeom>
            <a:avLst/>
            <a:gdLst>
              <a:gd name="connsiteX0" fmla="*/ 129994 w 1180352"/>
              <a:gd name="connsiteY0" fmla="*/ 0 h 152935"/>
              <a:gd name="connsiteX1" fmla="*/ 1154862 w 1180352"/>
              <a:gd name="connsiteY1" fmla="*/ 0 h 152935"/>
              <a:gd name="connsiteX2" fmla="*/ 1180352 w 1180352"/>
              <a:gd name="connsiteY2" fmla="*/ 25490 h 152935"/>
              <a:gd name="connsiteX3" fmla="*/ 1180352 w 1180352"/>
              <a:gd name="connsiteY3" fmla="*/ 127445 h 152935"/>
              <a:gd name="connsiteX4" fmla="*/ 1154862 w 1180352"/>
              <a:gd name="connsiteY4" fmla="*/ 152935 h 152935"/>
              <a:gd name="connsiteX5" fmla="*/ 0 w 1180352"/>
              <a:gd name="connsiteY5" fmla="*/ 152935 h 152935"/>
              <a:gd name="connsiteX6" fmla="*/ 129994 w 1180352"/>
              <a:gd name="connsiteY6" fmla="*/ 0 h 15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352" h="152935">
                <a:moveTo>
                  <a:pt x="129994" y="0"/>
                </a:moveTo>
                <a:lnTo>
                  <a:pt x="1154862" y="0"/>
                </a:lnTo>
                <a:cubicBezTo>
                  <a:pt x="1168940" y="0"/>
                  <a:pt x="1180352" y="11412"/>
                  <a:pt x="1180352" y="25490"/>
                </a:cubicBezTo>
                <a:lnTo>
                  <a:pt x="1180352" y="127445"/>
                </a:lnTo>
                <a:cubicBezTo>
                  <a:pt x="1180352" y="141523"/>
                  <a:pt x="1168940" y="152935"/>
                  <a:pt x="1154862" y="152935"/>
                </a:cubicBezTo>
                <a:lnTo>
                  <a:pt x="0" y="152935"/>
                </a:lnTo>
                <a:lnTo>
                  <a:pt x="129994" y="0"/>
                </a:lnTo>
                <a:close/>
              </a:path>
            </a:pathLst>
          </a:cu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364691" y="5286449"/>
            <a:ext cx="984427" cy="152935"/>
          </a:xfrm>
          <a:custGeom>
            <a:avLst/>
            <a:gdLst>
              <a:gd name="connsiteX0" fmla="*/ 94760 w 1312569"/>
              <a:gd name="connsiteY0" fmla="*/ 0 h 152935"/>
              <a:gd name="connsiteX1" fmla="*/ 1287079 w 1312569"/>
              <a:gd name="connsiteY1" fmla="*/ 0 h 152935"/>
              <a:gd name="connsiteX2" fmla="*/ 1312569 w 1312569"/>
              <a:gd name="connsiteY2" fmla="*/ 25490 h 152935"/>
              <a:gd name="connsiteX3" fmla="*/ 1312569 w 1312569"/>
              <a:gd name="connsiteY3" fmla="*/ 127445 h 152935"/>
              <a:gd name="connsiteX4" fmla="*/ 1287079 w 1312569"/>
              <a:gd name="connsiteY4" fmla="*/ 152935 h 152935"/>
              <a:gd name="connsiteX5" fmla="*/ 0 w 1312569"/>
              <a:gd name="connsiteY5" fmla="*/ 152935 h 152935"/>
              <a:gd name="connsiteX6" fmla="*/ 39547 w 1312569"/>
              <a:gd name="connsiteY6" fmla="*/ 64958 h 152935"/>
              <a:gd name="connsiteX7" fmla="*/ 94760 w 1312569"/>
              <a:gd name="connsiteY7" fmla="*/ 0 h 15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2569" h="152935">
                <a:moveTo>
                  <a:pt x="94760" y="0"/>
                </a:moveTo>
                <a:lnTo>
                  <a:pt x="1287079" y="0"/>
                </a:lnTo>
                <a:cubicBezTo>
                  <a:pt x="1301157" y="0"/>
                  <a:pt x="1312569" y="11412"/>
                  <a:pt x="1312569" y="25490"/>
                </a:cubicBezTo>
                <a:lnTo>
                  <a:pt x="1312569" y="127445"/>
                </a:lnTo>
                <a:cubicBezTo>
                  <a:pt x="1312569" y="141523"/>
                  <a:pt x="1301157" y="152935"/>
                  <a:pt x="1287079" y="152935"/>
                </a:cubicBezTo>
                <a:lnTo>
                  <a:pt x="0" y="152935"/>
                </a:lnTo>
                <a:lnTo>
                  <a:pt x="39547" y="64958"/>
                </a:lnTo>
                <a:lnTo>
                  <a:pt x="94760" y="0"/>
                </a:lnTo>
                <a:close/>
              </a:path>
            </a:pathLst>
          </a:cu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p:nvSpPr>
        <p:spPr>
          <a:xfrm>
            <a:off x="4296770" y="5484174"/>
            <a:ext cx="1052346" cy="152935"/>
          </a:xfrm>
          <a:custGeom>
            <a:avLst/>
            <a:gdLst>
              <a:gd name="connsiteX0" fmla="*/ 68086 w 1403128"/>
              <a:gd name="connsiteY0" fmla="*/ 0 h 152935"/>
              <a:gd name="connsiteX1" fmla="*/ 1377638 w 1403128"/>
              <a:gd name="connsiteY1" fmla="*/ 0 h 152935"/>
              <a:gd name="connsiteX2" fmla="*/ 1403128 w 1403128"/>
              <a:gd name="connsiteY2" fmla="*/ 25490 h 152935"/>
              <a:gd name="connsiteX3" fmla="*/ 1403128 w 1403128"/>
              <a:gd name="connsiteY3" fmla="*/ 127445 h 152935"/>
              <a:gd name="connsiteX4" fmla="*/ 1377638 w 1403128"/>
              <a:gd name="connsiteY4" fmla="*/ 152935 h 152935"/>
              <a:gd name="connsiteX5" fmla="*/ 3543 w 1403128"/>
              <a:gd name="connsiteY5" fmla="*/ 152935 h 152935"/>
              <a:gd name="connsiteX6" fmla="*/ 0 w 1403128"/>
              <a:gd name="connsiteY6" fmla="*/ 151468 h 152935"/>
              <a:gd name="connsiteX7" fmla="*/ 68086 w 1403128"/>
              <a:gd name="connsiteY7" fmla="*/ 0 h 15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3128" h="152935">
                <a:moveTo>
                  <a:pt x="68086" y="0"/>
                </a:moveTo>
                <a:lnTo>
                  <a:pt x="1377638" y="0"/>
                </a:lnTo>
                <a:cubicBezTo>
                  <a:pt x="1391716" y="0"/>
                  <a:pt x="1403128" y="11412"/>
                  <a:pt x="1403128" y="25490"/>
                </a:cubicBezTo>
                <a:lnTo>
                  <a:pt x="1403128" y="127445"/>
                </a:lnTo>
                <a:cubicBezTo>
                  <a:pt x="1403128" y="141523"/>
                  <a:pt x="1391716" y="152935"/>
                  <a:pt x="1377638" y="152935"/>
                </a:cubicBezTo>
                <a:lnTo>
                  <a:pt x="3543" y="152935"/>
                </a:lnTo>
                <a:lnTo>
                  <a:pt x="0" y="151468"/>
                </a:lnTo>
                <a:lnTo>
                  <a:pt x="68086" y="0"/>
                </a:lnTo>
                <a:close/>
              </a:path>
            </a:pathLst>
          </a:cu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4280311" y="5681899"/>
            <a:ext cx="1068806" cy="152935"/>
          </a:xfrm>
          <a:custGeom>
            <a:avLst/>
            <a:gdLst>
              <a:gd name="connsiteX0" fmla="*/ 25490 w 1425075"/>
              <a:gd name="connsiteY0" fmla="*/ 0 h 152935"/>
              <a:gd name="connsiteX1" fmla="*/ 1399585 w 1425075"/>
              <a:gd name="connsiteY1" fmla="*/ 0 h 152935"/>
              <a:gd name="connsiteX2" fmla="*/ 1425075 w 1425075"/>
              <a:gd name="connsiteY2" fmla="*/ 25490 h 152935"/>
              <a:gd name="connsiteX3" fmla="*/ 1425075 w 1425075"/>
              <a:gd name="connsiteY3" fmla="*/ 127445 h 152935"/>
              <a:gd name="connsiteX4" fmla="*/ 1399585 w 1425075"/>
              <a:gd name="connsiteY4" fmla="*/ 152935 h 152935"/>
              <a:gd name="connsiteX5" fmla="*/ 25490 w 1425075"/>
              <a:gd name="connsiteY5" fmla="*/ 152935 h 152935"/>
              <a:gd name="connsiteX6" fmla="*/ 0 w 1425075"/>
              <a:gd name="connsiteY6" fmla="*/ 127445 h 152935"/>
              <a:gd name="connsiteX7" fmla="*/ 0 w 1425075"/>
              <a:gd name="connsiteY7" fmla="*/ 25490 h 152935"/>
              <a:gd name="connsiteX8" fmla="*/ 25490 w 1425075"/>
              <a:gd name="connsiteY8" fmla="*/ 0 h 15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5075" h="152935">
                <a:moveTo>
                  <a:pt x="25490" y="0"/>
                </a:moveTo>
                <a:lnTo>
                  <a:pt x="1399585" y="0"/>
                </a:lnTo>
                <a:cubicBezTo>
                  <a:pt x="1413663" y="0"/>
                  <a:pt x="1425075" y="11412"/>
                  <a:pt x="1425075" y="25490"/>
                </a:cubicBezTo>
                <a:lnTo>
                  <a:pt x="1425075" y="127445"/>
                </a:lnTo>
                <a:cubicBezTo>
                  <a:pt x="1425075" y="141523"/>
                  <a:pt x="1413663" y="152935"/>
                  <a:pt x="1399585" y="152935"/>
                </a:cubicBezTo>
                <a:lnTo>
                  <a:pt x="25490" y="152935"/>
                </a:lnTo>
                <a:cubicBezTo>
                  <a:pt x="11412" y="152935"/>
                  <a:pt x="0" y="141523"/>
                  <a:pt x="0" y="127445"/>
                </a:cubicBezTo>
                <a:lnTo>
                  <a:pt x="0" y="25490"/>
                </a:lnTo>
                <a:cubicBezTo>
                  <a:pt x="0" y="11412"/>
                  <a:pt x="11412" y="0"/>
                  <a:pt x="25490" y="0"/>
                </a:cubicBezTo>
                <a:close/>
              </a:path>
            </a:pathLst>
          </a:cu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280311" y="5879620"/>
            <a:ext cx="1068806" cy="152935"/>
          </a:xfrm>
          <a:custGeom>
            <a:avLst/>
            <a:gdLst>
              <a:gd name="connsiteX0" fmla="*/ 25490 w 1425075"/>
              <a:gd name="connsiteY0" fmla="*/ 0 h 152935"/>
              <a:gd name="connsiteX1" fmla="*/ 1399585 w 1425075"/>
              <a:gd name="connsiteY1" fmla="*/ 0 h 152935"/>
              <a:gd name="connsiteX2" fmla="*/ 1425075 w 1425075"/>
              <a:gd name="connsiteY2" fmla="*/ 25490 h 152935"/>
              <a:gd name="connsiteX3" fmla="*/ 1425075 w 1425075"/>
              <a:gd name="connsiteY3" fmla="*/ 127445 h 152935"/>
              <a:gd name="connsiteX4" fmla="*/ 1399585 w 1425075"/>
              <a:gd name="connsiteY4" fmla="*/ 152935 h 152935"/>
              <a:gd name="connsiteX5" fmla="*/ 25490 w 1425075"/>
              <a:gd name="connsiteY5" fmla="*/ 152935 h 152935"/>
              <a:gd name="connsiteX6" fmla="*/ 0 w 1425075"/>
              <a:gd name="connsiteY6" fmla="*/ 127445 h 152935"/>
              <a:gd name="connsiteX7" fmla="*/ 0 w 1425075"/>
              <a:gd name="connsiteY7" fmla="*/ 25490 h 152935"/>
              <a:gd name="connsiteX8" fmla="*/ 25490 w 1425075"/>
              <a:gd name="connsiteY8" fmla="*/ 0 h 15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5075" h="152935">
                <a:moveTo>
                  <a:pt x="25490" y="0"/>
                </a:moveTo>
                <a:lnTo>
                  <a:pt x="1399585" y="0"/>
                </a:lnTo>
                <a:cubicBezTo>
                  <a:pt x="1413663" y="0"/>
                  <a:pt x="1425075" y="11412"/>
                  <a:pt x="1425075" y="25490"/>
                </a:cubicBezTo>
                <a:lnTo>
                  <a:pt x="1425075" y="127445"/>
                </a:lnTo>
                <a:cubicBezTo>
                  <a:pt x="1425075" y="141523"/>
                  <a:pt x="1413663" y="152935"/>
                  <a:pt x="1399585" y="152935"/>
                </a:cubicBezTo>
                <a:lnTo>
                  <a:pt x="25490" y="152935"/>
                </a:lnTo>
                <a:cubicBezTo>
                  <a:pt x="11412" y="152935"/>
                  <a:pt x="0" y="141523"/>
                  <a:pt x="0" y="127445"/>
                </a:cubicBezTo>
                <a:lnTo>
                  <a:pt x="0" y="25490"/>
                </a:lnTo>
                <a:cubicBezTo>
                  <a:pt x="0" y="11412"/>
                  <a:pt x="11412" y="0"/>
                  <a:pt x="25490" y="0"/>
                </a:cubicBezTo>
                <a:close/>
              </a:path>
            </a:pathLst>
          </a:cu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8" name="Picture 97" descr="Red_flag_waving_transparent.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389950" y="4822150"/>
            <a:ext cx="287214" cy="266378"/>
          </a:xfrm>
          <a:prstGeom prst="rect">
            <a:avLst/>
          </a:prstGeom>
          <a:effectLst>
            <a:outerShdw blurRad="50800" dist="76200" dir="2040000" algn="ctr" rotWithShape="0">
              <a:srgbClr val="000000">
                <a:alpha val="32000"/>
              </a:srgbClr>
            </a:outerShdw>
          </a:effectLst>
        </p:spPr>
      </p:pic>
      <p:grpSp>
        <p:nvGrpSpPr>
          <p:cNvPr id="99" name="Group 98"/>
          <p:cNvGrpSpPr/>
          <p:nvPr/>
        </p:nvGrpSpPr>
        <p:grpSpPr>
          <a:xfrm>
            <a:off x="7051399" y="2913747"/>
            <a:ext cx="1178464" cy="3118807"/>
            <a:chOff x="7381112" y="1970772"/>
            <a:chExt cx="902417" cy="3118807"/>
          </a:xfrm>
        </p:grpSpPr>
        <p:grpSp>
          <p:nvGrpSpPr>
            <p:cNvPr id="100" name="Group 99"/>
            <p:cNvGrpSpPr/>
            <p:nvPr/>
          </p:nvGrpSpPr>
          <p:grpSpPr>
            <a:xfrm>
              <a:off x="7381112" y="1970772"/>
              <a:ext cx="902417" cy="146304"/>
              <a:chOff x="8881367" y="1970772"/>
              <a:chExt cx="1203223" cy="146304"/>
            </a:xfrm>
          </p:grpSpPr>
          <p:sp>
            <p:nvSpPr>
              <p:cNvPr id="221" name="Rounded Rectangle 220"/>
              <p:cNvSpPr/>
              <p:nvPr/>
            </p:nvSpPr>
            <p:spPr>
              <a:xfrm>
                <a:off x="8881367"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2" name="Rounded Rectangle 221"/>
              <p:cNvSpPr/>
              <p:nvPr/>
            </p:nvSpPr>
            <p:spPr>
              <a:xfrm>
                <a:off x="9055825"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3" name="Rounded Rectangle 222"/>
              <p:cNvSpPr/>
              <p:nvPr/>
            </p:nvSpPr>
            <p:spPr>
              <a:xfrm>
                <a:off x="9230283"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4" name="Rounded Rectangle 223"/>
              <p:cNvSpPr/>
              <p:nvPr/>
            </p:nvSpPr>
            <p:spPr>
              <a:xfrm>
                <a:off x="9404741"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5" name="Rounded Rectangle 224"/>
              <p:cNvSpPr/>
              <p:nvPr/>
            </p:nvSpPr>
            <p:spPr>
              <a:xfrm>
                <a:off x="9579199"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6" name="Rounded Rectangle 225"/>
              <p:cNvSpPr/>
              <p:nvPr/>
            </p:nvSpPr>
            <p:spPr>
              <a:xfrm>
                <a:off x="9753657"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7" name="Rounded Rectangle 226"/>
              <p:cNvSpPr/>
              <p:nvPr/>
            </p:nvSpPr>
            <p:spPr>
              <a:xfrm>
                <a:off x="9934465" y="1970772"/>
                <a:ext cx="150125" cy="146304"/>
              </a:xfrm>
              <a:prstGeom prst="round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101" name="Group 100"/>
            <p:cNvGrpSpPr/>
            <p:nvPr/>
          </p:nvGrpSpPr>
          <p:grpSpPr>
            <a:xfrm>
              <a:off x="7381112" y="2168939"/>
              <a:ext cx="902417" cy="146304"/>
              <a:chOff x="8881367" y="1970772"/>
              <a:chExt cx="1203223" cy="146304"/>
            </a:xfrm>
          </p:grpSpPr>
          <p:sp>
            <p:nvSpPr>
              <p:cNvPr id="214" name="Rounded Rectangle 213"/>
              <p:cNvSpPr/>
              <p:nvPr/>
            </p:nvSpPr>
            <p:spPr>
              <a:xfrm>
                <a:off x="8881367"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5" name="Rounded Rectangle 214"/>
              <p:cNvSpPr/>
              <p:nvPr/>
            </p:nvSpPr>
            <p:spPr>
              <a:xfrm>
                <a:off x="9055825"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6" name="Rounded Rectangle 215"/>
              <p:cNvSpPr/>
              <p:nvPr/>
            </p:nvSpPr>
            <p:spPr>
              <a:xfrm>
                <a:off x="9230283"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7" name="Rounded Rectangle 216"/>
              <p:cNvSpPr/>
              <p:nvPr/>
            </p:nvSpPr>
            <p:spPr>
              <a:xfrm>
                <a:off x="9404741"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8" name="Rounded Rectangle 217"/>
              <p:cNvSpPr/>
              <p:nvPr/>
            </p:nvSpPr>
            <p:spPr>
              <a:xfrm>
                <a:off x="9579199"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9" name="Rounded Rectangle 218"/>
              <p:cNvSpPr/>
              <p:nvPr/>
            </p:nvSpPr>
            <p:spPr>
              <a:xfrm>
                <a:off x="9753657"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0" name="Rounded Rectangle 219"/>
              <p:cNvSpPr/>
              <p:nvPr/>
            </p:nvSpPr>
            <p:spPr>
              <a:xfrm>
                <a:off x="9934465" y="1970772"/>
                <a:ext cx="150125" cy="146304"/>
              </a:xfrm>
              <a:prstGeom prst="round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102" name="Group 101"/>
            <p:cNvGrpSpPr/>
            <p:nvPr/>
          </p:nvGrpSpPr>
          <p:grpSpPr>
            <a:xfrm>
              <a:off x="7381112" y="2367106"/>
              <a:ext cx="902417" cy="146304"/>
              <a:chOff x="8881367" y="1970772"/>
              <a:chExt cx="1203223" cy="146304"/>
            </a:xfrm>
          </p:grpSpPr>
          <p:sp>
            <p:nvSpPr>
              <p:cNvPr id="207" name="Rounded Rectangle 206"/>
              <p:cNvSpPr/>
              <p:nvPr/>
            </p:nvSpPr>
            <p:spPr>
              <a:xfrm>
                <a:off x="8881367" y="1970772"/>
                <a:ext cx="150125" cy="146304"/>
              </a:xfrm>
              <a:prstGeom prst="roundRect">
                <a:avLst/>
              </a:prstGeom>
              <a:no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8" name="Rounded Rectangle 207"/>
              <p:cNvSpPr/>
              <p:nvPr/>
            </p:nvSpPr>
            <p:spPr>
              <a:xfrm>
                <a:off x="9055825" y="1970772"/>
                <a:ext cx="150125" cy="146304"/>
              </a:xfrm>
              <a:prstGeom prst="roundRect">
                <a:avLst/>
              </a:prstGeom>
              <a:no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9" name="Rounded Rectangle 208"/>
              <p:cNvSpPr/>
              <p:nvPr/>
            </p:nvSpPr>
            <p:spPr>
              <a:xfrm>
                <a:off x="9230283" y="1970772"/>
                <a:ext cx="150125" cy="146304"/>
              </a:xfrm>
              <a:prstGeom prst="roundRect">
                <a:avLst/>
              </a:prstGeom>
              <a:no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0" name="Rounded Rectangle 209"/>
              <p:cNvSpPr/>
              <p:nvPr/>
            </p:nvSpPr>
            <p:spPr>
              <a:xfrm>
                <a:off x="9404741" y="1970772"/>
                <a:ext cx="150125" cy="146304"/>
              </a:xfrm>
              <a:prstGeom prst="roundRect">
                <a:avLst/>
              </a:prstGeom>
              <a:solidFill>
                <a:schemeClr val="bg1">
                  <a:lumMod val="50000"/>
                  <a:alpha val="80000"/>
                </a:scheme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1" name="Rounded Rectangle 210"/>
              <p:cNvSpPr/>
              <p:nvPr/>
            </p:nvSpPr>
            <p:spPr>
              <a:xfrm>
                <a:off x="9579199" y="1970772"/>
                <a:ext cx="150125" cy="146304"/>
              </a:xfrm>
              <a:prstGeom prst="roundRect">
                <a:avLst/>
              </a:prstGeom>
              <a:solidFill>
                <a:schemeClr val="bg1">
                  <a:lumMod val="50000"/>
                  <a:alpha val="80000"/>
                </a:scheme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2" name="Rounded Rectangle 211"/>
              <p:cNvSpPr/>
              <p:nvPr/>
            </p:nvSpPr>
            <p:spPr>
              <a:xfrm>
                <a:off x="9753657" y="1970772"/>
                <a:ext cx="150125" cy="146304"/>
              </a:xfrm>
              <a:prstGeom prst="roundRect">
                <a:avLst/>
              </a:prstGeom>
              <a:solidFill>
                <a:schemeClr val="bg1">
                  <a:alpha val="80000"/>
                </a:scheme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3" name="Rounded Rectangle 212"/>
              <p:cNvSpPr/>
              <p:nvPr/>
            </p:nvSpPr>
            <p:spPr>
              <a:xfrm>
                <a:off x="9934465" y="1970772"/>
                <a:ext cx="150125" cy="146304"/>
              </a:xfrm>
              <a:prstGeom prst="roundRect">
                <a:avLst/>
              </a:prstGeom>
              <a:solidFill>
                <a:srgbClr val="FF0000">
                  <a:alpha val="60000"/>
                </a:srgbClr>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103" name="Group 102"/>
            <p:cNvGrpSpPr/>
            <p:nvPr/>
          </p:nvGrpSpPr>
          <p:grpSpPr>
            <a:xfrm>
              <a:off x="7381112" y="2565273"/>
              <a:ext cx="902417" cy="146304"/>
              <a:chOff x="8881367" y="1970772"/>
              <a:chExt cx="1203223" cy="146304"/>
            </a:xfrm>
          </p:grpSpPr>
          <p:sp>
            <p:nvSpPr>
              <p:cNvPr id="200" name="Rounded Rectangle 199"/>
              <p:cNvSpPr/>
              <p:nvPr/>
            </p:nvSpPr>
            <p:spPr>
              <a:xfrm>
                <a:off x="8881367"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1" name="Rounded Rectangle 200"/>
              <p:cNvSpPr/>
              <p:nvPr/>
            </p:nvSpPr>
            <p:spPr>
              <a:xfrm>
                <a:off x="9055825"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2" name="Rounded Rectangle 201"/>
              <p:cNvSpPr/>
              <p:nvPr/>
            </p:nvSpPr>
            <p:spPr>
              <a:xfrm>
                <a:off x="9230283"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3" name="Rounded Rectangle 202"/>
              <p:cNvSpPr/>
              <p:nvPr/>
            </p:nvSpPr>
            <p:spPr>
              <a:xfrm>
                <a:off x="9404741"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4" name="Rounded Rectangle 203"/>
              <p:cNvSpPr/>
              <p:nvPr/>
            </p:nvSpPr>
            <p:spPr>
              <a:xfrm>
                <a:off x="9579199"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5" name="Rounded Rectangle 204"/>
              <p:cNvSpPr/>
              <p:nvPr/>
            </p:nvSpPr>
            <p:spPr>
              <a:xfrm>
                <a:off x="9753657"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6" name="Rounded Rectangle 205"/>
              <p:cNvSpPr/>
              <p:nvPr/>
            </p:nvSpPr>
            <p:spPr>
              <a:xfrm>
                <a:off x="9934465" y="1970772"/>
                <a:ext cx="150125" cy="146304"/>
              </a:xfrm>
              <a:prstGeom prst="round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104" name="Group 103"/>
            <p:cNvGrpSpPr/>
            <p:nvPr/>
          </p:nvGrpSpPr>
          <p:grpSpPr>
            <a:xfrm>
              <a:off x="7381112" y="2763440"/>
              <a:ext cx="902417" cy="146304"/>
              <a:chOff x="8881367" y="1970772"/>
              <a:chExt cx="1203223" cy="146304"/>
            </a:xfrm>
          </p:grpSpPr>
          <p:sp>
            <p:nvSpPr>
              <p:cNvPr id="193" name="Rounded Rectangle 192"/>
              <p:cNvSpPr/>
              <p:nvPr/>
            </p:nvSpPr>
            <p:spPr>
              <a:xfrm>
                <a:off x="8881367"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4" name="Rounded Rectangle 193"/>
              <p:cNvSpPr/>
              <p:nvPr/>
            </p:nvSpPr>
            <p:spPr>
              <a:xfrm>
                <a:off x="9055825"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5" name="Rounded Rectangle 194"/>
              <p:cNvSpPr/>
              <p:nvPr/>
            </p:nvSpPr>
            <p:spPr>
              <a:xfrm>
                <a:off x="9230283"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6" name="Rounded Rectangle 195"/>
              <p:cNvSpPr/>
              <p:nvPr/>
            </p:nvSpPr>
            <p:spPr>
              <a:xfrm>
                <a:off x="9404741"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7" name="Rounded Rectangle 196"/>
              <p:cNvSpPr/>
              <p:nvPr/>
            </p:nvSpPr>
            <p:spPr>
              <a:xfrm>
                <a:off x="9579199"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8" name="Rounded Rectangle 197"/>
              <p:cNvSpPr/>
              <p:nvPr/>
            </p:nvSpPr>
            <p:spPr>
              <a:xfrm>
                <a:off x="9753657"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9" name="Rounded Rectangle 198"/>
              <p:cNvSpPr/>
              <p:nvPr/>
            </p:nvSpPr>
            <p:spPr>
              <a:xfrm>
                <a:off x="9934465" y="1970772"/>
                <a:ext cx="150125" cy="146304"/>
              </a:xfrm>
              <a:prstGeom prst="round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105" name="Group 104"/>
            <p:cNvGrpSpPr/>
            <p:nvPr/>
          </p:nvGrpSpPr>
          <p:grpSpPr>
            <a:xfrm>
              <a:off x="7381112" y="2961607"/>
              <a:ext cx="902417" cy="146304"/>
              <a:chOff x="8881367" y="1970772"/>
              <a:chExt cx="1203223" cy="146304"/>
            </a:xfrm>
          </p:grpSpPr>
          <p:sp>
            <p:nvSpPr>
              <p:cNvPr id="186" name="Rounded Rectangle 185"/>
              <p:cNvSpPr/>
              <p:nvPr/>
            </p:nvSpPr>
            <p:spPr>
              <a:xfrm>
                <a:off x="8881367"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7" name="Rounded Rectangle 186"/>
              <p:cNvSpPr/>
              <p:nvPr/>
            </p:nvSpPr>
            <p:spPr>
              <a:xfrm>
                <a:off x="9055825"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8" name="Rounded Rectangle 187"/>
              <p:cNvSpPr/>
              <p:nvPr/>
            </p:nvSpPr>
            <p:spPr>
              <a:xfrm>
                <a:off x="9230283"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9" name="Rounded Rectangle 188"/>
              <p:cNvSpPr/>
              <p:nvPr/>
            </p:nvSpPr>
            <p:spPr>
              <a:xfrm>
                <a:off x="9404741"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0" name="Rounded Rectangle 189"/>
              <p:cNvSpPr/>
              <p:nvPr/>
            </p:nvSpPr>
            <p:spPr>
              <a:xfrm>
                <a:off x="9579199"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1" name="Rounded Rectangle 190"/>
              <p:cNvSpPr/>
              <p:nvPr/>
            </p:nvSpPr>
            <p:spPr>
              <a:xfrm>
                <a:off x="9753657"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2" name="Rounded Rectangle 191"/>
              <p:cNvSpPr/>
              <p:nvPr/>
            </p:nvSpPr>
            <p:spPr>
              <a:xfrm>
                <a:off x="9934465" y="1970772"/>
                <a:ext cx="150125" cy="146304"/>
              </a:xfrm>
              <a:prstGeom prst="round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106" name="Group 105"/>
            <p:cNvGrpSpPr/>
            <p:nvPr/>
          </p:nvGrpSpPr>
          <p:grpSpPr>
            <a:xfrm>
              <a:off x="7381112" y="3159774"/>
              <a:ext cx="902417" cy="146304"/>
              <a:chOff x="8881367" y="1970772"/>
              <a:chExt cx="1203223" cy="146304"/>
            </a:xfrm>
          </p:grpSpPr>
          <p:sp>
            <p:nvSpPr>
              <p:cNvPr id="179" name="Rounded Rectangle 178"/>
              <p:cNvSpPr/>
              <p:nvPr/>
            </p:nvSpPr>
            <p:spPr>
              <a:xfrm>
                <a:off x="8881367"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0" name="Rounded Rectangle 179"/>
              <p:cNvSpPr/>
              <p:nvPr/>
            </p:nvSpPr>
            <p:spPr>
              <a:xfrm>
                <a:off x="9055825"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1" name="Rounded Rectangle 180"/>
              <p:cNvSpPr/>
              <p:nvPr/>
            </p:nvSpPr>
            <p:spPr>
              <a:xfrm>
                <a:off x="9230283"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2" name="Rounded Rectangle 181"/>
              <p:cNvSpPr/>
              <p:nvPr/>
            </p:nvSpPr>
            <p:spPr>
              <a:xfrm>
                <a:off x="9404741"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3" name="Rounded Rectangle 182"/>
              <p:cNvSpPr/>
              <p:nvPr/>
            </p:nvSpPr>
            <p:spPr>
              <a:xfrm>
                <a:off x="9579199"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4" name="Rounded Rectangle 183"/>
              <p:cNvSpPr/>
              <p:nvPr/>
            </p:nvSpPr>
            <p:spPr>
              <a:xfrm>
                <a:off x="9753657"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5" name="Rounded Rectangle 184"/>
              <p:cNvSpPr/>
              <p:nvPr/>
            </p:nvSpPr>
            <p:spPr>
              <a:xfrm>
                <a:off x="9934465" y="1970772"/>
                <a:ext cx="150125" cy="146304"/>
              </a:xfrm>
              <a:prstGeom prst="round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107" name="Group 106"/>
            <p:cNvGrpSpPr/>
            <p:nvPr/>
          </p:nvGrpSpPr>
          <p:grpSpPr>
            <a:xfrm>
              <a:off x="7381112" y="3357941"/>
              <a:ext cx="902417" cy="146304"/>
              <a:chOff x="8881367" y="1970772"/>
              <a:chExt cx="1203223" cy="146304"/>
            </a:xfrm>
          </p:grpSpPr>
          <p:sp>
            <p:nvSpPr>
              <p:cNvPr id="172" name="Rounded Rectangle 171"/>
              <p:cNvSpPr/>
              <p:nvPr/>
            </p:nvSpPr>
            <p:spPr>
              <a:xfrm>
                <a:off x="8881367"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3" name="Rounded Rectangle 172"/>
              <p:cNvSpPr/>
              <p:nvPr/>
            </p:nvSpPr>
            <p:spPr>
              <a:xfrm>
                <a:off x="9055825"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4" name="Rounded Rectangle 173"/>
              <p:cNvSpPr/>
              <p:nvPr/>
            </p:nvSpPr>
            <p:spPr>
              <a:xfrm>
                <a:off x="9230283"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5" name="Rounded Rectangle 174"/>
              <p:cNvSpPr/>
              <p:nvPr/>
            </p:nvSpPr>
            <p:spPr>
              <a:xfrm>
                <a:off x="9404741"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6" name="Rounded Rectangle 175"/>
              <p:cNvSpPr/>
              <p:nvPr/>
            </p:nvSpPr>
            <p:spPr>
              <a:xfrm>
                <a:off x="9579199"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7" name="Rounded Rectangle 176"/>
              <p:cNvSpPr/>
              <p:nvPr/>
            </p:nvSpPr>
            <p:spPr>
              <a:xfrm>
                <a:off x="9753657"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8" name="Rounded Rectangle 177"/>
              <p:cNvSpPr/>
              <p:nvPr/>
            </p:nvSpPr>
            <p:spPr>
              <a:xfrm>
                <a:off x="9934465" y="1970772"/>
                <a:ext cx="150125" cy="146304"/>
              </a:xfrm>
              <a:prstGeom prst="round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108" name="Group 107"/>
            <p:cNvGrpSpPr/>
            <p:nvPr/>
          </p:nvGrpSpPr>
          <p:grpSpPr>
            <a:xfrm>
              <a:off x="7381112" y="3556108"/>
              <a:ext cx="902417" cy="146304"/>
              <a:chOff x="8881367" y="1970772"/>
              <a:chExt cx="1203223" cy="146304"/>
            </a:xfrm>
          </p:grpSpPr>
          <p:sp>
            <p:nvSpPr>
              <p:cNvPr id="165" name="Rounded Rectangle 164"/>
              <p:cNvSpPr/>
              <p:nvPr/>
            </p:nvSpPr>
            <p:spPr>
              <a:xfrm>
                <a:off x="8881367"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6" name="Rounded Rectangle 165"/>
              <p:cNvSpPr/>
              <p:nvPr/>
            </p:nvSpPr>
            <p:spPr>
              <a:xfrm>
                <a:off x="9055825"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7" name="Rounded Rectangle 166"/>
              <p:cNvSpPr/>
              <p:nvPr/>
            </p:nvSpPr>
            <p:spPr>
              <a:xfrm>
                <a:off x="9230283"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8" name="Rounded Rectangle 167"/>
              <p:cNvSpPr/>
              <p:nvPr/>
            </p:nvSpPr>
            <p:spPr>
              <a:xfrm>
                <a:off x="9404741"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9" name="Rounded Rectangle 168"/>
              <p:cNvSpPr/>
              <p:nvPr/>
            </p:nvSpPr>
            <p:spPr>
              <a:xfrm>
                <a:off x="9579199"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0" name="Rounded Rectangle 169"/>
              <p:cNvSpPr/>
              <p:nvPr/>
            </p:nvSpPr>
            <p:spPr>
              <a:xfrm>
                <a:off x="9753657"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1" name="Rounded Rectangle 170"/>
              <p:cNvSpPr/>
              <p:nvPr/>
            </p:nvSpPr>
            <p:spPr>
              <a:xfrm>
                <a:off x="9934465" y="1970772"/>
                <a:ext cx="150125" cy="146304"/>
              </a:xfrm>
              <a:prstGeom prst="round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109" name="Group 108"/>
            <p:cNvGrpSpPr/>
            <p:nvPr/>
          </p:nvGrpSpPr>
          <p:grpSpPr>
            <a:xfrm>
              <a:off x="7381112" y="3754275"/>
              <a:ext cx="902417" cy="146304"/>
              <a:chOff x="8881367" y="1970772"/>
              <a:chExt cx="1203223" cy="146304"/>
            </a:xfrm>
          </p:grpSpPr>
          <p:sp>
            <p:nvSpPr>
              <p:cNvPr id="158" name="Rounded Rectangle 157"/>
              <p:cNvSpPr/>
              <p:nvPr/>
            </p:nvSpPr>
            <p:spPr>
              <a:xfrm>
                <a:off x="8881367" y="1970772"/>
                <a:ext cx="150125" cy="146304"/>
              </a:xfrm>
              <a:prstGeom prst="roundRect">
                <a:avLst/>
              </a:prstGeom>
              <a:solidFill>
                <a:schemeClr val="bg1">
                  <a:lumMod val="50000"/>
                  <a:alpha val="80000"/>
                </a:scheme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9" name="Rounded Rectangle 158"/>
              <p:cNvSpPr/>
              <p:nvPr/>
            </p:nvSpPr>
            <p:spPr>
              <a:xfrm>
                <a:off x="9055825" y="1970772"/>
                <a:ext cx="150125" cy="146304"/>
              </a:xfrm>
              <a:prstGeom prst="roundRect">
                <a:avLst/>
              </a:prstGeom>
              <a:solidFill>
                <a:schemeClr val="bg1">
                  <a:lumMod val="50000"/>
                  <a:alpha val="80000"/>
                </a:scheme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0" name="Rounded Rectangle 159"/>
              <p:cNvSpPr/>
              <p:nvPr/>
            </p:nvSpPr>
            <p:spPr>
              <a:xfrm>
                <a:off x="9230283" y="1970772"/>
                <a:ext cx="150125" cy="146304"/>
              </a:xfrm>
              <a:prstGeom prst="roundRect">
                <a:avLst/>
              </a:prstGeom>
              <a:solidFill>
                <a:schemeClr val="bg1">
                  <a:lumMod val="50000"/>
                  <a:alpha val="80000"/>
                </a:scheme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1" name="Rounded Rectangle 160"/>
              <p:cNvSpPr/>
              <p:nvPr/>
            </p:nvSpPr>
            <p:spPr>
              <a:xfrm>
                <a:off x="9404741" y="1970772"/>
                <a:ext cx="150125" cy="146304"/>
              </a:xfrm>
              <a:prstGeom prst="roundRect">
                <a:avLst/>
              </a:prstGeom>
              <a:solidFill>
                <a:schemeClr val="bg1">
                  <a:lumMod val="50000"/>
                  <a:alpha val="80000"/>
                </a:scheme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2" name="Rounded Rectangle 161"/>
              <p:cNvSpPr/>
              <p:nvPr/>
            </p:nvSpPr>
            <p:spPr>
              <a:xfrm>
                <a:off x="9579199" y="1970772"/>
                <a:ext cx="150125" cy="146304"/>
              </a:xfrm>
              <a:prstGeom prst="roundRect">
                <a:avLst/>
              </a:prstGeom>
              <a:solidFill>
                <a:schemeClr val="bg1">
                  <a:lumMod val="50000"/>
                  <a:alpha val="80000"/>
                </a:scheme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3" name="Rounded Rectangle 162"/>
              <p:cNvSpPr/>
              <p:nvPr/>
            </p:nvSpPr>
            <p:spPr>
              <a:xfrm>
                <a:off x="9753657" y="1970772"/>
                <a:ext cx="150125" cy="146304"/>
              </a:xfrm>
              <a:prstGeom prst="roundRect">
                <a:avLst/>
              </a:prstGeom>
              <a:solidFill>
                <a:schemeClr val="bg1">
                  <a:alpha val="80000"/>
                </a:scheme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4" name="Rounded Rectangle 163"/>
              <p:cNvSpPr/>
              <p:nvPr/>
            </p:nvSpPr>
            <p:spPr>
              <a:xfrm>
                <a:off x="9934465" y="1970772"/>
                <a:ext cx="150125" cy="146304"/>
              </a:xfrm>
              <a:prstGeom prst="roundRect">
                <a:avLst/>
              </a:prstGeom>
              <a:solidFill>
                <a:srgbClr val="FF0000">
                  <a:alpha val="60000"/>
                </a:srgbClr>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110" name="Group 109"/>
            <p:cNvGrpSpPr/>
            <p:nvPr/>
          </p:nvGrpSpPr>
          <p:grpSpPr>
            <a:xfrm>
              <a:off x="7381112" y="3952442"/>
              <a:ext cx="902417" cy="146304"/>
              <a:chOff x="8881367" y="1970772"/>
              <a:chExt cx="1203223" cy="146304"/>
            </a:xfrm>
          </p:grpSpPr>
          <p:sp>
            <p:nvSpPr>
              <p:cNvPr id="151" name="Rounded Rectangle 150"/>
              <p:cNvSpPr/>
              <p:nvPr/>
            </p:nvSpPr>
            <p:spPr>
              <a:xfrm>
                <a:off x="8881367" y="1970772"/>
                <a:ext cx="150125" cy="146304"/>
              </a:xfrm>
              <a:prstGeom prst="roundRect">
                <a:avLst/>
              </a:prstGeom>
              <a:solidFill>
                <a:schemeClr val="bg1">
                  <a:alpha val="80000"/>
                </a:scheme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2" name="Rounded Rectangle 151"/>
              <p:cNvSpPr/>
              <p:nvPr/>
            </p:nvSpPr>
            <p:spPr>
              <a:xfrm>
                <a:off x="9055825" y="1970772"/>
                <a:ext cx="150125" cy="146304"/>
              </a:xfrm>
              <a:prstGeom prst="roundRect">
                <a:avLst/>
              </a:prstGeom>
              <a:solidFill>
                <a:schemeClr val="bg1">
                  <a:alpha val="80000"/>
                </a:scheme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3" name="Rounded Rectangle 152"/>
              <p:cNvSpPr/>
              <p:nvPr/>
            </p:nvSpPr>
            <p:spPr>
              <a:xfrm>
                <a:off x="9230283" y="1970772"/>
                <a:ext cx="150125" cy="146304"/>
              </a:xfrm>
              <a:prstGeom prst="roundRect">
                <a:avLst/>
              </a:prstGeom>
              <a:solidFill>
                <a:schemeClr val="bg1">
                  <a:alpha val="80000"/>
                </a:scheme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4" name="Rounded Rectangle 153"/>
              <p:cNvSpPr/>
              <p:nvPr/>
            </p:nvSpPr>
            <p:spPr>
              <a:xfrm>
                <a:off x="9404741" y="1970772"/>
                <a:ext cx="150125" cy="146304"/>
              </a:xfrm>
              <a:prstGeom prst="roundRect">
                <a:avLst/>
              </a:prstGeom>
              <a:solidFill>
                <a:schemeClr val="bg1">
                  <a:alpha val="80000"/>
                </a:scheme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5" name="Rounded Rectangle 154"/>
              <p:cNvSpPr/>
              <p:nvPr/>
            </p:nvSpPr>
            <p:spPr>
              <a:xfrm>
                <a:off x="9579199" y="1970772"/>
                <a:ext cx="150125" cy="146304"/>
              </a:xfrm>
              <a:prstGeom prst="roundRect">
                <a:avLst/>
              </a:prstGeom>
              <a:solidFill>
                <a:schemeClr val="bg1">
                  <a:alpha val="80000"/>
                </a:scheme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6" name="Rounded Rectangle 155"/>
              <p:cNvSpPr/>
              <p:nvPr/>
            </p:nvSpPr>
            <p:spPr>
              <a:xfrm>
                <a:off x="9753657" y="1970772"/>
                <a:ext cx="150125" cy="146304"/>
              </a:xfrm>
              <a:prstGeom prst="roundRect">
                <a:avLst/>
              </a:prstGeom>
              <a:solidFill>
                <a:schemeClr val="bg1">
                  <a:lumMod val="50000"/>
                  <a:alpha val="80000"/>
                </a:scheme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7" name="Rounded Rectangle 156"/>
              <p:cNvSpPr/>
              <p:nvPr/>
            </p:nvSpPr>
            <p:spPr>
              <a:xfrm>
                <a:off x="9934465" y="1970772"/>
                <a:ext cx="150125" cy="146304"/>
              </a:xfrm>
              <a:prstGeom prst="roundRect">
                <a:avLst/>
              </a:prstGeom>
              <a:solidFill>
                <a:srgbClr val="FF0000">
                  <a:alpha val="60000"/>
                </a:srgbClr>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111" name="Group 110"/>
            <p:cNvGrpSpPr/>
            <p:nvPr/>
          </p:nvGrpSpPr>
          <p:grpSpPr>
            <a:xfrm>
              <a:off x="7381112" y="4150609"/>
              <a:ext cx="902417" cy="146304"/>
              <a:chOff x="8881367" y="1970772"/>
              <a:chExt cx="1203223" cy="146304"/>
            </a:xfrm>
          </p:grpSpPr>
          <p:sp>
            <p:nvSpPr>
              <p:cNvPr id="144" name="Rounded Rectangle 143"/>
              <p:cNvSpPr/>
              <p:nvPr/>
            </p:nvSpPr>
            <p:spPr>
              <a:xfrm>
                <a:off x="8881367"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5" name="Rounded Rectangle 144"/>
              <p:cNvSpPr/>
              <p:nvPr/>
            </p:nvSpPr>
            <p:spPr>
              <a:xfrm>
                <a:off x="9055825"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6" name="Rounded Rectangle 145"/>
              <p:cNvSpPr/>
              <p:nvPr/>
            </p:nvSpPr>
            <p:spPr>
              <a:xfrm>
                <a:off x="9230283"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7" name="Rounded Rectangle 146"/>
              <p:cNvSpPr/>
              <p:nvPr/>
            </p:nvSpPr>
            <p:spPr>
              <a:xfrm>
                <a:off x="9404741"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8" name="Rounded Rectangle 147"/>
              <p:cNvSpPr/>
              <p:nvPr/>
            </p:nvSpPr>
            <p:spPr>
              <a:xfrm>
                <a:off x="9579199"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9" name="Rounded Rectangle 148"/>
              <p:cNvSpPr/>
              <p:nvPr/>
            </p:nvSpPr>
            <p:spPr>
              <a:xfrm>
                <a:off x="9753657"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0" name="Rounded Rectangle 149"/>
              <p:cNvSpPr/>
              <p:nvPr/>
            </p:nvSpPr>
            <p:spPr>
              <a:xfrm>
                <a:off x="9934465" y="1970772"/>
                <a:ext cx="150125" cy="146304"/>
              </a:xfrm>
              <a:prstGeom prst="round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112" name="Group 111"/>
            <p:cNvGrpSpPr/>
            <p:nvPr/>
          </p:nvGrpSpPr>
          <p:grpSpPr>
            <a:xfrm>
              <a:off x="7381112" y="4348776"/>
              <a:ext cx="902417" cy="146304"/>
              <a:chOff x="8881367" y="1970772"/>
              <a:chExt cx="1203223" cy="146304"/>
            </a:xfrm>
          </p:grpSpPr>
          <p:sp>
            <p:nvSpPr>
              <p:cNvPr id="137" name="Rounded Rectangle 136"/>
              <p:cNvSpPr/>
              <p:nvPr/>
            </p:nvSpPr>
            <p:spPr>
              <a:xfrm>
                <a:off x="8881367"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8" name="Rounded Rectangle 137"/>
              <p:cNvSpPr/>
              <p:nvPr/>
            </p:nvSpPr>
            <p:spPr>
              <a:xfrm>
                <a:off x="9055825"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9" name="Rounded Rectangle 138"/>
              <p:cNvSpPr/>
              <p:nvPr/>
            </p:nvSpPr>
            <p:spPr>
              <a:xfrm>
                <a:off x="9230283"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0" name="Rounded Rectangle 139"/>
              <p:cNvSpPr/>
              <p:nvPr/>
            </p:nvSpPr>
            <p:spPr>
              <a:xfrm>
                <a:off x="9404741"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1" name="Rounded Rectangle 140"/>
              <p:cNvSpPr/>
              <p:nvPr/>
            </p:nvSpPr>
            <p:spPr>
              <a:xfrm>
                <a:off x="9579199"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2" name="Rounded Rectangle 141"/>
              <p:cNvSpPr/>
              <p:nvPr/>
            </p:nvSpPr>
            <p:spPr>
              <a:xfrm>
                <a:off x="9753657"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3" name="Rounded Rectangle 142"/>
              <p:cNvSpPr/>
              <p:nvPr/>
            </p:nvSpPr>
            <p:spPr>
              <a:xfrm>
                <a:off x="9934465" y="1970772"/>
                <a:ext cx="150125" cy="146304"/>
              </a:xfrm>
              <a:prstGeom prst="round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113" name="Group 112"/>
            <p:cNvGrpSpPr/>
            <p:nvPr/>
          </p:nvGrpSpPr>
          <p:grpSpPr>
            <a:xfrm>
              <a:off x="7381112" y="4546943"/>
              <a:ext cx="902417" cy="146304"/>
              <a:chOff x="8881367" y="1970772"/>
              <a:chExt cx="1203223" cy="146304"/>
            </a:xfrm>
          </p:grpSpPr>
          <p:sp>
            <p:nvSpPr>
              <p:cNvPr id="130" name="Rounded Rectangle 129"/>
              <p:cNvSpPr/>
              <p:nvPr/>
            </p:nvSpPr>
            <p:spPr>
              <a:xfrm>
                <a:off x="8881367"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1" name="Rounded Rectangle 130"/>
              <p:cNvSpPr/>
              <p:nvPr/>
            </p:nvSpPr>
            <p:spPr>
              <a:xfrm>
                <a:off x="9055825"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2" name="Rounded Rectangle 131"/>
              <p:cNvSpPr/>
              <p:nvPr/>
            </p:nvSpPr>
            <p:spPr>
              <a:xfrm>
                <a:off x="9230283"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3" name="Rounded Rectangle 132"/>
              <p:cNvSpPr/>
              <p:nvPr/>
            </p:nvSpPr>
            <p:spPr>
              <a:xfrm>
                <a:off x="9404741"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4" name="Rounded Rectangle 133"/>
              <p:cNvSpPr/>
              <p:nvPr/>
            </p:nvSpPr>
            <p:spPr>
              <a:xfrm>
                <a:off x="9579199"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5" name="Rounded Rectangle 134"/>
              <p:cNvSpPr/>
              <p:nvPr/>
            </p:nvSpPr>
            <p:spPr>
              <a:xfrm>
                <a:off x="9753657"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6" name="Rounded Rectangle 135"/>
              <p:cNvSpPr/>
              <p:nvPr/>
            </p:nvSpPr>
            <p:spPr>
              <a:xfrm>
                <a:off x="9934465" y="1970772"/>
                <a:ext cx="150125" cy="146304"/>
              </a:xfrm>
              <a:prstGeom prst="round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114" name="Group 113"/>
            <p:cNvGrpSpPr/>
            <p:nvPr/>
          </p:nvGrpSpPr>
          <p:grpSpPr>
            <a:xfrm>
              <a:off x="7381112" y="4745110"/>
              <a:ext cx="902417" cy="146304"/>
              <a:chOff x="8881367" y="1970772"/>
              <a:chExt cx="1203223" cy="146304"/>
            </a:xfrm>
          </p:grpSpPr>
          <p:sp>
            <p:nvSpPr>
              <p:cNvPr id="123" name="Rounded Rectangle 122"/>
              <p:cNvSpPr/>
              <p:nvPr/>
            </p:nvSpPr>
            <p:spPr>
              <a:xfrm>
                <a:off x="8881367"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4" name="Rounded Rectangle 123"/>
              <p:cNvSpPr/>
              <p:nvPr/>
            </p:nvSpPr>
            <p:spPr>
              <a:xfrm>
                <a:off x="9055825"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5" name="Rounded Rectangle 124"/>
              <p:cNvSpPr/>
              <p:nvPr/>
            </p:nvSpPr>
            <p:spPr>
              <a:xfrm>
                <a:off x="9230283"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6" name="Rounded Rectangle 125"/>
              <p:cNvSpPr/>
              <p:nvPr/>
            </p:nvSpPr>
            <p:spPr>
              <a:xfrm>
                <a:off x="9404741"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7" name="Rounded Rectangle 126"/>
              <p:cNvSpPr/>
              <p:nvPr/>
            </p:nvSpPr>
            <p:spPr>
              <a:xfrm>
                <a:off x="9579199"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8" name="Rounded Rectangle 127"/>
              <p:cNvSpPr/>
              <p:nvPr/>
            </p:nvSpPr>
            <p:spPr>
              <a:xfrm>
                <a:off x="9753657"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9" name="Rounded Rectangle 128"/>
              <p:cNvSpPr/>
              <p:nvPr/>
            </p:nvSpPr>
            <p:spPr>
              <a:xfrm>
                <a:off x="9934465" y="1970772"/>
                <a:ext cx="150125" cy="146304"/>
              </a:xfrm>
              <a:prstGeom prst="round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115" name="Group 114"/>
            <p:cNvGrpSpPr/>
            <p:nvPr/>
          </p:nvGrpSpPr>
          <p:grpSpPr>
            <a:xfrm>
              <a:off x="7381112" y="4943275"/>
              <a:ext cx="902417" cy="146304"/>
              <a:chOff x="8881367" y="1970772"/>
              <a:chExt cx="1203223" cy="146304"/>
            </a:xfrm>
          </p:grpSpPr>
          <p:sp>
            <p:nvSpPr>
              <p:cNvPr id="116" name="Rounded Rectangle 115"/>
              <p:cNvSpPr/>
              <p:nvPr/>
            </p:nvSpPr>
            <p:spPr>
              <a:xfrm>
                <a:off x="8881367"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7" name="Rounded Rectangle 116"/>
              <p:cNvSpPr/>
              <p:nvPr/>
            </p:nvSpPr>
            <p:spPr>
              <a:xfrm>
                <a:off x="9055825"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8" name="Rounded Rectangle 117"/>
              <p:cNvSpPr/>
              <p:nvPr/>
            </p:nvSpPr>
            <p:spPr>
              <a:xfrm>
                <a:off x="9230283"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9" name="Rounded Rectangle 118"/>
              <p:cNvSpPr/>
              <p:nvPr/>
            </p:nvSpPr>
            <p:spPr>
              <a:xfrm>
                <a:off x="9404741"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0" name="Rounded Rectangle 119"/>
              <p:cNvSpPr/>
              <p:nvPr/>
            </p:nvSpPr>
            <p:spPr>
              <a:xfrm>
                <a:off x="9579199"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1" name="Rounded Rectangle 120"/>
              <p:cNvSpPr/>
              <p:nvPr/>
            </p:nvSpPr>
            <p:spPr>
              <a:xfrm>
                <a:off x="9753657" y="1970772"/>
                <a:ext cx="150125"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2" name="Rounded Rectangle 121"/>
              <p:cNvSpPr/>
              <p:nvPr/>
            </p:nvSpPr>
            <p:spPr>
              <a:xfrm>
                <a:off x="9934465" y="1970772"/>
                <a:ext cx="150125" cy="146304"/>
              </a:xfrm>
              <a:prstGeom prst="round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sp>
        <p:nvSpPr>
          <p:cNvPr id="228" name="Rounded Rectangle 227"/>
          <p:cNvSpPr/>
          <p:nvPr/>
        </p:nvSpPr>
        <p:spPr>
          <a:xfrm>
            <a:off x="6912890" y="2677020"/>
            <a:ext cx="1248381" cy="170954"/>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i="1" dirty="0"/>
              <a:t>Hit </a:t>
            </a:r>
            <a:r>
              <a:rPr lang="en-US" sz="1000" i="1" dirty="0" smtClean="0"/>
              <a:t>address &amp; Flag</a:t>
            </a:r>
          </a:p>
          <a:p>
            <a:pPr algn="ctr"/>
            <a:r>
              <a:rPr lang="en-US" sz="1000" i="1" dirty="0" smtClean="0"/>
              <a:t>(6 bits)</a:t>
            </a:r>
            <a:endParaRPr lang="en-US" sz="1000" i="1" dirty="0"/>
          </a:p>
        </p:txBody>
      </p:sp>
      <p:sp>
        <p:nvSpPr>
          <p:cNvPr id="229" name="Rounded Rectangle 228"/>
          <p:cNvSpPr/>
          <p:nvPr/>
        </p:nvSpPr>
        <p:spPr>
          <a:xfrm>
            <a:off x="7934580" y="2572515"/>
            <a:ext cx="892549" cy="242051"/>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i="1" dirty="0" smtClean="0"/>
              <a:t>Hit/No Hit</a:t>
            </a:r>
            <a:endParaRPr lang="en-US" sz="1000" i="1" dirty="0"/>
          </a:p>
        </p:txBody>
      </p:sp>
      <p:grpSp>
        <p:nvGrpSpPr>
          <p:cNvPr id="230" name="Group 229"/>
          <p:cNvGrpSpPr/>
          <p:nvPr/>
        </p:nvGrpSpPr>
        <p:grpSpPr>
          <a:xfrm>
            <a:off x="6481152" y="2913747"/>
            <a:ext cx="373563" cy="1542192"/>
            <a:chOff x="6481152" y="1970772"/>
            <a:chExt cx="373563" cy="1542192"/>
          </a:xfrm>
        </p:grpSpPr>
        <p:grpSp>
          <p:nvGrpSpPr>
            <p:cNvPr id="231" name="Group 230"/>
            <p:cNvGrpSpPr/>
            <p:nvPr/>
          </p:nvGrpSpPr>
          <p:grpSpPr>
            <a:xfrm>
              <a:off x="6481152" y="1970772"/>
              <a:ext cx="372450" cy="749524"/>
              <a:chOff x="6481152" y="1970772"/>
              <a:chExt cx="372450" cy="749524"/>
            </a:xfrm>
          </p:grpSpPr>
          <p:grpSp>
            <p:nvGrpSpPr>
              <p:cNvPr id="239" name="Group 238"/>
              <p:cNvGrpSpPr/>
              <p:nvPr/>
            </p:nvGrpSpPr>
            <p:grpSpPr>
              <a:xfrm>
                <a:off x="6481152" y="1970772"/>
                <a:ext cx="370223" cy="353206"/>
                <a:chOff x="6481152" y="1970772"/>
                <a:chExt cx="370223" cy="353206"/>
              </a:xfrm>
            </p:grpSpPr>
            <p:sp>
              <p:nvSpPr>
                <p:cNvPr id="243" name="Rounded Rectangle 242"/>
                <p:cNvSpPr/>
                <p:nvPr/>
              </p:nvSpPr>
              <p:spPr>
                <a:xfrm>
                  <a:off x="6481152" y="1970772"/>
                  <a:ext cx="370223" cy="146304"/>
                </a:xfrm>
                <a:prstGeom prst="roundRect">
                  <a:avLst/>
                </a:prstGeom>
                <a:solidFill>
                  <a:schemeClr val="bg2"/>
                </a:solidFill>
                <a:ln>
                  <a:solidFill>
                    <a:schemeClr val="bg2">
                      <a:lumMod val="2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p>
              </p:txBody>
            </p:sp>
            <p:sp>
              <p:nvSpPr>
                <p:cNvPr id="244" name="Rounded Rectangle 243"/>
                <p:cNvSpPr/>
                <p:nvPr/>
              </p:nvSpPr>
              <p:spPr>
                <a:xfrm>
                  <a:off x="6481152" y="2177674"/>
                  <a:ext cx="370223" cy="146304"/>
                </a:xfrm>
                <a:prstGeom prst="roundRect">
                  <a:avLst/>
                </a:prstGeom>
                <a:solidFill>
                  <a:schemeClr val="bg2"/>
                </a:solidFill>
                <a:ln>
                  <a:solidFill>
                    <a:schemeClr val="bg2">
                      <a:lumMod val="2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p>
              </p:txBody>
            </p:sp>
          </p:grpSp>
          <p:grpSp>
            <p:nvGrpSpPr>
              <p:cNvPr id="240" name="Group 239"/>
              <p:cNvGrpSpPr/>
              <p:nvPr/>
            </p:nvGrpSpPr>
            <p:grpSpPr>
              <a:xfrm>
                <a:off x="6483379" y="2367090"/>
                <a:ext cx="370223" cy="353206"/>
                <a:chOff x="6481152" y="1970772"/>
                <a:chExt cx="370223" cy="353206"/>
              </a:xfrm>
            </p:grpSpPr>
            <p:sp>
              <p:nvSpPr>
                <p:cNvPr id="241" name="Rounded Rectangle 240"/>
                <p:cNvSpPr/>
                <p:nvPr/>
              </p:nvSpPr>
              <p:spPr>
                <a:xfrm>
                  <a:off x="6481152" y="1970772"/>
                  <a:ext cx="370223" cy="146304"/>
                </a:xfrm>
                <a:prstGeom prst="roundRect">
                  <a:avLst/>
                </a:prstGeom>
                <a:solidFill>
                  <a:schemeClr val="bg2"/>
                </a:solidFill>
                <a:ln>
                  <a:solidFill>
                    <a:schemeClr val="bg2">
                      <a:lumMod val="2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p>
              </p:txBody>
            </p:sp>
            <p:sp>
              <p:nvSpPr>
                <p:cNvPr id="242" name="Rounded Rectangle 241"/>
                <p:cNvSpPr/>
                <p:nvPr/>
              </p:nvSpPr>
              <p:spPr>
                <a:xfrm>
                  <a:off x="6481152" y="2177674"/>
                  <a:ext cx="370223" cy="146304"/>
                </a:xfrm>
                <a:prstGeom prst="roundRect">
                  <a:avLst/>
                </a:prstGeom>
                <a:solidFill>
                  <a:schemeClr val="bg2"/>
                </a:solidFill>
                <a:ln>
                  <a:solidFill>
                    <a:schemeClr val="bg2">
                      <a:lumMod val="2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p>
              </p:txBody>
            </p:sp>
          </p:grpSp>
        </p:grpSp>
        <p:grpSp>
          <p:nvGrpSpPr>
            <p:cNvPr id="232" name="Group 231"/>
            <p:cNvGrpSpPr/>
            <p:nvPr/>
          </p:nvGrpSpPr>
          <p:grpSpPr>
            <a:xfrm>
              <a:off x="6482265" y="2763440"/>
              <a:ext cx="372450" cy="749524"/>
              <a:chOff x="6481152" y="1970772"/>
              <a:chExt cx="372450" cy="749524"/>
            </a:xfrm>
          </p:grpSpPr>
          <p:grpSp>
            <p:nvGrpSpPr>
              <p:cNvPr id="233" name="Group 232"/>
              <p:cNvGrpSpPr/>
              <p:nvPr/>
            </p:nvGrpSpPr>
            <p:grpSpPr>
              <a:xfrm>
                <a:off x="6481152" y="1970772"/>
                <a:ext cx="370223" cy="353206"/>
                <a:chOff x="6481152" y="1970772"/>
                <a:chExt cx="370223" cy="353206"/>
              </a:xfrm>
            </p:grpSpPr>
            <p:sp>
              <p:nvSpPr>
                <p:cNvPr id="237" name="Rounded Rectangle 236"/>
                <p:cNvSpPr/>
                <p:nvPr/>
              </p:nvSpPr>
              <p:spPr>
                <a:xfrm>
                  <a:off x="6481152" y="1970772"/>
                  <a:ext cx="370223" cy="146304"/>
                </a:xfrm>
                <a:prstGeom prst="roundRect">
                  <a:avLst/>
                </a:prstGeom>
                <a:solidFill>
                  <a:schemeClr val="bg2"/>
                </a:solidFill>
                <a:ln>
                  <a:solidFill>
                    <a:schemeClr val="bg2">
                      <a:lumMod val="2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p>
              </p:txBody>
            </p:sp>
            <p:sp>
              <p:nvSpPr>
                <p:cNvPr id="238" name="Rounded Rectangle 237"/>
                <p:cNvSpPr/>
                <p:nvPr/>
              </p:nvSpPr>
              <p:spPr>
                <a:xfrm>
                  <a:off x="6481152" y="2177674"/>
                  <a:ext cx="370223" cy="146304"/>
                </a:xfrm>
                <a:prstGeom prst="roundRect">
                  <a:avLst/>
                </a:prstGeom>
                <a:solidFill>
                  <a:schemeClr val="bg2"/>
                </a:solidFill>
                <a:ln>
                  <a:solidFill>
                    <a:schemeClr val="bg2">
                      <a:lumMod val="2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p>
              </p:txBody>
            </p:sp>
          </p:grpSp>
          <p:grpSp>
            <p:nvGrpSpPr>
              <p:cNvPr id="234" name="Group 233"/>
              <p:cNvGrpSpPr/>
              <p:nvPr/>
            </p:nvGrpSpPr>
            <p:grpSpPr>
              <a:xfrm>
                <a:off x="6483379" y="2367090"/>
                <a:ext cx="370223" cy="353206"/>
                <a:chOff x="6481152" y="1970772"/>
                <a:chExt cx="370223" cy="353206"/>
              </a:xfrm>
            </p:grpSpPr>
            <p:sp>
              <p:nvSpPr>
                <p:cNvPr id="235" name="Rounded Rectangle 234"/>
                <p:cNvSpPr/>
                <p:nvPr/>
              </p:nvSpPr>
              <p:spPr>
                <a:xfrm>
                  <a:off x="6481152" y="1970772"/>
                  <a:ext cx="370223" cy="146304"/>
                </a:xfrm>
                <a:prstGeom prst="roundRect">
                  <a:avLst/>
                </a:prstGeom>
                <a:solidFill>
                  <a:schemeClr val="bg2"/>
                </a:solidFill>
                <a:ln>
                  <a:solidFill>
                    <a:schemeClr val="bg2">
                      <a:lumMod val="2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p>
              </p:txBody>
            </p:sp>
            <p:sp>
              <p:nvSpPr>
                <p:cNvPr id="236" name="Rounded Rectangle 235"/>
                <p:cNvSpPr/>
                <p:nvPr/>
              </p:nvSpPr>
              <p:spPr>
                <a:xfrm>
                  <a:off x="6481152" y="2177674"/>
                  <a:ext cx="370223" cy="146304"/>
                </a:xfrm>
                <a:prstGeom prst="roundRect">
                  <a:avLst/>
                </a:prstGeom>
                <a:solidFill>
                  <a:schemeClr val="bg2"/>
                </a:solidFill>
                <a:ln>
                  <a:solidFill>
                    <a:schemeClr val="bg2">
                      <a:lumMod val="2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p>
              </p:txBody>
            </p:sp>
          </p:grpSp>
        </p:grpSp>
      </p:grpSp>
      <p:grpSp>
        <p:nvGrpSpPr>
          <p:cNvPr id="245" name="Group 244"/>
          <p:cNvGrpSpPr/>
          <p:nvPr/>
        </p:nvGrpSpPr>
        <p:grpSpPr>
          <a:xfrm>
            <a:off x="6486016" y="4504654"/>
            <a:ext cx="373563" cy="1542192"/>
            <a:chOff x="6481152" y="1970772"/>
            <a:chExt cx="373563" cy="1542192"/>
          </a:xfrm>
        </p:grpSpPr>
        <p:grpSp>
          <p:nvGrpSpPr>
            <p:cNvPr id="246" name="Group 245"/>
            <p:cNvGrpSpPr/>
            <p:nvPr/>
          </p:nvGrpSpPr>
          <p:grpSpPr>
            <a:xfrm>
              <a:off x="6481152" y="1970772"/>
              <a:ext cx="372450" cy="749524"/>
              <a:chOff x="6481152" y="1970772"/>
              <a:chExt cx="372450" cy="749524"/>
            </a:xfrm>
          </p:grpSpPr>
          <p:grpSp>
            <p:nvGrpSpPr>
              <p:cNvPr id="254" name="Group 253"/>
              <p:cNvGrpSpPr/>
              <p:nvPr/>
            </p:nvGrpSpPr>
            <p:grpSpPr>
              <a:xfrm>
                <a:off x="6481152" y="1970772"/>
                <a:ext cx="370223" cy="353206"/>
                <a:chOff x="6481152" y="1970772"/>
                <a:chExt cx="370223" cy="353206"/>
              </a:xfrm>
            </p:grpSpPr>
            <p:sp>
              <p:nvSpPr>
                <p:cNvPr id="258" name="Rounded Rectangle 257"/>
                <p:cNvSpPr/>
                <p:nvPr/>
              </p:nvSpPr>
              <p:spPr>
                <a:xfrm>
                  <a:off x="6481152" y="1970772"/>
                  <a:ext cx="370223" cy="146304"/>
                </a:xfrm>
                <a:prstGeom prst="roundRect">
                  <a:avLst/>
                </a:prstGeom>
                <a:solidFill>
                  <a:schemeClr val="bg2"/>
                </a:solidFill>
                <a:ln>
                  <a:solidFill>
                    <a:schemeClr val="bg2">
                      <a:lumMod val="2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p>
              </p:txBody>
            </p:sp>
            <p:sp>
              <p:nvSpPr>
                <p:cNvPr id="259" name="Rounded Rectangle 258"/>
                <p:cNvSpPr/>
                <p:nvPr/>
              </p:nvSpPr>
              <p:spPr>
                <a:xfrm>
                  <a:off x="6481152" y="2177674"/>
                  <a:ext cx="370223" cy="146304"/>
                </a:xfrm>
                <a:prstGeom prst="roundRect">
                  <a:avLst/>
                </a:prstGeom>
                <a:solidFill>
                  <a:schemeClr val="bg2"/>
                </a:solidFill>
                <a:ln>
                  <a:solidFill>
                    <a:schemeClr val="bg2">
                      <a:lumMod val="2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p>
              </p:txBody>
            </p:sp>
          </p:grpSp>
          <p:grpSp>
            <p:nvGrpSpPr>
              <p:cNvPr id="255" name="Group 254"/>
              <p:cNvGrpSpPr/>
              <p:nvPr/>
            </p:nvGrpSpPr>
            <p:grpSpPr>
              <a:xfrm>
                <a:off x="6483379" y="2367090"/>
                <a:ext cx="370223" cy="353206"/>
                <a:chOff x="6481152" y="1970772"/>
                <a:chExt cx="370223" cy="353206"/>
              </a:xfrm>
            </p:grpSpPr>
            <p:sp>
              <p:nvSpPr>
                <p:cNvPr id="256" name="Rounded Rectangle 255"/>
                <p:cNvSpPr/>
                <p:nvPr/>
              </p:nvSpPr>
              <p:spPr>
                <a:xfrm>
                  <a:off x="6481152" y="1970772"/>
                  <a:ext cx="370223" cy="146304"/>
                </a:xfrm>
                <a:prstGeom prst="roundRect">
                  <a:avLst/>
                </a:prstGeom>
                <a:solidFill>
                  <a:schemeClr val="bg2"/>
                </a:solidFill>
                <a:ln>
                  <a:solidFill>
                    <a:schemeClr val="bg2">
                      <a:lumMod val="2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p>
              </p:txBody>
            </p:sp>
            <p:sp>
              <p:nvSpPr>
                <p:cNvPr id="257" name="Rounded Rectangle 256"/>
                <p:cNvSpPr/>
                <p:nvPr/>
              </p:nvSpPr>
              <p:spPr>
                <a:xfrm>
                  <a:off x="6481152" y="2177674"/>
                  <a:ext cx="370223" cy="146304"/>
                </a:xfrm>
                <a:prstGeom prst="roundRect">
                  <a:avLst/>
                </a:prstGeom>
                <a:solidFill>
                  <a:schemeClr val="bg2"/>
                </a:solidFill>
                <a:ln>
                  <a:solidFill>
                    <a:schemeClr val="bg2">
                      <a:lumMod val="2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p>
              </p:txBody>
            </p:sp>
          </p:grpSp>
        </p:grpSp>
        <p:grpSp>
          <p:nvGrpSpPr>
            <p:cNvPr id="247" name="Group 246"/>
            <p:cNvGrpSpPr/>
            <p:nvPr/>
          </p:nvGrpSpPr>
          <p:grpSpPr>
            <a:xfrm>
              <a:off x="6482265" y="2763440"/>
              <a:ext cx="372450" cy="749524"/>
              <a:chOff x="6481152" y="1970772"/>
              <a:chExt cx="372450" cy="749524"/>
            </a:xfrm>
          </p:grpSpPr>
          <p:grpSp>
            <p:nvGrpSpPr>
              <p:cNvPr id="248" name="Group 247"/>
              <p:cNvGrpSpPr/>
              <p:nvPr/>
            </p:nvGrpSpPr>
            <p:grpSpPr>
              <a:xfrm>
                <a:off x="6481152" y="1970772"/>
                <a:ext cx="370223" cy="353206"/>
                <a:chOff x="6481152" y="1970772"/>
                <a:chExt cx="370223" cy="353206"/>
              </a:xfrm>
            </p:grpSpPr>
            <p:sp>
              <p:nvSpPr>
                <p:cNvPr id="252" name="Rounded Rectangle 251"/>
                <p:cNvSpPr/>
                <p:nvPr/>
              </p:nvSpPr>
              <p:spPr>
                <a:xfrm>
                  <a:off x="6481152" y="1970772"/>
                  <a:ext cx="370223" cy="146304"/>
                </a:xfrm>
                <a:prstGeom prst="roundRect">
                  <a:avLst/>
                </a:prstGeom>
                <a:solidFill>
                  <a:schemeClr val="bg2"/>
                </a:solidFill>
                <a:ln>
                  <a:solidFill>
                    <a:schemeClr val="bg2">
                      <a:lumMod val="2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p>
              </p:txBody>
            </p:sp>
            <p:sp>
              <p:nvSpPr>
                <p:cNvPr id="253" name="Rounded Rectangle 252"/>
                <p:cNvSpPr/>
                <p:nvPr/>
              </p:nvSpPr>
              <p:spPr>
                <a:xfrm>
                  <a:off x="6481152" y="2177674"/>
                  <a:ext cx="370223" cy="146304"/>
                </a:xfrm>
                <a:prstGeom prst="roundRect">
                  <a:avLst/>
                </a:prstGeom>
                <a:solidFill>
                  <a:schemeClr val="bg2"/>
                </a:solidFill>
                <a:ln>
                  <a:solidFill>
                    <a:schemeClr val="bg2">
                      <a:lumMod val="2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p>
              </p:txBody>
            </p:sp>
          </p:grpSp>
          <p:grpSp>
            <p:nvGrpSpPr>
              <p:cNvPr id="249" name="Group 248"/>
              <p:cNvGrpSpPr/>
              <p:nvPr/>
            </p:nvGrpSpPr>
            <p:grpSpPr>
              <a:xfrm>
                <a:off x="6483379" y="2367090"/>
                <a:ext cx="370223" cy="353206"/>
                <a:chOff x="6481152" y="1970772"/>
                <a:chExt cx="370223" cy="353206"/>
              </a:xfrm>
            </p:grpSpPr>
            <p:sp>
              <p:nvSpPr>
                <p:cNvPr id="250" name="Rounded Rectangle 249"/>
                <p:cNvSpPr/>
                <p:nvPr/>
              </p:nvSpPr>
              <p:spPr>
                <a:xfrm>
                  <a:off x="6481152" y="1970772"/>
                  <a:ext cx="370223" cy="146304"/>
                </a:xfrm>
                <a:prstGeom prst="roundRect">
                  <a:avLst/>
                </a:prstGeom>
                <a:solidFill>
                  <a:schemeClr val="bg2"/>
                </a:solidFill>
                <a:ln>
                  <a:solidFill>
                    <a:schemeClr val="bg2">
                      <a:lumMod val="2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p>
              </p:txBody>
            </p:sp>
            <p:sp>
              <p:nvSpPr>
                <p:cNvPr id="251" name="Rounded Rectangle 250"/>
                <p:cNvSpPr/>
                <p:nvPr/>
              </p:nvSpPr>
              <p:spPr>
                <a:xfrm>
                  <a:off x="6481152" y="2177674"/>
                  <a:ext cx="370223" cy="146304"/>
                </a:xfrm>
                <a:prstGeom prst="roundRect">
                  <a:avLst/>
                </a:prstGeom>
                <a:solidFill>
                  <a:schemeClr val="bg2"/>
                </a:solidFill>
                <a:ln>
                  <a:solidFill>
                    <a:schemeClr val="bg2">
                      <a:lumMod val="2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050" dirty="0"/>
                </a:p>
              </p:txBody>
            </p:sp>
          </p:grpSp>
        </p:grpSp>
      </p:grpSp>
      <p:sp>
        <p:nvSpPr>
          <p:cNvPr id="260" name="Content Placeholder 16"/>
          <p:cNvSpPr>
            <a:spLocks noGrp="1"/>
          </p:cNvSpPr>
          <p:nvPr>
            <p:ph idx="4294967295"/>
          </p:nvPr>
        </p:nvSpPr>
        <p:spPr>
          <a:xfrm>
            <a:off x="844251" y="845588"/>
            <a:ext cx="7628795" cy="1726927"/>
          </a:xfrm>
          <a:prstGeom prst="rect">
            <a:avLst/>
          </a:prstGeom>
        </p:spPr>
        <p:txBody>
          <a:bodyPr>
            <a:noAutofit/>
          </a:bodyPr>
          <a:lstStyle/>
          <a:p>
            <a:pPr marL="0" indent="0">
              <a:buNone/>
            </a:pPr>
            <a:r>
              <a:rPr lang="en-US" sz="1600" dirty="0" smtClean="0"/>
              <a:t>This first stage of encoding represents the state of each of the 128 strips (rows) as 7 bits in all: </a:t>
            </a:r>
          </a:p>
          <a:p>
            <a:r>
              <a:rPr lang="en-US" sz="1600" dirty="0" smtClean="0"/>
              <a:t>The first hit in a strip appears as a 5-bit address</a:t>
            </a:r>
          </a:p>
          <a:p>
            <a:r>
              <a:rPr lang="en-US" sz="1600" dirty="0" smtClean="0"/>
              <a:t>This is followed by a 1-bit flag to indicate if there were more hits within a strip</a:t>
            </a:r>
          </a:p>
          <a:p>
            <a:r>
              <a:rPr lang="en-US" sz="1600" dirty="0" smtClean="0"/>
              <a:t>There is also a 1-bit hit/no hit indicator, to help the hit encoding</a:t>
            </a:r>
            <a:endParaRPr lang="en-US" sz="2000" dirty="0"/>
          </a:p>
        </p:txBody>
      </p:sp>
      <p:sp>
        <p:nvSpPr>
          <p:cNvPr id="2" name="Left Brace 1"/>
          <p:cNvSpPr/>
          <p:nvPr/>
        </p:nvSpPr>
        <p:spPr>
          <a:xfrm>
            <a:off x="609600" y="2913749"/>
            <a:ext cx="110067" cy="3118805"/>
          </a:xfrm>
          <a:prstGeom prst="leftBrace">
            <a:avLst>
              <a:gd name="adj1" fmla="val 58093"/>
              <a:gd name="adj2" fmla="val 50000"/>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1" name="Left Brace 260"/>
          <p:cNvSpPr/>
          <p:nvPr/>
        </p:nvSpPr>
        <p:spPr>
          <a:xfrm rot="16200000">
            <a:off x="3538389" y="3443793"/>
            <a:ext cx="188238" cy="5619093"/>
          </a:xfrm>
          <a:prstGeom prst="leftBrace">
            <a:avLst>
              <a:gd name="adj1" fmla="val 58093"/>
              <a:gd name="adj2" fmla="val 50000"/>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2" name="Rounded Rectangle 261"/>
          <p:cNvSpPr/>
          <p:nvPr/>
        </p:nvSpPr>
        <p:spPr>
          <a:xfrm>
            <a:off x="1936069" y="6436001"/>
            <a:ext cx="3413048" cy="170954"/>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dirty="0" smtClean="0"/>
              <a:t>32 columns = 32 pixels in each strip</a:t>
            </a:r>
            <a:endParaRPr lang="en-US" sz="1050" dirty="0"/>
          </a:p>
        </p:txBody>
      </p:sp>
      <p:sp>
        <p:nvSpPr>
          <p:cNvPr id="263" name="Rounded Rectangle 262"/>
          <p:cNvSpPr/>
          <p:nvPr/>
        </p:nvSpPr>
        <p:spPr>
          <a:xfrm rot="16200000">
            <a:off x="-579641" y="4381020"/>
            <a:ext cx="2073684" cy="283972"/>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dirty="0" smtClean="0"/>
              <a:t>128 rows = 128 strips</a:t>
            </a:r>
            <a:endParaRPr lang="en-US" sz="1050" dirty="0"/>
          </a:p>
        </p:txBody>
      </p:sp>
      <p:sp>
        <p:nvSpPr>
          <p:cNvPr id="507" name="Rounded Rectangle 506"/>
          <p:cNvSpPr/>
          <p:nvPr/>
        </p:nvSpPr>
        <p:spPr>
          <a:xfrm>
            <a:off x="911089" y="2572515"/>
            <a:ext cx="892549" cy="242051"/>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i="1" dirty="0" smtClean="0"/>
              <a:t>0</a:t>
            </a:r>
            <a:endParaRPr lang="en-US" sz="1000" i="1" dirty="0"/>
          </a:p>
        </p:txBody>
      </p:sp>
      <p:sp>
        <p:nvSpPr>
          <p:cNvPr id="508" name="Rounded Rectangle 507"/>
          <p:cNvSpPr/>
          <p:nvPr/>
        </p:nvSpPr>
        <p:spPr>
          <a:xfrm>
            <a:off x="2004026" y="2572515"/>
            <a:ext cx="892549" cy="242051"/>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i="1" dirty="0" smtClean="0"/>
              <a:t>1</a:t>
            </a:r>
            <a:endParaRPr lang="en-US" sz="1000" i="1" dirty="0"/>
          </a:p>
        </p:txBody>
      </p:sp>
      <p:sp>
        <p:nvSpPr>
          <p:cNvPr id="509" name="Rounded Rectangle 508"/>
          <p:cNvSpPr/>
          <p:nvPr/>
        </p:nvSpPr>
        <p:spPr>
          <a:xfrm>
            <a:off x="3045269" y="2572515"/>
            <a:ext cx="892549" cy="242051"/>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i="1" dirty="0" smtClean="0"/>
              <a:t>2</a:t>
            </a:r>
            <a:endParaRPr lang="en-US" sz="1000" i="1" dirty="0"/>
          </a:p>
        </p:txBody>
      </p:sp>
      <p:sp>
        <p:nvSpPr>
          <p:cNvPr id="510" name="Rounded Rectangle 509"/>
          <p:cNvSpPr/>
          <p:nvPr/>
        </p:nvSpPr>
        <p:spPr>
          <a:xfrm>
            <a:off x="5461376" y="2572515"/>
            <a:ext cx="892549" cy="242051"/>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i="1" dirty="0" smtClean="0"/>
              <a:t>31</a:t>
            </a:r>
            <a:endParaRPr lang="en-US" sz="1000" i="1" dirty="0"/>
          </a:p>
        </p:txBody>
      </p:sp>
    </p:spTree>
    <p:extLst>
      <p:ext uri="{BB962C8B-B14F-4D97-AF65-F5344CB8AC3E}">
        <p14:creationId xmlns:p14="http://schemas.microsoft.com/office/powerpoint/2010/main" val="32972348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12"/>
          </p:nvPr>
        </p:nvSpPr>
        <p:spPr>
          <a:xfrm>
            <a:off x="8460432" y="6484255"/>
            <a:ext cx="684076" cy="365125"/>
          </a:xfrm>
        </p:spPr>
        <p:txBody>
          <a:bodyPr/>
          <a:lstStyle/>
          <a:p>
            <a:fld id="{7F2886EE-AD67-426B-9E40-D4D67DDB6EF0}" type="slidenum">
              <a:rPr lang="en-GB" sz="1800" smtClean="0">
                <a:solidFill>
                  <a:schemeClr val="tx1"/>
                </a:solidFill>
              </a:rPr>
              <a:t>16</a:t>
            </a:fld>
            <a:endParaRPr lang="en-GB" dirty="0">
              <a:solidFill>
                <a:schemeClr val="tx1"/>
              </a:solidFill>
            </a:endParaRPr>
          </a:p>
        </p:txBody>
      </p:sp>
      <p:sp>
        <p:nvSpPr>
          <p:cNvPr id="14" name="Title 1"/>
          <p:cNvSpPr txBox="1">
            <a:spLocks/>
          </p:cNvSpPr>
          <p:nvPr/>
        </p:nvSpPr>
        <p:spPr>
          <a:xfrm>
            <a:off x="457200" y="116632"/>
            <a:ext cx="8229600" cy="5669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solidFill>
                  <a:srgbClr val="0000FF"/>
                </a:solidFill>
              </a:rPr>
              <a:t>Hit encoding</a:t>
            </a:r>
            <a:endParaRPr lang="en-GB" sz="3600" dirty="0">
              <a:solidFill>
                <a:srgbClr val="0000FF"/>
              </a:solidFill>
            </a:endParaRPr>
          </a:p>
        </p:txBody>
      </p:sp>
      <p:sp>
        <p:nvSpPr>
          <p:cNvPr id="15" name="TextBox 14"/>
          <p:cNvSpPr txBox="1"/>
          <p:nvPr/>
        </p:nvSpPr>
        <p:spPr>
          <a:xfrm>
            <a:off x="16392" y="6536718"/>
            <a:ext cx="2659075" cy="307777"/>
          </a:xfrm>
          <a:prstGeom prst="rect">
            <a:avLst/>
          </a:prstGeom>
          <a:solidFill>
            <a:schemeClr val="bg1"/>
          </a:solidFill>
        </p:spPr>
        <p:txBody>
          <a:bodyPr wrap="square" rtlCol="0">
            <a:spAutoFit/>
          </a:bodyPr>
          <a:lstStyle/>
          <a:p>
            <a:r>
              <a:rPr lang="en-GB" sz="1400" dirty="0" smtClean="0"/>
              <a:t>-- P. Caragiulo, SLAC</a:t>
            </a:r>
          </a:p>
        </p:txBody>
      </p:sp>
      <p:sp>
        <p:nvSpPr>
          <p:cNvPr id="260" name="Content Placeholder 16"/>
          <p:cNvSpPr>
            <a:spLocks noGrp="1"/>
          </p:cNvSpPr>
          <p:nvPr>
            <p:ph idx="4294967295"/>
          </p:nvPr>
        </p:nvSpPr>
        <p:spPr>
          <a:xfrm>
            <a:off x="844251" y="845588"/>
            <a:ext cx="7628795" cy="1726927"/>
          </a:xfrm>
          <a:prstGeom prst="rect">
            <a:avLst/>
          </a:prstGeom>
        </p:spPr>
        <p:txBody>
          <a:bodyPr>
            <a:noAutofit/>
          </a:bodyPr>
          <a:lstStyle/>
          <a:p>
            <a:pPr marL="0" indent="0">
              <a:buNone/>
            </a:pPr>
            <a:r>
              <a:rPr lang="en-US" sz="1600" dirty="0" smtClean="0"/>
              <a:t>The second stage of encoding </a:t>
            </a:r>
            <a:r>
              <a:rPr lang="en-US" sz="1600" dirty="0" err="1" smtClean="0"/>
              <a:t>sparsifies</a:t>
            </a:r>
            <a:r>
              <a:rPr lang="en-US" sz="1600" dirty="0" smtClean="0"/>
              <a:t> the strip data: </a:t>
            </a:r>
          </a:p>
          <a:p>
            <a:r>
              <a:rPr lang="en-US" sz="1600" dirty="0" smtClean="0"/>
              <a:t>The strip-encoded data is checked for each of the 128 strips</a:t>
            </a:r>
          </a:p>
          <a:p>
            <a:r>
              <a:rPr lang="en-US" sz="1600" dirty="0" smtClean="0"/>
              <a:t>The first 8 hits within the array are encoded to output as 13 bits:</a:t>
            </a:r>
          </a:p>
          <a:p>
            <a:pPr lvl="1"/>
            <a:r>
              <a:rPr lang="en-GB" sz="1600" dirty="0"/>
              <a:t>column address (</a:t>
            </a:r>
            <a:r>
              <a:rPr lang="en-GB" sz="1600" dirty="0" smtClean="0"/>
              <a:t>5 bits) </a:t>
            </a:r>
            <a:r>
              <a:rPr lang="en-GB" sz="1600" dirty="0"/>
              <a:t>+ double hit </a:t>
            </a:r>
            <a:r>
              <a:rPr lang="en-GB" sz="1600" dirty="0" smtClean="0"/>
              <a:t>flag (1 bit) </a:t>
            </a:r>
            <a:r>
              <a:rPr lang="en-GB" sz="1600" dirty="0"/>
              <a:t>+ row address (</a:t>
            </a:r>
            <a:r>
              <a:rPr lang="en-GB" sz="1600" dirty="0" smtClean="0"/>
              <a:t>7 bit)</a:t>
            </a:r>
            <a:endParaRPr lang="en-GB" sz="1600" dirty="0"/>
          </a:p>
          <a:p>
            <a:pPr lvl="1"/>
            <a:endParaRPr lang="en-US" sz="1600" dirty="0"/>
          </a:p>
        </p:txBody>
      </p:sp>
      <p:sp>
        <p:nvSpPr>
          <p:cNvPr id="2" name="Left Brace 1"/>
          <p:cNvSpPr/>
          <p:nvPr/>
        </p:nvSpPr>
        <p:spPr>
          <a:xfrm>
            <a:off x="609600" y="2589899"/>
            <a:ext cx="110067" cy="3118805"/>
          </a:xfrm>
          <a:prstGeom prst="leftBrace">
            <a:avLst>
              <a:gd name="adj1" fmla="val 58093"/>
              <a:gd name="adj2" fmla="val 50000"/>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3" name="Rounded Rectangle 262"/>
          <p:cNvSpPr/>
          <p:nvPr/>
        </p:nvSpPr>
        <p:spPr>
          <a:xfrm rot="16200000">
            <a:off x="-579641" y="4057170"/>
            <a:ext cx="2073684" cy="283972"/>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dirty="0" smtClean="0"/>
              <a:t>128 rows = 128 strips</a:t>
            </a:r>
            <a:endParaRPr lang="en-US" sz="1050" dirty="0"/>
          </a:p>
        </p:txBody>
      </p:sp>
      <p:sp>
        <p:nvSpPr>
          <p:cNvPr id="264" name="Rounded Rectangle 263"/>
          <p:cNvSpPr/>
          <p:nvPr/>
        </p:nvSpPr>
        <p:spPr>
          <a:xfrm>
            <a:off x="1101203" y="2579054"/>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265" name="Rounded Rectangle 264"/>
          <p:cNvSpPr/>
          <p:nvPr/>
        </p:nvSpPr>
        <p:spPr>
          <a:xfrm>
            <a:off x="1260179" y="2579054"/>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266" name="Rounded Rectangle 265"/>
          <p:cNvSpPr/>
          <p:nvPr/>
        </p:nvSpPr>
        <p:spPr>
          <a:xfrm>
            <a:off x="1419155" y="2579054"/>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267" name="Rounded Rectangle 266"/>
          <p:cNvSpPr/>
          <p:nvPr/>
        </p:nvSpPr>
        <p:spPr>
          <a:xfrm>
            <a:off x="1578131" y="2579054"/>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268" name="Rounded Rectangle 267"/>
          <p:cNvSpPr/>
          <p:nvPr/>
        </p:nvSpPr>
        <p:spPr>
          <a:xfrm>
            <a:off x="1737106" y="2579054"/>
            <a:ext cx="136802"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269" name="Rounded Rectangle 268"/>
          <p:cNvSpPr/>
          <p:nvPr/>
        </p:nvSpPr>
        <p:spPr>
          <a:xfrm>
            <a:off x="1896082" y="2579054"/>
            <a:ext cx="136802"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270" name="Rounded Rectangle 269"/>
          <p:cNvSpPr/>
          <p:nvPr/>
        </p:nvSpPr>
        <p:spPr>
          <a:xfrm>
            <a:off x="2060845" y="2579054"/>
            <a:ext cx="136802" cy="146304"/>
          </a:xfrm>
          <a:prstGeom prst="round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271" name="Rounded Rectangle 270"/>
          <p:cNvSpPr/>
          <p:nvPr/>
        </p:nvSpPr>
        <p:spPr>
          <a:xfrm>
            <a:off x="1101203" y="2777011"/>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272" name="Rounded Rectangle 271"/>
          <p:cNvSpPr/>
          <p:nvPr/>
        </p:nvSpPr>
        <p:spPr>
          <a:xfrm>
            <a:off x="1260179" y="2777011"/>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273" name="Rounded Rectangle 272"/>
          <p:cNvSpPr/>
          <p:nvPr/>
        </p:nvSpPr>
        <p:spPr>
          <a:xfrm>
            <a:off x="1419155" y="2777011"/>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274" name="Rounded Rectangle 273"/>
          <p:cNvSpPr/>
          <p:nvPr/>
        </p:nvSpPr>
        <p:spPr>
          <a:xfrm>
            <a:off x="1578131" y="2777011"/>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275" name="Rounded Rectangle 274"/>
          <p:cNvSpPr/>
          <p:nvPr/>
        </p:nvSpPr>
        <p:spPr>
          <a:xfrm>
            <a:off x="1737106" y="2777011"/>
            <a:ext cx="136802"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276" name="Rounded Rectangle 275"/>
          <p:cNvSpPr/>
          <p:nvPr/>
        </p:nvSpPr>
        <p:spPr>
          <a:xfrm>
            <a:off x="1896082" y="2777011"/>
            <a:ext cx="136802"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277" name="Rounded Rectangle 276"/>
          <p:cNvSpPr/>
          <p:nvPr/>
        </p:nvSpPr>
        <p:spPr>
          <a:xfrm>
            <a:off x="2060845" y="2777011"/>
            <a:ext cx="136802" cy="146304"/>
          </a:xfrm>
          <a:prstGeom prst="round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278" name="Rounded Rectangle 277"/>
          <p:cNvSpPr/>
          <p:nvPr/>
        </p:nvSpPr>
        <p:spPr>
          <a:xfrm>
            <a:off x="1101203" y="2983280"/>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279" name="Rounded Rectangle 278"/>
          <p:cNvSpPr/>
          <p:nvPr/>
        </p:nvSpPr>
        <p:spPr>
          <a:xfrm>
            <a:off x="1260179" y="2983280"/>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280" name="Rounded Rectangle 279"/>
          <p:cNvSpPr/>
          <p:nvPr/>
        </p:nvSpPr>
        <p:spPr>
          <a:xfrm>
            <a:off x="1419155" y="2983280"/>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281" name="Rounded Rectangle 280"/>
          <p:cNvSpPr/>
          <p:nvPr/>
        </p:nvSpPr>
        <p:spPr>
          <a:xfrm>
            <a:off x="1578131" y="2983280"/>
            <a:ext cx="136802" cy="146304"/>
          </a:xfrm>
          <a:prstGeom prst="roundRect">
            <a:avLst/>
          </a:prstGeom>
          <a:solidFill>
            <a:schemeClr val="bg1">
              <a:lumMod val="50000"/>
            </a:scheme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282" name="Rounded Rectangle 281"/>
          <p:cNvSpPr/>
          <p:nvPr/>
        </p:nvSpPr>
        <p:spPr>
          <a:xfrm>
            <a:off x="1737106" y="2983280"/>
            <a:ext cx="136802" cy="146304"/>
          </a:xfrm>
          <a:prstGeom prst="roundRect">
            <a:avLst/>
          </a:prstGeom>
          <a:solidFill>
            <a:schemeClr val="bg1">
              <a:lumMod val="50000"/>
              <a:alpha val="80000"/>
            </a:scheme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283" name="Rounded Rectangle 282"/>
          <p:cNvSpPr/>
          <p:nvPr/>
        </p:nvSpPr>
        <p:spPr>
          <a:xfrm>
            <a:off x="1896082" y="2983280"/>
            <a:ext cx="136802" cy="146304"/>
          </a:xfrm>
          <a:prstGeom prst="roundRect">
            <a:avLst/>
          </a:prstGeom>
          <a:solidFill>
            <a:schemeClr val="bg1">
              <a:alpha val="80000"/>
            </a:scheme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284" name="Rounded Rectangle 283"/>
          <p:cNvSpPr/>
          <p:nvPr/>
        </p:nvSpPr>
        <p:spPr>
          <a:xfrm>
            <a:off x="2060845" y="2983280"/>
            <a:ext cx="136802" cy="146304"/>
          </a:xfrm>
          <a:prstGeom prst="roundRect">
            <a:avLst/>
          </a:prstGeom>
          <a:solidFill>
            <a:srgbClr val="FF0000">
              <a:alpha val="60000"/>
            </a:srgbClr>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285" name="Rounded Rectangle 284"/>
          <p:cNvSpPr/>
          <p:nvPr/>
        </p:nvSpPr>
        <p:spPr>
          <a:xfrm>
            <a:off x="1101203" y="3172925"/>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286" name="Rounded Rectangle 285"/>
          <p:cNvSpPr/>
          <p:nvPr/>
        </p:nvSpPr>
        <p:spPr>
          <a:xfrm>
            <a:off x="1260179" y="3172925"/>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287" name="Rounded Rectangle 286"/>
          <p:cNvSpPr/>
          <p:nvPr/>
        </p:nvSpPr>
        <p:spPr>
          <a:xfrm>
            <a:off x="1419155" y="3172925"/>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288" name="Rounded Rectangle 287"/>
          <p:cNvSpPr/>
          <p:nvPr/>
        </p:nvSpPr>
        <p:spPr>
          <a:xfrm>
            <a:off x="1578131" y="3172925"/>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289" name="Rounded Rectangle 288"/>
          <p:cNvSpPr/>
          <p:nvPr/>
        </p:nvSpPr>
        <p:spPr>
          <a:xfrm>
            <a:off x="1737106" y="3172925"/>
            <a:ext cx="136802"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290" name="Rounded Rectangle 289"/>
          <p:cNvSpPr/>
          <p:nvPr/>
        </p:nvSpPr>
        <p:spPr>
          <a:xfrm>
            <a:off x="1896082" y="3172925"/>
            <a:ext cx="136802"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291" name="Rounded Rectangle 290"/>
          <p:cNvSpPr/>
          <p:nvPr/>
        </p:nvSpPr>
        <p:spPr>
          <a:xfrm>
            <a:off x="2060845" y="3172925"/>
            <a:ext cx="136802" cy="146304"/>
          </a:xfrm>
          <a:prstGeom prst="round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292" name="Rounded Rectangle 291"/>
          <p:cNvSpPr/>
          <p:nvPr/>
        </p:nvSpPr>
        <p:spPr>
          <a:xfrm>
            <a:off x="1101203" y="3380034"/>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293" name="Rounded Rectangle 292"/>
          <p:cNvSpPr/>
          <p:nvPr/>
        </p:nvSpPr>
        <p:spPr>
          <a:xfrm>
            <a:off x="1260179" y="3380034"/>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294" name="Rounded Rectangle 293"/>
          <p:cNvSpPr/>
          <p:nvPr/>
        </p:nvSpPr>
        <p:spPr>
          <a:xfrm>
            <a:off x="1419155" y="3380034"/>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295" name="Rounded Rectangle 294"/>
          <p:cNvSpPr/>
          <p:nvPr/>
        </p:nvSpPr>
        <p:spPr>
          <a:xfrm>
            <a:off x="1578131" y="3380034"/>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296" name="Rounded Rectangle 295"/>
          <p:cNvSpPr/>
          <p:nvPr/>
        </p:nvSpPr>
        <p:spPr>
          <a:xfrm>
            <a:off x="1737106" y="3380034"/>
            <a:ext cx="136802"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297" name="Rounded Rectangle 296"/>
          <p:cNvSpPr/>
          <p:nvPr/>
        </p:nvSpPr>
        <p:spPr>
          <a:xfrm>
            <a:off x="1896082" y="3380034"/>
            <a:ext cx="136802"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298" name="Rounded Rectangle 297"/>
          <p:cNvSpPr/>
          <p:nvPr/>
        </p:nvSpPr>
        <p:spPr>
          <a:xfrm>
            <a:off x="2060845" y="3380034"/>
            <a:ext cx="136802" cy="146304"/>
          </a:xfrm>
          <a:prstGeom prst="round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299" name="Rounded Rectangle 298"/>
          <p:cNvSpPr/>
          <p:nvPr/>
        </p:nvSpPr>
        <p:spPr>
          <a:xfrm>
            <a:off x="1101203" y="3578201"/>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00" name="Rounded Rectangle 299"/>
          <p:cNvSpPr/>
          <p:nvPr/>
        </p:nvSpPr>
        <p:spPr>
          <a:xfrm>
            <a:off x="1260179" y="3578201"/>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01" name="Rounded Rectangle 300"/>
          <p:cNvSpPr/>
          <p:nvPr/>
        </p:nvSpPr>
        <p:spPr>
          <a:xfrm>
            <a:off x="1419155" y="3578201"/>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02" name="Rounded Rectangle 301"/>
          <p:cNvSpPr/>
          <p:nvPr/>
        </p:nvSpPr>
        <p:spPr>
          <a:xfrm>
            <a:off x="1578131" y="3578201"/>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03" name="Rounded Rectangle 302"/>
          <p:cNvSpPr/>
          <p:nvPr/>
        </p:nvSpPr>
        <p:spPr>
          <a:xfrm>
            <a:off x="1737106" y="3578201"/>
            <a:ext cx="136802"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04" name="Rounded Rectangle 303"/>
          <p:cNvSpPr/>
          <p:nvPr/>
        </p:nvSpPr>
        <p:spPr>
          <a:xfrm>
            <a:off x="1896082" y="3578201"/>
            <a:ext cx="136802"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05" name="Rounded Rectangle 304"/>
          <p:cNvSpPr/>
          <p:nvPr/>
        </p:nvSpPr>
        <p:spPr>
          <a:xfrm>
            <a:off x="2060845" y="3578201"/>
            <a:ext cx="136802" cy="146304"/>
          </a:xfrm>
          <a:prstGeom prst="round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06" name="Rounded Rectangle 305"/>
          <p:cNvSpPr/>
          <p:nvPr/>
        </p:nvSpPr>
        <p:spPr>
          <a:xfrm>
            <a:off x="1101203" y="3776368"/>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07" name="Rounded Rectangle 306"/>
          <p:cNvSpPr/>
          <p:nvPr/>
        </p:nvSpPr>
        <p:spPr>
          <a:xfrm>
            <a:off x="1260179" y="3776368"/>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08" name="Rounded Rectangle 307"/>
          <p:cNvSpPr/>
          <p:nvPr/>
        </p:nvSpPr>
        <p:spPr>
          <a:xfrm>
            <a:off x="1419155" y="3776368"/>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09" name="Rounded Rectangle 308"/>
          <p:cNvSpPr/>
          <p:nvPr/>
        </p:nvSpPr>
        <p:spPr>
          <a:xfrm>
            <a:off x="1578131" y="3776368"/>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10" name="Rounded Rectangle 309"/>
          <p:cNvSpPr/>
          <p:nvPr/>
        </p:nvSpPr>
        <p:spPr>
          <a:xfrm>
            <a:off x="1737106" y="3776368"/>
            <a:ext cx="136802"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11" name="Rounded Rectangle 310"/>
          <p:cNvSpPr/>
          <p:nvPr/>
        </p:nvSpPr>
        <p:spPr>
          <a:xfrm>
            <a:off x="1896082" y="3776368"/>
            <a:ext cx="136802"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12" name="Rounded Rectangle 311"/>
          <p:cNvSpPr/>
          <p:nvPr/>
        </p:nvSpPr>
        <p:spPr>
          <a:xfrm>
            <a:off x="2060845" y="3776368"/>
            <a:ext cx="136802" cy="146304"/>
          </a:xfrm>
          <a:prstGeom prst="round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13" name="Rounded Rectangle 312"/>
          <p:cNvSpPr/>
          <p:nvPr/>
        </p:nvSpPr>
        <p:spPr>
          <a:xfrm>
            <a:off x="1101203" y="3974535"/>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14" name="Rounded Rectangle 313"/>
          <p:cNvSpPr/>
          <p:nvPr/>
        </p:nvSpPr>
        <p:spPr>
          <a:xfrm>
            <a:off x="1260179" y="3974535"/>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15" name="Rounded Rectangle 314"/>
          <p:cNvSpPr/>
          <p:nvPr/>
        </p:nvSpPr>
        <p:spPr>
          <a:xfrm>
            <a:off x="1419155" y="3974535"/>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16" name="Rounded Rectangle 315"/>
          <p:cNvSpPr/>
          <p:nvPr/>
        </p:nvSpPr>
        <p:spPr>
          <a:xfrm>
            <a:off x="1578131" y="3974535"/>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17" name="Rounded Rectangle 316"/>
          <p:cNvSpPr/>
          <p:nvPr/>
        </p:nvSpPr>
        <p:spPr>
          <a:xfrm>
            <a:off x="1737106" y="3974535"/>
            <a:ext cx="136802"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18" name="Rounded Rectangle 317"/>
          <p:cNvSpPr/>
          <p:nvPr/>
        </p:nvSpPr>
        <p:spPr>
          <a:xfrm>
            <a:off x="1896082" y="3974535"/>
            <a:ext cx="136802"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19" name="Rounded Rectangle 318"/>
          <p:cNvSpPr/>
          <p:nvPr/>
        </p:nvSpPr>
        <p:spPr>
          <a:xfrm>
            <a:off x="2060845" y="3974535"/>
            <a:ext cx="136802" cy="146304"/>
          </a:xfrm>
          <a:prstGeom prst="round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20" name="Rounded Rectangle 319"/>
          <p:cNvSpPr/>
          <p:nvPr/>
        </p:nvSpPr>
        <p:spPr>
          <a:xfrm>
            <a:off x="1101203" y="4172702"/>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21" name="Rounded Rectangle 320"/>
          <p:cNvSpPr/>
          <p:nvPr/>
        </p:nvSpPr>
        <p:spPr>
          <a:xfrm>
            <a:off x="1260179" y="4172702"/>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22" name="Rounded Rectangle 321"/>
          <p:cNvSpPr/>
          <p:nvPr/>
        </p:nvSpPr>
        <p:spPr>
          <a:xfrm>
            <a:off x="1419155" y="4172702"/>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23" name="Rounded Rectangle 322"/>
          <p:cNvSpPr/>
          <p:nvPr/>
        </p:nvSpPr>
        <p:spPr>
          <a:xfrm>
            <a:off x="1578131" y="4172702"/>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24" name="Rounded Rectangle 323"/>
          <p:cNvSpPr/>
          <p:nvPr/>
        </p:nvSpPr>
        <p:spPr>
          <a:xfrm>
            <a:off x="1737106" y="4172702"/>
            <a:ext cx="136802"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25" name="Rounded Rectangle 324"/>
          <p:cNvSpPr/>
          <p:nvPr/>
        </p:nvSpPr>
        <p:spPr>
          <a:xfrm>
            <a:off x="1896082" y="4172702"/>
            <a:ext cx="136802"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26" name="Rounded Rectangle 325"/>
          <p:cNvSpPr/>
          <p:nvPr/>
        </p:nvSpPr>
        <p:spPr>
          <a:xfrm>
            <a:off x="2060845" y="4172702"/>
            <a:ext cx="136802" cy="146304"/>
          </a:xfrm>
          <a:prstGeom prst="round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27" name="Rounded Rectangle 326"/>
          <p:cNvSpPr/>
          <p:nvPr/>
        </p:nvSpPr>
        <p:spPr>
          <a:xfrm>
            <a:off x="1101203" y="4362557"/>
            <a:ext cx="136802" cy="146304"/>
          </a:xfrm>
          <a:prstGeom prst="roundRect">
            <a:avLst/>
          </a:prstGeom>
          <a:solidFill>
            <a:schemeClr val="bg1">
              <a:lumMod val="50000"/>
            </a:scheme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28" name="Rounded Rectangle 327"/>
          <p:cNvSpPr/>
          <p:nvPr/>
        </p:nvSpPr>
        <p:spPr>
          <a:xfrm>
            <a:off x="1260179" y="4362557"/>
            <a:ext cx="136802" cy="146304"/>
          </a:xfrm>
          <a:prstGeom prst="roundRect">
            <a:avLst/>
          </a:prstGeom>
          <a:solidFill>
            <a:schemeClr val="bg1">
              <a:lumMod val="50000"/>
            </a:scheme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29" name="Rounded Rectangle 328"/>
          <p:cNvSpPr/>
          <p:nvPr/>
        </p:nvSpPr>
        <p:spPr>
          <a:xfrm>
            <a:off x="1419155" y="4362557"/>
            <a:ext cx="136802" cy="146304"/>
          </a:xfrm>
          <a:prstGeom prst="roundRect">
            <a:avLst/>
          </a:prstGeom>
          <a:solidFill>
            <a:schemeClr val="bg1">
              <a:lumMod val="50000"/>
            </a:scheme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30" name="Rounded Rectangle 329"/>
          <p:cNvSpPr/>
          <p:nvPr/>
        </p:nvSpPr>
        <p:spPr>
          <a:xfrm>
            <a:off x="1578131" y="4362557"/>
            <a:ext cx="136802" cy="146304"/>
          </a:xfrm>
          <a:prstGeom prst="roundRect">
            <a:avLst/>
          </a:prstGeom>
          <a:solidFill>
            <a:schemeClr val="bg1">
              <a:lumMod val="50000"/>
            </a:scheme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31" name="Rounded Rectangle 330"/>
          <p:cNvSpPr/>
          <p:nvPr/>
        </p:nvSpPr>
        <p:spPr>
          <a:xfrm>
            <a:off x="1737106" y="4362557"/>
            <a:ext cx="136802" cy="146304"/>
          </a:xfrm>
          <a:prstGeom prst="roundRect">
            <a:avLst/>
          </a:prstGeom>
          <a:solidFill>
            <a:schemeClr val="bg1">
              <a:lumMod val="50000"/>
              <a:alpha val="80000"/>
            </a:scheme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32" name="Rounded Rectangle 331"/>
          <p:cNvSpPr/>
          <p:nvPr/>
        </p:nvSpPr>
        <p:spPr>
          <a:xfrm>
            <a:off x="1896082" y="4362557"/>
            <a:ext cx="136802" cy="146304"/>
          </a:xfrm>
          <a:prstGeom prst="roundRect">
            <a:avLst/>
          </a:prstGeom>
          <a:solidFill>
            <a:schemeClr val="bg1">
              <a:alpha val="80000"/>
            </a:scheme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33" name="Rounded Rectangle 332"/>
          <p:cNvSpPr/>
          <p:nvPr/>
        </p:nvSpPr>
        <p:spPr>
          <a:xfrm>
            <a:off x="2060845" y="4362557"/>
            <a:ext cx="136802" cy="146304"/>
          </a:xfrm>
          <a:prstGeom prst="roundRect">
            <a:avLst/>
          </a:prstGeom>
          <a:solidFill>
            <a:srgbClr val="FF0000">
              <a:alpha val="60000"/>
            </a:srgbClr>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34" name="Rounded Rectangle 333"/>
          <p:cNvSpPr/>
          <p:nvPr/>
        </p:nvSpPr>
        <p:spPr>
          <a:xfrm>
            <a:off x="1101203" y="4569036"/>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35" name="Rounded Rectangle 334"/>
          <p:cNvSpPr/>
          <p:nvPr/>
        </p:nvSpPr>
        <p:spPr>
          <a:xfrm>
            <a:off x="1260179" y="4569036"/>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36" name="Rounded Rectangle 335"/>
          <p:cNvSpPr/>
          <p:nvPr/>
        </p:nvSpPr>
        <p:spPr>
          <a:xfrm>
            <a:off x="1419155" y="4569036"/>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37" name="Rounded Rectangle 336"/>
          <p:cNvSpPr/>
          <p:nvPr/>
        </p:nvSpPr>
        <p:spPr>
          <a:xfrm>
            <a:off x="1578131" y="4569036"/>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38" name="Rounded Rectangle 337"/>
          <p:cNvSpPr/>
          <p:nvPr/>
        </p:nvSpPr>
        <p:spPr>
          <a:xfrm>
            <a:off x="1737106" y="4569036"/>
            <a:ext cx="136802" cy="146304"/>
          </a:xfrm>
          <a:prstGeom prst="roundRect">
            <a:avLst/>
          </a:prstGeom>
          <a:solidFill>
            <a:schemeClr val="bg1">
              <a:alpha val="80000"/>
            </a:scheme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39" name="Rounded Rectangle 338"/>
          <p:cNvSpPr/>
          <p:nvPr/>
        </p:nvSpPr>
        <p:spPr>
          <a:xfrm>
            <a:off x="1896082" y="4569036"/>
            <a:ext cx="136802" cy="146304"/>
          </a:xfrm>
          <a:prstGeom prst="roundRect">
            <a:avLst/>
          </a:prstGeom>
          <a:solidFill>
            <a:schemeClr val="bg1">
              <a:lumMod val="50000"/>
              <a:alpha val="80000"/>
            </a:scheme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40" name="Rounded Rectangle 339"/>
          <p:cNvSpPr/>
          <p:nvPr/>
        </p:nvSpPr>
        <p:spPr>
          <a:xfrm>
            <a:off x="2060845" y="4569036"/>
            <a:ext cx="136802" cy="146304"/>
          </a:xfrm>
          <a:prstGeom prst="roundRect">
            <a:avLst/>
          </a:prstGeom>
          <a:solidFill>
            <a:srgbClr val="FF0000">
              <a:alpha val="60000"/>
            </a:srgbClr>
          </a:solid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41" name="Rounded Rectangle 340"/>
          <p:cNvSpPr/>
          <p:nvPr/>
        </p:nvSpPr>
        <p:spPr>
          <a:xfrm>
            <a:off x="1101203" y="4767203"/>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42" name="Rounded Rectangle 341"/>
          <p:cNvSpPr/>
          <p:nvPr/>
        </p:nvSpPr>
        <p:spPr>
          <a:xfrm>
            <a:off x="1260179" y="4767203"/>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43" name="Rounded Rectangle 342"/>
          <p:cNvSpPr/>
          <p:nvPr/>
        </p:nvSpPr>
        <p:spPr>
          <a:xfrm>
            <a:off x="1419155" y="4767203"/>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44" name="Rounded Rectangle 343"/>
          <p:cNvSpPr/>
          <p:nvPr/>
        </p:nvSpPr>
        <p:spPr>
          <a:xfrm>
            <a:off x="1578131" y="4767203"/>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45" name="Rounded Rectangle 344"/>
          <p:cNvSpPr/>
          <p:nvPr/>
        </p:nvSpPr>
        <p:spPr>
          <a:xfrm>
            <a:off x="1737106" y="4767203"/>
            <a:ext cx="136802"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46" name="Rounded Rectangle 345"/>
          <p:cNvSpPr/>
          <p:nvPr/>
        </p:nvSpPr>
        <p:spPr>
          <a:xfrm>
            <a:off x="1896082" y="4767203"/>
            <a:ext cx="136802"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47" name="Rounded Rectangle 346"/>
          <p:cNvSpPr/>
          <p:nvPr/>
        </p:nvSpPr>
        <p:spPr>
          <a:xfrm>
            <a:off x="2060845" y="4767203"/>
            <a:ext cx="136802" cy="146304"/>
          </a:xfrm>
          <a:prstGeom prst="round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48" name="Rounded Rectangle 347"/>
          <p:cNvSpPr/>
          <p:nvPr/>
        </p:nvSpPr>
        <p:spPr>
          <a:xfrm>
            <a:off x="1101203" y="4965370"/>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49" name="Rounded Rectangle 348"/>
          <p:cNvSpPr/>
          <p:nvPr/>
        </p:nvSpPr>
        <p:spPr>
          <a:xfrm>
            <a:off x="1260179" y="4965370"/>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50" name="Rounded Rectangle 349"/>
          <p:cNvSpPr/>
          <p:nvPr/>
        </p:nvSpPr>
        <p:spPr>
          <a:xfrm>
            <a:off x="1419155" y="4965370"/>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51" name="Rounded Rectangle 350"/>
          <p:cNvSpPr/>
          <p:nvPr/>
        </p:nvSpPr>
        <p:spPr>
          <a:xfrm>
            <a:off x="1578131" y="4965370"/>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52" name="Rounded Rectangle 351"/>
          <p:cNvSpPr/>
          <p:nvPr/>
        </p:nvSpPr>
        <p:spPr>
          <a:xfrm>
            <a:off x="1737106" y="4965370"/>
            <a:ext cx="136802"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53" name="Rounded Rectangle 352"/>
          <p:cNvSpPr/>
          <p:nvPr/>
        </p:nvSpPr>
        <p:spPr>
          <a:xfrm>
            <a:off x="1896082" y="4965370"/>
            <a:ext cx="136802"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54" name="Rounded Rectangle 353"/>
          <p:cNvSpPr/>
          <p:nvPr/>
        </p:nvSpPr>
        <p:spPr>
          <a:xfrm>
            <a:off x="2060845" y="4965370"/>
            <a:ext cx="136802" cy="146304"/>
          </a:xfrm>
          <a:prstGeom prst="round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55" name="Rounded Rectangle 354"/>
          <p:cNvSpPr/>
          <p:nvPr/>
        </p:nvSpPr>
        <p:spPr>
          <a:xfrm>
            <a:off x="1101203" y="5163537"/>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56" name="Rounded Rectangle 355"/>
          <p:cNvSpPr/>
          <p:nvPr/>
        </p:nvSpPr>
        <p:spPr>
          <a:xfrm>
            <a:off x="1260179" y="5163537"/>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57" name="Rounded Rectangle 356"/>
          <p:cNvSpPr/>
          <p:nvPr/>
        </p:nvSpPr>
        <p:spPr>
          <a:xfrm>
            <a:off x="1419155" y="5163537"/>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58" name="Rounded Rectangle 357"/>
          <p:cNvSpPr/>
          <p:nvPr/>
        </p:nvSpPr>
        <p:spPr>
          <a:xfrm>
            <a:off x="1578131" y="5163537"/>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59" name="Rounded Rectangle 358"/>
          <p:cNvSpPr/>
          <p:nvPr/>
        </p:nvSpPr>
        <p:spPr>
          <a:xfrm>
            <a:off x="1737106" y="5163537"/>
            <a:ext cx="136802"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60" name="Rounded Rectangle 359"/>
          <p:cNvSpPr/>
          <p:nvPr/>
        </p:nvSpPr>
        <p:spPr>
          <a:xfrm>
            <a:off x="1896082" y="5163537"/>
            <a:ext cx="136802"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61" name="Rounded Rectangle 360"/>
          <p:cNvSpPr/>
          <p:nvPr/>
        </p:nvSpPr>
        <p:spPr>
          <a:xfrm>
            <a:off x="2060845" y="5163537"/>
            <a:ext cx="136802" cy="146304"/>
          </a:xfrm>
          <a:prstGeom prst="round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62" name="Rounded Rectangle 361"/>
          <p:cNvSpPr/>
          <p:nvPr/>
        </p:nvSpPr>
        <p:spPr>
          <a:xfrm>
            <a:off x="1101203" y="5361704"/>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63" name="Rounded Rectangle 362"/>
          <p:cNvSpPr/>
          <p:nvPr/>
        </p:nvSpPr>
        <p:spPr>
          <a:xfrm>
            <a:off x="1260179" y="5361704"/>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64" name="Rounded Rectangle 363"/>
          <p:cNvSpPr/>
          <p:nvPr/>
        </p:nvSpPr>
        <p:spPr>
          <a:xfrm>
            <a:off x="1419155" y="5361704"/>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65" name="Rounded Rectangle 364"/>
          <p:cNvSpPr/>
          <p:nvPr/>
        </p:nvSpPr>
        <p:spPr>
          <a:xfrm>
            <a:off x="1578131" y="5361704"/>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66" name="Rounded Rectangle 365"/>
          <p:cNvSpPr/>
          <p:nvPr/>
        </p:nvSpPr>
        <p:spPr>
          <a:xfrm>
            <a:off x="1737106" y="5361704"/>
            <a:ext cx="136802"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67" name="Rounded Rectangle 366"/>
          <p:cNvSpPr/>
          <p:nvPr/>
        </p:nvSpPr>
        <p:spPr>
          <a:xfrm>
            <a:off x="1896082" y="5361704"/>
            <a:ext cx="136802"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68" name="Rounded Rectangle 367"/>
          <p:cNvSpPr/>
          <p:nvPr/>
        </p:nvSpPr>
        <p:spPr>
          <a:xfrm>
            <a:off x="2060845" y="5361704"/>
            <a:ext cx="136802" cy="146304"/>
          </a:xfrm>
          <a:prstGeom prst="round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69" name="Rounded Rectangle 368"/>
          <p:cNvSpPr/>
          <p:nvPr/>
        </p:nvSpPr>
        <p:spPr>
          <a:xfrm>
            <a:off x="1101203" y="5559869"/>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70" name="Rounded Rectangle 369"/>
          <p:cNvSpPr/>
          <p:nvPr/>
        </p:nvSpPr>
        <p:spPr>
          <a:xfrm>
            <a:off x="1260179" y="5559869"/>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71" name="Rounded Rectangle 370"/>
          <p:cNvSpPr/>
          <p:nvPr/>
        </p:nvSpPr>
        <p:spPr>
          <a:xfrm>
            <a:off x="1419155" y="5559869"/>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72" name="Rounded Rectangle 371"/>
          <p:cNvSpPr/>
          <p:nvPr/>
        </p:nvSpPr>
        <p:spPr>
          <a:xfrm>
            <a:off x="1578131" y="5559869"/>
            <a:ext cx="136802" cy="146304"/>
          </a:xfrm>
          <a:prstGeom prst="roundRect">
            <a:avLst/>
          </a:prstGeom>
          <a:solidFill>
            <a:schemeClr val="bg1"/>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73" name="Rounded Rectangle 372"/>
          <p:cNvSpPr/>
          <p:nvPr/>
        </p:nvSpPr>
        <p:spPr>
          <a:xfrm>
            <a:off x="1737106" y="5559869"/>
            <a:ext cx="136802"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74" name="Rounded Rectangle 373"/>
          <p:cNvSpPr/>
          <p:nvPr/>
        </p:nvSpPr>
        <p:spPr>
          <a:xfrm>
            <a:off x="1896082" y="5559869"/>
            <a:ext cx="136802" cy="146304"/>
          </a:xfrm>
          <a:prstGeom prst="roundRect">
            <a:avLst/>
          </a:prstGeom>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sp>
        <p:nvSpPr>
          <p:cNvPr id="375" name="Rounded Rectangle 374"/>
          <p:cNvSpPr/>
          <p:nvPr/>
        </p:nvSpPr>
        <p:spPr>
          <a:xfrm>
            <a:off x="2060845" y="5559869"/>
            <a:ext cx="136802" cy="146304"/>
          </a:xfrm>
          <a:prstGeom prst="round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00"/>
          </a:p>
        </p:txBody>
      </p:sp>
      <p:grpSp>
        <p:nvGrpSpPr>
          <p:cNvPr id="376" name="Group 375"/>
          <p:cNvGrpSpPr/>
          <p:nvPr/>
        </p:nvGrpSpPr>
        <p:grpSpPr>
          <a:xfrm>
            <a:off x="2247078" y="2579054"/>
            <a:ext cx="1176433" cy="154616"/>
            <a:chOff x="2529206" y="1977700"/>
            <a:chExt cx="1291003" cy="154616"/>
          </a:xfrm>
        </p:grpSpPr>
        <p:sp>
          <p:nvSpPr>
            <p:cNvPr id="377" name="Rounded Rectangle 376"/>
            <p:cNvSpPr/>
            <p:nvPr/>
          </p:nvSpPr>
          <p:spPr>
            <a:xfrm>
              <a:off x="2719932" y="1986012"/>
              <a:ext cx="406868" cy="146304"/>
            </a:xfrm>
            <a:prstGeom prst="roundRect">
              <a:avLst/>
            </a:prstGeom>
            <a:solidFill>
              <a:srgbClr val="FF0000">
                <a:alpha val="60000"/>
              </a:srgbClr>
            </a:solidFill>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dirty="0"/>
                <a:t>a</a:t>
              </a:r>
              <a:r>
                <a:rPr lang="en-US" sz="700" dirty="0" smtClean="0"/>
                <a:t>dd</a:t>
              </a:r>
              <a:endParaRPr lang="en-US" sz="700" dirty="0"/>
            </a:p>
          </p:txBody>
        </p:sp>
        <p:sp>
          <p:nvSpPr>
            <p:cNvPr id="378" name="Rounded Rectangle 377"/>
            <p:cNvSpPr/>
            <p:nvPr/>
          </p:nvSpPr>
          <p:spPr>
            <a:xfrm>
              <a:off x="3372654" y="1986012"/>
              <a:ext cx="447555" cy="146304"/>
            </a:xfrm>
            <a:prstGeom prst="roundRect">
              <a:avLst/>
            </a:prstGeom>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dirty="0" smtClean="0"/>
                <a:t>skip</a:t>
              </a:r>
              <a:endParaRPr lang="en-US" sz="700" dirty="0"/>
            </a:p>
          </p:txBody>
        </p:sp>
        <p:cxnSp>
          <p:nvCxnSpPr>
            <p:cNvPr id="379" name="Straight Arrow Connector 378"/>
            <p:cNvCxnSpPr/>
            <p:nvPr/>
          </p:nvCxnSpPr>
          <p:spPr>
            <a:xfrm>
              <a:off x="2529206" y="2059164"/>
              <a:ext cx="149721" cy="0"/>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0" name="Rounded Rectangle 379"/>
            <p:cNvSpPr/>
            <p:nvPr/>
          </p:nvSpPr>
          <p:spPr>
            <a:xfrm>
              <a:off x="3091396" y="1977700"/>
              <a:ext cx="336255" cy="146304"/>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dirty="0" smtClean="0"/>
                <a:t>or</a:t>
              </a:r>
              <a:endParaRPr lang="en-US" sz="700" dirty="0"/>
            </a:p>
          </p:txBody>
        </p:sp>
      </p:grpSp>
      <p:grpSp>
        <p:nvGrpSpPr>
          <p:cNvPr id="381" name="Group 380"/>
          <p:cNvGrpSpPr/>
          <p:nvPr/>
        </p:nvGrpSpPr>
        <p:grpSpPr>
          <a:xfrm>
            <a:off x="2247078" y="2974968"/>
            <a:ext cx="1176433" cy="154616"/>
            <a:chOff x="2529206" y="1977700"/>
            <a:chExt cx="1291003" cy="154616"/>
          </a:xfrm>
        </p:grpSpPr>
        <p:sp>
          <p:nvSpPr>
            <p:cNvPr id="382" name="Rounded Rectangle 381"/>
            <p:cNvSpPr/>
            <p:nvPr/>
          </p:nvSpPr>
          <p:spPr>
            <a:xfrm>
              <a:off x="2719932" y="1986012"/>
              <a:ext cx="406868" cy="146304"/>
            </a:xfrm>
            <a:prstGeom prst="roundRect">
              <a:avLst/>
            </a:prstGeom>
            <a:solidFill>
              <a:srgbClr val="FF0000">
                <a:alpha val="60000"/>
              </a:srgbClr>
            </a:solidFill>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dirty="0"/>
                <a:t>a</a:t>
              </a:r>
              <a:r>
                <a:rPr lang="en-US" sz="700" dirty="0" smtClean="0"/>
                <a:t>dd</a:t>
              </a:r>
              <a:endParaRPr lang="en-US" sz="700" dirty="0"/>
            </a:p>
          </p:txBody>
        </p:sp>
        <p:sp>
          <p:nvSpPr>
            <p:cNvPr id="383" name="Rounded Rectangle 382"/>
            <p:cNvSpPr/>
            <p:nvPr/>
          </p:nvSpPr>
          <p:spPr>
            <a:xfrm>
              <a:off x="3372654" y="1986012"/>
              <a:ext cx="447555" cy="146304"/>
            </a:xfrm>
            <a:prstGeom prst="roundRect">
              <a:avLst/>
            </a:prstGeom>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dirty="0" smtClean="0"/>
                <a:t>skip</a:t>
              </a:r>
              <a:endParaRPr lang="en-US" sz="700" dirty="0"/>
            </a:p>
          </p:txBody>
        </p:sp>
        <p:cxnSp>
          <p:nvCxnSpPr>
            <p:cNvPr id="384" name="Straight Arrow Connector 383"/>
            <p:cNvCxnSpPr/>
            <p:nvPr/>
          </p:nvCxnSpPr>
          <p:spPr>
            <a:xfrm>
              <a:off x="2529206" y="2059164"/>
              <a:ext cx="149721" cy="0"/>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5" name="Rounded Rectangle 384"/>
            <p:cNvSpPr/>
            <p:nvPr/>
          </p:nvSpPr>
          <p:spPr>
            <a:xfrm>
              <a:off x="3091396" y="1977700"/>
              <a:ext cx="336255" cy="146304"/>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dirty="0" smtClean="0"/>
                <a:t>or</a:t>
              </a:r>
              <a:endParaRPr lang="en-US" sz="700" dirty="0"/>
            </a:p>
          </p:txBody>
        </p:sp>
      </p:grpSp>
      <p:grpSp>
        <p:nvGrpSpPr>
          <p:cNvPr id="386" name="Group 385"/>
          <p:cNvGrpSpPr/>
          <p:nvPr/>
        </p:nvGrpSpPr>
        <p:grpSpPr>
          <a:xfrm>
            <a:off x="2247078" y="3172925"/>
            <a:ext cx="1176433" cy="154616"/>
            <a:chOff x="2529206" y="1977700"/>
            <a:chExt cx="1291003" cy="154616"/>
          </a:xfrm>
        </p:grpSpPr>
        <p:sp>
          <p:nvSpPr>
            <p:cNvPr id="387" name="Rounded Rectangle 386"/>
            <p:cNvSpPr/>
            <p:nvPr/>
          </p:nvSpPr>
          <p:spPr>
            <a:xfrm>
              <a:off x="2719932" y="1986012"/>
              <a:ext cx="406868" cy="146304"/>
            </a:xfrm>
            <a:prstGeom prst="roundRect">
              <a:avLst/>
            </a:prstGeom>
            <a:solidFill>
              <a:srgbClr val="FF0000">
                <a:alpha val="60000"/>
              </a:srgbClr>
            </a:solidFill>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dirty="0"/>
                <a:t>a</a:t>
              </a:r>
              <a:r>
                <a:rPr lang="en-US" sz="700" dirty="0" smtClean="0"/>
                <a:t>dd</a:t>
              </a:r>
              <a:endParaRPr lang="en-US" sz="700" dirty="0"/>
            </a:p>
          </p:txBody>
        </p:sp>
        <p:sp>
          <p:nvSpPr>
            <p:cNvPr id="388" name="Rounded Rectangle 387"/>
            <p:cNvSpPr/>
            <p:nvPr/>
          </p:nvSpPr>
          <p:spPr>
            <a:xfrm>
              <a:off x="3372654" y="1986012"/>
              <a:ext cx="447555" cy="146304"/>
            </a:xfrm>
            <a:prstGeom prst="roundRect">
              <a:avLst/>
            </a:prstGeom>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dirty="0" smtClean="0"/>
                <a:t>skip</a:t>
              </a:r>
              <a:endParaRPr lang="en-US" sz="700" dirty="0"/>
            </a:p>
          </p:txBody>
        </p:sp>
        <p:cxnSp>
          <p:nvCxnSpPr>
            <p:cNvPr id="389" name="Straight Arrow Connector 388"/>
            <p:cNvCxnSpPr/>
            <p:nvPr/>
          </p:nvCxnSpPr>
          <p:spPr>
            <a:xfrm>
              <a:off x="2529206" y="2059164"/>
              <a:ext cx="149721" cy="0"/>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0" name="Rounded Rectangle 389"/>
            <p:cNvSpPr/>
            <p:nvPr/>
          </p:nvSpPr>
          <p:spPr>
            <a:xfrm>
              <a:off x="3091396" y="1977700"/>
              <a:ext cx="336255" cy="146304"/>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dirty="0" smtClean="0"/>
                <a:t>or</a:t>
              </a:r>
              <a:endParaRPr lang="en-US" sz="700" dirty="0"/>
            </a:p>
          </p:txBody>
        </p:sp>
      </p:grpSp>
      <p:grpSp>
        <p:nvGrpSpPr>
          <p:cNvPr id="391" name="Group 390"/>
          <p:cNvGrpSpPr/>
          <p:nvPr/>
        </p:nvGrpSpPr>
        <p:grpSpPr>
          <a:xfrm>
            <a:off x="2247078" y="3370882"/>
            <a:ext cx="1176433" cy="154616"/>
            <a:chOff x="2529206" y="1977700"/>
            <a:chExt cx="1291003" cy="154616"/>
          </a:xfrm>
        </p:grpSpPr>
        <p:sp>
          <p:nvSpPr>
            <p:cNvPr id="392" name="Rounded Rectangle 391"/>
            <p:cNvSpPr/>
            <p:nvPr/>
          </p:nvSpPr>
          <p:spPr>
            <a:xfrm>
              <a:off x="2719932" y="1986012"/>
              <a:ext cx="406868" cy="146304"/>
            </a:xfrm>
            <a:prstGeom prst="roundRect">
              <a:avLst/>
            </a:prstGeom>
            <a:solidFill>
              <a:srgbClr val="FF0000">
                <a:alpha val="60000"/>
              </a:srgbClr>
            </a:solidFill>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dirty="0"/>
                <a:t>a</a:t>
              </a:r>
              <a:r>
                <a:rPr lang="en-US" sz="700" dirty="0" smtClean="0"/>
                <a:t>dd</a:t>
              </a:r>
              <a:endParaRPr lang="en-US" sz="700" dirty="0"/>
            </a:p>
          </p:txBody>
        </p:sp>
        <p:sp>
          <p:nvSpPr>
            <p:cNvPr id="393" name="Rounded Rectangle 392"/>
            <p:cNvSpPr/>
            <p:nvPr/>
          </p:nvSpPr>
          <p:spPr>
            <a:xfrm>
              <a:off x="3372654" y="1986012"/>
              <a:ext cx="447555" cy="146304"/>
            </a:xfrm>
            <a:prstGeom prst="roundRect">
              <a:avLst/>
            </a:prstGeom>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dirty="0" smtClean="0"/>
                <a:t>skip</a:t>
              </a:r>
              <a:endParaRPr lang="en-US" sz="700" dirty="0"/>
            </a:p>
          </p:txBody>
        </p:sp>
        <p:cxnSp>
          <p:nvCxnSpPr>
            <p:cNvPr id="394" name="Straight Arrow Connector 393"/>
            <p:cNvCxnSpPr/>
            <p:nvPr/>
          </p:nvCxnSpPr>
          <p:spPr>
            <a:xfrm>
              <a:off x="2529206" y="2059164"/>
              <a:ext cx="149721" cy="0"/>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5" name="Rounded Rectangle 394"/>
            <p:cNvSpPr/>
            <p:nvPr/>
          </p:nvSpPr>
          <p:spPr>
            <a:xfrm>
              <a:off x="3091396" y="1977700"/>
              <a:ext cx="336255" cy="146304"/>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dirty="0" smtClean="0"/>
                <a:t>or</a:t>
              </a:r>
              <a:endParaRPr lang="en-US" sz="700" dirty="0"/>
            </a:p>
          </p:txBody>
        </p:sp>
      </p:grpSp>
      <p:grpSp>
        <p:nvGrpSpPr>
          <p:cNvPr id="396" name="Group 395"/>
          <p:cNvGrpSpPr/>
          <p:nvPr/>
        </p:nvGrpSpPr>
        <p:grpSpPr>
          <a:xfrm>
            <a:off x="2247078" y="3568839"/>
            <a:ext cx="1176433" cy="154616"/>
            <a:chOff x="2529206" y="1977700"/>
            <a:chExt cx="1291003" cy="154616"/>
          </a:xfrm>
        </p:grpSpPr>
        <p:sp>
          <p:nvSpPr>
            <p:cNvPr id="397" name="Rounded Rectangle 396"/>
            <p:cNvSpPr/>
            <p:nvPr/>
          </p:nvSpPr>
          <p:spPr>
            <a:xfrm>
              <a:off x="2719932" y="1986012"/>
              <a:ext cx="406868" cy="146304"/>
            </a:xfrm>
            <a:prstGeom prst="roundRect">
              <a:avLst/>
            </a:prstGeom>
            <a:solidFill>
              <a:srgbClr val="FF0000">
                <a:alpha val="60000"/>
              </a:srgbClr>
            </a:solidFill>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dirty="0"/>
                <a:t>a</a:t>
              </a:r>
              <a:r>
                <a:rPr lang="en-US" sz="700" dirty="0" smtClean="0"/>
                <a:t>dd</a:t>
              </a:r>
              <a:endParaRPr lang="en-US" sz="700" dirty="0"/>
            </a:p>
          </p:txBody>
        </p:sp>
        <p:sp>
          <p:nvSpPr>
            <p:cNvPr id="398" name="Rounded Rectangle 397"/>
            <p:cNvSpPr/>
            <p:nvPr/>
          </p:nvSpPr>
          <p:spPr>
            <a:xfrm>
              <a:off x="3372654" y="1986012"/>
              <a:ext cx="447555" cy="146304"/>
            </a:xfrm>
            <a:prstGeom prst="roundRect">
              <a:avLst/>
            </a:prstGeom>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dirty="0" smtClean="0"/>
                <a:t>skip</a:t>
              </a:r>
              <a:endParaRPr lang="en-US" sz="700" dirty="0"/>
            </a:p>
          </p:txBody>
        </p:sp>
        <p:cxnSp>
          <p:nvCxnSpPr>
            <p:cNvPr id="399" name="Straight Arrow Connector 398"/>
            <p:cNvCxnSpPr/>
            <p:nvPr/>
          </p:nvCxnSpPr>
          <p:spPr>
            <a:xfrm>
              <a:off x="2529206" y="2059164"/>
              <a:ext cx="149721" cy="0"/>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0" name="Rounded Rectangle 399"/>
            <p:cNvSpPr/>
            <p:nvPr/>
          </p:nvSpPr>
          <p:spPr>
            <a:xfrm>
              <a:off x="3091396" y="1977700"/>
              <a:ext cx="336255" cy="146304"/>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dirty="0" smtClean="0"/>
                <a:t>or</a:t>
              </a:r>
              <a:endParaRPr lang="en-US" sz="700" dirty="0"/>
            </a:p>
          </p:txBody>
        </p:sp>
      </p:grpSp>
      <p:grpSp>
        <p:nvGrpSpPr>
          <p:cNvPr id="401" name="Group 400"/>
          <p:cNvGrpSpPr/>
          <p:nvPr/>
        </p:nvGrpSpPr>
        <p:grpSpPr>
          <a:xfrm>
            <a:off x="2247078" y="3766796"/>
            <a:ext cx="1176433" cy="154616"/>
            <a:chOff x="2529206" y="1977700"/>
            <a:chExt cx="1291003" cy="154616"/>
          </a:xfrm>
        </p:grpSpPr>
        <p:sp>
          <p:nvSpPr>
            <p:cNvPr id="402" name="Rounded Rectangle 401"/>
            <p:cNvSpPr/>
            <p:nvPr/>
          </p:nvSpPr>
          <p:spPr>
            <a:xfrm>
              <a:off x="2719932" y="1986012"/>
              <a:ext cx="406868" cy="146304"/>
            </a:xfrm>
            <a:prstGeom prst="roundRect">
              <a:avLst/>
            </a:prstGeom>
            <a:solidFill>
              <a:srgbClr val="FF0000">
                <a:alpha val="60000"/>
              </a:srgbClr>
            </a:solidFill>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dirty="0"/>
                <a:t>a</a:t>
              </a:r>
              <a:r>
                <a:rPr lang="en-US" sz="700" dirty="0" smtClean="0"/>
                <a:t>dd</a:t>
              </a:r>
              <a:endParaRPr lang="en-US" sz="700" dirty="0"/>
            </a:p>
          </p:txBody>
        </p:sp>
        <p:sp>
          <p:nvSpPr>
            <p:cNvPr id="403" name="Rounded Rectangle 402"/>
            <p:cNvSpPr/>
            <p:nvPr/>
          </p:nvSpPr>
          <p:spPr>
            <a:xfrm>
              <a:off x="3372654" y="1986012"/>
              <a:ext cx="447555" cy="146304"/>
            </a:xfrm>
            <a:prstGeom prst="roundRect">
              <a:avLst/>
            </a:prstGeom>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dirty="0" smtClean="0"/>
                <a:t>skip</a:t>
              </a:r>
              <a:endParaRPr lang="en-US" sz="700" dirty="0"/>
            </a:p>
          </p:txBody>
        </p:sp>
        <p:cxnSp>
          <p:nvCxnSpPr>
            <p:cNvPr id="404" name="Straight Arrow Connector 403"/>
            <p:cNvCxnSpPr/>
            <p:nvPr/>
          </p:nvCxnSpPr>
          <p:spPr>
            <a:xfrm>
              <a:off x="2529206" y="2059164"/>
              <a:ext cx="149721" cy="0"/>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5" name="Rounded Rectangle 404"/>
            <p:cNvSpPr/>
            <p:nvPr/>
          </p:nvSpPr>
          <p:spPr>
            <a:xfrm>
              <a:off x="3091396" y="1977700"/>
              <a:ext cx="336255" cy="146304"/>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dirty="0" smtClean="0"/>
                <a:t>or</a:t>
              </a:r>
              <a:endParaRPr lang="en-US" sz="700" dirty="0"/>
            </a:p>
          </p:txBody>
        </p:sp>
      </p:grpSp>
      <p:grpSp>
        <p:nvGrpSpPr>
          <p:cNvPr id="406" name="Group 405"/>
          <p:cNvGrpSpPr/>
          <p:nvPr/>
        </p:nvGrpSpPr>
        <p:grpSpPr>
          <a:xfrm>
            <a:off x="2247078" y="3964753"/>
            <a:ext cx="1176433" cy="154616"/>
            <a:chOff x="2529206" y="1977700"/>
            <a:chExt cx="1291003" cy="154616"/>
          </a:xfrm>
        </p:grpSpPr>
        <p:sp>
          <p:nvSpPr>
            <p:cNvPr id="407" name="Rounded Rectangle 406"/>
            <p:cNvSpPr/>
            <p:nvPr/>
          </p:nvSpPr>
          <p:spPr>
            <a:xfrm>
              <a:off x="2719932" y="1986012"/>
              <a:ext cx="406868" cy="146304"/>
            </a:xfrm>
            <a:prstGeom prst="roundRect">
              <a:avLst/>
            </a:prstGeom>
            <a:solidFill>
              <a:srgbClr val="FF0000">
                <a:alpha val="60000"/>
              </a:srgbClr>
            </a:solidFill>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dirty="0"/>
                <a:t>a</a:t>
              </a:r>
              <a:r>
                <a:rPr lang="en-US" sz="700" dirty="0" smtClean="0"/>
                <a:t>dd</a:t>
              </a:r>
              <a:endParaRPr lang="en-US" sz="700" dirty="0"/>
            </a:p>
          </p:txBody>
        </p:sp>
        <p:sp>
          <p:nvSpPr>
            <p:cNvPr id="408" name="Rounded Rectangle 407"/>
            <p:cNvSpPr/>
            <p:nvPr/>
          </p:nvSpPr>
          <p:spPr>
            <a:xfrm>
              <a:off x="3372654" y="1986012"/>
              <a:ext cx="447555" cy="146304"/>
            </a:xfrm>
            <a:prstGeom prst="roundRect">
              <a:avLst/>
            </a:prstGeom>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dirty="0" smtClean="0"/>
                <a:t>skip</a:t>
              </a:r>
              <a:endParaRPr lang="en-US" sz="700" dirty="0"/>
            </a:p>
          </p:txBody>
        </p:sp>
        <p:cxnSp>
          <p:nvCxnSpPr>
            <p:cNvPr id="409" name="Straight Arrow Connector 408"/>
            <p:cNvCxnSpPr/>
            <p:nvPr/>
          </p:nvCxnSpPr>
          <p:spPr>
            <a:xfrm>
              <a:off x="2529206" y="2059164"/>
              <a:ext cx="149721" cy="0"/>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0" name="Rounded Rectangle 409"/>
            <p:cNvSpPr/>
            <p:nvPr/>
          </p:nvSpPr>
          <p:spPr>
            <a:xfrm>
              <a:off x="3091396" y="1977700"/>
              <a:ext cx="336255" cy="146304"/>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dirty="0" smtClean="0"/>
                <a:t>or</a:t>
              </a:r>
              <a:endParaRPr lang="en-US" sz="700" dirty="0"/>
            </a:p>
          </p:txBody>
        </p:sp>
      </p:grpSp>
      <p:grpSp>
        <p:nvGrpSpPr>
          <p:cNvPr id="411" name="Group 410"/>
          <p:cNvGrpSpPr/>
          <p:nvPr/>
        </p:nvGrpSpPr>
        <p:grpSpPr>
          <a:xfrm>
            <a:off x="2247078" y="4162710"/>
            <a:ext cx="1176433" cy="154616"/>
            <a:chOff x="2529206" y="1977700"/>
            <a:chExt cx="1291003" cy="154616"/>
          </a:xfrm>
        </p:grpSpPr>
        <p:sp>
          <p:nvSpPr>
            <p:cNvPr id="412" name="Rounded Rectangle 411"/>
            <p:cNvSpPr/>
            <p:nvPr/>
          </p:nvSpPr>
          <p:spPr>
            <a:xfrm>
              <a:off x="2719932" y="1986012"/>
              <a:ext cx="406868" cy="146304"/>
            </a:xfrm>
            <a:prstGeom prst="roundRect">
              <a:avLst/>
            </a:prstGeom>
            <a:solidFill>
              <a:srgbClr val="FF0000">
                <a:alpha val="60000"/>
              </a:srgbClr>
            </a:solidFill>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dirty="0"/>
                <a:t>a</a:t>
              </a:r>
              <a:r>
                <a:rPr lang="en-US" sz="700" dirty="0" smtClean="0"/>
                <a:t>dd</a:t>
              </a:r>
              <a:endParaRPr lang="en-US" sz="700" dirty="0"/>
            </a:p>
          </p:txBody>
        </p:sp>
        <p:sp>
          <p:nvSpPr>
            <p:cNvPr id="413" name="Rounded Rectangle 412"/>
            <p:cNvSpPr/>
            <p:nvPr/>
          </p:nvSpPr>
          <p:spPr>
            <a:xfrm>
              <a:off x="3372654" y="1986012"/>
              <a:ext cx="447555" cy="146304"/>
            </a:xfrm>
            <a:prstGeom prst="roundRect">
              <a:avLst/>
            </a:prstGeom>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dirty="0" smtClean="0"/>
                <a:t>skip</a:t>
              </a:r>
              <a:endParaRPr lang="en-US" sz="700" dirty="0"/>
            </a:p>
          </p:txBody>
        </p:sp>
        <p:cxnSp>
          <p:nvCxnSpPr>
            <p:cNvPr id="414" name="Straight Arrow Connector 413"/>
            <p:cNvCxnSpPr/>
            <p:nvPr/>
          </p:nvCxnSpPr>
          <p:spPr>
            <a:xfrm>
              <a:off x="2529206" y="2059164"/>
              <a:ext cx="149721" cy="0"/>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5" name="Rounded Rectangle 414"/>
            <p:cNvSpPr/>
            <p:nvPr/>
          </p:nvSpPr>
          <p:spPr>
            <a:xfrm>
              <a:off x="3091396" y="1977700"/>
              <a:ext cx="336255" cy="146304"/>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dirty="0" smtClean="0"/>
                <a:t>or</a:t>
              </a:r>
              <a:endParaRPr lang="en-US" sz="700" dirty="0"/>
            </a:p>
          </p:txBody>
        </p:sp>
      </p:grpSp>
      <p:grpSp>
        <p:nvGrpSpPr>
          <p:cNvPr id="416" name="Group 415"/>
          <p:cNvGrpSpPr/>
          <p:nvPr/>
        </p:nvGrpSpPr>
        <p:grpSpPr>
          <a:xfrm>
            <a:off x="2247078" y="4362557"/>
            <a:ext cx="1176433" cy="154616"/>
            <a:chOff x="2529206" y="1977700"/>
            <a:chExt cx="1291003" cy="154616"/>
          </a:xfrm>
        </p:grpSpPr>
        <p:sp>
          <p:nvSpPr>
            <p:cNvPr id="417" name="Rounded Rectangle 416"/>
            <p:cNvSpPr/>
            <p:nvPr/>
          </p:nvSpPr>
          <p:spPr>
            <a:xfrm>
              <a:off x="2719932" y="1986012"/>
              <a:ext cx="406868" cy="146304"/>
            </a:xfrm>
            <a:prstGeom prst="roundRect">
              <a:avLst/>
            </a:prstGeom>
            <a:solidFill>
              <a:srgbClr val="FF0000">
                <a:alpha val="60000"/>
              </a:srgbClr>
            </a:solidFill>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dirty="0"/>
                <a:t>a</a:t>
              </a:r>
              <a:r>
                <a:rPr lang="en-US" sz="700" dirty="0" smtClean="0"/>
                <a:t>dd</a:t>
              </a:r>
              <a:endParaRPr lang="en-US" sz="700" dirty="0"/>
            </a:p>
          </p:txBody>
        </p:sp>
        <p:sp>
          <p:nvSpPr>
            <p:cNvPr id="418" name="Rounded Rectangle 417"/>
            <p:cNvSpPr/>
            <p:nvPr/>
          </p:nvSpPr>
          <p:spPr>
            <a:xfrm>
              <a:off x="3372654" y="1986012"/>
              <a:ext cx="447555" cy="146304"/>
            </a:xfrm>
            <a:prstGeom prst="roundRect">
              <a:avLst/>
            </a:prstGeom>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dirty="0" smtClean="0"/>
                <a:t>skip</a:t>
              </a:r>
              <a:endParaRPr lang="en-US" sz="700" dirty="0"/>
            </a:p>
          </p:txBody>
        </p:sp>
        <p:cxnSp>
          <p:nvCxnSpPr>
            <p:cNvPr id="419" name="Straight Arrow Connector 418"/>
            <p:cNvCxnSpPr/>
            <p:nvPr/>
          </p:nvCxnSpPr>
          <p:spPr>
            <a:xfrm>
              <a:off x="2529206" y="2059164"/>
              <a:ext cx="149721" cy="0"/>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0" name="Rounded Rectangle 419"/>
            <p:cNvSpPr/>
            <p:nvPr/>
          </p:nvSpPr>
          <p:spPr>
            <a:xfrm>
              <a:off x="3091396" y="1977700"/>
              <a:ext cx="336255" cy="146304"/>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dirty="0" smtClean="0"/>
                <a:t>or</a:t>
              </a:r>
              <a:endParaRPr lang="en-US" sz="700" dirty="0"/>
            </a:p>
          </p:txBody>
        </p:sp>
      </p:grpSp>
      <p:grpSp>
        <p:nvGrpSpPr>
          <p:cNvPr id="421" name="Group 420"/>
          <p:cNvGrpSpPr/>
          <p:nvPr/>
        </p:nvGrpSpPr>
        <p:grpSpPr>
          <a:xfrm>
            <a:off x="2247078" y="4558624"/>
            <a:ext cx="1176433" cy="154616"/>
            <a:chOff x="2529206" y="1977700"/>
            <a:chExt cx="1291003" cy="154616"/>
          </a:xfrm>
        </p:grpSpPr>
        <p:sp>
          <p:nvSpPr>
            <p:cNvPr id="422" name="Rounded Rectangle 421"/>
            <p:cNvSpPr/>
            <p:nvPr/>
          </p:nvSpPr>
          <p:spPr>
            <a:xfrm>
              <a:off x="2719932" y="1986012"/>
              <a:ext cx="406868" cy="146304"/>
            </a:xfrm>
            <a:prstGeom prst="roundRect">
              <a:avLst/>
            </a:prstGeom>
            <a:solidFill>
              <a:srgbClr val="FF0000">
                <a:alpha val="60000"/>
              </a:srgbClr>
            </a:solidFill>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dirty="0"/>
                <a:t>a</a:t>
              </a:r>
              <a:r>
                <a:rPr lang="en-US" sz="700" dirty="0" smtClean="0"/>
                <a:t>dd</a:t>
              </a:r>
              <a:endParaRPr lang="en-US" sz="700" dirty="0"/>
            </a:p>
          </p:txBody>
        </p:sp>
        <p:sp>
          <p:nvSpPr>
            <p:cNvPr id="423" name="Rounded Rectangle 422"/>
            <p:cNvSpPr/>
            <p:nvPr/>
          </p:nvSpPr>
          <p:spPr>
            <a:xfrm>
              <a:off x="3372654" y="1986012"/>
              <a:ext cx="447555" cy="146304"/>
            </a:xfrm>
            <a:prstGeom prst="roundRect">
              <a:avLst/>
            </a:prstGeom>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dirty="0" smtClean="0"/>
                <a:t>skip</a:t>
              </a:r>
              <a:endParaRPr lang="en-US" sz="700" dirty="0"/>
            </a:p>
          </p:txBody>
        </p:sp>
        <p:cxnSp>
          <p:nvCxnSpPr>
            <p:cNvPr id="424" name="Straight Arrow Connector 423"/>
            <p:cNvCxnSpPr/>
            <p:nvPr/>
          </p:nvCxnSpPr>
          <p:spPr>
            <a:xfrm>
              <a:off x="2529206" y="2059164"/>
              <a:ext cx="149721" cy="0"/>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5" name="Rounded Rectangle 424"/>
            <p:cNvSpPr/>
            <p:nvPr/>
          </p:nvSpPr>
          <p:spPr>
            <a:xfrm>
              <a:off x="3091396" y="1977700"/>
              <a:ext cx="336255" cy="146304"/>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dirty="0" smtClean="0"/>
                <a:t>or</a:t>
              </a:r>
              <a:endParaRPr lang="en-US" sz="700" dirty="0"/>
            </a:p>
          </p:txBody>
        </p:sp>
      </p:grpSp>
      <p:grpSp>
        <p:nvGrpSpPr>
          <p:cNvPr id="426" name="Group 425"/>
          <p:cNvGrpSpPr/>
          <p:nvPr/>
        </p:nvGrpSpPr>
        <p:grpSpPr>
          <a:xfrm>
            <a:off x="2247078" y="4758891"/>
            <a:ext cx="1176433" cy="154616"/>
            <a:chOff x="2529206" y="1977700"/>
            <a:chExt cx="1291003" cy="154616"/>
          </a:xfrm>
        </p:grpSpPr>
        <p:sp>
          <p:nvSpPr>
            <p:cNvPr id="427" name="Rounded Rectangle 426"/>
            <p:cNvSpPr/>
            <p:nvPr/>
          </p:nvSpPr>
          <p:spPr>
            <a:xfrm>
              <a:off x="2719932" y="1986012"/>
              <a:ext cx="406868" cy="146304"/>
            </a:xfrm>
            <a:prstGeom prst="roundRect">
              <a:avLst/>
            </a:prstGeom>
            <a:solidFill>
              <a:srgbClr val="FF0000">
                <a:alpha val="60000"/>
              </a:srgbClr>
            </a:solidFill>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dirty="0"/>
                <a:t>a</a:t>
              </a:r>
              <a:r>
                <a:rPr lang="en-US" sz="700" dirty="0" smtClean="0"/>
                <a:t>dd</a:t>
              </a:r>
              <a:endParaRPr lang="en-US" sz="700" dirty="0"/>
            </a:p>
          </p:txBody>
        </p:sp>
        <p:sp>
          <p:nvSpPr>
            <p:cNvPr id="428" name="Rounded Rectangle 427"/>
            <p:cNvSpPr/>
            <p:nvPr/>
          </p:nvSpPr>
          <p:spPr>
            <a:xfrm>
              <a:off x="3372654" y="1986012"/>
              <a:ext cx="447555" cy="146304"/>
            </a:xfrm>
            <a:prstGeom prst="roundRect">
              <a:avLst/>
            </a:prstGeom>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dirty="0" smtClean="0"/>
                <a:t>skip</a:t>
              </a:r>
              <a:endParaRPr lang="en-US" sz="700" dirty="0"/>
            </a:p>
          </p:txBody>
        </p:sp>
        <p:cxnSp>
          <p:nvCxnSpPr>
            <p:cNvPr id="429" name="Straight Arrow Connector 428"/>
            <p:cNvCxnSpPr/>
            <p:nvPr/>
          </p:nvCxnSpPr>
          <p:spPr>
            <a:xfrm>
              <a:off x="2529206" y="2059164"/>
              <a:ext cx="149721" cy="0"/>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0" name="Rounded Rectangle 429"/>
            <p:cNvSpPr/>
            <p:nvPr/>
          </p:nvSpPr>
          <p:spPr>
            <a:xfrm>
              <a:off x="3091396" y="1977700"/>
              <a:ext cx="336255" cy="146304"/>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dirty="0" smtClean="0"/>
                <a:t>or</a:t>
              </a:r>
              <a:endParaRPr lang="en-US" sz="700" dirty="0"/>
            </a:p>
          </p:txBody>
        </p:sp>
      </p:grpSp>
      <p:grpSp>
        <p:nvGrpSpPr>
          <p:cNvPr id="431" name="Group 430"/>
          <p:cNvGrpSpPr/>
          <p:nvPr/>
        </p:nvGrpSpPr>
        <p:grpSpPr>
          <a:xfrm>
            <a:off x="2247078" y="4957058"/>
            <a:ext cx="1176433" cy="154616"/>
            <a:chOff x="2529206" y="1977700"/>
            <a:chExt cx="1291003" cy="154616"/>
          </a:xfrm>
        </p:grpSpPr>
        <p:sp>
          <p:nvSpPr>
            <p:cNvPr id="432" name="Rounded Rectangle 431"/>
            <p:cNvSpPr/>
            <p:nvPr/>
          </p:nvSpPr>
          <p:spPr>
            <a:xfrm>
              <a:off x="2719932" y="1986012"/>
              <a:ext cx="406868" cy="146304"/>
            </a:xfrm>
            <a:prstGeom prst="roundRect">
              <a:avLst/>
            </a:prstGeom>
            <a:solidFill>
              <a:srgbClr val="FF0000">
                <a:alpha val="60000"/>
              </a:srgbClr>
            </a:solidFill>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dirty="0"/>
                <a:t>a</a:t>
              </a:r>
              <a:r>
                <a:rPr lang="en-US" sz="700" dirty="0" smtClean="0"/>
                <a:t>dd</a:t>
              </a:r>
              <a:endParaRPr lang="en-US" sz="700" dirty="0"/>
            </a:p>
          </p:txBody>
        </p:sp>
        <p:sp>
          <p:nvSpPr>
            <p:cNvPr id="433" name="Rounded Rectangle 432"/>
            <p:cNvSpPr/>
            <p:nvPr/>
          </p:nvSpPr>
          <p:spPr>
            <a:xfrm>
              <a:off x="3372654" y="1986012"/>
              <a:ext cx="447555" cy="146304"/>
            </a:xfrm>
            <a:prstGeom prst="roundRect">
              <a:avLst/>
            </a:prstGeom>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dirty="0" smtClean="0"/>
                <a:t>skip</a:t>
              </a:r>
              <a:endParaRPr lang="en-US" sz="700" dirty="0"/>
            </a:p>
          </p:txBody>
        </p:sp>
        <p:cxnSp>
          <p:nvCxnSpPr>
            <p:cNvPr id="434" name="Straight Arrow Connector 433"/>
            <p:cNvCxnSpPr/>
            <p:nvPr/>
          </p:nvCxnSpPr>
          <p:spPr>
            <a:xfrm>
              <a:off x="2529206" y="2059164"/>
              <a:ext cx="149721" cy="0"/>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5" name="Rounded Rectangle 434"/>
            <p:cNvSpPr/>
            <p:nvPr/>
          </p:nvSpPr>
          <p:spPr>
            <a:xfrm>
              <a:off x="3091396" y="1977700"/>
              <a:ext cx="336255" cy="146304"/>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dirty="0" smtClean="0"/>
                <a:t>or</a:t>
              </a:r>
              <a:endParaRPr lang="en-US" sz="700" dirty="0"/>
            </a:p>
          </p:txBody>
        </p:sp>
      </p:grpSp>
      <p:grpSp>
        <p:nvGrpSpPr>
          <p:cNvPr id="436" name="Group 435"/>
          <p:cNvGrpSpPr/>
          <p:nvPr/>
        </p:nvGrpSpPr>
        <p:grpSpPr>
          <a:xfrm>
            <a:off x="2247078" y="5155225"/>
            <a:ext cx="1176433" cy="154616"/>
            <a:chOff x="2529206" y="1977700"/>
            <a:chExt cx="1291003" cy="154616"/>
          </a:xfrm>
        </p:grpSpPr>
        <p:sp>
          <p:nvSpPr>
            <p:cNvPr id="437" name="Rounded Rectangle 436"/>
            <p:cNvSpPr/>
            <p:nvPr/>
          </p:nvSpPr>
          <p:spPr>
            <a:xfrm>
              <a:off x="2719932" y="1986012"/>
              <a:ext cx="406868" cy="146304"/>
            </a:xfrm>
            <a:prstGeom prst="roundRect">
              <a:avLst/>
            </a:prstGeom>
            <a:solidFill>
              <a:srgbClr val="FF0000">
                <a:alpha val="60000"/>
              </a:srgbClr>
            </a:solidFill>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dirty="0"/>
                <a:t>a</a:t>
              </a:r>
              <a:r>
                <a:rPr lang="en-US" sz="700" dirty="0" smtClean="0"/>
                <a:t>dd</a:t>
              </a:r>
              <a:endParaRPr lang="en-US" sz="700" dirty="0"/>
            </a:p>
          </p:txBody>
        </p:sp>
        <p:sp>
          <p:nvSpPr>
            <p:cNvPr id="438" name="Rounded Rectangle 437"/>
            <p:cNvSpPr/>
            <p:nvPr/>
          </p:nvSpPr>
          <p:spPr>
            <a:xfrm>
              <a:off x="3372654" y="1986012"/>
              <a:ext cx="447555" cy="146304"/>
            </a:xfrm>
            <a:prstGeom prst="roundRect">
              <a:avLst/>
            </a:prstGeom>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dirty="0" smtClean="0"/>
                <a:t>skip</a:t>
              </a:r>
              <a:endParaRPr lang="en-US" sz="700" dirty="0"/>
            </a:p>
          </p:txBody>
        </p:sp>
        <p:cxnSp>
          <p:nvCxnSpPr>
            <p:cNvPr id="439" name="Straight Arrow Connector 438"/>
            <p:cNvCxnSpPr/>
            <p:nvPr/>
          </p:nvCxnSpPr>
          <p:spPr>
            <a:xfrm>
              <a:off x="2529206" y="2059164"/>
              <a:ext cx="149721" cy="0"/>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0" name="Rounded Rectangle 439"/>
            <p:cNvSpPr/>
            <p:nvPr/>
          </p:nvSpPr>
          <p:spPr>
            <a:xfrm>
              <a:off x="3091396" y="1977700"/>
              <a:ext cx="336255" cy="146304"/>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dirty="0" smtClean="0"/>
                <a:t>or</a:t>
              </a:r>
              <a:endParaRPr lang="en-US" sz="700" dirty="0"/>
            </a:p>
          </p:txBody>
        </p:sp>
      </p:grpSp>
      <p:grpSp>
        <p:nvGrpSpPr>
          <p:cNvPr id="441" name="Group 440"/>
          <p:cNvGrpSpPr/>
          <p:nvPr/>
        </p:nvGrpSpPr>
        <p:grpSpPr>
          <a:xfrm>
            <a:off x="2247078" y="5353392"/>
            <a:ext cx="1176433" cy="154616"/>
            <a:chOff x="2529206" y="1977700"/>
            <a:chExt cx="1291003" cy="154616"/>
          </a:xfrm>
        </p:grpSpPr>
        <p:sp>
          <p:nvSpPr>
            <p:cNvPr id="442" name="Rounded Rectangle 441"/>
            <p:cNvSpPr/>
            <p:nvPr/>
          </p:nvSpPr>
          <p:spPr>
            <a:xfrm>
              <a:off x="2719932" y="1986012"/>
              <a:ext cx="406868" cy="146304"/>
            </a:xfrm>
            <a:prstGeom prst="roundRect">
              <a:avLst/>
            </a:prstGeom>
            <a:solidFill>
              <a:srgbClr val="FF0000">
                <a:alpha val="60000"/>
              </a:srgbClr>
            </a:solidFill>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dirty="0"/>
                <a:t>a</a:t>
              </a:r>
              <a:r>
                <a:rPr lang="en-US" sz="700" dirty="0" smtClean="0"/>
                <a:t>dd</a:t>
              </a:r>
              <a:endParaRPr lang="en-US" sz="700" dirty="0"/>
            </a:p>
          </p:txBody>
        </p:sp>
        <p:sp>
          <p:nvSpPr>
            <p:cNvPr id="443" name="Rounded Rectangle 442"/>
            <p:cNvSpPr/>
            <p:nvPr/>
          </p:nvSpPr>
          <p:spPr>
            <a:xfrm>
              <a:off x="3372654" y="1986012"/>
              <a:ext cx="447555" cy="146304"/>
            </a:xfrm>
            <a:prstGeom prst="roundRect">
              <a:avLst/>
            </a:prstGeom>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dirty="0" smtClean="0"/>
                <a:t>skip</a:t>
              </a:r>
              <a:endParaRPr lang="en-US" sz="700" dirty="0"/>
            </a:p>
          </p:txBody>
        </p:sp>
        <p:cxnSp>
          <p:nvCxnSpPr>
            <p:cNvPr id="444" name="Straight Arrow Connector 443"/>
            <p:cNvCxnSpPr/>
            <p:nvPr/>
          </p:nvCxnSpPr>
          <p:spPr>
            <a:xfrm>
              <a:off x="2529206" y="2059164"/>
              <a:ext cx="149721" cy="0"/>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5" name="Rounded Rectangle 444"/>
            <p:cNvSpPr/>
            <p:nvPr/>
          </p:nvSpPr>
          <p:spPr>
            <a:xfrm>
              <a:off x="3091396" y="1977700"/>
              <a:ext cx="336255" cy="146304"/>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dirty="0" smtClean="0"/>
                <a:t>or</a:t>
              </a:r>
              <a:endParaRPr lang="en-US" sz="700" dirty="0"/>
            </a:p>
          </p:txBody>
        </p:sp>
      </p:grpSp>
      <p:grpSp>
        <p:nvGrpSpPr>
          <p:cNvPr id="446" name="Group 445"/>
          <p:cNvGrpSpPr/>
          <p:nvPr/>
        </p:nvGrpSpPr>
        <p:grpSpPr>
          <a:xfrm>
            <a:off x="2247078" y="5551557"/>
            <a:ext cx="1176433" cy="154616"/>
            <a:chOff x="2529206" y="1977700"/>
            <a:chExt cx="1291003" cy="154616"/>
          </a:xfrm>
        </p:grpSpPr>
        <p:sp>
          <p:nvSpPr>
            <p:cNvPr id="447" name="Rounded Rectangle 446"/>
            <p:cNvSpPr/>
            <p:nvPr/>
          </p:nvSpPr>
          <p:spPr>
            <a:xfrm>
              <a:off x="2719932" y="1986012"/>
              <a:ext cx="406868" cy="146304"/>
            </a:xfrm>
            <a:prstGeom prst="roundRect">
              <a:avLst/>
            </a:prstGeom>
            <a:solidFill>
              <a:srgbClr val="FF0000">
                <a:alpha val="60000"/>
              </a:srgbClr>
            </a:solidFill>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dirty="0"/>
                <a:t>a</a:t>
              </a:r>
              <a:r>
                <a:rPr lang="en-US" sz="700" dirty="0" smtClean="0"/>
                <a:t>dd</a:t>
              </a:r>
              <a:endParaRPr lang="en-US" sz="700" dirty="0"/>
            </a:p>
          </p:txBody>
        </p:sp>
        <p:sp>
          <p:nvSpPr>
            <p:cNvPr id="448" name="Rounded Rectangle 447"/>
            <p:cNvSpPr/>
            <p:nvPr/>
          </p:nvSpPr>
          <p:spPr>
            <a:xfrm>
              <a:off x="3372654" y="1986012"/>
              <a:ext cx="447555" cy="146304"/>
            </a:xfrm>
            <a:prstGeom prst="roundRect">
              <a:avLst/>
            </a:prstGeom>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dirty="0" smtClean="0"/>
                <a:t>skip</a:t>
              </a:r>
              <a:endParaRPr lang="en-US" sz="700" dirty="0"/>
            </a:p>
          </p:txBody>
        </p:sp>
        <p:cxnSp>
          <p:nvCxnSpPr>
            <p:cNvPr id="449" name="Straight Arrow Connector 448"/>
            <p:cNvCxnSpPr/>
            <p:nvPr/>
          </p:nvCxnSpPr>
          <p:spPr>
            <a:xfrm>
              <a:off x="2529206" y="2059164"/>
              <a:ext cx="149721" cy="0"/>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0" name="Rounded Rectangle 449"/>
            <p:cNvSpPr/>
            <p:nvPr/>
          </p:nvSpPr>
          <p:spPr>
            <a:xfrm>
              <a:off x="3091396" y="1977700"/>
              <a:ext cx="336255" cy="146304"/>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dirty="0" smtClean="0"/>
                <a:t>or</a:t>
              </a:r>
              <a:endParaRPr lang="en-US" sz="700" dirty="0"/>
            </a:p>
          </p:txBody>
        </p:sp>
      </p:grpSp>
      <p:grpSp>
        <p:nvGrpSpPr>
          <p:cNvPr id="451" name="Group 450"/>
          <p:cNvGrpSpPr/>
          <p:nvPr/>
        </p:nvGrpSpPr>
        <p:grpSpPr>
          <a:xfrm>
            <a:off x="2247078" y="2777011"/>
            <a:ext cx="1176433" cy="154616"/>
            <a:chOff x="2529206" y="1977700"/>
            <a:chExt cx="1291003" cy="154616"/>
          </a:xfrm>
        </p:grpSpPr>
        <p:sp>
          <p:nvSpPr>
            <p:cNvPr id="452" name="Rounded Rectangle 451"/>
            <p:cNvSpPr/>
            <p:nvPr/>
          </p:nvSpPr>
          <p:spPr>
            <a:xfrm>
              <a:off x="2719932" y="1986012"/>
              <a:ext cx="406868" cy="146304"/>
            </a:xfrm>
            <a:prstGeom prst="roundRect">
              <a:avLst/>
            </a:prstGeom>
            <a:solidFill>
              <a:srgbClr val="FF0000">
                <a:alpha val="60000"/>
              </a:srgbClr>
            </a:solidFill>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dirty="0"/>
                <a:t>a</a:t>
              </a:r>
              <a:r>
                <a:rPr lang="en-US" sz="700" dirty="0" smtClean="0"/>
                <a:t>dd</a:t>
              </a:r>
              <a:endParaRPr lang="en-US" sz="700" dirty="0"/>
            </a:p>
          </p:txBody>
        </p:sp>
        <p:sp>
          <p:nvSpPr>
            <p:cNvPr id="453" name="Rounded Rectangle 452"/>
            <p:cNvSpPr/>
            <p:nvPr/>
          </p:nvSpPr>
          <p:spPr>
            <a:xfrm>
              <a:off x="3372654" y="1986012"/>
              <a:ext cx="447555" cy="146304"/>
            </a:xfrm>
            <a:prstGeom prst="roundRect">
              <a:avLst/>
            </a:prstGeom>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dirty="0" smtClean="0"/>
                <a:t>skip</a:t>
              </a:r>
              <a:endParaRPr lang="en-US" sz="700" dirty="0"/>
            </a:p>
          </p:txBody>
        </p:sp>
        <p:cxnSp>
          <p:nvCxnSpPr>
            <p:cNvPr id="454" name="Straight Arrow Connector 453"/>
            <p:cNvCxnSpPr/>
            <p:nvPr/>
          </p:nvCxnSpPr>
          <p:spPr>
            <a:xfrm>
              <a:off x="2529206" y="2059164"/>
              <a:ext cx="149721" cy="0"/>
            </a:xfrm>
            <a:prstGeom prst="straightConnector1">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5" name="Rounded Rectangle 454"/>
            <p:cNvSpPr/>
            <p:nvPr/>
          </p:nvSpPr>
          <p:spPr>
            <a:xfrm>
              <a:off x="3091396" y="1977700"/>
              <a:ext cx="336255" cy="146304"/>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700" dirty="0" smtClean="0"/>
                <a:t>or</a:t>
              </a:r>
              <a:endParaRPr lang="en-US" sz="700" dirty="0"/>
            </a:p>
          </p:txBody>
        </p:sp>
      </p:grpSp>
      <p:grpSp>
        <p:nvGrpSpPr>
          <p:cNvPr id="456" name="Group 455"/>
          <p:cNvGrpSpPr/>
          <p:nvPr/>
        </p:nvGrpSpPr>
        <p:grpSpPr>
          <a:xfrm>
            <a:off x="3450831" y="3050792"/>
            <a:ext cx="3893549" cy="1577851"/>
            <a:chOff x="3850190" y="2449437"/>
            <a:chExt cx="3815530" cy="1577851"/>
          </a:xfrm>
        </p:grpSpPr>
        <p:cxnSp>
          <p:nvCxnSpPr>
            <p:cNvPr id="457" name="Straight Connector 456"/>
            <p:cNvCxnSpPr/>
            <p:nvPr/>
          </p:nvCxnSpPr>
          <p:spPr>
            <a:xfrm flipH="1">
              <a:off x="3850190" y="2449437"/>
              <a:ext cx="3815530"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8" name="Straight Connector 457"/>
            <p:cNvCxnSpPr/>
            <p:nvPr/>
          </p:nvCxnSpPr>
          <p:spPr>
            <a:xfrm flipH="1">
              <a:off x="3850190" y="3834200"/>
              <a:ext cx="3815530"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p:nvPr/>
          </p:nvCxnSpPr>
          <p:spPr>
            <a:xfrm flipH="1">
              <a:off x="3850190" y="4027288"/>
              <a:ext cx="3815530"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60" name="Group 459"/>
          <p:cNvGrpSpPr/>
          <p:nvPr/>
        </p:nvGrpSpPr>
        <p:grpSpPr>
          <a:xfrm>
            <a:off x="3823999" y="2983280"/>
            <a:ext cx="1885535" cy="146304"/>
            <a:chOff x="4259402" y="2345868"/>
            <a:chExt cx="2069163" cy="146304"/>
          </a:xfrm>
        </p:grpSpPr>
        <p:sp>
          <p:nvSpPr>
            <p:cNvPr id="461" name="Rounded Rectangle 460"/>
            <p:cNvSpPr/>
            <p:nvPr/>
          </p:nvSpPr>
          <p:spPr>
            <a:xfrm>
              <a:off x="4259402" y="2345868"/>
              <a:ext cx="150125" cy="146304"/>
            </a:xfrm>
            <a:prstGeom prst="roundRect">
              <a:avLst/>
            </a:prstGeom>
            <a:solidFill>
              <a:schemeClr val="bg1">
                <a:alpha val="80000"/>
              </a:scheme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62" name="Rounded Rectangle 461"/>
            <p:cNvSpPr/>
            <p:nvPr/>
          </p:nvSpPr>
          <p:spPr>
            <a:xfrm>
              <a:off x="4433860" y="2345868"/>
              <a:ext cx="150125" cy="146304"/>
            </a:xfrm>
            <a:prstGeom prst="roundRect">
              <a:avLst/>
            </a:prstGeom>
            <a:solidFill>
              <a:schemeClr val="bg1">
                <a:alpha val="80000"/>
              </a:scheme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63" name="Rounded Rectangle 462"/>
            <p:cNvSpPr/>
            <p:nvPr/>
          </p:nvSpPr>
          <p:spPr>
            <a:xfrm>
              <a:off x="4608318" y="2345868"/>
              <a:ext cx="150125" cy="146304"/>
            </a:xfrm>
            <a:prstGeom prst="roundRect">
              <a:avLst/>
            </a:prstGeom>
            <a:solidFill>
              <a:schemeClr val="bg1">
                <a:alpha val="80000"/>
              </a:scheme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64" name="Rounded Rectangle 463"/>
            <p:cNvSpPr/>
            <p:nvPr/>
          </p:nvSpPr>
          <p:spPr>
            <a:xfrm>
              <a:off x="4782776" y="2345868"/>
              <a:ext cx="150125" cy="146304"/>
            </a:xfrm>
            <a:prstGeom prst="roundRect">
              <a:avLst/>
            </a:prstGeom>
            <a:solidFill>
              <a:schemeClr val="bg1">
                <a:lumMod val="50000"/>
                <a:alpha val="80000"/>
              </a:scheme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65" name="Rounded Rectangle 464"/>
            <p:cNvSpPr/>
            <p:nvPr/>
          </p:nvSpPr>
          <p:spPr>
            <a:xfrm>
              <a:off x="4957234" y="2345868"/>
              <a:ext cx="150125" cy="146304"/>
            </a:xfrm>
            <a:prstGeom prst="roundRect">
              <a:avLst/>
            </a:prstGeom>
            <a:solidFill>
              <a:schemeClr val="bg1">
                <a:lumMod val="50000"/>
                <a:alpha val="80000"/>
              </a:scheme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66" name="Rounded Rectangle 465"/>
            <p:cNvSpPr/>
            <p:nvPr/>
          </p:nvSpPr>
          <p:spPr>
            <a:xfrm>
              <a:off x="5306150" y="2345868"/>
              <a:ext cx="150125" cy="146304"/>
            </a:xfrm>
            <a:prstGeom prst="roundRect">
              <a:avLst/>
            </a:prstGeom>
            <a:solidFill>
              <a:schemeClr val="bg1">
                <a:alpha val="80000"/>
              </a:scheme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67" name="Rounded Rectangle 466"/>
            <p:cNvSpPr/>
            <p:nvPr/>
          </p:nvSpPr>
          <p:spPr>
            <a:xfrm>
              <a:off x="5480608" y="2345868"/>
              <a:ext cx="150125" cy="146304"/>
            </a:xfrm>
            <a:prstGeom prst="roundRect">
              <a:avLst/>
            </a:prstGeom>
            <a:solidFill>
              <a:schemeClr val="bg1">
                <a:alpha val="80000"/>
              </a:scheme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68" name="Rounded Rectangle 467"/>
            <p:cNvSpPr/>
            <p:nvPr/>
          </p:nvSpPr>
          <p:spPr>
            <a:xfrm>
              <a:off x="5655066" y="2345868"/>
              <a:ext cx="150125" cy="146304"/>
            </a:xfrm>
            <a:prstGeom prst="roundRect">
              <a:avLst/>
            </a:prstGeom>
            <a:solidFill>
              <a:schemeClr val="bg1">
                <a:alpha val="80000"/>
              </a:scheme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69" name="Rounded Rectangle 468"/>
            <p:cNvSpPr/>
            <p:nvPr/>
          </p:nvSpPr>
          <p:spPr>
            <a:xfrm>
              <a:off x="5829524" y="2345868"/>
              <a:ext cx="150125" cy="146304"/>
            </a:xfrm>
            <a:prstGeom prst="roundRect">
              <a:avLst/>
            </a:prstGeom>
            <a:solidFill>
              <a:schemeClr val="bg1">
                <a:alpha val="80000"/>
              </a:scheme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70" name="Rounded Rectangle 469"/>
            <p:cNvSpPr/>
            <p:nvPr/>
          </p:nvSpPr>
          <p:spPr>
            <a:xfrm>
              <a:off x="6003982" y="2345868"/>
              <a:ext cx="150125" cy="146304"/>
            </a:xfrm>
            <a:prstGeom prst="roundRect">
              <a:avLst/>
            </a:prstGeom>
            <a:solidFill>
              <a:srgbClr val="002060">
                <a:alpha val="80000"/>
              </a:srgb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71" name="Rounded Rectangle 470"/>
            <p:cNvSpPr/>
            <p:nvPr/>
          </p:nvSpPr>
          <p:spPr>
            <a:xfrm>
              <a:off x="6178440" y="2345868"/>
              <a:ext cx="150125" cy="146304"/>
            </a:xfrm>
            <a:prstGeom prst="roundRect">
              <a:avLst/>
            </a:prstGeom>
            <a:solidFill>
              <a:srgbClr val="002060">
                <a:alpha val="80000"/>
              </a:srgb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72" name="Rounded Rectangle 471"/>
            <p:cNvSpPr/>
            <p:nvPr/>
          </p:nvSpPr>
          <p:spPr>
            <a:xfrm>
              <a:off x="5131692" y="2345868"/>
              <a:ext cx="150125" cy="146304"/>
            </a:xfrm>
            <a:prstGeom prst="roundRect">
              <a:avLst/>
            </a:prstGeom>
            <a:solidFill>
              <a:schemeClr val="bg1">
                <a:alpha val="80000"/>
              </a:scheme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473" name="Rounded Rectangle 472"/>
          <p:cNvSpPr/>
          <p:nvPr/>
        </p:nvSpPr>
        <p:spPr>
          <a:xfrm>
            <a:off x="5858687" y="2983280"/>
            <a:ext cx="133320" cy="146304"/>
          </a:xfrm>
          <a:prstGeom prst="roundRect">
            <a:avLst/>
          </a:prstGeom>
          <a:solidFill>
            <a:srgbClr val="FF0000">
              <a:alpha val="60000"/>
            </a:srgbClr>
          </a:solidFill>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smtClean="0"/>
              <a:t>1</a:t>
            </a:r>
            <a:endParaRPr lang="en-US" sz="1050" dirty="0"/>
          </a:p>
        </p:txBody>
      </p:sp>
      <p:grpSp>
        <p:nvGrpSpPr>
          <p:cNvPr id="474" name="Group 473"/>
          <p:cNvGrpSpPr/>
          <p:nvPr/>
        </p:nvGrpSpPr>
        <p:grpSpPr>
          <a:xfrm>
            <a:off x="3809657" y="4362557"/>
            <a:ext cx="1885535" cy="146304"/>
            <a:chOff x="4259402" y="2345868"/>
            <a:chExt cx="2069163" cy="146304"/>
          </a:xfrm>
        </p:grpSpPr>
        <p:sp>
          <p:nvSpPr>
            <p:cNvPr id="475" name="Rounded Rectangle 474"/>
            <p:cNvSpPr/>
            <p:nvPr/>
          </p:nvSpPr>
          <p:spPr>
            <a:xfrm>
              <a:off x="4259402" y="2345868"/>
              <a:ext cx="150125" cy="146304"/>
            </a:xfrm>
            <a:prstGeom prst="roundRect">
              <a:avLst/>
            </a:prstGeom>
            <a:solidFill>
              <a:schemeClr val="bg1">
                <a:lumMod val="50000"/>
                <a:alpha val="80000"/>
              </a:scheme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76" name="Rounded Rectangle 475"/>
            <p:cNvSpPr/>
            <p:nvPr/>
          </p:nvSpPr>
          <p:spPr>
            <a:xfrm>
              <a:off x="4433860" y="2345868"/>
              <a:ext cx="150125" cy="146304"/>
            </a:xfrm>
            <a:prstGeom prst="roundRect">
              <a:avLst/>
            </a:prstGeom>
            <a:solidFill>
              <a:schemeClr val="bg1">
                <a:lumMod val="50000"/>
                <a:alpha val="80000"/>
              </a:scheme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77" name="Rounded Rectangle 476"/>
            <p:cNvSpPr/>
            <p:nvPr/>
          </p:nvSpPr>
          <p:spPr>
            <a:xfrm>
              <a:off x="4608318" y="2345868"/>
              <a:ext cx="150125" cy="146304"/>
            </a:xfrm>
            <a:prstGeom prst="roundRect">
              <a:avLst/>
            </a:prstGeom>
            <a:solidFill>
              <a:schemeClr val="bg1">
                <a:lumMod val="50000"/>
                <a:alpha val="80000"/>
              </a:scheme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78" name="Rounded Rectangle 477"/>
            <p:cNvSpPr/>
            <p:nvPr/>
          </p:nvSpPr>
          <p:spPr>
            <a:xfrm>
              <a:off x="4782776" y="2345868"/>
              <a:ext cx="150125" cy="146304"/>
            </a:xfrm>
            <a:prstGeom prst="roundRect">
              <a:avLst/>
            </a:prstGeom>
            <a:solidFill>
              <a:schemeClr val="bg1">
                <a:lumMod val="50000"/>
                <a:alpha val="80000"/>
              </a:scheme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79" name="Rounded Rectangle 478"/>
            <p:cNvSpPr/>
            <p:nvPr/>
          </p:nvSpPr>
          <p:spPr>
            <a:xfrm>
              <a:off x="4957234" y="2345868"/>
              <a:ext cx="150125" cy="146304"/>
            </a:xfrm>
            <a:prstGeom prst="roundRect">
              <a:avLst/>
            </a:prstGeom>
            <a:solidFill>
              <a:schemeClr val="bg1">
                <a:lumMod val="50000"/>
                <a:alpha val="80000"/>
              </a:scheme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0" name="Rounded Rectangle 479"/>
            <p:cNvSpPr/>
            <p:nvPr/>
          </p:nvSpPr>
          <p:spPr>
            <a:xfrm>
              <a:off x="5306150" y="2345868"/>
              <a:ext cx="150125" cy="146304"/>
            </a:xfrm>
            <a:prstGeom prst="roundRect">
              <a:avLst/>
            </a:prstGeom>
            <a:solidFill>
              <a:schemeClr val="bg1">
                <a:alpha val="80000"/>
              </a:scheme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1" name="Rounded Rectangle 480"/>
            <p:cNvSpPr/>
            <p:nvPr/>
          </p:nvSpPr>
          <p:spPr>
            <a:xfrm>
              <a:off x="5480608" y="2345868"/>
              <a:ext cx="150125" cy="146304"/>
            </a:xfrm>
            <a:prstGeom prst="roundRect">
              <a:avLst/>
            </a:prstGeom>
            <a:solidFill>
              <a:srgbClr val="002060">
                <a:alpha val="80000"/>
              </a:srgb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2" name="Rounded Rectangle 481"/>
            <p:cNvSpPr/>
            <p:nvPr/>
          </p:nvSpPr>
          <p:spPr>
            <a:xfrm>
              <a:off x="5655066" y="2345868"/>
              <a:ext cx="150125" cy="146304"/>
            </a:xfrm>
            <a:prstGeom prst="roundRect">
              <a:avLst/>
            </a:prstGeom>
            <a:solidFill>
              <a:schemeClr val="bg1">
                <a:alpha val="80000"/>
              </a:scheme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3" name="Rounded Rectangle 482"/>
            <p:cNvSpPr/>
            <p:nvPr/>
          </p:nvSpPr>
          <p:spPr>
            <a:xfrm>
              <a:off x="5829524" y="2345868"/>
              <a:ext cx="150125" cy="146304"/>
            </a:xfrm>
            <a:prstGeom prst="roundRect">
              <a:avLst/>
            </a:prstGeom>
            <a:solidFill>
              <a:srgbClr val="002060">
                <a:alpha val="80000"/>
              </a:srgb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4" name="Rounded Rectangle 483"/>
            <p:cNvSpPr/>
            <p:nvPr/>
          </p:nvSpPr>
          <p:spPr>
            <a:xfrm>
              <a:off x="6003982" y="2345868"/>
              <a:ext cx="150125" cy="146304"/>
            </a:xfrm>
            <a:prstGeom prst="roundRect">
              <a:avLst/>
            </a:prstGeom>
            <a:solidFill>
              <a:schemeClr val="bg1">
                <a:alpha val="80000"/>
              </a:scheme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5" name="Rounded Rectangle 484"/>
            <p:cNvSpPr/>
            <p:nvPr/>
          </p:nvSpPr>
          <p:spPr>
            <a:xfrm>
              <a:off x="6178440" y="2345868"/>
              <a:ext cx="150125" cy="146304"/>
            </a:xfrm>
            <a:prstGeom prst="roundRect">
              <a:avLst/>
            </a:prstGeom>
            <a:solidFill>
              <a:srgbClr val="002060">
                <a:alpha val="80000"/>
              </a:srgb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6" name="Rounded Rectangle 485"/>
            <p:cNvSpPr/>
            <p:nvPr/>
          </p:nvSpPr>
          <p:spPr>
            <a:xfrm>
              <a:off x="5131692" y="2345868"/>
              <a:ext cx="150125" cy="146304"/>
            </a:xfrm>
            <a:prstGeom prst="roundRect">
              <a:avLst/>
            </a:prstGeom>
            <a:solidFill>
              <a:schemeClr val="bg1">
                <a:alpha val="80000"/>
              </a:scheme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487" name="Rounded Rectangle 486"/>
          <p:cNvSpPr/>
          <p:nvPr/>
        </p:nvSpPr>
        <p:spPr>
          <a:xfrm>
            <a:off x="6237629" y="4560245"/>
            <a:ext cx="133320" cy="146304"/>
          </a:xfrm>
          <a:prstGeom prst="roundRect">
            <a:avLst/>
          </a:prstGeom>
          <a:solidFill>
            <a:srgbClr val="FF0000">
              <a:alpha val="60000"/>
            </a:srgbClr>
          </a:solidFill>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dirty="0" smtClean="0"/>
              <a:t>3</a:t>
            </a:r>
            <a:endParaRPr lang="en-US" sz="1050" dirty="0"/>
          </a:p>
        </p:txBody>
      </p:sp>
      <p:sp>
        <p:nvSpPr>
          <p:cNvPr id="488" name="Rounded Rectangle 487"/>
          <p:cNvSpPr/>
          <p:nvPr/>
        </p:nvSpPr>
        <p:spPr>
          <a:xfrm>
            <a:off x="6051326" y="4362557"/>
            <a:ext cx="133320" cy="146304"/>
          </a:xfrm>
          <a:prstGeom prst="roundRect">
            <a:avLst/>
          </a:prstGeom>
          <a:solidFill>
            <a:srgbClr val="FF0000">
              <a:alpha val="60000"/>
            </a:srgbClr>
          </a:solidFill>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dirty="0"/>
              <a:t>2</a:t>
            </a:r>
          </a:p>
        </p:txBody>
      </p:sp>
      <p:grpSp>
        <p:nvGrpSpPr>
          <p:cNvPr id="489" name="Group 488"/>
          <p:cNvGrpSpPr/>
          <p:nvPr/>
        </p:nvGrpSpPr>
        <p:grpSpPr>
          <a:xfrm>
            <a:off x="3806464" y="4554090"/>
            <a:ext cx="1885535" cy="146304"/>
            <a:chOff x="4259402" y="2345868"/>
            <a:chExt cx="2069163" cy="146304"/>
          </a:xfrm>
        </p:grpSpPr>
        <p:sp>
          <p:nvSpPr>
            <p:cNvPr id="490" name="Rounded Rectangle 489"/>
            <p:cNvSpPr/>
            <p:nvPr/>
          </p:nvSpPr>
          <p:spPr>
            <a:xfrm>
              <a:off x="4259402" y="2345868"/>
              <a:ext cx="150125" cy="146304"/>
            </a:xfrm>
            <a:prstGeom prst="roundRect">
              <a:avLst/>
            </a:prstGeom>
            <a:solidFill>
              <a:schemeClr val="bg1">
                <a:alpha val="80000"/>
              </a:scheme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91" name="Rounded Rectangle 490"/>
            <p:cNvSpPr/>
            <p:nvPr/>
          </p:nvSpPr>
          <p:spPr>
            <a:xfrm>
              <a:off x="4433860" y="2345868"/>
              <a:ext cx="150125" cy="146304"/>
            </a:xfrm>
            <a:prstGeom prst="roundRect">
              <a:avLst/>
            </a:prstGeom>
            <a:solidFill>
              <a:schemeClr val="bg1">
                <a:alpha val="80000"/>
              </a:scheme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92" name="Rounded Rectangle 491"/>
            <p:cNvSpPr/>
            <p:nvPr/>
          </p:nvSpPr>
          <p:spPr>
            <a:xfrm>
              <a:off x="4608318" y="2345868"/>
              <a:ext cx="150125" cy="146304"/>
            </a:xfrm>
            <a:prstGeom prst="roundRect">
              <a:avLst/>
            </a:prstGeom>
            <a:solidFill>
              <a:schemeClr val="bg1">
                <a:alpha val="80000"/>
              </a:scheme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93" name="Rounded Rectangle 492"/>
            <p:cNvSpPr/>
            <p:nvPr/>
          </p:nvSpPr>
          <p:spPr>
            <a:xfrm>
              <a:off x="4782776" y="2345868"/>
              <a:ext cx="150125" cy="146304"/>
            </a:xfrm>
            <a:prstGeom prst="roundRect">
              <a:avLst/>
            </a:prstGeom>
            <a:solidFill>
              <a:schemeClr val="bg1">
                <a:alpha val="80000"/>
              </a:scheme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94" name="Rounded Rectangle 493"/>
            <p:cNvSpPr/>
            <p:nvPr/>
          </p:nvSpPr>
          <p:spPr>
            <a:xfrm>
              <a:off x="4957234" y="2345868"/>
              <a:ext cx="150125" cy="146304"/>
            </a:xfrm>
            <a:prstGeom prst="roundRect">
              <a:avLst/>
            </a:prstGeom>
            <a:solidFill>
              <a:schemeClr val="bg1">
                <a:alpha val="80000"/>
              </a:scheme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95" name="Rounded Rectangle 494"/>
            <p:cNvSpPr/>
            <p:nvPr/>
          </p:nvSpPr>
          <p:spPr>
            <a:xfrm>
              <a:off x="5306150" y="2345868"/>
              <a:ext cx="150125" cy="146304"/>
            </a:xfrm>
            <a:prstGeom prst="roundRect">
              <a:avLst/>
            </a:prstGeom>
            <a:solidFill>
              <a:srgbClr val="002060">
                <a:alpha val="80000"/>
              </a:srgb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96" name="Rounded Rectangle 495"/>
            <p:cNvSpPr/>
            <p:nvPr/>
          </p:nvSpPr>
          <p:spPr>
            <a:xfrm>
              <a:off x="5480608" y="2345868"/>
              <a:ext cx="150125" cy="146304"/>
            </a:xfrm>
            <a:prstGeom prst="roundRect">
              <a:avLst/>
            </a:prstGeom>
            <a:solidFill>
              <a:srgbClr val="002060">
                <a:alpha val="80000"/>
              </a:srgb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97" name="Rounded Rectangle 496"/>
            <p:cNvSpPr/>
            <p:nvPr/>
          </p:nvSpPr>
          <p:spPr>
            <a:xfrm>
              <a:off x="5655066" y="2345868"/>
              <a:ext cx="150125" cy="146304"/>
            </a:xfrm>
            <a:prstGeom prst="roundRect">
              <a:avLst/>
            </a:prstGeom>
            <a:solidFill>
              <a:schemeClr val="bg1">
                <a:alpha val="80000"/>
              </a:scheme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98" name="Rounded Rectangle 497"/>
            <p:cNvSpPr/>
            <p:nvPr/>
          </p:nvSpPr>
          <p:spPr>
            <a:xfrm>
              <a:off x="5829524" y="2345868"/>
              <a:ext cx="150125" cy="146304"/>
            </a:xfrm>
            <a:prstGeom prst="roundRect">
              <a:avLst/>
            </a:prstGeom>
            <a:solidFill>
              <a:srgbClr val="002060">
                <a:alpha val="80000"/>
              </a:srgb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99" name="Rounded Rectangle 498"/>
            <p:cNvSpPr/>
            <p:nvPr/>
          </p:nvSpPr>
          <p:spPr>
            <a:xfrm>
              <a:off x="6003982" y="2345868"/>
              <a:ext cx="150125" cy="146304"/>
            </a:xfrm>
            <a:prstGeom prst="roundRect">
              <a:avLst/>
            </a:prstGeom>
            <a:solidFill>
              <a:schemeClr val="bg1">
                <a:alpha val="80000"/>
              </a:scheme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00" name="Rounded Rectangle 499"/>
            <p:cNvSpPr/>
            <p:nvPr/>
          </p:nvSpPr>
          <p:spPr>
            <a:xfrm>
              <a:off x="6178440" y="2345868"/>
              <a:ext cx="150125" cy="146304"/>
            </a:xfrm>
            <a:prstGeom prst="roundRect">
              <a:avLst/>
            </a:prstGeom>
            <a:solidFill>
              <a:srgbClr val="002060">
                <a:alpha val="80000"/>
              </a:srgb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01" name="Rounded Rectangle 500"/>
            <p:cNvSpPr/>
            <p:nvPr/>
          </p:nvSpPr>
          <p:spPr>
            <a:xfrm>
              <a:off x="5131692" y="2345868"/>
              <a:ext cx="150125" cy="146304"/>
            </a:xfrm>
            <a:prstGeom prst="roundRect">
              <a:avLst/>
            </a:prstGeom>
            <a:solidFill>
              <a:schemeClr val="bg1">
                <a:lumMod val="50000"/>
                <a:alpha val="80000"/>
              </a:schemeClr>
            </a:solidFill>
            <a:ln>
              <a:solidFill>
                <a:schemeClr val="bg2">
                  <a:lumMod val="1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502" name="Group 501"/>
          <p:cNvGrpSpPr/>
          <p:nvPr/>
        </p:nvGrpSpPr>
        <p:grpSpPr>
          <a:xfrm>
            <a:off x="5925347" y="2579053"/>
            <a:ext cx="1321820" cy="3134047"/>
            <a:chOff x="6565692" y="1815511"/>
            <a:chExt cx="1450548" cy="3296236"/>
          </a:xfrm>
        </p:grpSpPr>
        <p:cxnSp>
          <p:nvCxnSpPr>
            <p:cNvPr id="503" name="Straight Connector 502"/>
            <p:cNvCxnSpPr/>
            <p:nvPr/>
          </p:nvCxnSpPr>
          <p:spPr>
            <a:xfrm>
              <a:off x="6565692" y="1815511"/>
              <a:ext cx="0" cy="32962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4" name="Straight Connector 503"/>
            <p:cNvCxnSpPr/>
            <p:nvPr/>
          </p:nvCxnSpPr>
          <p:spPr>
            <a:xfrm>
              <a:off x="6772913" y="1815511"/>
              <a:ext cx="0" cy="32962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5" name="Straight Connector 504"/>
            <p:cNvCxnSpPr/>
            <p:nvPr/>
          </p:nvCxnSpPr>
          <p:spPr>
            <a:xfrm>
              <a:off x="6980134" y="1815511"/>
              <a:ext cx="0" cy="32962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6" name="Straight Connector 505"/>
            <p:cNvCxnSpPr/>
            <p:nvPr/>
          </p:nvCxnSpPr>
          <p:spPr>
            <a:xfrm>
              <a:off x="7187355" y="1815511"/>
              <a:ext cx="0" cy="32962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7" name="Straight Connector 506"/>
            <p:cNvCxnSpPr/>
            <p:nvPr/>
          </p:nvCxnSpPr>
          <p:spPr>
            <a:xfrm>
              <a:off x="7394576" y="1815511"/>
              <a:ext cx="0" cy="32962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p:cNvCxnSpPr/>
            <p:nvPr/>
          </p:nvCxnSpPr>
          <p:spPr>
            <a:xfrm>
              <a:off x="7601797" y="1815511"/>
              <a:ext cx="0" cy="32962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9" name="Straight Connector 508"/>
            <p:cNvCxnSpPr/>
            <p:nvPr/>
          </p:nvCxnSpPr>
          <p:spPr>
            <a:xfrm>
              <a:off x="7809018" y="1815511"/>
              <a:ext cx="0" cy="32962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0" name="Straight Connector 509"/>
            <p:cNvCxnSpPr/>
            <p:nvPr/>
          </p:nvCxnSpPr>
          <p:spPr>
            <a:xfrm>
              <a:off x="8016240" y="1815511"/>
              <a:ext cx="0" cy="32962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1" name="Rounded Rectangle 510"/>
          <p:cNvSpPr/>
          <p:nvPr/>
        </p:nvSpPr>
        <p:spPr>
          <a:xfrm>
            <a:off x="4763511" y="2510566"/>
            <a:ext cx="932290" cy="170954"/>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dirty="0"/>
              <a:t>Strip </a:t>
            </a:r>
            <a:r>
              <a:rPr lang="en-US" sz="1050" dirty="0" smtClean="0"/>
              <a:t>address</a:t>
            </a:r>
            <a:endParaRPr lang="en-US" sz="1050" dirty="0"/>
          </a:p>
        </p:txBody>
      </p:sp>
      <p:sp>
        <p:nvSpPr>
          <p:cNvPr id="512" name="Rounded Rectangle 511"/>
          <p:cNvSpPr/>
          <p:nvPr/>
        </p:nvSpPr>
        <p:spPr>
          <a:xfrm>
            <a:off x="3502487" y="2510566"/>
            <a:ext cx="1235657" cy="170954"/>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dirty="0"/>
              <a:t>Hit payload</a:t>
            </a:r>
          </a:p>
        </p:txBody>
      </p:sp>
      <p:sp>
        <p:nvSpPr>
          <p:cNvPr id="513" name="Rounded Rectangle 512"/>
          <p:cNvSpPr/>
          <p:nvPr/>
        </p:nvSpPr>
        <p:spPr>
          <a:xfrm>
            <a:off x="5883684" y="2356126"/>
            <a:ext cx="1419032" cy="177198"/>
          </a:xfrm>
          <a:prstGeom prst="round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dirty="0" smtClean="0"/>
              <a:t>Output bus 8x13b</a:t>
            </a:r>
            <a:endParaRPr lang="en-US" sz="1050" dirty="0"/>
          </a:p>
        </p:txBody>
      </p:sp>
      <p:sp>
        <p:nvSpPr>
          <p:cNvPr id="514" name="Rounded Rectangle 513"/>
          <p:cNvSpPr/>
          <p:nvPr/>
        </p:nvSpPr>
        <p:spPr>
          <a:xfrm>
            <a:off x="5825228" y="5681255"/>
            <a:ext cx="1533039" cy="322928"/>
          </a:xfrm>
          <a:prstGeom prst="roundRect">
            <a:avLst>
              <a:gd name="adj" fmla="val 8974"/>
            </a:avLst>
          </a:prstGeom>
          <a:solidFill>
            <a:srgbClr val="CCFFCC"/>
          </a:solidFill>
          <a:ln>
            <a:solidFill>
              <a:schemeClr val="tx1">
                <a:lumMod val="65000"/>
                <a:lumOff val="35000"/>
              </a:schemeClr>
            </a:solidFill>
          </a:ln>
        </p:spPr>
        <p:style>
          <a:lnRef idx="2">
            <a:schemeClr val="dk1"/>
          </a:lnRef>
          <a:fillRef idx="1">
            <a:schemeClr val="lt1"/>
          </a:fillRef>
          <a:effectRef idx="0">
            <a:schemeClr val="dk1"/>
          </a:effectRef>
          <a:fontRef idx="minor">
            <a:schemeClr val="dk1"/>
          </a:fontRef>
        </p:style>
        <p:txBody>
          <a:bodyPr lIns="0" rIns="0" rtlCol="0" anchor="ctr"/>
          <a:lstStyle/>
          <a:p>
            <a:pPr algn="ctr"/>
            <a:r>
              <a:rPr lang="en-US" dirty="0"/>
              <a:t>M</a:t>
            </a:r>
            <a:r>
              <a:rPr lang="en-US" dirty="0" smtClean="0"/>
              <a:t>emory</a:t>
            </a:r>
            <a:endParaRPr lang="en-US" dirty="0"/>
          </a:p>
        </p:txBody>
      </p:sp>
    </p:spTree>
    <p:extLst>
      <p:ext uri="{BB962C8B-B14F-4D97-AF65-F5344CB8AC3E}">
        <p14:creationId xmlns:p14="http://schemas.microsoft.com/office/powerpoint/2010/main" val="10686685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116632"/>
            <a:ext cx="8229600" cy="5669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solidFill>
                  <a:srgbClr val="0000FF"/>
                </a:solidFill>
              </a:rPr>
              <a:t>Back-up slides</a:t>
            </a:r>
            <a:endParaRPr lang="en-GB" sz="3600" dirty="0">
              <a:solidFill>
                <a:srgbClr val="0000FF"/>
              </a:solidFill>
            </a:endParaRPr>
          </a:p>
        </p:txBody>
      </p:sp>
      <p:sp>
        <p:nvSpPr>
          <p:cNvPr id="9" name="Slide Number Placeholder 1"/>
          <p:cNvSpPr>
            <a:spLocks noGrp="1"/>
          </p:cNvSpPr>
          <p:nvPr>
            <p:ph type="sldNum" sz="quarter" idx="12"/>
          </p:nvPr>
        </p:nvSpPr>
        <p:spPr>
          <a:xfrm>
            <a:off x="8460432" y="6484255"/>
            <a:ext cx="684076" cy="365125"/>
          </a:xfrm>
        </p:spPr>
        <p:txBody>
          <a:bodyPr/>
          <a:lstStyle/>
          <a:p>
            <a:fld id="{7F2886EE-AD67-426B-9E40-D4D67DDB6EF0}" type="slidenum">
              <a:rPr lang="en-GB" sz="1800" smtClean="0">
                <a:solidFill>
                  <a:schemeClr val="tx1"/>
                </a:solidFill>
              </a:rPr>
              <a:t>17</a:t>
            </a:fld>
            <a:endParaRPr lang="en-GB" dirty="0">
              <a:solidFill>
                <a:schemeClr val="tx1"/>
              </a:solidFill>
            </a:endParaRPr>
          </a:p>
        </p:txBody>
      </p:sp>
      <p:sp>
        <p:nvSpPr>
          <p:cNvPr id="16" name="TextBox 15"/>
          <p:cNvSpPr txBox="1"/>
          <p:nvPr/>
        </p:nvSpPr>
        <p:spPr>
          <a:xfrm>
            <a:off x="156839" y="796642"/>
            <a:ext cx="8795842" cy="461665"/>
          </a:xfrm>
          <a:prstGeom prst="rect">
            <a:avLst/>
          </a:prstGeom>
          <a:noFill/>
        </p:spPr>
        <p:txBody>
          <a:bodyPr wrap="square" rtlCol="0">
            <a:spAutoFit/>
          </a:bodyPr>
          <a:lstStyle/>
          <a:p>
            <a:r>
              <a:rPr lang="en-GB" sz="2400" dirty="0" smtClean="0"/>
              <a:t>(from last week – in case needed during discussion)</a:t>
            </a:r>
          </a:p>
        </p:txBody>
      </p:sp>
    </p:spTree>
    <p:extLst>
      <p:ext uri="{BB962C8B-B14F-4D97-AF65-F5344CB8AC3E}">
        <p14:creationId xmlns:p14="http://schemas.microsoft.com/office/powerpoint/2010/main" val="25537756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116632"/>
            <a:ext cx="8229600" cy="5669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solidFill>
                  <a:srgbClr val="0000FF"/>
                </a:solidFill>
              </a:rPr>
              <a:t>Schedule update</a:t>
            </a:r>
            <a:endParaRPr lang="en-GB" sz="3600" dirty="0">
              <a:solidFill>
                <a:srgbClr val="0000FF"/>
              </a:solidFill>
            </a:endParaRPr>
          </a:p>
        </p:txBody>
      </p:sp>
      <p:sp>
        <p:nvSpPr>
          <p:cNvPr id="9" name="Slide Number Placeholder 1"/>
          <p:cNvSpPr>
            <a:spLocks noGrp="1"/>
          </p:cNvSpPr>
          <p:nvPr>
            <p:ph type="sldNum" sz="quarter" idx="12"/>
          </p:nvPr>
        </p:nvSpPr>
        <p:spPr>
          <a:xfrm>
            <a:off x="8460432" y="6484255"/>
            <a:ext cx="684076" cy="365125"/>
          </a:xfrm>
        </p:spPr>
        <p:txBody>
          <a:bodyPr/>
          <a:lstStyle/>
          <a:p>
            <a:fld id="{7F2886EE-AD67-426B-9E40-D4D67DDB6EF0}" type="slidenum">
              <a:rPr lang="en-GB" sz="1800" smtClean="0">
                <a:solidFill>
                  <a:schemeClr val="tx1"/>
                </a:solidFill>
              </a:rPr>
              <a:t>18</a:t>
            </a:fld>
            <a:endParaRPr lang="en-GB" dirty="0">
              <a:solidFill>
                <a:schemeClr val="tx1"/>
              </a:solidFill>
            </a:endParaRPr>
          </a:p>
        </p:txBody>
      </p:sp>
      <p:sp>
        <p:nvSpPr>
          <p:cNvPr id="16" name="TextBox 15"/>
          <p:cNvSpPr txBox="1"/>
          <p:nvPr/>
        </p:nvSpPr>
        <p:spPr>
          <a:xfrm>
            <a:off x="156840" y="796642"/>
            <a:ext cx="4324626" cy="6155531"/>
          </a:xfrm>
          <a:prstGeom prst="rect">
            <a:avLst/>
          </a:prstGeom>
          <a:noFill/>
        </p:spPr>
        <p:txBody>
          <a:bodyPr wrap="square" rtlCol="0">
            <a:spAutoFit/>
          </a:bodyPr>
          <a:lstStyle/>
          <a:p>
            <a:r>
              <a:rPr lang="en-GB" dirty="0" smtClean="0"/>
              <a:t>A reminder: the Strip CMOS programme is evaluated annually at a checkpoint review. </a:t>
            </a:r>
          </a:p>
          <a:p>
            <a:endParaRPr lang="en-GB" dirty="0"/>
          </a:p>
          <a:p>
            <a:r>
              <a:rPr lang="en-GB" dirty="0" smtClean="0"/>
              <a:t>The next review will be this September. </a:t>
            </a:r>
          </a:p>
          <a:p>
            <a:endParaRPr lang="en-GB" sz="1600" dirty="0"/>
          </a:p>
          <a:p>
            <a:pPr marL="457200" indent="-457200">
              <a:buFont typeface="+mj-lt"/>
              <a:buAutoNum type="arabicPeriod"/>
            </a:pPr>
            <a:r>
              <a:rPr lang="en-GB" sz="1600" dirty="0" smtClean="0"/>
              <a:t>The </a:t>
            </a:r>
            <a:r>
              <a:rPr lang="en-GB" sz="1600" b="1" dirty="0"/>
              <a:t>mandatory deliverable </a:t>
            </a:r>
            <a:r>
              <a:rPr lang="en-GB" sz="1600" dirty="0"/>
              <a:t>is </a:t>
            </a:r>
            <a:r>
              <a:rPr lang="en-GB" sz="1600" dirty="0" smtClean="0"/>
              <a:t>to </a:t>
            </a:r>
            <a:r>
              <a:rPr lang="en-GB" sz="1600" dirty="0"/>
              <a:t>demonstrate the ABCN' </a:t>
            </a:r>
            <a:r>
              <a:rPr lang="en-GB" sz="1600" dirty="0" smtClean="0"/>
              <a:t>running on </a:t>
            </a:r>
            <a:r>
              <a:rPr lang="en-GB" sz="1600" dirty="0"/>
              <a:t>an </a:t>
            </a:r>
            <a:r>
              <a:rPr lang="en-GB" sz="1600" dirty="0" smtClean="0"/>
              <a:t>FPGA. </a:t>
            </a:r>
            <a:r>
              <a:rPr lang="en-GB" sz="1600" dirty="0"/>
              <a:t/>
            </a:r>
            <a:br>
              <a:rPr lang="en-GB" sz="1600" dirty="0"/>
            </a:br>
            <a:endParaRPr lang="en-GB" sz="1600" dirty="0" smtClean="0"/>
          </a:p>
          <a:p>
            <a:pPr lvl="1"/>
            <a:r>
              <a:rPr lang="en-GB" sz="1600" dirty="0" smtClean="0"/>
              <a:t>I interpret this as demonstrate with a CHESS-2 sensor.</a:t>
            </a:r>
          </a:p>
          <a:p>
            <a:endParaRPr lang="en-GB" dirty="0" smtClean="0"/>
          </a:p>
          <a:p>
            <a:pPr marL="457200" indent="-457200">
              <a:buFont typeface="+mj-lt"/>
              <a:buAutoNum type="arabicPeriod" startAt="2"/>
            </a:pPr>
            <a:r>
              <a:rPr lang="en-GB" sz="1600" dirty="0" smtClean="0"/>
              <a:t>The next deliverable is the hybrid (circuit board) with FPGAs. It would be very good if we could have this for the September review. It would be nearly mandatory for the Strips TDR review -- which is “Q4 2016”.</a:t>
            </a:r>
            <a:br>
              <a:rPr lang="en-GB" sz="1600" dirty="0" smtClean="0"/>
            </a:br>
            <a:r>
              <a:rPr lang="en-GB" sz="1600" dirty="0" smtClean="0"/>
              <a:t/>
            </a:r>
            <a:br>
              <a:rPr lang="en-GB" sz="1600" dirty="0" smtClean="0"/>
            </a:br>
            <a:r>
              <a:rPr lang="en-GB" sz="1600" dirty="0" smtClean="0"/>
              <a:t>First step = identify the FPGA (size, type) needed to include the ABCN’.</a:t>
            </a:r>
            <a:r>
              <a:rPr lang="en-GB" sz="1600" dirty="0"/>
              <a:t/>
            </a:r>
            <a:br>
              <a:rPr lang="en-GB" sz="1600" dirty="0"/>
            </a:br>
            <a:r>
              <a:rPr lang="en-GB" sz="1600" dirty="0" smtClean="0"/>
              <a:t/>
            </a:r>
            <a:br>
              <a:rPr lang="en-GB" sz="1600" dirty="0" smtClean="0"/>
            </a:br>
            <a:r>
              <a:rPr lang="en-GB" sz="1400" dirty="0" smtClean="0">
                <a:solidFill>
                  <a:srgbClr val="FF0066"/>
                </a:solidFill>
              </a:rPr>
              <a:t>This will not be specified as the smallest-possible FPGA, but rather a sensible/comfortable size that gives some margin of additional space, in case of later changes.</a:t>
            </a:r>
            <a:endParaRPr lang="en-GB" sz="1400" dirty="0" smtClean="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2577" y="1576752"/>
            <a:ext cx="4288363" cy="1791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5838" y="4045007"/>
            <a:ext cx="3607136" cy="2687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241779" y="3623347"/>
            <a:ext cx="2495254" cy="400110"/>
          </a:xfrm>
          <a:prstGeom prst="rect">
            <a:avLst/>
          </a:prstGeom>
          <a:noFill/>
        </p:spPr>
        <p:txBody>
          <a:bodyPr wrap="square" rtlCol="0">
            <a:spAutoFit/>
          </a:bodyPr>
          <a:lstStyle/>
          <a:p>
            <a:pPr algn="ctr">
              <a:spcAft>
                <a:spcPts val="3600"/>
              </a:spcAft>
            </a:pPr>
            <a:r>
              <a:rPr lang="en-GB" sz="2000" dirty="0" smtClean="0"/>
              <a:t>Phase 4 hardware</a:t>
            </a:r>
          </a:p>
        </p:txBody>
      </p:sp>
      <p:sp>
        <p:nvSpPr>
          <p:cNvPr id="11" name="TextBox 10"/>
          <p:cNvSpPr txBox="1"/>
          <p:nvPr/>
        </p:nvSpPr>
        <p:spPr>
          <a:xfrm>
            <a:off x="4589095" y="707993"/>
            <a:ext cx="3800621" cy="769441"/>
          </a:xfrm>
          <a:prstGeom prst="rect">
            <a:avLst/>
          </a:prstGeom>
          <a:noFill/>
        </p:spPr>
        <p:txBody>
          <a:bodyPr wrap="square" rtlCol="0">
            <a:spAutoFit/>
          </a:bodyPr>
          <a:lstStyle/>
          <a:p>
            <a:pPr algn="ctr">
              <a:spcAft>
                <a:spcPts val="3600"/>
              </a:spcAft>
            </a:pPr>
            <a:r>
              <a:rPr lang="en-GB" sz="2000" dirty="0" smtClean="0"/>
              <a:t>Phase </a:t>
            </a:r>
            <a:r>
              <a:rPr lang="en-GB" sz="2000" dirty="0"/>
              <a:t>3</a:t>
            </a:r>
            <a:r>
              <a:rPr lang="en-GB" sz="2000" dirty="0" smtClean="0"/>
              <a:t> hardware </a:t>
            </a:r>
            <a:br>
              <a:rPr lang="en-GB" sz="2000" dirty="0" smtClean="0"/>
            </a:br>
            <a:r>
              <a:rPr lang="en-GB" sz="1200" dirty="0" smtClean="0">
                <a:solidFill>
                  <a:srgbClr val="FF0066"/>
                </a:solidFill>
              </a:rPr>
              <a:t>in practice, this may be with the Nexys Video,</a:t>
            </a:r>
            <a:br>
              <a:rPr lang="en-GB" sz="1200" dirty="0" smtClean="0">
                <a:solidFill>
                  <a:srgbClr val="FF0066"/>
                </a:solidFill>
              </a:rPr>
            </a:br>
            <a:r>
              <a:rPr lang="en-GB" sz="1200" dirty="0" smtClean="0">
                <a:solidFill>
                  <a:srgbClr val="FF0066"/>
                </a:solidFill>
              </a:rPr>
              <a:t>provided that interface </a:t>
            </a:r>
            <a:r>
              <a:rPr lang="en-GB" sz="1200" b="1" dirty="0" smtClean="0">
                <a:solidFill>
                  <a:srgbClr val="0000FF"/>
                </a:solidFill>
              </a:rPr>
              <a:t>B</a:t>
            </a:r>
            <a:r>
              <a:rPr lang="en-GB" sz="1200" dirty="0" smtClean="0">
                <a:solidFill>
                  <a:srgbClr val="FF0066"/>
                </a:solidFill>
              </a:rPr>
              <a:t> is an FMC connector</a:t>
            </a:r>
          </a:p>
        </p:txBody>
      </p:sp>
    </p:spTree>
    <p:extLst>
      <p:ext uri="{BB962C8B-B14F-4D97-AF65-F5344CB8AC3E}">
        <p14:creationId xmlns:p14="http://schemas.microsoft.com/office/powerpoint/2010/main" val="41844109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116632"/>
            <a:ext cx="8229600" cy="5669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solidFill>
                  <a:srgbClr val="0000FF"/>
                </a:solidFill>
              </a:rPr>
              <a:t>Allocation of blocks</a:t>
            </a:r>
            <a:endParaRPr lang="en-GB" sz="3600" dirty="0">
              <a:solidFill>
                <a:srgbClr val="0000FF"/>
              </a:solidFill>
            </a:endParaRPr>
          </a:p>
        </p:txBody>
      </p:sp>
      <p:sp>
        <p:nvSpPr>
          <p:cNvPr id="9" name="Slide Number Placeholder 1"/>
          <p:cNvSpPr>
            <a:spLocks noGrp="1"/>
          </p:cNvSpPr>
          <p:nvPr>
            <p:ph type="sldNum" sz="quarter" idx="12"/>
          </p:nvPr>
        </p:nvSpPr>
        <p:spPr>
          <a:xfrm>
            <a:off x="8460432" y="6484255"/>
            <a:ext cx="684076" cy="365125"/>
          </a:xfrm>
        </p:spPr>
        <p:txBody>
          <a:bodyPr/>
          <a:lstStyle/>
          <a:p>
            <a:fld id="{7F2886EE-AD67-426B-9E40-D4D67DDB6EF0}" type="slidenum">
              <a:rPr lang="en-GB" sz="1800" smtClean="0">
                <a:solidFill>
                  <a:schemeClr val="tx1"/>
                </a:solidFill>
              </a:rPr>
              <a:t>19</a:t>
            </a:fld>
            <a:endParaRPr lang="en-GB" dirty="0">
              <a:solidFill>
                <a:schemeClr val="tx1"/>
              </a:solidFill>
            </a:endParaRPr>
          </a:p>
        </p:txBody>
      </p:sp>
      <p:pic>
        <p:nvPicPr>
          <p:cNvPr id="5" name="Content Placeholder 12"/>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527475" y="2067708"/>
            <a:ext cx="7918240" cy="3336153"/>
          </a:xfrm>
          <a:prstGeom prst="rect">
            <a:avLst/>
          </a:prstGeom>
          <a:noFill/>
          <a:ln>
            <a:noFill/>
          </a:ln>
        </p:spPr>
      </p:pic>
      <p:grpSp>
        <p:nvGrpSpPr>
          <p:cNvPr id="55" name="Group 54"/>
          <p:cNvGrpSpPr/>
          <p:nvPr/>
        </p:nvGrpSpPr>
        <p:grpSpPr>
          <a:xfrm>
            <a:off x="542925" y="2070111"/>
            <a:ext cx="7897283" cy="4474239"/>
            <a:chOff x="542925" y="1790700"/>
            <a:chExt cx="7897283" cy="4474239"/>
          </a:xfrm>
        </p:grpSpPr>
        <p:sp>
          <p:nvSpPr>
            <p:cNvPr id="52" name="Rectangle 51"/>
            <p:cNvSpPr/>
            <p:nvPr/>
          </p:nvSpPr>
          <p:spPr>
            <a:xfrm>
              <a:off x="542925" y="1946133"/>
              <a:ext cx="1971675" cy="315902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542925" y="5019675"/>
              <a:ext cx="7896225" cy="12382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Straight Connector 3"/>
            <p:cNvCxnSpPr/>
            <p:nvPr/>
          </p:nvCxnSpPr>
          <p:spPr>
            <a:xfrm>
              <a:off x="2514600" y="1790700"/>
              <a:ext cx="0" cy="446722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42925" y="1797714"/>
              <a:ext cx="0" cy="446722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440208" y="1797714"/>
              <a:ext cx="0" cy="446722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42925" y="6257925"/>
              <a:ext cx="7897283" cy="701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42925" y="1795660"/>
              <a:ext cx="7897283" cy="701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4224014" y="4457428"/>
            <a:ext cx="919485" cy="646331"/>
          </a:xfrm>
          <a:prstGeom prst="rect">
            <a:avLst/>
          </a:prstGeom>
          <a:solidFill>
            <a:schemeClr val="bg1"/>
          </a:solidFill>
        </p:spPr>
        <p:txBody>
          <a:bodyPr wrap="square" rtlCol="0">
            <a:spAutoFit/>
          </a:bodyPr>
          <a:lstStyle/>
          <a:p>
            <a:pPr algn="ctr"/>
            <a:r>
              <a:rPr lang="en-GB" sz="1200" dirty="0" smtClean="0">
                <a:solidFill>
                  <a:srgbClr val="0000FF"/>
                </a:solidFill>
              </a:rPr>
              <a:t>ABC130 Command Decoder</a:t>
            </a:r>
            <a:endParaRPr lang="en-GB" sz="1400" dirty="0">
              <a:solidFill>
                <a:srgbClr val="0000FF"/>
              </a:solidFill>
            </a:endParaRPr>
          </a:p>
        </p:txBody>
      </p:sp>
      <p:sp>
        <p:nvSpPr>
          <p:cNvPr id="8" name="TextBox 7"/>
          <p:cNvSpPr txBox="1"/>
          <p:nvPr/>
        </p:nvSpPr>
        <p:spPr>
          <a:xfrm>
            <a:off x="2728589" y="4501595"/>
            <a:ext cx="919484" cy="461665"/>
          </a:xfrm>
          <a:prstGeom prst="rect">
            <a:avLst/>
          </a:prstGeom>
          <a:solidFill>
            <a:schemeClr val="bg1"/>
          </a:solidFill>
        </p:spPr>
        <p:txBody>
          <a:bodyPr wrap="square" rtlCol="0">
            <a:spAutoFit/>
          </a:bodyPr>
          <a:lstStyle/>
          <a:p>
            <a:pPr algn="ctr"/>
            <a:r>
              <a:rPr lang="en-GB" sz="1200" dirty="0" smtClean="0">
                <a:solidFill>
                  <a:srgbClr val="0000FF"/>
                </a:solidFill>
              </a:rPr>
              <a:t>L1/R3</a:t>
            </a:r>
          </a:p>
          <a:p>
            <a:pPr algn="ctr"/>
            <a:r>
              <a:rPr lang="en-GB" sz="1200" dirty="0" smtClean="0">
                <a:solidFill>
                  <a:srgbClr val="0000FF"/>
                </a:solidFill>
              </a:rPr>
              <a:t>L0/</a:t>
            </a:r>
            <a:r>
              <a:rPr lang="en-GB" sz="1200" dirty="0" err="1" smtClean="0">
                <a:solidFill>
                  <a:srgbClr val="0000FF"/>
                </a:solidFill>
              </a:rPr>
              <a:t>Cmd</a:t>
            </a:r>
            <a:endParaRPr lang="en-GB" sz="1400" dirty="0">
              <a:solidFill>
                <a:srgbClr val="0000FF"/>
              </a:solidFill>
            </a:endParaRPr>
          </a:p>
        </p:txBody>
      </p:sp>
      <p:sp>
        <p:nvSpPr>
          <p:cNvPr id="2" name="Rectangle 1"/>
          <p:cNvSpPr/>
          <p:nvPr/>
        </p:nvSpPr>
        <p:spPr>
          <a:xfrm>
            <a:off x="691087" y="2465931"/>
            <a:ext cx="1609725" cy="2533651"/>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00FF"/>
                </a:solidFill>
              </a:rPr>
              <a:t>CHESS-2 Data Emulator </a:t>
            </a:r>
            <a:endParaRPr lang="en-GB" dirty="0" smtClean="0">
              <a:solidFill>
                <a:srgbClr val="0000FF"/>
              </a:solidFill>
            </a:endParaRPr>
          </a:p>
          <a:p>
            <a:pPr algn="ctr"/>
            <a:r>
              <a:rPr lang="en-GB" dirty="0">
                <a:solidFill>
                  <a:srgbClr val="0000FF"/>
                </a:solidFill>
              </a:rPr>
              <a:t>(</a:t>
            </a:r>
            <a:r>
              <a:rPr lang="en-GB" dirty="0" smtClean="0">
                <a:solidFill>
                  <a:srgbClr val="0000FF"/>
                </a:solidFill>
              </a:rPr>
              <a:t>for now)</a:t>
            </a:r>
            <a:endParaRPr lang="en-GB" dirty="0">
              <a:solidFill>
                <a:srgbClr val="0000FF"/>
              </a:solidFill>
            </a:endParaRPr>
          </a:p>
          <a:p>
            <a:pPr algn="ctr"/>
            <a:endParaRPr lang="en-GB" dirty="0">
              <a:solidFill>
                <a:srgbClr val="0000FF"/>
              </a:solidFill>
            </a:endParaRPr>
          </a:p>
          <a:p>
            <a:pPr algn="ctr"/>
            <a:r>
              <a:rPr lang="en-GB" dirty="0">
                <a:solidFill>
                  <a:srgbClr val="0000FF"/>
                </a:solidFill>
              </a:rPr>
              <a:t>later: CHESS-2 </a:t>
            </a:r>
            <a:r>
              <a:rPr lang="en-GB" dirty="0" smtClean="0">
                <a:solidFill>
                  <a:srgbClr val="0000FF"/>
                </a:solidFill>
              </a:rPr>
              <a:t>sensor</a:t>
            </a:r>
          </a:p>
          <a:p>
            <a:pPr algn="ctr"/>
            <a:endParaRPr lang="en-GB" sz="2000" dirty="0">
              <a:solidFill>
                <a:srgbClr val="0000FF"/>
              </a:solidFill>
            </a:endParaRPr>
          </a:p>
          <a:p>
            <a:pPr algn="ctr"/>
            <a:r>
              <a:rPr lang="en-GB" sz="1400" dirty="0" smtClean="0">
                <a:solidFill>
                  <a:srgbClr val="0000FF"/>
                </a:solidFill>
              </a:rPr>
              <a:t>either way,</a:t>
            </a:r>
            <a:br>
              <a:rPr lang="en-GB" sz="1400" dirty="0" smtClean="0">
                <a:solidFill>
                  <a:srgbClr val="0000FF"/>
                </a:solidFill>
              </a:rPr>
            </a:br>
            <a:r>
              <a:rPr lang="en-GB" sz="1400" dirty="0" smtClean="0">
                <a:solidFill>
                  <a:srgbClr val="0000FF"/>
                </a:solidFill>
              </a:rPr>
              <a:t>128 strips</a:t>
            </a:r>
            <a:endParaRPr lang="en-GB" sz="2000" dirty="0">
              <a:solidFill>
                <a:srgbClr val="0000FF"/>
              </a:solidFill>
            </a:endParaRPr>
          </a:p>
        </p:txBody>
      </p:sp>
      <p:sp>
        <p:nvSpPr>
          <p:cNvPr id="12" name="TextBox 11"/>
          <p:cNvSpPr txBox="1"/>
          <p:nvPr/>
        </p:nvSpPr>
        <p:spPr>
          <a:xfrm>
            <a:off x="1065944" y="5386816"/>
            <a:ext cx="796718" cy="276999"/>
          </a:xfrm>
          <a:prstGeom prst="rect">
            <a:avLst/>
          </a:prstGeom>
          <a:solidFill>
            <a:schemeClr val="bg1"/>
          </a:solidFill>
        </p:spPr>
        <p:txBody>
          <a:bodyPr wrap="square" rtlCol="0">
            <a:spAutoFit/>
          </a:bodyPr>
          <a:lstStyle/>
          <a:p>
            <a:pPr algn="ctr"/>
            <a:r>
              <a:rPr lang="en-GB" sz="1200" dirty="0" smtClean="0">
                <a:solidFill>
                  <a:srgbClr val="0000FF"/>
                </a:solidFill>
              </a:rPr>
              <a:t>L0/</a:t>
            </a:r>
            <a:r>
              <a:rPr lang="en-GB" sz="1200" dirty="0" err="1" smtClean="0">
                <a:solidFill>
                  <a:srgbClr val="0000FF"/>
                </a:solidFill>
              </a:rPr>
              <a:t>Cmd</a:t>
            </a:r>
            <a:endParaRPr lang="en-GB" sz="1400" dirty="0">
              <a:solidFill>
                <a:srgbClr val="0000FF"/>
              </a:solidFill>
            </a:endParaRPr>
          </a:p>
        </p:txBody>
      </p:sp>
      <p:sp>
        <p:nvSpPr>
          <p:cNvPr id="14" name="Rectangle 13"/>
          <p:cNvSpPr/>
          <p:nvPr/>
        </p:nvSpPr>
        <p:spPr>
          <a:xfrm>
            <a:off x="3878893" y="5639879"/>
            <a:ext cx="1861508" cy="441325"/>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rgbClr val="0000FF"/>
                </a:solidFill>
              </a:rPr>
              <a:t>SACI command bridge</a:t>
            </a:r>
          </a:p>
          <a:p>
            <a:pPr algn="ctr"/>
            <a:r>
              <a:rPr lang="en-GB" sz="1000" dirty="0" smtClean="0">
                <a:solidFill>
                  <a:srgbClr val="0000FF"/>
                </a:solidFill>
              </a:rPr>
              <a:t>including SACI block from SLAC</a:t>
            </a:r>
          </a:p>
        </p:txBody>
      </p:sp>
      <p:sp>
        <p:nvSpPr>
          <p:cNvPr id="16" name="Down Arrow 15"/>
          <p:cNvSpPr/>
          <p:nvPr/>
        </p:nvSpPr>
        <p:spPr>
          <a:xfrm rot="16200000" flipH="1" flipV="1">
            <a:off x="3582854" y="5689450"/>
            <a:ext cx="164306" cy="240578"/>
          </a:xfrm>
          <a:prstGeom prst="downArrow">
            <a:avLst/>
          </a:prstGeom>
          <a:solidFill>
            <a:schemeClr val="tx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2563289" y="5671239"/>
            <a:ext cx="919485" cy="276999"/>
          </a:xfrm>
          <a:prstGeom prst="rect">
            <a:avLst/>
          </a:prstGeom>
          <a:solidFill>
            <a:schemeClr val="bg1"/>
          </a:solidFill>
        </p:spPr>
        <p:txBody>
          <a:bodyPr wrap="square" rtlCol="0">
            <a:spAutoFit/>
          </a:bodyPr>
          <a:lstStyle/>
          <a:p>
            <a:pPr algn="ctr"/>
            <a:r>
              <a:rPr lang="en-GB" sz="1200" dirty="0" smtClean="0">
                <a:solidFill>
                  <a:srgbClr val="0000FF"/>
                </a:solidFill>
              </a:rPr>
              <a:t>SACI signals</a:t>
            </a:r>
          </a:p>
        </p:txBody>
      </p:sp>
      <p:sp>
        <p:nvSpPr>
          <p:cNvPr id="18" name="TextBox 17"/>
          <p:cNvSpPr txBox="1"/>
          <p:nvPr/>
        </p:nvSpPr>
        <p:spPr>
          <a:xfrm>
            <a:off x="6105525" y="2087045"/>
            <a:ext cx="919485" cy="830997"/>
          </a:xfrm>
          <a:prstGeom prst="rect">
            <a:avLst/>
          </a:prstGeom>
          <a:solidFill>
            <a:schemeClr val="bg1"/>
          </a:solidFill>
        </p:spPr>
        <p:txBody>
          <a:bodyPr wrap="square" rtlCol="0">
            <a:spAutoFit/>
          </a:bodyPr>
          <a:lstStyle/>
          <a:p>
            <a:pPr algn="ctr"/>
            <a:r>
              <a:rPr lang="en-GB" sz="1200" dirty="0" smtClean="0">
                <a:solidFill>
                  <a:srgbClr val="0000FF"/>
                </a:solidFill>
              </a:rPr>
              <a:t>need to see later if CF will still apply ?</a:t>
            </a:r>
            <a:endParaRPr lang="en-GB" sz="1400" dirty="0">
              <a:solidFill>
                <a:srgbClr val="0000FF"/>
              </a:solidFill>
            </a:endParaRPr>
          </a:p>
        </p:txBody>
      </p:sp>
      <p:sp>
        <p:nvSpPr>
          <p:cNvPr id="19" name="TextBox 18"/>
          <p:cNvSpPr txBox="1"/>
          <p:nvPr/>
        </p:nvSpPr>
        <p:spPr>
          <a:xfrm>
            <a:off x="4969434" y="5152760"/>
            <a:ext cx="623158" cy="276999"/>
          </a:xfrm>
          <a:prstGeom prst="rect">
            <a:avLst/>
          </a:prstGeom>
          <a:solidFill>
            <a:schemeClr val="bg1"/>
          </a:solidFill>
        </p:spPr>
        <p:txBody>
          <a:bodyPr wrap="square" rtlCol="0">
            <a:spAutoFit/>
          </a:bodyPr>
          <a:lstStyle/>
          <a:p>
            <a:pPr algn="ctr"/>
            <a:r>
              <a:rPr lang="en-GB" sz="1200" i="1" dirty="0" smtClean="0">
                <a:solidFill>
                  <a:srgbClr val="006600"/>
                </a:solidFill>
              </a:rPr>
              <a:t>UBC</a:t>
            </a:r>
            <a:endParaRPr lang="en-GB" sz="1400" i="1" dirty="0">
              <a:solidFill>
                <a:srgbClr val="006600"/>
              </a:solidFill>
            </a:endParaRPr>
          </a:p>
        </p:txBody>
      </p:sp>
      <p:sp>
        <p:nvSpPr>
          <p:cNvPr id="22" name="TextBox 21"/>
          <p:cNvSpPr txBox="1"/>
          <p:nvPr/>
        </p:nvSpPr>
        <p:spPr>
          <a:xfrm>
            <a:off x="4304440" y="6138353"/>
            <a:ext cx="758628" cy="276999"/>
          </a:xfrm>
          <a:prstGeom prst="rect">
            <a:avLst/>
          </a:prstGeom>
          <a:solidFill>
            <a:schemeClr val="bg1"/>
          </a:solidFill>
        </p:spPr>
        <p:txBody>
          <a:bodyPr wrap="square" rtlCol="0">
            <a:spAutoFit/>
          </a:bodyPr>
          <a:lstStyle/>
          <a:p>
            <a:pPr algn="ctr"/>
            <a:r>
              <a:rPr lang="en-GB" sz="1200" i="1" dirty="0" smtClean="0">
                <a:solidFill>
                  <a:srgbClr val="006600"/>
                </a:solidFill>
              </a:rPr>
              <a:t>Oxford?</a:t>
            </a:r>
            <a:endParaRPr lang="en-GB" sz="1400" i="1" dirty="0">
              <a:solidFill>
                <a:srgbClr val="006600"/>
              </a:solidFill>
            </a:endParaRPr>
          </a:p>
        </p:txBody>
      </p:sp>
      <p:cxnSp>
        <p:nvCxnSpPr>
          <p:cNvPr id="24" name="Straight Arrow Connector 23"/>
          <p:cNvCxnSpPr/>
          <p:nvPr/>
        </p:nvCxnSpPr>
        <p:spPr>
          <a:xfrm flipH="1" flipV="1">
            <a:off x="3768363" y="3987811"/>
            <a:ext cx="358607" cy="645855"/>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5215467" y="3911611"/>
            <a:ext cx="203200" cy="722056"/>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5" name="Down Arrow 34"/>
          <p:cNvSpPr/>
          <p:nvPr/>
        </p:nvSpPr>
        <p:spPr>
          <a:xfrm flipH="1" flipV="1">
            <a:off x="1382923" y="5070649"/>
            <a:ext cx="164306" cy="240578"/>
          </a:xfrm>
          <a:prstGeom prst="downArrow">
            <a:avLst/>
          </a:prstGeom>
          <a:solidFill>
            <a:schemeClr val="tx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p:cNvSpPr txBox="1"/>
          <p:nvPr/>
        </p:nvSpPr>
        <p:spPr>
          <a:xfrm>
            <a:off x="735743" y="832768"/>
            <a:ext cx="7781724" cy="1179810"/>
          </a:xfrm>
          <a:prstGeom prst="rect">
            <a:avLst/>
          </a:prstGeom>
          <a:solidFill>
            <a:schemeClr val="bg1"/>
          </a:solidFill>
        </p:spPr>
        <p:txBody>
          <a:bodyPr wrap="square" rtlCol="0">
            <a:spAutoFit/>
          </a:bodyPr>
          <a:lstStyle/>
          <a:p>
            <a:pPr>
              <a:tabLst>
                <a:tab pos="627063" algn="l"/>
              </a:tabLst>
            </a:pPr>
            <a:r>
              <a:rPr lang="en-GB" sz="1600" dirty="0" smtClean="0"/>
              <a:t>This is our current rough planning. </a:t>
            </a:r>
          </a:p>
          <a:p>
            <a:pPr>
              <a:spcBef>
                <a:spcPts val="800"/>
              </a:spcBef>
              <a:tabLst>
                <a:tab pos="627063" algn="l"/>
              </a:tabLst>
            </a:pPr>
            <a:r>
              <a:rPr lang="en-GB" sz="1200" dirty="0" smtClean="0">
                <a:solidFill>
                  <a:srgbClr val="FF0066"/>
                </a:solidFill>
              </a:rPr>
              <a:t>This seemed all right to the group. We noted that we will need the CHESS-2 specification to make progress.</a:t>
            </a:r>
          </a:p>
          <a:p>
            <a:pPr>
              <a:tabLst>
                <a:tab pos="627063" algn="l"/>
              </a:tabLst>
            </a:pPr>
            <a:r>
              <a:rPr lang="en-GB" sz="1200" dirty="0" smtClean="0">
                <a:solidFill>
                  <a:srgbClr val="FF0066"/>
                </a:solidFill>
              </a:rPr>
              <a:t>We agreed to start like this, and review this allocation as we go along.</a:t>
            </a:r>
          </a:p>
          <a:p>
            <a:pPr>
              <a:tabLst>
                <a:tab pos="627063" algn="l"/>
              </a:tabLst>
            </a:pPr>
            <a:r>
              <a:rPr lang="en-GB" sz="1200" dirty="0" smtClean="0">
                <a:solidFill>
                  <a:srgbClr val="FF0066"/>
                </a:solidFill>
              </a:rPr>
              <a:t>For UCL, it’s best not to assign a block due to workload, but Matt will support us with getting the ABCN’ integrated into the ITSDAQ firmware build.</a:t>
            </a:r>
            <a:endParaRPr lang="en-GB" sz="1600" dirty="0" smtClean="0"/>
          </a:p>
        </p:txBody>
      </p:sp>
      <p:sp>
        <p:nvSpPr>
          <p:cNvPr id="39" name="TextBox 38"/>
          <p:cNvSpPr txBox="1"/>
          <p:nvPr/>
        </p:nvSpPr>
        <p:spPr>
          <a:xfrm>
            <a:off x="1166096" y="2154781"/>
            <a:ext cx="659706" cy="276999"/>
          </a:xfrm>
          <a:prstGeom prst="rect">
            <a:avLst/>
          </a:prstGeom>
          <a:solidFill>
            <a:schemeClr val="bg1"/>
          </a:solidFill>
        </p:spPr>
        <p:txBody>
          <a:bodyPr wrap="square" rtlCol="0">
            <a:spAutoFit/>
          </a:bodyPr>
          <a:lstStyle/>
          <a:p>
            <a:pPr algn="ctr"/>
            <a:r>
              <a:rPr lang="en-GB" sz="1200" i="1" dirty="0" smtClean="0">
                <a:solidFill>
                  <a:srgbClr val="006600"/>
                </a:solidFill>
              </a:rPr>
              <a:t>USTC?</a:t>
            </a:r>
            <a:endParaRPr lang="en-GB" sz="1400" i="1" dirty="0">
              <a:solidFill>
                <a:srgbClr val="006600"/>
              </a:solidFill>
            </a:endParaRPr>
          </a:p>
        </p:txBody>
      </p:sp>
      <p:sp>
        <p:nvSpPr>
          <p:cNvPr id="40" name="TextBox 39"/>
          <p:cNvSpPr txBox="1"/>
          <p:nvPr/>
        </p:nvSpPr>
        <p:spPr>
          <a:xfrm>
            <a:off x="2895601" y="2170511"/>
            <a:ext cx="3087362" cy="276999"/>
          </a:xfrm>
          <a:prstGeom prst="rect">
            <a:avLst/>
          </a:prstGeom>
          <a:solidFill>
            <a:schemeClr val="bg1"/>
          </a:solidFill>
        </p:spPr>
        <p:txBody>
          <a:bodyPr wrap="square" rtlCol="0">
            <a:spAutoFit/>
          </a:bodyPr>
          <a:lstStyle/>
          <a:p>
            <a:pPr algn="ctr"/>
            <a:r>
              <a:rPr lang="en-GB" sz="1200" i="1" dirty="0" smtClean="0">
                <a:solidFill>
                  <a:srgbClr val="006600"/>
                </a:solidFill>
              </a:rPr>
              <a:t>USTC and IHEP? </a:t>
            </a:r>
            <a:r>
              <a:rPr lang="en-GB" sz="1200" dirty="0" smtClean="0">
                <a:solidFill>
                  <a:srgbClr val="0000FF"/>
                </a:solidFill>
              </a:rPr>
              <a:t>for </a:t>
            </a:r>
            <a:r>
              <a:rPr lang="en-GB" sz="1200" dirty="0" err="1" smtClean="0">
                <a:solidFill>
                  <a:srgbClr val="0000FF"/>
                </a:solidFill>
              </a:rPr>
              <a:t>datapath</a:t>
            </a:r>
            <a:r>
              <a:rPr lang="en-GB" sz="1200" dirty="0" smtClean="0">
                <a:solidFill>
                  <a:srgbClr val="0000FF"/>
                </a:solidFill>
              </a:rPr>
              <a:t> changes</a:t>
            </a:r>
            <a:endParaRPr lang="en-GB" sz="1400" dirty="0">
              <a:solidFill>
                <a:srgbClr val="006600"/>
              </a:solidFill>
            </a:endParaRPr>
          </a:p>
        </p:txBody>
      </p:sp>
      <p:sp>
        <p:nvSpPr>
          <p:cNvPr id="41" name="Right Brace 40"/>
          <p:cNvSpPr/>
          <p:nvPr/>
        </p:nvSpPr>
        <p:spPr>
          <a:xfrm rot="16200000">
            <a:off x="4233917" y="980280"/>
            <a:ext cx="217318" cy="3227976"/>
          </a:xfrm>
          <a:prstGeom prst="rightBrace">
            <a:avLst>
              <a:gd name="adj1" fmla="val 47293"/>
              <a:gd name="adj2" fmla="val 50000"/>
            </a:avLst>
          </a:prstGeom>
          <a:ln w="19050">
            <a:solidFill>
              <a:srgbClr val="00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TextBox 41"/>
          <p:cNvSpPr txBox="1"/>
          <p:nvPr/>
        </p:nvSpPr>
        <p:spPr>
          <a:xfrm>
            <a:off x="7168294" y="2096309"/>
            <a:ext cx="919485" cy="646331"/>
          </a:xfrm>
          <a:prstGeom prst="rect">
            <a:avLst/>
          </a:prstGeom>
          <a:solidFill>
            <a:schemeClr val="bg1"/>
          </a:solidFill>
        </p:spPr>
        <p:txBody>
          <a:bodyPr wrap="square" rtlCol="0">
            <a:spAutoFit/>
          </a:bodyPr>
          <a:lstStyle/>
          <a:p>
            <a:pPr algn="ctr"/>
            <a:r>
              <a:rPr lang="en-GB" sz="1200" dirty="0" smtClean="0">
                <a:solidFill>
                  <a:srgbClr val="0000FF"/>
                </a:solidFill>
              </a:rPr>
              <a:t>also needs </a:t>
            </a:r>
            <a:r>
              <a:rPr lang="en-GB" sz="1200" dirty="0" err="1" smtClean="0">
                <a:solidFill>
                  <a:srgbClr val="0000FF"/>
                </a:solidFill>
              </a:rPr>
              <a:t>datapath</a:t>
            </a:r>
            <a:r>
              <a:rPr lang="en-GB" sz="1200" dirty="0" smtClean="0">
                <a:solidFill>
                  <a:srgbClr val="0000FF"/>
                </a:solidFill>
              </a:rPr>
              <a:t> changes</a:t>
            </a:r>
            <a:endParaRPr lang="en-GB" sz="1400" dirty="0">
              <a:solidFill>
                <a:srgbClr val="0000FF"/>
              </a:solidFill>
            </a:endParaRPr>
          </a:p>
        </p:txBody>
      </p:sp>
      <p:sp>
        <p:nvSpPr>
          <p:cNvPr id="44" name="TextBox 43"/>
          <p:cNvSpPr txBox="1"/>
          <p:nvPr/>
        </p:nvSpPr>
        <p:spPr>
          <a:xfrm>
            <a:off x="3884123" y="3779289"/>
            <a:ext cx="198234" cy="461665"/>
          </a:xfrm>
          <a:prstGeom prst="rect">
            <a:avLst/>
          </a:prstGeom>
          <a:noFill/>
        </p:spPr>
        <p:txBody>
          <a:bodyPr wrap="square" rtlCol="0">
            <a:spAutoFit/>
          </a:bodyPr>
          <a:lstStyle/>
          <a:p>
            <a:pPr algn="ctr"/>
            <a:r>
              <a:rPr lang="en-GB" sz="2400" b="1" dirty="0" smtClean="0">
                <a:solidFill>
                  <a:srgbClr val="0000FF"/>
                </a:solidFill>
              </a:rPr>
              <a:t>?</a:t>
            </a:r>
            <a:endParaRPr lang="en-GB" sz="1600" b="1" dirty="0">
              <a:solidFill>
                <a:srgbClr val="0000FF"/>
              </a:solidFill>
            </a:endParaRPr>
          </a:p>
        </p:txBody>
      </p:sp>
      <p:sp>
        <p:nvSpPr>
          <p:cNvPr id="45" name="TextBox 44"/>
          <p:cNvSpPr txBox="1"/>
          <p:nvPr/>
        </p:nvSpPr>
        <p:spPr>
          <a:xfrm>
            <a:off x="5127024" y="3779289"/>
            <a:ext cx="198234" cy="461665"/>
          </a:xfrm>
          <a:prstGeom prst="rect">
            <a:avLst/>
          </a:prstGeom>
          <a:noFill/>
        </p:spPr>
        <p:txBody>
          <a:bodyPr wrap="square" rtlCol="0">
            <a:spAutoFit/>
          </a:bodyPr>
          <a:lstStyle/>
          <a:p>
            <a:pPr algn="ctr"/>
            <a:r>
              <a:rPr lang="en-GB" sz="2400" b="1" dirty="0" smtClean="0">
                <a:solidFill>
                  <a:srgbClr val="0000FF"/>
                </a:solidFill>
              </a:rPr>
              <a:t>?</a:t>
            </a:r>
            <a:endParaRPr lang="en-GB" sz="1600" b="1" dirty="0">
              <a:solidFill>
                <a:srgbClr val="0000FF"/>
              </a:solidFill>
            </a:endParaRPr>
          </a:p>
        </p:txBody>
      </p:sp>
      <p:sp>
        <p:nvSpPr>
          <p:cNvPr id="48" name="Down Arrow 47"/>
          <p:cNvSpPr/>
          <p:nvPr/>
        </p:nvSpPr>
        <p:spPr>
          <a:xfrm rot="10800000" flipH="1" flipV="1">
            <a:off x="4601603" y="5264279"/>
            <a:ext cx="164306" cy="240578"/>
          </a:xfrm>
          <a:prstGeom prst="downArrow">
            <a:avLst/>
          </a:prstGeom>
          <a:solidFill>
            <a:schemeClr val="tx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9" name="Straight Arrow Connector 48"/>
          <p:cNvCxnSpPr/>
          <p:nvPr/>
        </p:nvCxnSpPr>
        <p:spPr>
          <a:xfrm flipH="1" flipV="1">
            <a:off x="2074334" y="4010121"/>
            <a:ext cx="719666" cy="1543623"/>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56" name="Down Arrow 55"/>
          <p:cNvSpPr/>
          <p:nvPr/>
        </p:nvSpPr>
        <p:spPr>
          <a:xfrm rot="5400000" flipH="1" flipV="1">
            <a:off x="2363984" y="3648719"/>
            <a:ext cx="164306" cy="168074"/>
          </a:xfrm>
          <a:prstGeom prst="downArrow">
            <a:avLst/>
          </a:prstGeom>
          <a:solidFill>
            <a:schemeClr val="tx1"/>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p:cNvSpPr txBox="1"/>
          <p:nvPr/>
        </p:nvSpPr>
        <p:spPr>
          <a:xfrm>
            <a:off x="7168295" y="3491744"/>
            <a:ext cx="773438" cy="400110"/>
          </a:xfrm>
          <a:prstGeom prst="rect">
            <a:avLst/>
          </a:prstGeom>
          <a:solidFill>
            <a:schemeClr val="bg1"/>
          </a:solidFill>
        </p:spPr>
        <p:txBody>
          <a:bodyPr wrap="square" rtlCol="0">
            <a:spAutoFit/>
          </a:bodyPr>
          <a:lstStyle/>
          <a:p>
            <a:pPr algn="ctr"/>
            <a:r>
              <a:rPr lang="en-GB" sz="1000" b="1" dirty="0" smtClean="0"/>
              <a:t>(based on ABC130*)</a:t>
            </a:r>
            <a:endParaRPr lang="en-GB" sz="1050" b="1" dirty="0"/>
          </a:p>
        </p:txBody>
      </p:sp>
    </p:spTree>
    <p:extLst>
      <p:ext uri="{BB962C8B-B14F-4D97-AF65-F5344CB8AC3E}">
        <p14:creationId xmlns:p14="http://schemas.microsoft.com/office/powerpoint/2010/main" val="1552738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116632"/>
            <a:ext cx="8229600" cy="5669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solidFill>
                  <a:srgbClr val="0000FF"/>
                </a:solidFill>
              </a:rPr>
              <a:t>Agenda</a:t>
            </a:r>
            <a:endParaRPr lang="en-GB" sz="3600" dirty="0">
              <a:solidFill>
                <a:srgbClr val="0000FF"/>
              </a:solidFill>
            </a:endParaRPr>
          </a:p>
        </p:txBody>
      </p:sp>
      <p:sp>
        <p:nvSpPr>
          <p:cNvPr id="9" name="Slide Number Placeholder 1"/>
          <p:cNvSpPr>
            <a:spLocks noGrp="1"/>
          </p:cNvSpPr>
          <p:nvPr>
            <p:ph type="sldNum" sz="quarter" idx="12"/>
          </p:nvPr>
        </p:nvSpPr>
        <p:spPr>
          <a:xfrm>
            <a:off x="8460432" y="6484255"/>
            <a:ext cx="684076" cy="365125"/>
          </a:xfrm>
        </p:spPr>
        <p:txBody>
          <a:bodyPr/>
          <a:lstStyle/>
          <a:p>
            <a:fld id="{7F2886EE-AD67-426B-9E40-D4D67DDB6EF0}" type="slidenum">
              <a:rPr lang="en-GB" sz="1800" smtClean="0">
                <a:solidFill>
                  <a:schemeClr val="tx1"/>
                </a:solidFill>
              </a:rPr>
              <a:t>2</a:t>
            </a:fld>
            <a:endParaRPr lang="en-GB" dirty="0">
              <a:solidFill>
                <a:schemeClr val="tx1"/>
              </a:solidFill>
            </a:endParaRPr>
          </a:p>
        </p:txBody>
      </p:sp>
      <p:sp>
        <p:nvSpPr>
          <p:cNvPr id="16" name="TextBox 15"/>
          <p:cNvSpPr txBox="1"/>
          <p:nvPr/>
        </p:nvSpPr>
        <p:spPr>
          <a:xfrm>
            <a:off x="156839" y="796642"/>
            <a:ext cx="8795842" cy="1938992"/>
          </a:xfrm>
          <a:prstGeom prst="rect">
            <a:avLst/>
          </a:prstGeom>
          <a:noFill/>
        </p:spPr>
        <p:txBody>
          <a:bodyPr wrap="square" rtlCol="0">
            <a:spAutoFit/>
          </a:bodyPr>
          <a:lstStyle/>
          <a:p>
            <a:r>
              <a:rPr lang="en-GB" sz="2400" dirty="0" smtClean="0"/>
              <a:t>Review current work and discuss steps for next week</a:t>
            </a:r>
          </a:p>
          <a:p>
            <a:endParaRPr lang="en-GB" sz="2400" dirty="0"/>
          </a:p>
          <a:p>
            <a:r>
              <a:rPr lang="en-GB" sz="2400" dirty="0" smtClean="0"/>
              <a:t>Walk through CHESS-2 data format</a:t>
            </a:r>
          </a:p>
          <a:p>
            <a:endParaRPr lang="en-GB" sz="2400" dirty="0"/>
          </a:p>
          <a:p>
            <a:r>
              <a:rPr lang="en-GB" sz="2400" dirty="0" smtClean="0"/>
              <a:t>Walk through spec for CHESS-2 data emulator</a:t>
            </a:r>
          </a:p>
        </p:txBody>
      </p:sp>
    </p:spTree>
    <p:extLst>
      <p:ext uri="{BB962C8B-B14F-4D97-AF65-F5344CB8AC3E}">
        <p14:creationId xmlns:p14="http://schemas.microsoft.com/office/powerpoint/2010/main" val="856191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116632"/>
            <a:ext cx="8229600" cy="5669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t>Completed actions </a:t>
            </a:r>
            <a:r>
              <a:rPr lang="en-GB" sz="3600" dirty="0" smtClean="0">
                <a:solidFill>
                  <a:srgbClr val="FF0066"/>
                </a:solidFill>
              </a:rPr>
              <a:t>(since last week)</a:t>
            </a:r>
            <a:endParaRPr lang="en-GB" sz="3600" dirty="0">
              <a:solidFill>
                <a:srgbClr val="FF0066"/>
              </a:solidFill>
            </a:endParaRPr>
          </a:p>
        </p:txBody>
      </p:sp>
      <p:sp>
        <p:nvSpPr>
          <p:cNvPr id="9" name="Slide Number Placeholder 1"/>
          <p:cNvSpPr>
            <a:spLocks noGrp="1"/>
          </p:cNvSpPr>
          <p:nvPr>
            <p:ph type="sldNum" sz="quarter" idx="12"/>
          </p:nvPr>
        </p:nvSpPr>
        <p:spPr>
          <a:xfrm>
            <a:off x="8460432" y="6484255"/>
            <a:ext cx="684076" cy="365125"/>
          </a:xfrm>
        </p:spPr>
        <p:txBody>
          <a:bodyPr/>
          <a:lstStyle/>
          <a:p>
            <a:fld id="{7F2886EE-AD67-426B-9E40-D4D67DDB6EF0}" type="slidenum">
              <a:rPr lang="en-GB" sz="1800" smtClean="0">
                <a:solidFill>
                  <a:schemeClr val="tx1"/>
                </a:solidFill>
              </a:rPr>
              <a:t>3</a:t>
            </a:fld>
            <a:endParaRPr lang="en-GB" dirty="0">
              <a:solidFill>
                <a:schemeClr val="tx1"/>
              </a:solidFill>
            </a:endParaRPr>
          </a:p>
        </p:txBody>
      </p:sp>
      <p:sp>
        <p:nvSpPr>
          <p:cNvPr id="16" name="TextBox 15"/>
          <p:cNvSpPr txBox="1"/>
          <p:nvPr/>
        </p:nvSpPr>
        <p:spPr>
          <a:xfrm>
            <a:off x="156839" y="796642"/>
            <a:ext cx="8795842" cy="1631216"/>
          </a:xfrm>
          <a:prstGeom prst="rect">
            <a:avLst/>
          </a:prstGeom>
          <a:noFill/>
        </p:spPr>
        <p:txBody>
          <a:bodyPr wrap="square" rtlCol="0">
            <a:spAutoFit/>
          </a:bodyPr>
          <a:lstStyle/>
          <a:p>
            <a:pPr>
              <a:spcAft>
                <a:spcPts val="1200"/>
              </a:spcAft>
            </a:pPr>
            <a:r>
              <a:rPr lang="en-GB" sz="2000" b="1" dirty="0" smtClean="0"/>
              <a:t>Jaya </a:t>
            </a:r>
            <a:r>
              <a:rPr lang="en-GB" sz="2000" b="1" dirty="0"/>
              <a:t>John: </a:t>
            </a:r>
            <a:r>
              <a:rPr lang="en-GB" sz="2000" dirty="0"/>
              <a:t>send link to CHESS-2 review slides to </a:t>
            </a:r>
            <a:r>
              <a:rPr lang="en-GB" sz="2000" dirty="0" smtClean="0"/>
              <a:t>Wojtek</a:t>
            </a:r>
          </a:p>
          <a:p>
            <a:pPr>
              <a:spcAft>
                <a:spcPts val="1200"/>
              </a:spcAft>
            </a:pPr>
            <a:r>
              <a:rPr lang="en-GB" sz="2000" b="1" dirty="0"/>
              <a:t>Jaya John: </a:t>
            </a:r>
            <a:r>
              <a:rPr lang="en-GB" sz="2000" dirty="0"/>
              <a:t>e-mail ABC130 emulator random hit code and document to everyone at USTC. </a:t>
            </a:r>
          </a:p>
          <a:p>
            <a:pPr>
              <a:spcAft>
                <a:spcPts val="1200"/>
              </a:spcAft>
            </a:pPr>
            <a:endParaRPr lang="en-GB" sz="2000" dirty="0"/>
          </a:p>
        </p:txBody>
      </p:sp>
    </p:spTree>
    <p:extLst>
      <p:ext uri="{BB962C8B-B14F-4D97-AF65-F5344CB8AC3E}">
        <p14:creationId xmlns:p14="http://schemas.microsoft.com/office/powerpoint/2010/main" val="4274896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116632"/>
            <a:ext cx="8229600" cy="5669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t>Ongoing and new actions</a:t>
            </a:r>
            <a:endParaRPr lang="en-GB" sz="3600" dirty="0"/>
          </a:p>
        </p:txBody>
      </p:sp>
      <p:sp>
        <p:nvSpPr>
          <p:cNvPr id="9" name="Slide Number Placeholder 1"/>
          <p:cNvSpPr>
            <a:spLocks noGrp="1"/>
          </p:cNvSpPr>
          <p:nvPr>
            <p:ph type="sldNum" sz="quarter" idx="12"/>
          </p:nvPr>
        </p:nvSpPr>
        <p:spPr>
          <a:xfrm>
            <a:off x="8460432" y="6484255"/>
            <a:ext cx="684076" cy="365125"/>
          </a:xfrm>
        </p:spPr>
        <p:txBody>
          <a:bodyPr/>
          <a:lstStyle/>
          <a:p>
            <a:fld id="{7F2886EE-AD67-426B-9E40-D4D67DDB6EF0}" type="slidenum">
              <a:rPr lang="en-GB" sz="1800" smtClean="0">
                <a:solidFill>
                  <a:schemeClr val="tx1"/>
                </a:solidFill>
              </a:rPr>
              <a:t>4</a:t>
            </a:fld>
            <a:endParaRPr lang="en-GB" dirty="0">
              <a:solidFill>
                <a:schemeClr val="tx1"/>
              </a:solidFill>
            </a:endParaRPr>
          </a:p>
        </p:txBody>
      </p:sp>
      <p:sp>
        <p:nvSpPr>
          <p:cNvPr id="16" name="TextBox 15"/>
          <p:cNvSpPr txBox="1"/>
          <p:nvPr/>
        </p:nvSpPr>
        <p:spPr>
          <a:xfrm>
            <a:off x="156839" y="796642"/>
            <a:ext cx="8795842" cy="4154984"/>
          </a:xfrm>
          <a:prstGeom prst="rect">
            <a:avLst/>
          </a:prstGeom>
          <a:noFill/>
        </p:spPr>
        <p:txBody>
          <a:bodyPr wrap="square" rtlCol="0">
            <a:spAutoFit/>
          </a:bodyPr>
          <a:lstStyle/>
          <a:p>
            <a:pPr>
              <a:spcAft>
                <a:spcPts val="1200"/>
              </a:spcAft>
            </a:pPr>
            <a:r>
              <a:rPr lang="en-GB" sz="2000" b="1" dirty="0" smtClean="0"/>
              <a:t>Wojtek</a:t>
            </a:r>
            <a:r>
              <a:rPr lang="en-GB" sz="2000" dirty="0" smtClean="0"/>
              <a:t> and </a:t>
            </a:r>
            <a:r>
              <a:rPr lang="en-GB" sz="2000" b="1" dirty="0" smtClean="0"/>
              <a:t>Jaya John: </a:t>
            </a:r>
            <a:r>
              <a:rPr lang="en-GB" sz="2000" dirty="0" smtClean="0"/>
              <a:t>[in progress]</a:t>
            </a:r>
            <a:r>
              <a:rPr lang="en-GB" sz="2000" b="1" dirty="0" smtClean="0"/>
              <a:t> </a:t>
            </a:r>
            <a:r>
              <a:rPr lang="en-GB" sz="2000" dirty="0" smtClean="0"/>
              <a:t>set up their Nexys Video with current ITSDAQ firmware and SCTDAQ software </a:t>
            </a:r>
            <a:r>
              <a:rPr lang="en-GB" sz="1400" dirty="0" smtClean="0"/>
              <a:t>– on CentOS for UBC, Windows for Oxford. </a:t>
            </a:r>
            <a:r>
              <a:rPr lang="en-GB" sz="1400" dirty="0" smtClean="0">
                <a:solidFill>
                  <a:srgbClr val="FF0066"/>
                </a:solidFill>
              </a:rPr>
              <a:t>So far, CentOS is not the most friendly distribution to set up, requires some extra steps and installations.</a:t>
            </a:r>
          </a:p>
          <a:p>
            <a:pPr>
              <a:spcAft>
                <a:spcPts val="1200"/>
              </a:spcAft>
            </a:pPr>
            <a:r>
              <a:rPr lang="en-GB" sz="2000" b="1" dirty="0" smtClean="0"/>
              <a:t>Wojtek:</a:t>
            </a:r>
            <a:r>
              <a:rPr lang="en-GB" sz="2000" dirty="0" smtClean="0"/>
              <a:t> </a:t>
            </a:r>
            <a:r>
              <a:rPr lang="en-GB" sz="2000" dirty="0"/>
              <a:t>[in progress]</a:t>
            </a:r>
            <a:r>
              <a:rPr lang="en-GB" sz="2000" b="1" dirty="0"/>
              <a:t> </a:t>
            </a:r>
            <a:r>
              <a:rPr lang="en-GB" sz="2000" dirty="0" smtClean="0"/>
              <a:t>check the ABC130* code from Matt (ITSDAQ repo) in to </a:t>
            </a:r>
            <a:r>
              <a:rPr lang="en-GB" sz="2000" dirty="0" err="1" smtClean="0"/>
              <a:t>GitLab</a:t>
            </a:r>
            <a:r>
              <a:rPr lang="en-GB" sz="2000" dirty="0" smtClean="0"/>
              <a:t>. Could also check in the ABC130 command decoder, but could be later also. </a:t>
            </a:r>
          </a:p>
          <a:p>
            <a:pPr>
              <a:spcAft>
                <a:spcPts val="1200"/>
              </a:spcAft>
            </a:pPr>
            <a:r>
              <a:rPr lang="en-GB" sz="2000" b="1" dirty="0" smtClean="0"/>
              <a:t>Jaya </a:t>
            </a:r>
            <a:r>
              <a:rPr lang="en-GB" sz="2000" b="1" dirty="0"/>
              <a:t>John: </a:t>
            </a:r>
            <a:r>
              <a:rPr lang="en-GB" sz="2000" dirty="0" smtClean="0"/>
              <a:t>add the SACI code to </a:t>
            </a:r>
            <a:r>
              <a:rPr lang="en-GB" sz="2000" dirty="0" err="1" smtClean="0"/>
              <a:t>GitLab</a:t>
            </a:r>
            <a:endParaRPr lang="en-GB" sz="2000" dirty="0" smtClean="0"/>
          </a:p>
          <a:p>
            <a:pPr>
              <a:spcAft>
                <a:spcPts val="1200"/>
              </a:spcAft>
            </a:pPr>
            <a:r>
              <a:rPr lang="en-GB" sz="2000" b="1" dirty="0"/>
              <a:t>Jaya John: </a:t>
            </a:r>
            <a:r>
              <a:rPr lang="en-GB" sz="2000" dirty="0" smtClean="0"/>
              <a:t>prepare a mini-spec for CHESS-2 data emulator</a:t>
            </a:r>
          </a:p>
          <a:p>
            <a:pPr>
              <a:spcAft>
                <a:spcPts val="1200"/>
              </a:spcAft>
            </a:pPr>
            <a:r>
              <a:rPr lang="en-GB" sz="2000" b="1" dirty="0"/>
              <a:t>Jaya John: </a:t>
            </a:r>
            <a:r>
              <a:rPr lang="en-GB" sz="2000" dirty="0" smtClean="0"/>
              <a:t>also </a:t>
            </a:r>
            <a:r>
              <a:rPr lang="en-GB" sz="2000" dirty="0"/>
              <a:t>ask CHESS-2 </a:t>
            </a:r>
            <a:r>
              <a:rPr lang="en-GB" sz="2000" dirty="0" smtClean="0"/>
              <a:t>designers about timeframe </a:t>
            </a:r>
            <a:r>
              <a:rPr lang="en-GB" sz="2000" dirty="0"/>
              <a:t>for the CHESS-2 specification</a:t>
            </a:r>
            <a:r>
              <a:rPr lang="en-GB" sz="2000" dirty="0" smtClean="0"/>
              <a:t>. Even a partial spec will be a great help for understanding.</a:t>
            </a:r>
          </a:p>
          <a:p>
            <a:pPr>
              <a:spcAft>
                <a:spcPts val="1200"/>
              </a:spcAft>
            </a:pPr>
            <a:r>
              <a:rPr lang="en-GB" sz="2000" b="1" dirty="0" err="1" smtClean="0"/>
              <a:t>Hongbo</a:t>
            </a:r>
            <a:r>
              <a:rPr lang="en-GB" sz="2000" b="1" dirty="0" smtClean="0"/>
              <a:t> and Weiguo: </a:t>
            </a:r>
            <a:r>
              <a:rPr lang="en-GB" sz="2000" dirty="0" smtClean="0"/>
              <a:t>assist our colleagues at USTC to obtain CERN accounts, for gaining access to the ITSDAQ repository.</a:t>
            </a:r>
          </a:p>
        </p:txBody>
      </p:sp>
    </p:spTree>
    <p:extLst>
      <p:ext uri="{BB962C8B-B14F-4D97-AF65-F5344CB8AC3E}">
        <p14:creationId xmlns:p14="http://schemas.microsoft.com/office/powerpoint/2010/main" val="3976610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116632"/>
            <a:ext cx="8229600" cy="5669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solidFill>
                  <a:srgbClr val="0000FF"/>
                </a:solidFill>
              </a:rPr>
              <a:t>CHESS-2 data format</a:t>
            </a:r>
            <a:endParaRPr lang="en-GB" sz="3600" dirty="0">
              <a:solidFill>
                <a:srgbClr val="0000FF"/>
              </a:solidFill>
            </a:endParaRPr>
          </a:p>
        </p:txBody>
      </p:sp>
      <p:sp>
        <p:nvSpPr>
          <p:cNvPr id="9" name="Slide Number Placeholder 1"/>
          <p:cNvSpPr>
            <a:spLocks noGrp="1"/>
          </p:cNvSpPr>
          <p:nvPr>
            <p:ph type="sldNum" sz="quarter" idx="12"/>
          </p:nvPr>
        </p:nvSpPr>
        <p:spPr>
          <a:xfrm>
            <a:off x="8460432" y="6484255"/>
            <a:ext cx="684076" cy="365125"/>
          </a:xfrm>
        </p:spPr>
        <p:txBody>
          <a:bodyPr/>
          <a:lstStyle/>
          <a:p>
            <a:fld id="{7F2886EE-AD67-426B-9E40-D4D67DDB6EF0}" type="slidenum">
              <a:rPr lang="en-GB" sz="1800" smtClean="0">
                <a:solidFill>
                  <a:schemeClr val="tx1"/>
                </a:solidFill>
              </a:rPr>
              <a:t>5</a:t>
            </a:fld>
            <a:endParaRPr lang="en-GB" dirty="0">
              <a:solidFill>
                <a:schemeClr val="tx1"/>
              </a:solidFill>
            </a:endParaRPr>
          </a:p>
        </p:txBody>
      </p:sp>
      <p:sp>
        <p:nvSpPr>
          <p:cNvPr id="16" name="TextBox 15"/>
          <p:cNvSpPr txBox="1"/>
          <p:nvPr/>
        </p:nvSpPr>
        <p:spPr>
          <a:xfrm>
            <a:off x="156839" y="796642"/>
            <a:ext cx="8795842" cy="3785652"/>
          </a:xfrm>
          <a:prstGeom prst="rect">
            <a:avLst/>
          </a:prstGeom>
          <a:noFill/>
        </p:spPr>
        <p:txBody>
          <a:bodyPr wrap="square" rtlCol="0">
            <a:spAutoFit/>
          </a:bodyPr>
          <a:lstStyle/>
          <a:p>
            <a:r>
              <a:rPr lang="en-GB" sz="2400" dirty="0" smtClean="0"/>
              <a:t>Introduction to this key topic for the ABCN’:</a:t>
            </a:r>
          </a:p>
          <a:p>
            <a:endParaRPr lang="en-GB" sz="2400" dirty="0" smtClean="0"/>
          </a:p>
          <a:p>
            <a:pPr marL="342900" indent="-342900">
              <a:buFont typeface="Arial" panose="020B0604020202020204" pitchFamily="34" charset="0"/>
              <a:buChar char="•"/>
            </a:pPr>
            <a:r>
              <a:rPr lang="en-GB" sz="2400" dirty="0" smtClean="0"/>
              <a:t>How does CHESS-2 process and encode the hits received on the pixel array?</a:t>
            </a:r>
            <a:br>
              <a:rPr lang="en-GB" sz="2400" dirty="0" smtClean="0"/>
            </a:br>
            <a:endParaRPr lang="en-GB" sz="2400" dirty="0" smtClean="0"/>
          </a:p>
          <a:p>
            <a:pPr marL="342900" indent="-342900">
              <a:buFont typeface="Arial" panose="020B0604020202020204" pitchFamily="34" charset="0"/>
              <a:buChar char="•"/>
            </a:pPr>
            <a:r>
              <a:rPr lang="en-GB" sz="2400" dirty="0" smtClean="0"/>
              <a:t>What is the format of data the ABCN’ will receive from CHESS-2?</a:t>
            </a:r>
          </a:p>
          <a:p>
            <a:r>
              <a:rPr lang="en-GB" sz="2400" dirty="0" smtClean="0"/>
              <a:t/>
            </a:r>
            <a:br>
              <a:rPr lang="en-GB" sz="2400" dirty="0" smtClean="0"/>
            </a:br>
            <a:endParaRPr lang="en-GB" sz="2400" dirty="0" smtClean="0"/>
          </a:p>
          <a:p>
            <a:r>
              <a:rPr lang="en-GB" sz="2400" dirty="0" smtClean="0"/>
              <a:t>These slides are all based on Pietro Caragiulo’s </a:t>
            </a:r>
            <a:r>
              <a:rPr lang="en-GB" sz="2400" dirty="0" smtClean="0">
                <a:hlinkClick r:id="rId2"/>
              </a:rPr>
              <a:t>CHESS-2 slides </a:t>
            </a:r>
            <a:r>
              <a:rPr lang="en-GB" sz="2400" dirty="0" smtClean="0"/>
              <a:t>presented at ATLAS Upgrade Week, 18 April.</a:t>
            </a:r>
            <a:endParaRPr lang="en-GB" sz="2400" dirty="0"/>
          </a:p>
        </p:txBody>
      </p:sp>
    </p:spTree>
    <p:extLst>
      <p:ext uri="{BB962C8B-B14F-4D97-AF65-F5344CB8AC3E}">
        <p14:creationId xmlns:p14="http://schemas.microsoft.com/office/powerpoint/2010/main" val="1458489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116632"/>
            <a:ext cx="8229600" cy="5669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solidFill>
                  <a:srgbClr val="0000FF"/>
                </a:solidFill>
              </a:rPr>
              <a:t>CHESS-2 Architecture</a:t>
            </a:r>
            <a:endParaRPr lang="en-GB" sz="3600" dirty="0">
              <a:solidFill>
                <a:srgbClr val="0000FF"/>
              </a:solidFill>
            </a:endParaRPr>
          </a:p>
        </p:txBody>
      </p:sp>
      <p:sp>
        <p:nvSpPr>
          <p:cNvPr id="9" name="Slide Number Placeholder 1"/>
          <p:cNvSpPr>
            <a:spLocks noGrp="1"/>
          </p:cNvSpPr>
          <p:nvPr>
            <p:ph type="sldNum" sz="quarter" idx="12"/>
          </p:nvPr>
        </p:nvSpPr>
        <p:spPr>
          <a:xfrm>
            <a:off x="8460432" y="6484255"/>
            <a:ext cx="684076" cy="365125"/>
          </a:xfrm>
        </p:spPr>
        <p:txBody>
          <a:bodyPr/>
          <a:lstStyle/>
          <a:p>
            <a:fld id="{7F2886EE-AD67-426B-9E40-D4D67DDB6EF0}" type="slidenum">
              <a:rPr lang="en-GB" sz="1800" smtClean="0">
                <a:solidFill>
                  <a:schemeClr val="tx1"/>
                </a:solidFill>
              </a:rPr>
              <a:t>6</a:t>
            </a:fld>
            <a:endParaRPr lang="en-GB" dirty="0">
              <a:solidFill>
                <a:schemeClr val="tx1"/>
              </a:solidFill>
            </a:endParaRPr>
          </a:p>
        </p:txBody>
      </p:sp>
      <p:grpSp>
        <p:nvGrpSpPr>
          <p:cNvPr id="5" name="Group 4"/>
          <p:cNvGrpSpPr/>
          <p:nvPr/>
        </p:nvGrpSpPr>
        <p:grpSpPr>
          <a:xfrm>
            <a:off x="981604" y="1977264"/>
            <a:ext cx="7315200" cy="2579332"/>
            <a:chOff x="1066800" y="2342820"/>
            <a:chExt cx="7315200" cy="2579332"/>
          </a:xfrm>
        </p:grpSpPr>
        <p:cxnSp>
          <p:nvCxnSpPr>
            <p:cNvPr id="7" name="Straight Connector 6"/>
            <p:cNvCxnSpPr/>
            <p:nvPr/>
          </p:nvCxnSpPr>
          <p:spPr>
            <a:xfrm>
              <a:off x="4925427" y="2431207"/>
              <a:ext cx="0" cy="19451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066800" y="2625721"/>
              <a:ext cx="2100163" cy="2286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b="1" dirty="0" smtClean="0">
                  <a:solidFill>
                    <a:prstClr val="white"/>
                  </a:solidFill>
                </a:rPr>
                <a:t>128 x 32</a:t>
              </a:r>
            </a:p>
            <a:p>
              <a:pPr algn="ctr"/>
              <a:r>
                <a:rPr lang="en-US" sz="1200" b="1" dirty="0" smtClean="0">
                  <a:solidFill>
                    <a:prstClr val="white"/>
                  </a:solidFill>
                </a:rPr>
                <a:t>pixels</a:t>
              </a:r>
              <a:endParaRPr lang="en-US" sz="1200" b="1" dirty="0">
                <a:solidFill>
                  <a:prstClr val="white"/>
                </a:solidFill>
              </a:endParaRPr>
            </a:p>
          </p:txBody>
        </p:sp>
        <p:sp>
          <p:nvSpPr>
            <p:cNvPr id="10" name="Rectangle 9"/>
            <p:cNvSpPr/>
            <p:nvPr/>
          </p:nvSpPr>
          <p:spPr>
            <a:xfrm>
              <a:off x="1066800" y="2342820"/>
              <a:ext cx="3688976" cy="2046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prstClr val="white"/>
                  </a:solidFill>
                </a:rPr>
                <a:t>Column Decoder</a:t>
              </a:r>
              <a:endParaRPr lang="en-US" sz="1200" dirty="0">
                <a:solidFill>
                  <a:prstClr val="white"/>
                </a:solidFill>
              </a:endParaRPr>
            </a:p>
          </p:txBody>
        </p:sp>
        <p:sp>
          <p:nvSpPr>
            <p:cNvPr id="11" name="Rectangle 10"/>
            <p:cNvSpPr/>
            <p:nvPr/>
          </p:nvSpPr>
          <p:spPr>
            <a:xfrm>
              <a:off x="3265213" y="2625721"/>
              <a:ext cx="1490563" cy="2286000"/>
            </a:xfrm>
            <a:prstGeom prst="rect">
              <a:avLst/>
            </a:prstGeom>
            <a:solidFill>
              <a:srgbClr val="C00000"/>
            </a:solidFill>
            <a:ln>
              <a:solidFill>
                <a:srgbClr val="981E3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b="1" dirty="0">
                  <a:solidFill>
                    <a:prstClr val="white"/>
                  </a:solidFill>
                </a:rPr>
                <a:t>Half Comparator,</a:t>
              </a:r>
            </a:p>
            <a:p>
              <a:pPr algn="ctr"/>
              <a:r>
                <a:rPr lang="en-US" sz="1200" b="1" dirty="0">
                  <a:solidFill>
                    <a:prstClr val="white"/>
                  </a:solidFill>
                </a:rPr>
                <a:t>Latch &amp; </a:t>
              </a:r>
              <a:r>
                <a:rPr lang="en-US" sz="1200" b="1" dirty="0" smtClean="0">
                  <a:solidFill>
                    <a:prstClr val="white"/>
                  </a:solidFill>
                </a:rPr>
                <a:t>Strip </a:t>
              </a:r>
              <a:r>
                <a:rPr lang="en-US" sz="1200" b="1" dirty="0">
                  <a:solidFill>
                    <a:prstClr val="white"/>
                  </a:solidFill>
                </a:rPr>
                <a:t>encoding</a:t>
              </a:r>
            </a:p>
          </p:txBody>
        </p:sp>
        <p:sp>
          <p:nvSpPr>
            <p:cNvPr id="12" name="Rectangle 11"/>
            <p:cNvSpPr/>
            <p:nvPr/>
          </p:nvSpPr>
          <p:spPr>
            <a:xfrm>
              <a:off x="5138837" y="2631145"/>
              <a:ext cx="1066800" cy="2286000"/>
            </a:xfrm>
            <a:prstGeom prst="rect">
              <a:avLst/>
            </a:prstGeom>
            <a:solidFill>
              <a:srgbClr val="C00000"/>
            </a:solidFill>
            <a:ln>
              <a:solidFill>
                <a:srgbClr val="981E3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b="1" dirty="0" smtClean="0">
                  <a:solidFill>
                    <a:prstClr val="white"/>
                  </a:solidFill>
                </a:rPr>
                <a:t> Hit Encoding</a:t>
              </a:r>
              <a:endParaRPr lang="en-US" sz="1200" b="1" dirty="0">
                <a:solidFill>
                  <a:prstClr val="white"/>
                </a:solidFill>
              </a:endParaRPr>
            </a:p>
          </p:txBody>
        </p:sp>
        <p:sp>
          <p:nvSpPr>
            <p:cNvPr id="13" name="Rectangle 12"/>
            <p:cNvSpPr/>
            <p:nvPr/>
          </p:nvSpPr>
          <p:spPr>
            <a:xfrm rot="5400000">
              <a:off x="3779781" y="3685401"/>
              <a:ext cx="2286000" cy="1774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smtClean="0">
                  <a:solidFill>
                    <a:prstClr val="white"/>
                  </a:solidFill>
                </a:rPr>
                <a:t>Row Decoder </a:t>
              </a:r>
              <a:endParaRPr lang="en-US" sz="900" dirty="0">
                <a:solidFill>
                  <a:prstClr val="white"/>
                </a:solidFill>
              </a:endParaRPr>
            </a:p>
          </p:txBody>
        </p:sp>
        <p:cxnSp>
          <p:nvCxnSpPr>
            <p:cNvPr id="14" name="Straight Connector 13"/>
            <p:cNvCxnSpPr/>
            <p:nvPr/>
          </p:nvCxnSpPr>
          <p:spPr>
            <a:xfrm flipV="1">
              <a:off x="4755778" y="2431207"/>
              <a:ext cx="2524945" cy="35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6932675" y="2631145"/>
              <a:ext cx="1182462" cy="1344785"/>
              <a:chOff x="8190715" y="2667457"/>
              <a:chExt cx="1182462" cy="1344785"/>
            </a:xfrm>
          </p:grpSpPr>
          <p:sp>
            <p:nvSpPr>
              <p:cNvPr id="34" name="Rectangle 33"/>
              <p:cNvSpPr/>
              <p:nvPr/>
            </p:nvSpPr>
            <p:spPr>
              <a:xfrm>
                <a:off x="8190715" y="2667457"/>
                <a:ext cx="1182462" cy="13447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900" dirty="0">
                  <a:solidFill>
                    <a:prstClr val="white"/>
                  </a:solidFill>
                </a:endParaRPr>
              </a:p>
            </p:txBody>
          </p:sp>
          <p:cxnSp>
            <p:nvCxnSpPr>
              <p:cNvPr id="35" name="Straight Connector 34"/>
              <p:cNvCxnSpPr/>
              <p:nvPr/>
            </p:nvCxnSpPr>
            <p:spPr>
              <a:xfrm>
                <a:off x="8775602" y="3329527"/>
                <a:ext cx="21521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8538763" y="3039973"/>
                <a:ext cx="0" cy="8877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8929597" y="2707695"/>
                <a:ext cx="381000" cy="123962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solidFill>
                      <a:schemeClr val="tx1"/>
                    </a:solidFill>
                  </a:rPr>
                  <a:t>SACI</a:t>
                </a:r>
              </a:p>
            </p:txBody>
          </p:sp>
          <p:sp>
            <p:nvSpPr>
              <p:cNvPr id="38" name="Rectangle 37"/>
              <p:cNvSpPr/>
              <p:nvPr/>
            </p:nvSpPr>
            <p:spPr>
              <a:xfrm>
                <a:off x="8233963" y="3124519"/>
                <a:ext cx="609600" cy="36967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rPr>
                  <a:t>Control </a:t>
                </a:r>
                <a:r>
                  <a:rPr lang="en-US" sz="1050" dirty="0" smtClean="0">
                    <a:solidFill>
                      <a:schemeClr val="tx1"/>
                    </a:solidFill>
                  </a:rPr>
                  <a:t>Logic</a:t>
                </a:r>
                <a:endParaRPr lang="en-US" sz="1050" dirty="0">
                  <a:solidFill>
                    <a:schemeClr val="tx1"/>
                  </a:solidFill>
                </a:endParaRPr>
              </a:p>
            </p:txBody>
          </p:sp>
          <p:cxnSp>
            <p:nvCxnSpPr>
              <p:cNvPr id="39" name="Straight Connector 38"/>
              <p:cNvCxnSpPr/>
              <p:nvPr/>
            </p:nvCxnSpPr>
            <p:spPr>
              <a:xfrm flipV="1">
                <a:off x="8538763" y="3494190"/>
                <a:ext cx="0" cy="8877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8233964" y="3579142"/>
                <a:ext cx="606890" cy="36817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rPr>
                  <a:t>Global Registers</a:t>
                </a:r>
              </a:p>
            </p:txBody>
          </p:sp>
          <p:sp>
            <p:nvSpPr>
              <p:cNvPr id="41" name="Rectangle 40"/>
              <p:cNvSpPr/>
              <p:nvPr/>
            </p:nvSpPr>
            <p:spPr>
              <a:xfrm>
                <a:off x="8233963" y="2707694"/>
                <a:ext cx="609600" cy="34274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smtClean="0">
                    <a:solidFill>
                      <a:schemeClr val="tx1"/>
                    </a:solidFill>
                  </a:rPr>
                  <a:t>Matrix</a:t>
                </a:r>
              </a:p>
              <a:p>
                <a:pPr algn="ctr"/>
                <a:r>
                  <a:rPr lang="en-US" sz="1050" dirty="0" smtClean="0">
                    <a:solidFill>
                      <a:schemeClr val="tx1"/>
                    </a:solidFill>
                  </a:rPr>
                  <a:t>Pointers</a:t>
                </a:r>
              </a:p>
            </p:txBody>
          </p:sp>
        </p:grpSp>
        <p:cxnSp>
          <p:nvCxnSpPr>
            <p:cNvPr id="17" name="Straight Connector 16"/>
            <p:cNvCxnSpPr/>
            <p:nvPr/>
          </p:nvCxnSpPr>
          <p:spPr>
            <a:xfrm>
              <a:off x="6760710" y="3684928"/>
              <a:ext cx="21521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331690" y="2632975"/>
              <a:ext cx="490616" cy="13310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r>
                <a:rPr lang="en-US" sz="1200" dirty="0">
                  <a:solidFill>
                    <a:prstClr val="white"/>
                  </a:solidFill>
                </a:rPr>
                <a:t>Global DACs</a:t>
              </a:r>
            </a:p>
          </p:txBody>
        </p:sp>
        <p:sp>
          <p:nvSpPr>
            <p:cNvPr id="19" name="Rectangle 18"/>
            <p:cNvSpPr/>
            <p:nvPr/>
          </p:nvSpPr>
          <p:spPr>
            <a:xfrm>
              <a:off x="6932675" y="4055697"/>
              <a:ext cx="1182462" cy="856847"/>
            </a:xfrm>
            <a:prstGeom prst="rect">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solidFill>
                    <a:prstClr val="white"/>
                  </a:solidFill>
                </a:rPr>
                <a:t>LVDS TX/RX</a:t>
              </a:r>
            </a:p>
          </p:txBody>
        </p:sp>
        <p:cxnSp>
          <p:nvCxnSpPr>
            <p:cNvPr id="20" name="Straight Connector 19"/>
            <p:cNvCxnSpPr/>
            <p:nvPr/>
          </p:nvCxnSpPr>
          <p:spPr>
            <a:xfrm flipV="1">
              <a:off x="7280723" y="2431565"/>
              <a:ext cx="0" cy="2398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8210220" y="2625722"/>
              <a:ext cx="171780" cy="2293540"/>
              <a:chOff x="8210220" y="2625722"/>
              <a:chExt cx="171780" cy="2293540"/>
            </a:xfrm>
            <a:solidFill>
              <a:schemeClr val="bg2">
                <a:lumMod val="50000"/>
              </a:schemeClr>
            </a:solidFill>
          </p:grpSpPr>
          <p:sp>
            <p:nvSpPr>
              <p:cNvPr id="23" name="Snip Same Side Corner Rectangle 22"/>
              <p:cNvSpPr/>
              <p:nvPr/>
            </p:nvSpPr>
            <p:spPr>
              <a:xfrm rot="16200000">
                <a:off x="8210220" y="2625722"/>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nip Same Side Corner Rectangle 23"/>
              <p:cNvSpPr/>
              <p:nvPr/>
            </p:nvSpPr>
            <p:spPr>
              <a:xfrm rot="16200000">
                <a:off x="8210220" y="2837898"/>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nip Same Side Corner Rectangle 24"/>
              <p:cNvSpPr/>
              <p:nvPr/>
            </p:nvSpPr>
            <p:spPr>
              <a:xfrm rot="16200000">
                <a:off x="8210220" y="3050074"/>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nip Same Side Corner Rectangle 25"/>
              <p:cNvSpPr/>
              <p:nvPr/>
            </p:nvSpPr>
            <p:spPr>
              <a:xfrm rot="16200000">
                <a:off x="8210220" y="3262250"/>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nip Same Side Corner Rectangle 26"/>
              <p:cNvSpPr/>
              <p:nvPr/>
            </p:nvSpPr>
            <p:spPr>
              <a:xfrm rot="16200000">
                <a:off x="8210220" y="3474426"/>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nip Same Side Corner Rectangle 27"/>
              <p:cNvSpPr/>
              <p:nvPr/>
            </p:nvSpPr>
            <p:spPr>
              <a:xfrm rot="16200000">
                <a:off x="8210220" y="3686602"/>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nip Same Side Corner Rectangle 28"/>
              <p:cNvSpPr/>
              <p:nvPr/>
            </p:nvSpPr>
            <p:spPr>
              <a:xfrm rot="16200000">
                <a:off x="8210220" y="3898778"/>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nip Same Side Corner Rectangle 29"/>
              <p:cNvSpPr/>
              <p:nvPr/>
            </p:nvSpPr>
            <p:spPr>
              <a:xfrm rot="16200000">
                <a:off x="8210220" y="4110954"/>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nip Same Side Corner Rectangle 30"/>
              <p:cNvSpPr/>
              <p:nvPr/>
            </p:nvSpPr>
            <p:spPr>
              <a:xfrm rot="16200000">
                <a:off x="8210220" y="4323130"/>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nip Same Side Corner Rectangle 31"/>
              <p:cNvSpPr/>
              <p:nvPr/>
            </p:nvSpPr>
            <p:spPr>
              <a:xfrm rot="16200000">
                <a:off x="8210220" y="4535306"/>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nip Same Side Corner Rectangle 32"/>
              <p:cNvSpPr/>
              <p:nvPr/>
            </p:nvSpPr>
            <p:spPr>
              <a:xfrm rot="16200000">
                <a:off x="8210220" y="4747482"/>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p:nvPr/>
          </p:nvSpPr>
          <p:spPr>
            <a:xfrm>
              <a:off x="6331690" y="4055697"/>
              <a:ext cx="490616" cy="866455"/>
            </a:xfrm>
            <a:prstGeom prst="rect">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en-US" sz="1200" dirty="0" err="1" smtClean="0">
                  <a:solidFill>
                    <a:prstClr val="white"/>
                  </a:solidFill>
                </a:rPr>
                <a:t>Serializer</a:t>
              </a:r>
              <a:endParaRPr lang="en-US" sz="1200" dirty="0" smtClean="0">
                <a:solidFill>
                  <a:prstClr val="white"/>
                </a:solidFill>
              </a:endParaRPr>
            </a:p>
          </p:txBody>
        </p:sp>
      </p:grpSp>
      <p:sp>
        <p:nvSpPr>
          <p:cNvPr id="55" name="TextBox 54"/>
          <p:cNvSpPr txBox="1"/>
          <p:nvPr/>
        </p:nvSpPr>
        <p:spPr>
          <a:xfrm>
            <a:off x="981602" y="852908"/>
            <a:ext cx="6604759" cy="400110"/>
          </a:xfrm>
          <a:prstGeom prst="rect">
            <a:avLst/>
          </a:prstGeom>
          <a:solidFill>
            <a:schemeClr val="bg1"/>
          </a:solidFill>
        </p:spPr>
        <p:txBody>
          <a:bodyPr wrap="square" rtlCol="0">
            <a:spAutoFit/>
          </a:bodyPr>
          <a:lstStyle/>
          <a:p>
            <a:r>
              <a:rPr lang="en-GB" sz="2000" dirty="0" smtClean="0"/>
              <a:t>Block diagram of the sensor:</a:t>
            </a:r>
          </a:p>
        </p:txBody>
      </p:sp>
      <p:grpSp>
        <p:nvGrpSpPr>
          <p:cNvPr id="42" name="Group 41"/>
          <p:cNvGrpSpPr/>
          <p:nvPr/>
        </p:nvGrpSpPr>
        <p:grpSpPr>
          <a:xfrm>
            <a:off x="5933054" y="5007229"/>
            <a:ext cx="3085444" cy="1135796"/>
            <a:chOff x="1790700" y="4572000"/>
            <a:chExt cx="3085444" cy="1135796"/>
          </a:xfrm>
        </p:grpSpPr>
        <p:sp>
          <p:nvSpPr>
            <p:cNvPr id="43" name="Rectangle 42"/>
            <p:cNvSpPr/>
            <p:nvPr/>
          </p:nvSpPr>
          <p:spPr>
            <a:xfrm>
              <a:off x="1790700" y="4596199"/>
              <a:ext cx="723900" cy="228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200" b="1">
                <a:solidFill>
                  <a:prstClr val="white"/>
                </a:solidFill>
              </a:endParaRPr>
            </a:p>
          </p:txBody>
        </p:sp>
        <p:sp>
          <p:nvSpPr>
            <p:cNvPr id="44" name="TextBox 43"/>
            <p:cNvSpPr txBox="1"/>
            <p:nvPr/>
          </p:nvSpPr>
          <p:spPr>
            <a:xfrm>
              <a:off x="2514600" y="4572000"/>
              <a:ext cx="1024639" cy="276999"/>
            </a:xfrm>
            <a:prstGeom prst="rect">
              <a:avLst/>
            </a:prstGeom>
            <a:noFill/>
          </p:spPr>
          <p:txBody>
            <a:bodyPr wrap="none" rtlCol="0">
              <a:spAutoFit/>
            </a:bodyPr>
            <a:lstStyle/>
            <a:p>
              <a:r>
                <a:rPr lang="en-US" sz="1200" b="1" i="1" dirty="0" smtClean="0"/>
                <a:t>Acquisition</a:t>
              </a:r>
              <a:endParaRPr lang="en-US" sz="1200" b="1" i="1" dirty="0"/>
            </a:p>
          </p:txBody>
        </p:sp>
        <p:sp>
          <p:nvSpPr>
            <p:cNvPr id="45" name="Rectangle 44"/>
            <p:cNvSpPr/>
            <p:nvPr/>
          </p:nvSpPr>
          <p:spPr>
            <a:xfrm>
              <a:off x="1790700" y="4887098"/>
              <a:ext cx="723900" cy="228600"/>
            </a:xfrm>
            <a:prstGeom prst="rect">
              <a:avLst/>
            </a:prstGeom>
            <a:solidFill>
              <a:srgbClr val="C00000"/>
            </a:solidFill>
            <a:ln>
              <a:solidFill>
                <a:srgbClr val="981E3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200" b="1">
                <a:solidFill>
                  <a:prstClr val="white"/>
                </a:solidFill>
              </a:endParaRPr>
            </a:p>
          </p:txBody>
        </p:sp>
        <p:sp>
          <p:nvSpPr>
            <p:cNvPr id="46" name="TextBox 45"/>
            <p:cNvSpPr txBox="1"/>
            <p:nvPr/>
          </p:nvSpPr>
          <p:spPr>
            <a:xfrm>
              <a:off x="2514600" y="4862899"/>
              <a:ext cx="888385" cy="276999"/>
            </a:xfrm>
            <a:prstGeom prst="rect">
              <a:avLst/>
            </a:prstGeom>
            <a:noFill/>
          </p:spPr>
          <p:txBody>
            <a:bodyPr wrap="none" rtlCol="0">
              <a:spAutoFit/>
            </a:bodyPr>
            <a:lstStyle/>
            <a:p>
              <a:r>
                <a:rPr lang="en-US" sz="1200" b="1" i="1" dirty="0" smtClean="0"/>
                <a:t>Encoding</a:t>
              </a:r>
              <a:endParaRPr lang="en-US" sz="1200" b="1" i="1" dirty="0"/>
            </a:p>
          </p:txBody>
        </p:sp>
        <p:sp>
          <p:nvSpPr>
            <p:cNvPr id="47" name="Rectangle 46"/>
            <p:cNvSpPr/>
            <p:nvPr/>
          </p:nvSpPr>
          <p:spPr>
            <a:xfrm>
              <a:off x="1790700" y="5164097"/>
              <a:ext cx="723900" cy="228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900">
                <a:solidFill>
                  <a:prstClr val="white"/>
                </a:solidFill>
              </a:endParaRPr>
            </a:p>
          </p:txBody>
        </p:sp>
        <p:sp>
          <p:nvSpPr>
            <p:cNvPr id="48" name="TextBox 47"/>
            <p:cNvSpPr txBox="1"/>
            <p:nvPr/>
          </p:nvSpPr>
          <p:spPr>
            <a:xfrm>
              <a:off x="2514600" y="5139898"/>
              <a:ext cx="2361544" cy="276999"/>
            </a:xfrm>
            <a:prstGeom prst="rect">
              <a:avLst/>
            </a:prstGeom>
            <a:noFill/>
          </p:spPr>
          <p:txBody>
            <a:bodyPr wrap="none" rtlCol="0">
              <a:spAutoFit/>
            </a:bodyPr>
            <a:lstStyle/>
            <a:p>
              <a:r>
                <a:rPr lang="en-US" sz="1200" b="1" i="1" dirty="0" smtClean="0"/>
                <a:t>Configuration and Calibration</a:t>
              </a:r>
              <a:endParaRPr lang="en-US" sz="1200" b="1" i="1" dirty="0"/>
            </a:p>
          </p:txBody>
        </p:sp>
        <p:sp>
          <p:nvSpPr>
            <p:cNvPr id="49" name="Rectangle 48"/>
            <p:cNvSpPr/>
            <p:nvPr/>
          </p:nvSpPr>
          <p:spPr>
            <a:xfrm>
              <a:off x="1790700" y="5454996"/>
              <a:ext cx="723900" cy="228600"/>
            </a:xfrm>
            <a:prstGeom prst="rect">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200">
                <a:solidFill>
                  <a:prstClr val="white"/>
                </a:solidFill>
              </a:endParaRPr>
            </a:p>
          </p:txBody>
        </p:sp>
        <p:sp>
          <p:nvSpPr>
            <p:cNvPr id="50" name="TextBox 49"/>
            <p:cNvSpPr txBox="1"/>
            <p:nvPr/>
          </p:nvSpPr>
          <p:spPr>
            <a:xfrm>
              <a:off x="2514600" y="5430797"/>
              <a:ext cx="851515" cy="276999"/>
            </a:xfrm>
            <a:prstGeom prst="rect">
              <a:avLst/>
            </a:prstGeom>
            <a:noFill/>
          </p:spPr>
          <p:txBody>
            <a:bodyPr wrap="none" rtlCol="0">
              <a:spAutoFit/>
            </a:bodyPr>
            <a:lstStyle/>
            <a:p>
              <a:r>
                <a:rPr lang="en-US" sz="1200" b="1" i="1" dirty="0" smtClean="0"/>
                <a:t>Read-out</a:t>
              </a:r>
              <a:endParaRPr lang="en-US" sz="1200" b="1" i="1" dirty="0"/>
            </a:p>
          </p:txBody>
        </p:sp>
      </p:grpSp>
      <p:sp>
        <p:nvSpPr>
          <p:cNvPr id="52" name="TextBox 51"/>
          <p:cNvSpPr txBox="1"/>
          <p:nvPr/>
        </p:nvSpPr>
        <p:spPr>
          <a:xfrm>
            <a:off x="981603" y="4897683"/>
            <a:ext cx="3944726" cy="1323439"/>
          </a:xfrm>
          <a:prstGeom prst="rect">
            <a:avLst/>
          </a:prstGeom>
          <a:solidFill>
            <a:schemeClr val="bg1"/>
          </a:solidFill>
        </p:spPr>
        <p:txBody>
          <a:bodyPr wrap="square" rtlCol="0">
            <a:spAutoFit/>
          </a:bodyPr>
          <a:lstStyle/>
          <a:p>
            <a:pPr>
              <a:spcAft>
                <a:spcPts val="1200"/>
              </a:spcAft>
            </a:pPr>
            <a:r>
              <a:rPr lang="en-GB" sz="2000" dirty="0"/>
              <a:t>P</a:t>
            </a:r>
            <a:r>
              <a:rPr lang="en-GB" sz="2000" dirty="0" smtClean="0"/>
              <a:t>ixels are organised as:</a:t>
            </a:r>
          </a:p>
          <a:p>
            <a:pPr>
              <a:spcAft>
                <a:spcPts val="1200"/>
              </a:spcAft>
            </a:pPr>
            <a:r>
              <a:rPr lang="en-GB" sz="2000" dirty="0" smtClean="0"/>
              <a:t>128 strips, containing 32 pixels each</a:t>
            </a:r>
          </a:p>
          <a:p>
            <a:pPr>
              <a:spcAft>
                <a:spcPts val="1200"/>
              </a:spcAft>
            </a:pPr>
            <a:r>
              <a:rPr lang="en-GB" sz="2000" dirty="0" smtClean="0"/>
              <a:t>also: 128 rows x 32 columns </a:t>
            </a:r>
          </a:p>
        </p:txBody>
      </p:sp>
      <p:sp>
        <p:nvSpPr>
          <p:cNvPr id="53" name="TextBox 52"/>
          <p:cNvSpPr txBox="1"/>
          <p:nvPr/>
        </p:nvSpPr>
        <p:spPr>
          <a:xfrm>
            <a:off x="16392" y="6536718"/>
            <a:ext cx="2659075" cy="307777"/>
          </a:xfrm>
          <a:prstGeom prst="rect">
            <a:avLst/>
          </a:prstGeom>
          <a:solidFill>
            <a:schemeClr val="bg1"/>
          </a:solidFill>
        </p:spPr>
        <p:txBody>
          <a:bodyPr wrap="square" rtlCol="0">
            <a:spAutoFit/>
          </a:bodyPr>
          <a:lstStyle/>
          <a:p>
            <a:r>
              <a:rPr lang="en-GB" sz="1400" dirty="0" smtClean="0"/>
              <a:t>diagram: P. Caragiulo, SLAC</a:t>
            </a:r>
          </a:p>
        </p:txBody>
      </p:sp>
    </p:spTree>
    <p:extLst>
      <p:ext uri="{BB962C8B-B14F-4D97-AF65-F5344CB8AC3E}">
        <p14:creationId xmlns:p14="http://schemas.microsoft.com/office/powerpoint/2010/main" val="34232507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116632"/>
            <a:ext cx="8229600" cy="5669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solidFill>
                  <a:srgbClr val="0000FF"/>
                </a:solidFill>
              </a:rPr>
              <a:t>CHESS-2 Data Flow – 1/4</a:t>
            </a:r>
            <a:endParaRPr lang="en-GB" sz="3600" dirty="0">
              <a:solidFill>
                <a:srgbClr val="0000FF"/>
              </a:solidFill>
            </a:endParaRPr>
          </a:p>
        </p:txBody>
      </p:sp>
      <p:sp>
        <p:nvSpPr>
          <p:cNvPr id="9" name="Slide Number Placeholder 1"/>
          <p:cNvSpPr>
            <a:spLocks noGrp="1"/>
          </p:cNvSpPr>
          <p:nvPr>
            <p:ph type="sldNum" sz="quarter" idx="12"/>
          </p:nvPr>
        </p:nvSpPr>
        <p:spPr>
          <a:xfrm>
            <a:off x="8460432" y="6484255"/>
            <a:ext cx="684076" cy="365125"/>
          </a:xfrm>
        </p:spPr>
        <p:txBody>
          <a:bodyPr/>
          <a:lstStyle/>
          <a:p>
            <a:fld id="{7F2886EE-AD67-426B-9E40-D4D67DDB6EF0}" type="slidenum">
              <a:rPr lang="en-GB" sz="1800" smtClean="0">
                <a:solidFill>
                  <a:schemeClr val="tx1"/>
                </a:solidFill>
              </a:rPr>
              <a:t>7</a:t>
            </a:fld>
            <a:endParaRPr lang="en-GB" dirty="0">
              <a:solidFill>
                <a:schemeClr val="tx1"/>
              </a:solidFill>
            </a:endParaRPr>
          </a:p>
        </p:txBody>
      </p:sp>
      <p:grpSp>
        <p:nvGrpSpPr>
          <p:cNvPr id="5" name="Group 4"/>
          <p:cNvGrpSpPr/>
          <p:nvPr/>
        </p:nvGrpSpPr>
        <p:grpSpPr>
          <a:xfrm>
            <a:off x="981604" y="1977264"/>
            <a:ext cx="7315200" cy="2579332"/>
            <a:chOff x="1066800" y="2342820"/>
            <a:chExt cx="7315200" cy="2579332"/>
          </a:xfrm>
        </p:grpSpPr>
        <p:cxnSp>
          <p:nvCxnSpPr>
            <p:cNvPr id="7" name="Straight Connector 6"/>
            <p:cNvCxnSpPr/>
            <p:nvPr/>
          </p:nvCxnSpPr>
          <p:spPr>
            <a:xfrm>
              <a:off x="4925427" y="2431207"/>
              <a:ext cx="0" cy="19451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066800" y="2625721"/>
              <a:ext cx="2100163" cy="2286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b="1" dirty="0" smtClean="0">
                  <a:solidFill>
                    <a:prstClr val="white"/>
                  </a:solidFill>
                </a:rPr>
                <a:t>128 x 32</a:t>
              </a:r>
            </a:p>
            <a:p>
              <a:pPr algn="ctr"/>
              <a:r>
                <a:rPr lang="en-US" sz="1200" b="1" dirty="0" smtClean="0">
                  <a:solidFill>
                    <a:prstClr val="white"/>
                  </a:solidFill>
                </a:rPr>
                <a:t>pixels</a:t>
              </a:r>
              <a:endParaRPr lang="en-US" sz="1200" b="1" dirty="0">
                <a:solidFill>
                  <a:prstClr val="white"/>
                </a:solidFill>
              </a:endParaRPr>
            </a:p>
          </p:txBody>
        </p:sp>
        <p:sp>
          <p:nvSpPr>
            <p:cNvPr id="10" name="Rectangle 9"/>
            <p:cNvSpPr/>
            <p:nvPr/>
          </p:nvSpPr>
          <p:spPr>
            <a:xfrm>
              <a:off x="1066800" y="2342820"/>
              <a:ext cx="3688976" cy="2046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prstClr val="white"/>
                  </a:solidFill>
                </a:rPr>
                <a:t>Column Decoder</a:t>
              </a:r>
              <a:endParaRPr lang="en-US" sz="1200" dirty="0">
                <a:solidFill>
                  <a:prstClr val="white"/>
                </a:solidFill>
              </a:endParaRPr>
            </a:p>
          </p:txBody>
        </p:sp>
        <p:sp>
          <p:nvSpPr>
            <p:cNvPr id="11" name="Rectangle 10"/>
            <p:cNvSpPr/>
            <p:nvPr/>
          </p:nvSpPr>
          <p:spPr>
            <a:xfrm>
              <a:off x="3265213" y="2625721"/>
              <a:ext cx="1490563" cy="2286000"/>
            </a:xfrm>
            <a:prstGeom prst="rect">
              <a:avLst/>
            </a:prstGeom>
            <a:solidFill>
              <a:srgbClr val="C00000"/>
            </a:solidFill>
            <a:ln>
              <a:solidFill>
                <a:srgbClr val="981E3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b="1" dirty="0">
                  <a:solidFill>
                    <a:prstClr val="white"/>
                  </a:solidFill>
                </a:rPr>
                <a:t>Half Comparator,</a:t>
              </a:r>
            </a:p>
            <a:p>
              <a:pPr algn="ctr"/>
              <a:r>
                <a:rPr lang="en-US" sz="1200" b="1" dirty="0">
                  <a:solidFill>
                    <a:prstClr val="white"/>
                  </a:solidFill>
                </a:rPr>
                <a:t>Latch &amp; </a:t>
              </a:r>
              <a:r>
                <a:rPr lang="en-US" sz="1200" b="1" dirty="0" smtClean="0">
                  <a:solidFill>
                    <a:prstClr val="white"/>
                  </a:solidFill>
                </a:rPr>
                <a:t>Strip </a:t>
              </a:r>
              <a:r>
                <a:rPr lang="en-US" sz="1200" b="1" dirty="0">
                  <a:solidFill>
                    <a:prstClr val="white"/>
                  </a:solidFill>
                </a:rPr>
                <a:t>encoding</a:t>
              </a:r>
            </a:p>
          </p:txBody>
        </p:sp>
        <p:sp>
          <p:nvSpPr>
            <p:cNvPr id="12" name="Rectangle 11"/>
            <p:cNvSpPr/>
            <p:nvPr/>
          </p:nvSpPr>
          <p:spPr>
            <a:xfrm>
              <a:off x="5138837" y="2631145"/>
              <a:ext cx="1066800" cy="2286000"/>
            </a:xfrm>
            <a:prstGeom prst="rect">
              <a:avLst/>
            </a:prstGeom>
            <a:solidFill>
              <a:srgbClr val="C00000"/>
            </a:solidFill>
            <a:ln>
              <a:solidFill>
                <a:srgbClr val="981E3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b="1" dirty="0" smtClean="0">
                  <a:solidFill>
                    <a:prstClr val="white"/>
                  </a:solidFill>
                </a:rPr>
                <a:t> Hit Encoding</a:t>
              </a:r>
              <a:endParaRPr lang="en-US" sz="1200" b="1" dirty="0">
                <a:solidFill>
                  <a:prstClr val="white"/>
                </a:solidFill>
              </a:endParaRPr>
            </a:p>
          </p:txBody>
        </p:sp>
        <p:sp>
          <p:nvSpPr>
            <p:cNvPr id="13" name="Rectangle 12"/>
            <p:cNvSpPr/>
            <p:nvPr/>
          </p:nvSpPr>
          <p:spPr>
            <a:xfrm rot="5400000">
              <a:off x="3779781" y="3685401"/>
              <a:ext cx="2286000" cy="1774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smtClean="0">
                  <a:solidFill>
                    <a:prstClr val="white"/>
                  </a:solidFill>
                </a:rPr>
                <a:t>Row Decoder </a:t>
              </a:r>
              <a:endParaRPr lang="en-US" sz="900" dirty="0">
                <a:solidFill>
                  <a:prstClr val="white"/>
                </a:solidFill>
              </a:endParaRPr>
            </a:p>
          </p:txBody>
        </p:sp>
        <p:cxnSp>
          <p:nvCxnSpPr>
            <p:cNvPr id="14" name="Straight Connector 13"/>
            <p:cNvCxnSpPr/>
            <p:nvPr/>
          </p:nvCxnSpPr>
          <p:spPr>
            <a:xfrm flipV="1">
              <a:off x="4755778" y="2431207"/>
              <a:ext cx="2524945" cy="35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6932675" y="2631145"/>
              <a:ext cx="1182462" cy="1344785"/>
              <a:chOff x="8190715" y="2667457"/>
              <a:chExt cx="1182462" cy="1344785"/>
            </a:xfrm>
          </p:grpSpPr>
          <p:sp>
            <p:nvSpPr>
              <p:cNvPr id="34" name="Rectangle 33"/>
              <p:cNvSpPr/>
              <p:nvPr/>
            </p:nvSpPr>
            <p:spPr>
              <a:xfrm>
                <a:off x="8190715" y="2667457"/>
                <a:ext cx="1182462" cy="13447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900" dirty="0">
                  <a:solidFill>
                    <a:prstClr val="white"/>
                  </a:solidFill>
                </a:endParaRPr>
              </a:p>
            </p:txBody>
          </p:sp>
          <p:cxnSp>
            <p:nvCxnSpPr>
              <p:cNvPr id="35" name="Straight Connector 34"/>
              <p:cNvCxnSpPr/>
              <p:nvPr/>
            </p:nvCxnSpPr>
            <p:spPr>
              <a:xfrm>
                <a:off x="8775602" y="3329527"/>
                <a:ext cx="21521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8538763" y="3039973"/>
                <a:ext cx="0" cy="8877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8929597" y="2707695"/>
                <a:ext cx="381000" cy="123962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solidFill>
                      <a:schemeClr val="tx1"/>
                    </a:solidFill>
                  </a:rPr>
                  <a:t>SACI</a:t>
                </a:r>
              </a:p>
            </p:txBody>
          </p:sp>
          <p:sp>
            <p:nvSpPr>
              <p:cNvPr id="38" name="Rectangle 37"/>
              <p:cNvSpPr/>
              <p:nvPr/>
            </p:nvSpPr>
            <p:spPr>
              <a:xfrm>
                <a:off x="8233963" y="3124519"/>
                <a:ext cx="609600" cy="36967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rPr>
                  <a:t>Control </a:t>
                </a:r>
                <a:r>
                  <a:rPr lang="en-US" sz="1050" dirty="0" smtClean="0">
                    <a:solidFill>
                      <a:schemeClr val="tx1"/>
                    </a:solidFill>
                  </a:rPr>
                  <a:t>Logic</a:t>
                </a:r>
                <a:endParaRPr lang="en-US" sz="1050" dirty="0">
                  <a:solidFill>
                    <a:schemeClr val="tx1"/>
                  </a:solidFill>
                </a:endParaRPr>
              </a:p>
            </p:txBody>
          </p:sp>
          <p:cxnSp>
            <p:nvCxnSpPr>
              <p:cNvPr id="39" name="Straight Connector 38"/>
              <p:cNvCxnSpPr/>
              <p:nvPr/>
            </p:nvCxnSpPr>
            <p:spPr>
              <a:xfrm flipV="1">
                <a:off x="8538763" y="3494190"/>
                <a:ext cx="0" cy="8877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8233964" y="3579142"/>
                <a:ext cx="606890" cy="36817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rPr>
                  <a:t>Global Registers</a:t>
                </a:r>
              </a:p>
            </p:txBody>
          </p:sp>
          <p:sp>
            <p:nvSpPr>
              <p:cNvPr id="41" name="Rectangle 40"/>
              <p:cNvSpPr/>
              <p:nvPr/>
            </p:nvSpPr>
            <p:spPr>
              <a:xfrm>
                <a:off x="8233963" y="2707694"/>
                <a:ext cx="609600" cy="34274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smtClean="0">
                    <a:solidFill>
                      <a:schemeClr val="tx1"/>
                    </a:solidFill>
                  </a:rPr>
                  <a:t>Matrix</a:t>
                </a:r>
              </a:p>
              <a:p>
                <a:pPr algn="ctr"/>
                <a:r>
                  <a:rPr lang="en-US" sz="1050" dirty="0" smtClean="0">
                    <a:solidFill>
                      <a:schemeClr val="tx1"/>
                    </a:solidFill>
                  </a:rPr>
                  <a:t>Pointers</a:t>
                </a:r>
              </a:p>
            </p:txBody>
          </p:sp>
        </p:grpSp>
        <p:cxnSp>
          <p:nvCxnSpPr>
            <p:cNvPr id="17" name="Straight Connector 16"/>
            <p:cNvCxnSpPr/>
            <p:nvPr/>
          </p:nvCxnSpPr>
          <p:spPr>
            <a:xfrm>
              <a:off x="6760710" y="3684928"/>
              <a:ext cx="21521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331690" y="2632975"/>
              <a:ext cx="490616" cy="13310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r>
                <a:rPr lang="en-US" sz="1200" dirty="0">
                  <a:solidFill>
                    <a:prstClr val="white"/>
                  </a:solidFill>
                </a:rPr>
                <a:t>Global DACs</a:t>
              </a:r>
            </a:p>
          </p:txBody>
        </p:sp>
        <p:sp>
          <p:nvSpPr>
            <p:cNvPr id="19" name="Rectangle 18"/>
            <p:cNvSpPr/>
            <p:nvPr/>
          </p:nvSpPr>
          <p:spPr>
            <a:xfrm>
              <a:off x="6932675" y="4055697"/>
              <a:ext cx="1182462" cy="856847"/>
            </a:xfrm>
            <a:prstGeom prst="rect">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solidFill>
                    <a:prstClr val="white"/>
                  </a:solidFill>
                </a:rPr>
                <a:t>LVDS TX/RX</a:t>
              </a:r>
            </a:p>
          </p:txBody>
        </p:sp>
        <p:cxnSp>
          <p:nvCxnSpPr>
            <p:cNvPr id="20" name="Straight Connector 19"/>
            <p:cNvCxnSpPr/>
            <p:nvPr/>
          </p:nvCxnSpPr>
          <p:spPr>
            <a:xfrm flipV="1">
              <a:off x="7280723" y="2431565"/>
              <a:ext cx="0" cy="2398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8210220" y="2625722"/>
              <a:ext cx="171780" cy="2293540"/>
              <a:chOff x="8210220" y="2625722"/>
              <a:chExt cx="171780" cy="2293540"/>
            </a:xfrm>
            <a:solidFill>
              <a:schemeClr val="bg2">
                <a:lumMod val="50000"/>
              </a:schemeClr>
            </a:solidFill>
          </p:grpSpPr>
          <p:sp>
            <p:nvSpPr>
              <p:cNvPr id="23" name="Snip Same Side Corner Rectangle 22"/>
              <p:cNvSpPr/>
              <p:nvPr/>
            </p:nvSpPr>
            <p:spPr>
              <a:xfrm rot="16200000">
                <a:off x="8210220" y="2625722"/>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nip Same Side Corner Rectangle 23"/>
              <p:cNvSpPr/>
              <p:nvPr/>
            </p:nvSpPr>
            <p:spPr>
              <a:xfrm rot="16200000">
                <a:off x="8210220" y="2837898"/>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nip Same Side Corner Rectangle 24"/>
              <p:cNvSpPr/>
              <p:nvPr/>
            </p:nvSpPr>
            <p:spPr>
              <a:xfrm rot="16200000">
                <a:off x="8210220" y="3050074"/>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nip Same Side Corner Rectangle 25"/>
              <p:cNvSpPr/>
              <p:nvPr/>
            </p:nvSpPr>
            <p:spPr>
              <a:xfrm rot="16200000">
                <a:off x="8210220" y="3262250"/>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nip Same Side Corner Rectangle 26"/>
              <p:cNvSpPr/>
              <p:nvPr/>
            </p:nvSpPr>
            <p:spPr>
              <a:xfrm rot="16200000">
                <a:off x="8210220" y="3474426"/>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nip Same Side Corner Rectangle 27"/>
              <p:cNvSpPr/>
              <p:nvPr/>
            </p:nvSpPr>
            <p:spPr>
              <a:xfrm rot="16200000">
                <a:off x="8210220" y="3686602"/>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nip Same Side Corner Rectangle 28"/>
              <p:cNvSpPr/>
              <p:nvPr/>
            </p:nvSpPr>
            <p:spPr>
              <a:xfrm rot="16200000">
                <a:off x="8210220" y="3898778"/>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nip Same Side Corner Rectangle 29"/>
              <p:cNvSpPr/>
              <p:nvPr/>
            </p:nvSpPr>
            <p:spPr>
              <a:xfrm rot="16200000">
                <a:off x="8210220" y="4110954"/>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nip Same Side Corner Rectangle 30"/>
              <p:cNvSpPr/>
              <p:nvPr/>
            </p:nvSpPr>
            <p:spPr>
              <a:xfrm rot="16200000">
                <a:off x="8210220" y="4323130"/>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nip Same Side Corner Rectangle 31"/>
              <p:cNvSpPr/>
              <p:nvPr/>
            </p:nvSpPr>
            <p:spPr>
              <a:xfrm rot="16200000">
                <a:off x="8210220" y="4535306"/>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nip Same Side Corner Rectangle 32"/>
              <p:cNvSpPr/>
              <p:nvPr/>
            </p:nvSpPr>
            <p:spPr>
              <a:xfrm rot="16200000">
                <a:off x="8210220" y="4747482"/>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p:nvPr/>
          </p:nvSpPr>
          <p:spPr>
            <a:xfrm>
              <a:off x="6331690" y="4055697"/>
              <a:ext cx="490616" cy="866455"/>
            </a:xfrm>
            <a:prstGeom prst="rect">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en-US" sz="1200" dirty="0" err="1" smtClean="0">
                  <a:solidFill>
                    <a:prstClr val="white"/>
                  </a:solidFill>
                </a:rPr>
                <a:t>Serializer</a:t>
              </a:r>
              <a:endParaRPr lang="en-US" sz="1200" dirty="0" smtClean="0">
                <a:solidFill>
                  <a:prstClr val="white"/>
                </a:solidFill>
              </a:endParaRPr>
            </a:p>
          </p:txBody>
        </p:sp>
      </p:grpSp>
      <p:sp>
        <p:nvSpPr>
          <p:cNvPr id="51" name="TextBox 50"/>
          <p:cNvSpPr txBox="1"/>
          <p:nvPr/>
        </p:nvSpPr>
        <p:spPr>
          <a:xfrm>
            <a:off x="981604" y="4758709"/>
            <a:ext cx="1956330" cy="830997"/>
          </a:xfrm>
          <a:prstGeom prst="rect">
            <a:avLst/>
          </a:prstGeom>
          <a:solidFill>
            <a:schemeClr val="bg1"/>
          </a:solidFill>
        </p:spPr>
        <p:txBody>
          <a:bodyPr wrap="square" rtlCol="0">
            <a:spAutoFit/>
          </a:bodyPr>
          <a:lstStyle/>
          <a:p>
            <a:r>
              <a:rPr lang="en-GB" sz="1600" dirty="0" smtClean="0"/>
              <a:t>1) the pixels detect hits which are over a threshold</a:t>
            </a:r>
          </a:p>
        </p:txBody>
      </p:sp>
      <p:sp>
        <p:nvSpPr>
          <p:cNvPr id="55" name="TextBox 54"/>
          <p:cNvSpPr txBox="1"/>
          <p:nvPr/>
        </p:nvSpPr>
        <p:spPr>
          <a:xfrm>
            <a:off x="981602" y="852908"/>
            <a:ext cx="7510465" cy="707886"/>
          </a:xfrm>
          <a:prstGeom prst="rect">
            <a:avLst/>
          </a:prstGeom>
          <a:solidFill>
            <a:schemeClr val="bg1"/>
          </a:solidFill>
        </p:spPr>
        <p:txBody>
          <a:bodyPr wrap="square" rtlCol="0">
            <a:spAutoFit/>
          </a:bodyPr>
          <a:lstStyle/>
          <a:p>
            <a:r>
              <a:rPr lang="en-GB" sz="2000" dirty="0" smtClean="0"/>
              <a:t>This is a high-level overview only of the data flow.</a:t>
            </a:r>
          </a:p>
          <a:p>
            <a:r>
              <a:rPr lang="en-GB" sz="2000" dirty="0" smtClean="0"/>
              <a:t>The following slides will go into details of the data format at each step.</a:t>
            </a:r>
          </a:p>
        </p:txBody>
      </p:sp>
      <p:sp>
        <p:nvSpPr>
          <p:cNvPr id="2" name="Rectangle 1"/>
          <p:cNvSpPr/>
          <p:nvPr/>
        </p:nvSpPr>
        <p:spPr>
          <a:xfrm>
            <a:off x="3180017" y="2204965"/>
            <a:ext cx="5312050" cy="255374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a:off x="798653" y="1866899"/>
            <a:ext cx="6787708" cy="3380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p:cNvSpPr txBox="1"/>
          <p:nvPr/>
        </p:nvSpPr>
        <p:spPr>
          <a:xfrm>
            <a:off x="16392" y="6536718"/>
            <a:ext cx="2659075" cy="307777"/>
          </a:xfrm>
          <a:prstGeom prst="rect">
            <a:avLst/>
          </a:prstGeom>
          <a:solidFill>
            <a:schemeClr val="bg1"/>
          </a:solidFill>
        </p:spPr>
        <p:txBody>
          <a:bodyPr wrap="square" rtlCol="0">
            <a:spAutoFit/>
          </a:bodyPr>
          <a:lstStyle/>
          <a:p>
            <a:r>
              <a:rPr lang="en-GB" sz="1400" dirty="0" smtClean="0"/>
              <a:t>diagram: P. Caragiulo, SLAC</a:t>
            </a:r>
          </a:p>
        </p:txBody>
      </p:sp>
    </p:spTree>
    <p:extLst>
      <p:ext uri="{BB962C8B-B14F-4D97-AF65-F5344CB8AC3E}">
        <p14:creationId xmlns:p14="http://schemas.microsoft.com/office/powerpoint/2010/main" val="7634976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116632"/>
            <a:ext cx="8229600" cy="5669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solidFill>
                  <a:srgbClr val="0000FF"/>
                </a:solidFill>
              </a:rPr>
              <a:t>CHESS-2 Data Flow – 2/4</a:t>
            </a:r>
            <a:endParaRPr lang="en-GB" sz="3600" dirty="0">
              <a:solidFill>
                <a:srgbClr val="0000FF"/>
              </a:solidFill>
            </a:endParaRPr>
          </a:p>
        </p:txBody>
      </p:sp>
      <p:sp>
        <p:nvSpPr>
          <p:cNvPr id="9" name="Slide Number Placeholder 1"/>
          <p:cNvSpPr>
            <a:spLocks noGrp="1"/>
          </p:cNvSpPr>
          <p:nvPr>
            <p:ph type="sldNum" sz="quarter" idx="12"/>
          </p:nvPr>
        </p:nvSpPr>
        <p:spPr>
          <a:xfrm>
            <a:off x="8460432" y="6484255"/>
            <a:ext cx="684076" cy="365125"/>
          </a:xfrm>
        </p:spPr>
        <p:txBody>
          <a:bodyPr/>
          <a:lstStyle/>
          <a:p>
            <a:fld id="{7F2886EE-AD67-426B-9E40-D4D67DDB6EF0}" type="slidenum">
              <a:rPr lang="en-GB" sz="1800" smtClean="0">
                <a:solidFill>
                  <a:schemeClr val="tx1"/>
                </a:solidFill>
              </a:rPr>
              <a:t>8</a:t>
            </a:fld>
            <a:endParaRPr lang="en-GB" dirty="0">
              <a:solidFill>
                <a:schemeClr val="tx1"/>
              </a:solidFill>
            </a:endParaRPr>
          </a:p>
        </p:txBody>
      </p:sp>
      <p:grpSp>
        <p:nvGrpSpPr>
          <p:cNvPr id="5" name="Group 4"/>
          <p:cNvGrpSpPr/>
          <p:nvPr/>
        </p:nvGrpSpPr>
        <p:grpSpPr>
          <a:xfrm>
            <a:off x="981604" y="1977264"/>
            <a:ext cx="7315200" cy="2579332"/>
            <a:chOff x="1066800" y="2342820"/>
            <a:chExt cx="7315200" cy="2579332"/>
          </a:xfrm>
        </p:grpSpPr>
        <p:cxnSp>
          <p:nvCxnSpPr>
            <p:cNvPr id="7" name="Straight Connector 6"/>
            <p:cNvCxnSpPr/>
            <p:nvPr/>
          </p:nvCxnSpPr>
          <p:spPr>
            <a:xfrm>
              <a:off x="4925427" y="2431207"/>
              <a:ext cx="0" cy="19451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066800" y="2625721"/>
              <a:ext cx="2100163" cy="2286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b="1" dirty="0" smtClean="0">
                  <a:solidFill>
                    <a:prstClr val="white"/>
                  </a:solidFill>
                </a:rPr>
                <a:t>128 x 32</a:t>
              </a:r>
            </a:p>
            <a:p>
              <a:pPr algn="ctr"/>
              <a:r>
                <a:rPr lang="en-US" sz="1200" b="1" dirty="0" smtClean="0">
                  <a:solidFill>
                    <a:prstClr val="white"/>
                  </a:solidFill>
                </a:rPr>
                <a:t>pixels</a:t>
              </a:r>
              <a:endParaRPr lang="en-US" sz="1200" b="1" dirty="0">
                <a:solidFill>
                  <a:prstClr val="white"/>
                </a:solidFill>
              </a:endParaRPr>
            </a:p>
          </p:txBody>
        </p:sp>
        <p:sp>
          <p:nvSpPr>
            <p:cNvPr id="10" name="Rectangle 9"/>
            <p:cNvSpPr/>
            <p:nvPr/>
          </p:nvSpPr>
          <p:spPr>
            <a:xfrm>
              <a:off x="1066800" y="2342820"/>
              <a:ext cx="3688976" cy="2046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prstClr val="white"/>
                  </a:solidFill>
                </a:rPr>
                <a:t>Column Decoder</a:t>
              </a:r>
              <a:endParaRPr lang="en-US" sz="1200" dirty="0">
                <a:solidFill>
                  <a:prstClr val="white"/>
                </a:solidFill>
              </a:endParaRPr>
            </a:p>
          </p:txBody>
        </p:sp>
        <p:sp>
          <p:nvSpPr>
            <p:cNvPr id="11" name="Rectangle 10"/>
            <p:cNvSpPr/>
            <p:nvPr/>
          </p:nvSpPr>
          <p:spPr>
            <a:xfrm>
              <a:off x="3265213" y="2625721"/>
              <a:ext cx="1490563" cy="2286000"/>
            </a:xfrm>
            <a:prstGeom prst="rect">
              <a:avLst/>
            </a:prstGeom>
            <a:solidFill>
              <a:srgbClr val="C00000"/>
            </a:solidFill>
            <a:ln>
              <a:solidFill>
                <a:srgbClr val="981E3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b="1" dirty="0">
                  <a:solidFill>
                    <a:prstClr val="white"/>
                  </a:solidFill>
                </a:rPr>
                <a:t>Half Comparator,</a:t>
              </a:r>
            </a:p>
            <a:p>
              <a:pPr algn="ctr"/>
              <a:r>
                <a:rPr lang="en-US" sz="1200" b="1" dirty="0">
                  <a:solidFill>
                    <a:prstClr val="white"/>
                  </a:solidFill>
                </a:rPr>
                <a:t>Latch &amp; </a:t>
              </a:r>
              <a:r>
                <a:rPr lang="en-US" sz="1200" b="1" dirty="0" smtClean="0">
                  <a:solidFill>
                    <a:prstClr val="white"/>
                  </a:solidFill>
                </a:rPr>
                <a:t>Strip </a:t>
              </a:r>
              <a:r>
                <a:rPr lang="en-US" sz="1200" b="1" dirty="0">
                  <a:solidFill>
                    <a:prstClr val="white"/>
                  </a:solidFill>
                </a:rPr>
                <a:t>encoding</a:t>
              </a:r>
            </a:p>
          </p:txBody>
        </p:sp>
        <p:sp>
          <p:nvSpPr>
            <p:cNvPr id="12" name="Rectangle 11"/>
            <p:cNvSpPr/>
            <p:nvPr/>
          </p:nvSpPr>
          <p:spPr>
            <a:xfrm>
              <a:off x="5138837" y="2631145"/>
              <a:ext cx="1066800" cy="2286000"/>
            </a:xfrm>
            <a:prstGeom prst="rect">
              <a:avLst/>
            </a:prstGeom>
            <a:solidFill>
              <a:srgbClr val="C00000"/>
            </a:solidFill>
            <a:ln>
              <a:solidFill>
                <a:srgbClr val="981E3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b="1" dirty="0" smtClean="0">
                  <a:solidFill>
                    <a:prstClr val="white"/>
                  </a:solidFill>
                </a:rPr>
                <a:t> Hit Encoding</a:t>
              </a:r>
              <a:endParaRPr lang="en-US" sz="1200" b="1" dirty="0">
                <a:solidFill>
                  <a:prstClr val="white"/>
                </a:solidFill>
              </a:endParaRPr>
            </a:p>
          </p:txBody>
        </p:sp>
        <p:sp>
          <p:nvSpPr>
            <p:cNvPr id="13" name="Rectangle 12"/>
            <p:cNvSpPr/>
            <p:nvPr/>
          </p:nvSpPr>
          <p:spPr>
            <a:xfrm rot="5400000">
              <a:off x="3779781" y="3685401"/>
              <a:ext cx="2286000" cy="1774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smtClean="0">
                  <a:solidFill>
                    <a:prstClr val="white"/>
                  </a:solidFill>
                </a:rPr>
                <a:t>Row Decoder </a:t>
              </a:r>
              <a:endParaRPr lang="en-US" sz="900" dirty="0">
                <a:solidFill>
                  <a:prstClr val="white"/>
                </a:solidFill>
              </a:endParaRPr>
            </a:p>
          </p:txBody>
        </p:sp>
        <p:cxnSp>
          <p:nvCxnSpPr>
            <p:cNvPr id="14" name="Straight Connector 13"/>
            <p:cNvCxnSpPr/>
            <p:nvPr/>
          </p:nvCxnSpPr>
          <p:spPr>
            <a:xfrm flipV="1">
              <a:off x="4755778" y="2431207"/>
              <a:ext cx="2524945" cy="35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6932675" y="2631145"/>
              <a:ext cx="1182462" cy="1344785"/>
              <a:chOff x="8190715" y="2667457"/>
              <a:chExt cx="1182462" cy="1344785"/>
            </a:xfrm>
          </p:grpSpPr>
          <p:sp>
            <p:nvSpPr>
              <p:cNvPr id="34" name="Rectangle 33"/>
              <p:cNvSpPr/>
              <p:nvPr/>
            </p:nvSpPr>
            <p:spPr>
              <a:xfrm>
                <a:off x="8190715" y="2667457"/>
                <a:ext cx="1182462" cy="13447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900" dirty="0">
                  <a:solidFill>
                    <a:prstClr val="white"/>
                  </a:solidFill>
                </a:endParaRPr>
              </a:p>
            </p:txBody>
          </p:sp>
          <p:cxnSp>
            <p:nvCxnSpPr>
              <p:cNvPr id="35" name="Straight Connector 34"/>
              <p:cNvCxnSpPr/>
              <p:nvPr/>
            </p:nvCxnSpPr>
            <p:spPr>
              <a:xfrm>
                <a:off x="8775602" y="3329527"/>
                <a:ext cx="21521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8538763" y="3039973"/>
                <a:ext cx="0" cy="8877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8929597" y="2707695"/>
                <a:ext cx="381000" cy="123962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solidFill>
                      <a:schemeClr val="tx1"/>
                    </a:solidFill>
                  </a:rPr>
                  <a:t>SACI</a:t>
                </a:r>
              </a:p>
            </p:txBody>
          </p:sp>
          <p:sp>
            <p:nvSpPr>
              <p:cNvPr id="38" name="Rectangle 37"/>
              <p:cNvSpPr/>
              <p:nvPr/>
            </p:nvSpPr>
            <p:spPr>
              <a:xfrm>
                <a:off x="8233963" y="3124519"/>
                <a:ext cx="609600" cy="36967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rPr>
                  <a:t>Control </a:t>
                </a:r>
                <a:r>
                  <a:rPr lang="en-US" sz="1050" dirty="0" smtClean="0">
                    <a:solidFill>
                      <a:schemeClr val="tx1"/>
                    </a:solidFill>
                  </a:rPr>
                  <a:t>Logic</a:t>
                </a:r>
                <a:endParaRPr lang="en-US" sz="1050" dirty="0">
                  <a:solidFill>
                    <a:schemeClr val="tx1"/>
                  </a:solidFill>
                </a:endParaRPr>
              </a:p>
            </p:txBody>
          </p:sp>
          <p:cxnSp>
            <p:nvCxnSpPr>
              <p:cNvPr id="39" name="Straight Connector 38"/>
              <p:cNvCxnSpPr/>
              <p:nvPr/>
            </p:nvCxnSpPr>
            <p:spPr>
              <a:xfrm flipV="1">
                <a:off x="8538763" y="3494190"/>
                <a:ext cx="0" cy="8877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8233964" y="3579142"/>
                <a:ext cx="606890" cy="36817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rPr>
                  <a:t>Global Registers</a:t>
                </a:r>
              </a:p>
            </p:txBody>
          </p:sp>
          <p:sp>
            <p:nvSpPr>
              <p:cNvPr id="41" name="Rectangle 40"/>
              <p:cNvSpPr/>
              <p:nvPr/>
            </p:nvSpPr>
            <p:spPr>
              <a:xfrm>
                <a:off x="8233963" y="2707694"/>
                <a:ext cx="609600" cy="34274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smtClean="0">
                    <a:solidFill>
                      <a:schemeClr val="tx1"/>
                    </a:solidFill>
                  </a:rPr>
                  <a:t>Matrix</a:t>
                </a:r>
              </a:p>
              <a:p>
                <a:pPr algn="ctr"/>
                <a:r>
                  <a:rPr lang="en-US" sz="1050" dirty="0" smtClean="0">
                    <a:solidFill>
                      <a:schemeClr val="tx1"/>
                    </a:solidFill>
                  </a:rPr>
                  <a:t>Pointers</a:t>
                </a:r>
              </a:p>
            </p:txBody>
          </p:sp>
        </p:grpSp>
        <p:cxnSp>
          <p:nvCxnSpPr>
            <p:cNvPr id="17" name="Straight Connector 16"/>
            <p:cNvCxnSpPr/>
            <p:nvPr/>
          </p:nvCxnSpPr>
          <p:spPr>
            <a:xfrm>
              <a:off x="6760710" y="3684928"/>
              <a:ext cx="21521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331690" y="2632975"/>
              <a:ext cx="490616" cy="13310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r>
                <a:rPr lang="en-US" sz="1200" dirty="0">
                  <a:solidFill>
                    <a:prstClr val="white"/>
                  </a:solidFill>
                </a:rPr>
                <a:t>Global DACs</a:t>
              </a:r>
            </a:p>
          </p:txBody>
        </p:sp>
        <p:sp>
          <p:nvSpPr>
            <p:cNvPr id="19" name="Rectangle 18"/>
            <p:cNvSpPr/>
            <p:nvPr/>
          </p:nvSpPr>
          <p:spPr>
            <a:xfrm>
              <a:off x="6932675" y="4055697"/>
              <a:ext cx="1182462" cy="856847"/>
            </a:xfrm>
            <a:prstGeom prst="rect">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solidFill>
                    <a:prstClr val="white"/>
                  </a:solidFill>
                </a:rPr>
                <a:t>LVDS TX/RX</a:t>
              </a:r>
            </a:p>
          </p:txBody>
        </p:sp>
        <p:cxnSp>
          <p:nvCxnSpPr>
            <p:cNvPr id="20" name="Straight Connector 19"/>
            <p:cNvCxnSpPr/>
            <p:nvPr/>
          </p:nvCxnSpPr>
          <p:spPr>
            <a:xfrm flipV="1">
              <a:off x="7280723" y="2431565"/>
              <a:ext cx="0" cy="2398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8210220" y="2625722"/>
              <a:ext cx="171780" cy="2293540"/>
              <a:chOff x="8210220" y="2625722"/>
              <a:chExt cx="171780" cy="2293540"/>
            </a:xfrm>
            <a:solidFill>
              <a:schemeClr val="bg2">
                <a:lumMod val="50000"/>
              </a:schemeClr>
            </a:solidFill>
          </p:grpSpPr>
          <p:sp>
            <p:nvSpPr>
              <p:cNvPr id="23" name="Snip Same Side Corner Rectangle 22"/>
              <p:cNvSpPr/>
              <p:nvPr/>
            </p:nvSpPr>
            <p:spPr>
              <a:xfrm rot="16200000">
                <a:off x="8210220" y="2625722"/>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nip Same Side Corner Rectangle 23"/>
              <p:cNvSpPr/>
              <p:nvPr/>
            </p:nvSpPr>
            <p:spPr>
              <a:xfrm rot="16200000">
                <a:off x="8210220" y="2837898"/>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nip Same Side Corner Rectangle 24"/>
              <p:cNvSpPr/>
              <p:nvPr/>
            </p:nvSpPr>
            <p:spPr>
              <a:xfrm rot="16200000">
                <a:off x="8210220" y="3050074"/>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nip Same Side Corner Rectangle 25"/>
              <p:cNvSpPr/>
              <p:nvPr/>
            </p:nvSpPr>
            <p:spPr>
              <a:xfrm rot="16200000">
                <a:off x="8210220" y="3262250"/>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nip Same Side Corner Rectangle 26"/>
              <p:cNvSpPr/>
              <p:nvPr/>
            </p:nvSpPr>
            <p:spPr>
              <a:xfrm rot="16200000">
                <a:off x="8210220" y="3474426"/>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nip Same Side Corner Rectangle 27"/>
              <p:cNvSpPr/>
              <p:nvPr/>
            </p:nvSpPr>
            <p:spPr>
              <a:xfrm rot="16200000">
                <a:off x="8210220" y="3686602"/>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nip Same Side Corner Rectangle 28"/>
              <p:cNvSpPr/>
              <p:nvPr/>
            </p:nvSpPr>
            <p:spPr>
              <a:xfrm rot="16200000">
                <a:off x="8210220" y="3898778"/>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nip Same Side Corner Rectangle 29"/>
              <p:cNvSpPr/>
              <p:nvPr/>
            </p:nvSpPr>
            <p:spPr>
              <a:xfrm rot="16200000">
                <a:off x="8210220" y="4110954"/>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nip Same Side Corner Rectangle 30"/>
              <p:cNvSpPr/>
              <p:nvPr/>
            </p:nvSpPr>
            <p:spPr>
              <a:xfrm rot="16200000">
                <a:off x="8210220" y="4323130"/>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nip Same Side Corner Rectangle 31"/>
              <p:cNvSpPr/>
              <p:nvPr/>
            </p:nvSpPr>
            <p:spPr>
              <a:xfrm rot="16200000">
                <a:off x="8210220" y="4535306"/>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nip Same Side Corner Rectangle 32"/>
              <p:cNvSpPr/>
              <p:nvPr/>
            </p:nvSpPr>
            <p:spPr>
              <a:xfrm rot="16200000">
                <a:off x="8210220" y="4747482"/>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p:nvPr/>
          </p:nvSpPr>
          <p:spPr>
            <a:xfrm>
              <a:off x="6331690" y="4055697"/>
              <a:ext cx="490616" cy="866455"/>
            </a:xfrm>
            <a:prstGeom prst="rect">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en-US" sz="1200" dirty="0" err="1" smtClean="0">
                  <a:solidFill>
                    <a:prstClr val="white"/>
                  </a:solidFill>
                </a:rPr>
                <a:t>Serializer</a:t>
              </a:r>
              <a:endParaRPr lang="en-US" sz="1200" dirty="0" smtClean="0">
                <a:solidFill>
                  <a:prstClr val="white"/>
                </a:solidFill>
              </a:endParaRPr>
            </a:p>
          </p:txBody>
        </p:sp>
      </p:grpSp>
      <p:sp>
        <p:nvSpPr>
          <p:cNvPr id="51" name="TextBox 50"/>
          <p:cNvSpPr txBox="1"/>
          <p:nvPr/>
        </p:nvSpPr>
        <p:spPr>
          <a:xfrm>
            <a:off x="981604" y="4758709"/>
            <a:ext cx="1956330" cy="830997"/>
          </a:xfrm>
          <a:prstGeom prst="rect">
            <a:avLst/>
          </a:prstGeom>
          <a:solidFill>
            <a:schemeClr val="bg1"/>
          </a:solidFill>
        </p:spPr>
        <p:txBody>
          <a:bodyPr wrap="square" rtlCol="0">
            <a:spAutoFit/>
          </a:bodyPr>
          <a:lstStyle/>
          <a:p>
            <a:r>
              <a:rPr lang="en-GB" sz="1600" dirty="0" smtClean="0">
                <a:solidFill>
                  <a:schemeClr val="bg1">
                    <a:lumMod val="65000"/>
                  </a:schemeClr>
                </a:solidFill>
              </a:rPr>
              <a:t>1) the pixels detect hits which are over a threshold</a:t>
            </a:r>
          </a:p>
        </p:txBody>
      </p:sp>
      <p:sp>
        <p:nvSpPr>
          <p:cNvPr id="54" name="TextBox 53"/>
          <p:cNvSpPr txBox="1"/>
          <p:nvPr/>
        </p:nvSpPr>
        <p:spPr>
          <a:xfrm>
            <a:off x="3180018" y="4758709"/>
            <a:ext cx="1660214" cy="1077218"/>
          </a:xfrm>
          <a:prstGeom prst="rect">
            <a:avLst/>
          </a:prstGeom>
          <a:solidFill>
            <a:schemeClr val="bg1"/>
          </a:solidFill>
        </p:spPr>
        <p:txBody>
          <a:bodyPr wrap="square" rtlCol="0">
            <a:spAutoFit/>
          </a:bodyPr>
          <a:lstStyle/>
          <a:p>
            <a:r>
              <a:rPr lang="en-GB" sz="1600" dirty="0"/>
              <a:t>2</a:t>
            </a:r>
            <a:r>
              <a:rPr lang="en-GB" sz="1600" dirty="0" smtClean="0"/>
              <a:t>) strip encoding represents the hits occurring on each strip</a:t>
            </a:r>
          </a:p>
        </p:txBody>
      </p:sp>
      <p:sp>
        <p:nvSpPr>
          <p:cNvPr id="55" name="TextBox 54"/>
          <p:cNvSpPr txBox="1"/>
          <p:nvPr/>
        </p:nvSpPr>
        <p:spPr>
          <a:xfrm>
            <a:off x="981602" y="852908"/>
            <a:ext cx="7510465" cy="707886"/>
          </a:xfrm>
          <a:prstGeom prst="rect">
            <a:avLst/>
          </a:prstGeom>
          <a:solidFill>
            <a:schemeClr val="bg1"/>
          </a:solidFill>
        </p:spPr>
        <p:txBody>
          <a:bodyPr wrap="square" rtlCol="0">
            <a:spAutoFit/>
          </a:bodyPr>
          <a:lstStyle/>
          <a:p>
            <a:r>
              <a:rPr lang="en-GB" sz="2000" dirty="0" smtClean="0"/>
              <a:t>This is a high-level overview only of the data flow.</a:t>
            </a:r>
          </a:p>
          <a:p>
            <a:r>
              <a:rPr lang="en-GB" sz="2000" dirty="0" smtClean="0"/>
              <a:t>The following slides will go into details of the data format at each step.</a:t>
            </a:r>
          </a:p>
        </p:txBody>
      </p:sp>
      <p:sp>
        <p:nvSpPr>
          <p:cNvPr id="43" name="Rectangle 42"/>
          <p:cNvSpPr/>
          <p:nvPr/>
        </p:nvSpPr>
        <p:spPr>
          <a:xfrm>
            <a:off x="4748841" y="2204966"/>
            <a:ext cx="3743226" cy="255374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a:off x="787399" y="2204966"/>
            <a:ext cx="2392617" cy="255374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ight Arrow 45"/>
          <p:cNvSpPr/>
          <p:nvPr/>
        </p:nvSpPr>
        <p:spPr>
          <a:xfrm>
            <a:off x="2921000" y="3951045"/>
            <a:ext cx="567266" cy="33846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p:nvSpPr>
        <p:spPr>
          <a:xfrm>
            <a:off x="798653" y="1866899"/>
            <a:ext cx="6787708" cy="3380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TextBox 47"/>
          <p:cNvSpPr txBox="1"/>
          <p:nvPr/>
        </p:nvSpPr>
        <p:spPr>
          <a:xfrm>
            <a:off x="16392" y="6536718"/>
            <a:ext cx="2659075" cy="307777"/>
          </a:xfrm>
          <a:prstGeom prst="rect">
            <a:avLst/>
          </a:prstGeom>
          <a:solidFill>
            <a:schemeClr val="bg1"/>
          </a:solidFill>
        </p:spPr>
        <p:txBody>
          <a:bodyPr wrap="square" rtlCol="0">
            <a:spAutoFit/>
          </a:bodyPr>
          <a:lstStyle/>
          <a:p>
            <a:r>
              <a:rPr lang="en-GB" sz="1400" dirty="0" smtClean="0"/>
              <a:t>diagram: P. Caragiulo, SLAC</a:t>
            </a:r>
          </a:p>
        </p:txBody>
      </p:sp>
    </p:spTree>
    <p:extLst>
      <p:ext uri="{BB962C8B-B14F-4D97-AF65-F5344CB8AC3E}">
        <p14:creationId xmlns:p14="http://schemas.microsoft.com/office/powerpoint/2010/main" val="3250193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116632"/>
            <a:ext cx="8229600" cy="5669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smtClean="0">
                <a:solidFill>
                  <a:srgbClr val="0000FF"/>
                </a:solidFill>
              </a:rPr>
              <a:t>CHESS-2 Data Flow – 3/4</a:t>
            </a:r>
            <a:endParaRPr lang="en-GB" sz="3600" dirty="0">
              <a:solidFill>
                <a:srgbClr val="0000FF"/>
              </a:solidFill>
            </a:endParaRPr>
          </a:p>
        </p:txBody>
      </p:sp>
      <p:sp>
        <p:nvSpPr>
          <p:cNvPr id="9" name="Slide Number Placeholder 1"/>
          <p:cNvSpPr>
            <a:spLocks noGrp="1"/>
          </p:cNvSpPr>
          <p:nvPr>
            <p:ph type="sldNum" sz="quarter" idx="12"/>
          </p:nvPr>
        </p:nvSpPr>
        <p:spPr>
          <a:xfrm>
            <a:off x="8460432" y="6484255"/>
            <a:ext cx="684076" cy="365125"/>
          </a:xfrm>
        </p:spPr>
        <p:txBody>
          <a:bodyPr/>
          <a:lstStyle/>
          <a:p>
            <a:fld id="{7F2886EE-AD67-426B-9E40-D4D67DDB6EF0}" type="slidenum">
              <a:rPr lang="en-GB" sz="1800" smtClean="0">
                <a:solidFill>
                  <a:schemeClr val="tx1"/>
                </a:solidFill>
              </a:rPr>
              <a:t>9</a:t>
            </a:fld>
            <a:endParaRPr lang="en-GB" dirty="0">
              <a:solidFill>
                <a:schemeClr val="tx1"/>
              </a:solidFill>
            </a:endParaRPr>
          </a:p>
        </p:txBody>
      </p:sp>
      <p:grpSp>
        <p:nvGrpSpPr>
          <p:cNvPr id="5" name="Group 4"/>
          <p:cNvGrpSpPr/>
          <p:nvPr/>
        </p:nvGrpSpPr>
        <p:grpSpPr>
          <a:xfrm>
            <a:off x="981604" y="1977264"/>
            <a:ext cx="7315200" cy="2579332"/>
            <a:chOff x="1066800" y="2342820"/>
            <a:chExt cx="7315200" cy="2579332"/>
          </a:xfrm>
        </p:grpSpPr>
        <p:cxnSp>
          <p:nvCxnSpPr>
            <p:cNvPr id="7" name="Straight Connector 6"/>
            <p:cNvCxnSpPr/>
            <p:nvPr/>
          </p:nvCxnSpPr>
          <p:spPr>
            <a:xfrm>
              <a:off x="4925427" y="2431207"/>
              <a:ext cx="0" cy="19451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066800" y="2625721"/>
              <a:ext cx="2100163" cy="2286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b="1" dirty="0" smtClean="0">
                  <a:solidFill>
                    <a:prstClr val="white"/>
                  </a:solidFill>
                </a:rPr>
                <a:t>128 x 32</a:t>
              </a:r>
            </a:p>
            <a:p>
              <a:pPr algn="ctr"/>
              <a:r>
                <a:rPr lang="en-US" sz="1200" b="1" dirty="0" smtClean="0">
                  <a:solidFill>
                    <a:prstClr val="white"/>
                  </a:solidFill>
                </a:rPr>
                <a:t>pixels</a:t>
              </a:r>
              <a:endParaRPr lang="en-US" sz="1200" b="1" dirty="0">
                <a:solidFill>
                  <a:prstClr val="white"/>
                </a:solidFill>
              </a:endParaRPr>
            </a:p>
          </p:txBody>
        </p:sp>
        <p:sp>
          <p:nvSpPr>
            <p:cNvPr id="10" name="Rectangle 9"/>
            <p:cNvSpPr/>
            <p:nvPr/>
          </p:nvSpPr>
          <p:spPr>
            <a:xfrm>
              <a:off x="1066800" y="2342820"/>
              <a:ext cx="3688976" cy="2046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prstClr val="white"/>
                  </a:solidFill>
                </a:rPr>
                <a:t>Column Decoder</a:t>
              </a:r>
              <a:endParaRPr lang="en-US" sz="1200" dirty="0">
                <a:solidFill>
                  <a:prstClr val="white"/>
                </a:solidFill>
              </a:endParaRPr>
            </a:p>
          </p:txBody>
        </p:sp>
        <p:sp>
          <p:nvSpPr>
            <p:cNvPr id="11" name="Rectangle 10"/>
            <p:cNvSpPr/>
            <p:nvPr/>
          </p:nvSpPr>
          <p:spPr>
            <a:xfrm>
              <a:off x="3265213" y="2625721"/>
              <a:ext cx="1490563" cy="2286000"/>
            </a:xfrm>
            <a:prstGeom prst="rect">
              <a:avLst/>
            </a:prstGeom>
            <a:solidFill>
              <a:srgbClr val="C00000"/>
            </a:solidFill>
            <a:ln>
              <a:solidFill>
                <a:srgbClr val="981E3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b="1" dirty="0">
                  <a:solidFill>
                    <a:prstClr val="white"/>
                  </a:solidFill>
                </a:rPr>
                <a:t>Half Comparator,</a:t>
              </a:r>
            </a:p>
            <a:p>
              <a:pPr algn="ctr"/>
              <a:r>
                <a:rPr lang="en-US" sz="1200" b="1" dirty="0">
                  <a:solidFill>
                    <a:prstClr val="white"/>
                  </a:solidFill>
                </a:rPr>
                <a:t>Latch &amp; </a:t>
              </a:r>
              <a:r>
                <a:rPr lang="en-US" sz="1200" b="1" dirty="0" smtClean="0">
                  <a:solidFill>
                    <a:prstClr val="white"/>
                  </a:solidFill>
                </a:rPr>
                <a:t>Strip </a:t>
              </a:r>
              <a:r>
                <a:rPr lang="en-US" sz="1200" b="1" dirty="0">
                  <a:solidFill>
                    <a:prstClr val="white"/>
                  </a:solidFill>
                </a:rPr>
                <a:t>encoding</a:t>
              </a:r>
            </a:p>
          </p:txBody>
        </p:sp>
        <p:sp>
          <p:nvSpPr>
            <p:cNvPr id="12" name="Rectangle 11"/>
            <p:cNvSpPr/>
            <p:nvPr/>
          </p:nvSpPr>
          <p:spPr>
            <a:xfrm>
              <a:off x="5138837" y="2631145"/>
              <a:ext cx="1066800" cy="2286000"/>
            </a:xfrm>
            <a:prstGeom prst="rect">
              <a:avLst/>
            </a:prstGeom>
            <a:solidFill>
              <a:srgbClr val="C00000"/>
            </a:solidFill>
            <a:ln>
              <a:solidFill>
                <a:srgbClr val="981E3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b="1" dirty="0" smtClean="0">
                  <a:solidFill>
                    <a:prstClr val="white"/>
                  </a:solidFill>
                </a:rPr>
                <a:t> Hit Encoding</a:t>
              </a:r>
              <a:endParaRPr lang="en-US" sz="1200" b="1" dirty="0">
                <a:solidFill>
                  <a:prstClr val="white"/>
                </a:solidFill>
              </a:endParaRPr>
            </a:p>
          </p:txBody>
        </p:sp>
        <p:sp>
          <p:nvSpPr>
            <p:cNvPr id="13" name="Rectangle 12"/>
            <p:cNvSpPr/>
            <p:nvPr/>
          </p:nvSpPr>
          <p:spPr>
            <a:xfrm rot="5400000">
              <a:off x="3779781" y="3685401"/>
              <a:ext cx="2286000" cy="1774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900" dirty="0" smtClean="0">
                  <a:solidFill>
                    <a:prstClr val="white"/>
                  </a:solidFill>
                </a:rPr>
                <a:t>Row Decoder </a:t>
              </a:r>
              <a:endParaRPr lang="en-US" sz="900" dirty="0">
                <a:solidFill>
                  <a:prstClr val="white"/>
                </a:solidFill>
              </a:endParaRPr>
            </a:p>
          </p:txBody>
        </p:sp>
        <p:cxnSp>
          <p:nvCxnSpPr>
            <p:cNvPr id="14" name="Straight Connector 13"/>
            <p:cNvCxnSpPr/>
            <p:nvPr/>
          </p:nvCxnSpPr>
          <p:spPr>
            <a:xfrm flipV="1">
              <a:off x="4755778" y="2431207"/>
              <a:ext cx="2524945" cy="358"/>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6932675" y="2631145"/>
              <a:ext cx="1182462" cy="1344785"/>
              <a:chOff x="8190715" y="2667457"/>
              <a:chExt cx="1182462" cy="1344785"/>
            </a:xfrm>
          </p:grpSpPr>
          <p:sp>
            <p:nvSpPr>
              <p:cNvPr id="34" name="Rectangle 33"/>
              <p:cNvSpPr/>
              <p:nvPr/>
            </p:nvSpPr>
            <p:spPr>
              <a:xfrm>
                <a:off x="8190715" y="2667457"/>
                <a:ext cx="1182462" cy="13447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900" dirty="0">
                  <a:solidFill>
                    <a:prstClr val="white"/>
                  </a:solidFill>
                </a:endParaRPr>
              </a:p>
            </p:txBody>
          </p:sp>
          <p:cxnSp>
            <p:nvCxnSpPr>
              <p:cNvPr id="35" name="Straight Connector 34"/>
              <p:cNvCxnSpPr/>
              <p:nvPr/>
            </p:nvCxnSpPr>
            <p:spPr>
              <a:xfrm>
                <a:off x="8775602" y="3329527"/>
                <a:ext cx="21521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8538763" y="3039973"/>
                <a:ext cx="0" cy="8877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8929597" y="2707695"/>
                <a:ext cx="381000" cy="123962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solidFill>
                      <a:schemeClr val="tx1"/>
                    </a:solidFill>
                  </a:rPr>
                  <a:t>SACI</a:t>
                </a:r>
              </a:p>
            </p:txBody>
          </p:sp>
          <p:sp>
            <p:nvSpPr>
              <p:cNvPr id="38" name="Rectangle 37"/>
              <p:cNvSpPr/>
              <p:nvPr/>
            </p:nvSpPr>
            <p:spPr>
              <a:xfrm>
                <a:off x="8233963" y="3124519"/>
                <a:ext cx="609600" cy="36967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rPr>
                  <a:t>Control </a:t>
                </a:r>
                <a:r>
                  <a:rPr lang="en-US" sz="1050" dirty="0" smtClean="0">
                    <a:solidFill>
                      <a:schemeClr val="tx1"/>
                    </a:solidFill>
                  </a:rPr>
                  <a:t>Logic</a:t>
                </a:r>
                <a:endParaRPr lang="en-US" sz="1050" dirty="0">
                  <a:solidFill>
                    <a:schemeClr val="tx1"/>
                  </a:solidFill>
                </a:endParaRPr>
              </a:p>
            </p:txBody>
          </p:sp>
          <p:cxnSp>
            <p:nvCxnSpPr>
              <p:cNvPr id="39" name="Straight Connector 38"/>
              <p:cNvCxnSpPr/>
              <p:nvPr/>
            </p:nvCxnSpPr>
            <p:spPr>
              <a:xfrm flipV="1">
                <a:off x="8538763" y="3494190"/>
                <a:ext cx="0" cy="8877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8233964" y="3579142"/>
                <a:ext cx="606890" cy="36817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rPr>
                  <a:t>Global Registers</a:t>
                </a:r>
              </a:p>
            </p:txBody>
          </p:sp>
          <p:sp>
            <p:nvSpPr>
              <p:cNvPr id="41" name="Rectangle 40"/>
              <p:cNvSpPr/>
              <p:nvPr/>
            </p:nvSpPr>
            <p:spPr>
              <a:xfrm>
                <a:off x="8233963" y="2707694"/>
                <a:ext cx="609600" cy="34274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smtClean="0">
                    <a:solidFill>
                      <a:schemeClr val="tx1"/>
                    </a:solidFill>
                  </a:rPr>
                  <a:t>Matrix</a:t>
                </a:r>
              </a:p>
              <a:p>
                <a:pPr algn="ctr"/>
                <a:r>
                  <a:rPr lang="en-US" sz="1050" dirty="0" smtClean="0">
                    <a:solidFill>
                      <a:schemeClr val="tx1"/>
                    </a:solidFill>
                  </a:rPr>
                  <a:t>Pointers</a:t>
                </a:r>
              </a:p>
            </p:txBody>
          </p:sp>
        </p:grpSp>
        <p:cxnSp>
          <p:nvCxnSpPr>
            <p:cNvPr id="17" name="Straight Connector 16"/>
            <p:cNvCxnSpPr/>
            <p:nvPr/>
          </p:nvCxnSpPr>
          <p:spPr>
            <a:xfrm>
              <a:off x="6760710" y="3684928"/>
              <a:ext cx="215213"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331690" y="2632975"/>
              <a:ext cx="490616" cy="13310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vert" rtlCol="0" anchor="ctr"/>
            <a:lstStyle/>
            <a:p>
              <a:pPr algn="ctr"/>
              <a:r>
                <a:rPr lang="en-US" sz="1200" dirty="0">
                  <a:solidFill>
                    <a:prstClr val="white"/>
                  </a:solidFill>
                </a:rPr>
                <a:t>Global DACs</a:t>
              </a:r>
            </a:p>
          </p:txBody>
        </p:sp>
        <p:sp>
          <p:nvSpPr>
            <p:cNvPr id="19" name="Rectangle 18"/>
            <p:cNvSpPr/>
            <p:nvPr/>
          </p:nvSpPr>
          <p:spPr>
            <a:xfrm>
              <a:off x="6932675" y="4055697"/>
              <a:ext cx="1182462" cy="856847"/>
            </a:xfrm>
            <a:prstGeom prst="rect">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solidFill>
                    <a:prstClr val="white"/>
                  </a:solidFill>
                </a:rPr>
                <a:t>LVDS TX/RX</a:t>
              </a:r>
            </a:p>
          </p:txBody>
        </p:sp>
        <p:cxnSp>
          <p:nvCxnSpPr>
            <p:cNvPr id="20" name="Straight Connector 19"/>
            <p:cNvCxnSpPr/>
            <p:nvPr/>
          </p:nvCxnSpPr>
          <p:spPr>
            <a:xfrm flipV="1">
              <a:off x="7280723" y="2431565"/>
              <a:ext cx="0" cy="23981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8210220" y="2625722"/>
              <a:ext cx="171780" cy="2293540"/>
              <a:chOff x="8210220" y="2625722"/>
              <a:chExt cx="171780" cy="2293540"/>
            </a:xfrm>
            <a:solidFill>
              <a:schemeClr val="bg2">
                <a:lumMod val="50000"/>
              </a:schemeClr>
            </a:solidFill>
          </p:grpSpPr>
          <p:sp>
            <p:nvSpPr>
              <p:cNvPr id="23" name="Snip Same Side Corner Rectangle 22"/>
              <p:cNvSpPr/>
              <p:nvPr/>
            </p:nvSpPr>
            <p:spPr>
              <a:xfrm rot="16200000">
                <a:off x="8210220" y="2625722"/>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nip Same Side Corner Rectangle 23"/>
              <p:cNvSpPr/>
              <p:nvPr/>
            </p:nvSpPr>
            <p:spPr>
              <a:xfrm rot="16200000">
                <a:off x="8210220" y="2837898"/>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nip Same Side Corner Rectangle 24"/>
              <p:cNvSpPr/>
              <p:nvPr/>
            </p:nvSpPr>
            <p:spPr>
              <a:xfrm rot="16200000">
                <a:off x="8210220" y="3050074"/>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nip Same Side Corner Rectangle 25"/>
              <p:cNvSpPr/>
              <p:nvPr/>
            </p:nvSpPr>
            <p:spPr>
              <a:xfrm rot="16200000">
                <a:off x="8210220" y="3262250"/>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nip Same Side Corner Rectangle 26"/>
              <p:cNvSpPr/>
              <p:nvPr/>
            </p:nvSpPr>
            <p:spPr>
              <a:xfrm rot="16200000">
                <a:off x="8210220" y="3474426"/>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nip Same Side Corner Rectangle 27"/>
              <p:cNvSpPr/>
              <p:nvPr/>
            </p:nvSpPr>
            <p:spPr>
              <a:xfrm rot="16200000">
                <a:off x="8210220" y="3686602"/>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nip Same Side Corner Rectangle 28"/>
              <p:cNvSpPr/>
              <p:nvPr/>
            </p:nvSpPr>
            <p:spPr>
              <a:xfrm rot="16200000">
                <a:off x="8210220" y="3898778"/>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nip Same Side Corner Rectangle 29"/>
              <p:cNvSpPr/>
              <p:nvPr/>
            </p:nvSpPr>
            <p:spPr>
              <a:xfrm rot="16200000">
                <a:off x="8210220" y="4110954"/>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nip Same Side Corner Rectangle 30"/>
              <p:cNvSpPr/>
              <p:nvPr/>
            </p:nvSpPr>
            <p:spPr>
              <a:xfrm rot="16200000">
                <a:off x="8210220" y="4323130"/>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nip Same Side Corner Rectangle 31"/>
              <p:cNvSpPr/>
              <p:nvPr/>
            </p:nvSpPr>
            <p:spPr>
              <a:xfrm rot="16200000">
                <a:off x="8210220" y="4535306"/>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nip Same Side Corner Rectangle 32"/>
              <p:cNvSpPr/>
              <p:nvPr/>
            </p:nvSpPr>
            <p:spPr>
              <a:xfrm rot="16200000">
                <a:off x="8210220" y="4747482"/>
                <a:ext cx="171780" cy="171780"/>
              </a:xfrm>
              <a:prstGeom prst="snip2SameRect">
                <a:avLst>
                  <a:gd name="adj1" fmla="val 36849"/>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p:cNvSpPr/>
            <p:nvPr/>
          </p:nvSpPr>
          <p:spPr>
            <a:xfrm>
              <a:off x="6331690" y="4055697"/>
              <a:ext cx="490616" cy="866455"/>
            </a:xfrm>
            <a:prstGeom prst="rect">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en-US" sz="1200" dirty="0" err="1" smtClean="0">
                  <a:solidFill>
                    <a:prstClr val="white"/>
                  </a:solidFill>
                </a:rPr>
                <a:t>Serializer</a:t>
              </a:r>
              <a:endParaRPr lang="en-US" sz="1200" dirty="0" smtClean="0">
                <a:solidFill>
                  <a:prstClr val="white"/>
                </a:solidFill>
              </a:endParaRPr>
            </a:p>
          </p:txBody>
        </p:sp>
      </p:grpSp>
      <p:sp>
        <p:nvSpPr>
          <p:cNvPr id="51" name="TextBox 50"/>
          <p:cNvSpPr txBox="1"/>
          <p:nvPr/>
        </p:nvSpPr>
        <p:spPr>
          <a:xfrm>
            <a:off x="981604" y="4758709"/>
            <a:ext cx="1956330" cy="830997"/>
          </a:xfrm>
          <a:prstGeom prst="rect">
            <a:avLst/>
          </a:prstGeom>
          <a:solidFill>
            <a:schemeClr val="bg1"/>
          </a:solidFill>
        </p:spPr>
        <p:txBody>
          <a:bodyPr wrap="square" rtlCol="0">
            <a:spAutoFit/>
          </a:bodyPr>
          <a:lstStyle/>
          <a:p>
            <a:r>
              <a:rPr lang="en-GB" sz="1600" dirty="0" smtClean="0">
                <a:solidFill>
                  <a:schemeClr val="bg1">
                    <a:lumMod val="65000"/>
                  </a:schemeClr>
                </a:solidFill>
              </a:rPr>
              <a:t>1) the pixels detect hits which are over a threshold</a:t>
            </a:r>
          </a:p>
        </p:txBody>
      </p:sp>
      <p:sp>
        <p:nvSpPr>
          <p:cNvPr id="54" name="TextBox 53"/>
          <p:cNvSpPr txBox="1"/>
          <p:nvPr/>
        </p:nvSpPr>
        <p:spPr>
          <a:xfrm>
            <a:off x="3180018" y="4758709"/>
            <a:ext cx="1660214" cy="1077218"/>
          </a:xfrm>
          <a:prstGeom prst="rect">
            <a:avLst/>
          </a:prstGeom>
          <a:solidFill>
            <a:schemeClr val="bg1"/>
          </a:solidFill>
        </p:spPr>
        <p:txBody>
          <a:bodyPr wrap="square" rtlCol="0">
            <a:spAutoFit/>
          </a:bodyPr>
          <a:lstStyle/>
          <a:p>
            <a:r>
              <a:rPr lang="en-GB" sz="1600" dirty="0">
                <a:solidFill>
                  <a:schemeClr val="bg1">
                    <a:lumMod val="65000"/>
                  </a:schemeClr>
                </a:solidFill>
              </a:rPr>
              <a:t>2</a:t>
            </a:r>
            <a:r>
              <a:rPr lang="en-GB" sz="1600" dirty="0" smtClean="0">
                <a:solidFill>
                  <a:schemeClr val="bg1">
                    <a:lumMod val="65000"/>
                  </a:schemeClr>
                </a:solidFill>
              </a:rPr>
              <a:t>) strip encoding represents the hits occurring on each strip</a:t>
            </a:r>
          </a:p>
        </p:txBody>
      </p:sp>
      <p:sp>
        <p:nvSpPr>
          <p:cNvPr id="55" name="TextBox 54"/>
          <p:cNvSpPr txBox="1"/>
          <p:nvPr/>
        </p:nvSpPr>
        <p:spPr>
          <a:xfrm>
            <a:off x="981602" y="852908"/>
            <a:ext cx="7510465" cy="707886"/>
          </a:xfrm>
          <a:prstGeom prst="rect">
            <a:avLst/>
          </a:prstGeom>
          <a:solidFill>
            <a:schemeClr val="bg1"/>
          </a:solidFill>
        </p:spPr>
        <p:txBody>
          <a:bodyPr wrap="square" rtlCol="0">
            <a:spAutoFit/>
          </a:bodyPr>
          <a:lstStyle/>
          <a:p>
            <a:r>
              <a:rPr lang="en-GB" sz="2000" dirty="0" smtClean="0"/>
              <a:t>This is a high-level overview only of the data flow.</a:t>
            </a:r>
          </a:p>
          <a:p>
            <a:r>
              <a:rPr lang="en-GB" sz="2000" dirty="0" smtClean="0"/>
              <a:t>The following slides will go into details of the data format at each step.</a:t>
            </a:r>
          </a:p>
        </p:txBody>
      </p:sp>
      <p:sp>
        <p:nvSpPr>
          <p:cNvPr id="56" name="TextBox 55"/>
          <p:cNvSpPr txBox="1"/>
          <p:nvPr/>
        </p:nvSpPr>
        <p:spPr>
          <a:xfrm>
            <a:off x="5015300" y="4758709"/>
            <a:ext cx="1660214" cy="1323439"/>
          </a:xfrm>
          <a:prstGeom prst="rect">
            <a:avLst/>
          </a:prstGeom>
          <a:solidFill>
            <a:schemeClr val="bg1"/>
          </a:solidFill>
        </p:spPr>
        <p:txBody>
          <a:bodyPr wrap="square" rtlCol="0">
            <a:spAutoFit/>
          </a:bodyPr>
          <a:lstStyle/>
          <a:p>
            <a:r>
              <a:rPr lang="en-GB" sz="1600" dirty="0" smtClean="0"/>
              <a:t>3) hit encoding reduces the data to the first 8 hits among the 128 rows</a:t>
            </a:r>
          </a:p>
        </p:txBody>
      </p:sp>
      <p:sp>
        <p:nvSpPr>
          <p:cNvPr id="44" name="Right Arrow 43"/>
          <p:cNvSpPr/>
          <p:nvPr/>
        </p:nvSpPr>
        <p:spPr>
          <a:xfrm>
            <a:off x="2921000" y="3951045"/>
            <a:ext cx="567266" cy="33846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6180667" y="2204966"/>
            <a:ext cx="2311399" cy="255374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p:nvSpPr>
        <p:spPr>
          <a:xfrm>
            <a:off x="787399" y="2204966"/>
            <a:ext cx="4227901" cy="255374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ight Arrow 46"/>
          <p:cNvSpPr/>
          <p:nvPr/>
        </p:nvSpPr>
        <p:spPr>
          <a:xfrm>
            <a:off x="4556598" y="3951045"/>
            <a:ext cx="752001" cy="33846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a:off x="798653" y="1866899"/>
            <a:ext cx="6787708" cy="33806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Box 51"/>
          <p:cNvSpPr txBox="1"/>
          <p:nvPr/>
        </p:nvSpPr>
        <p:spPr>
          <a:xfrm>
            <a:off x="16392" y="6536718"/>
            <a:ext cx="2659075" cy="307777"/>
          </a:xfrm>
          <a:prstGeom prst="rect">
            <a:avLst/>
          </a:prstGeom>
          <a:solidFill>
            <a:schemeClr val="bg1"/>
          </a:solidFill>
        </p:spPr>
        <p:txBody>
          <a:bodyPr wrap="square" rtlCol="0">
            <a:spAutoFit/>
          </a:bodyPr>
          <a:lstStyle/>
          <a:p>
            <a:r>
              <a:rPr lang="en-GB" sz="1400" dirty="0" smtClean="0"/>
              <a:t>diagram: P. Caragiulo, SLAC</a:t>
            </a:r>
          </a:p>
        </p:txBody>
      </p:sp>
    </p:spTree>
    <p:extLst>
      <p:ext uri="{BB962C8B-B14F-4D97-AF65-F5344CB8AC3E}">
        <p14:creationId xmlns:p14="http://schemas.microsoft.com/office/powerpoint/2010/main" val="32501936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7316</TotalTime>
  <Words>1258</Words>
  <Application>Microsoft Office PowerPoint</Application>
  <PresentationFormat>On-screen Show (4:3)</PresentationFormat>
  <Paragraphs>294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Next steps and CHESS-2 data flow   5 May 2016  this version is the minutes – with notes added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Physics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Hardware for CHESS testing</dc:title>
  <dc:creator>Jaya John John</dc:creator>
  <cp:lastModifiedBy>Jaya John John</cp:lastModifiedBy>
  <cp:revision>451</cp:revision>
  <cp:lastPrinted>2015-07-21T15:43:16Z</cp:lastPrinted>
  <dcterms:created xsi:type="dcterms:W3CDTF">2014-09-18T13:48:06Z</dcterms:created>
  <dcterms:modified xsi:type="dcterms:W3CDTF">2016-05-05T13:28:31Z</dcterms:modified>
</cp:coreProperties>
</file>