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73" r:id="rId2"/>
    <p:sldId id="333" r:id="rId3"/>
    <p:sldId id="348" r:id="rId4"/>
    <p:sldId id="347" r:id="rId5"/>
    <p:sldId id="350" r:id="rId6"/>
    <p:sldId id="351" r:id="rId7"/>
    <p:sldId id="352" r:id="rId8"/>
    <p:sldId id="357" r:id="rId9"/>
    <p:sldId id="358" r:id="rId10"/>
    <p:sldId id="360" r:id="rId11"/>
    <p:sldId id="364" r:id="rId12"/>
    <p:sldId id="365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CC00"/>
    <a:srgbClr val="006600"/>
    <a:srgbClr val="FF9966"/>
    <a:srgbClr val="FF6600"/>
    <a:srgbClr val="99FF99"/>
    <a:srgbClr val="CCFFCC"/>
    <a:srgbClr val="9B9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92" d="100"/>
          <a:sy n="92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10/05/2016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10/05/2016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4012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CHESS-2-AMS encoding and data out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10 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P. Caragiulo, H. </a:t>
            </a:r>
            <a:r>
              <a:rPr lang="en-GB" dirty="0"/>
              <a:t>Grabas, J. J. </a:t>
            </a:r>
            <a:r>
              <a:rPr lang="en-GB" dirty="0" smtClean="0"/>
              <a:t>John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Storage and output of encoded hits - 1/3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hit-encoded data is placed in a memory for the </a:t>
            </a:r>
            <a:r>
              <a:rPr lang="en-GB" sz="1600" dirty="0" err="1" smtClean="0"/>
              <a:t>Serializer</a:t>
            </a:r>
            <a:r>
              <a:rPr lang="en-GB" sz="1600" dirty="0" smtClean="0"/>
              <a:t> to stream out.</a:t>
            </a:r>
          </a:p>
          <a:p>
            <a:endParaRPr lang="en-GB" sz="1600" dirty="0"/>
          </a:p>
          <a:p>
            <a:r>
              <a:rPr lang="en-GB" sz="1600" dirty="0" smtClean="0"/>
              <a:t>The memory format is 8 bits x 13 bits/hit as shown below. There is also a 14</a:t>
            </a:r>
            <a:r>
              <a:rPr lang="en-GB" sz="1600" baseline="30000" dirty="0" smtClean="0"/>
              <a:t>th</a:t>
            </a:r>
            <a:r>
              <a:rPr lang="en-GB" sz="1600" dirty="0"/>
              <a:t> </a:t>
            </a:r>
            <a:r>
              <a:rPr lang="en-GB" sz="1600" dirty="0" smtClean="0"/>
              <a:t>internal bit for each hit, Data Valid. This is effectively 14 rows x 8 columns. </a:t>
            </a:r>
          </a:p>
          <a:p>
            <a:endParaRPr lang="en-GB" sz="1600" dirty="0"/>
          </a:p>
          <a:p>
            <a:r>
              <a:rPr lang="en-GB" sz="1600" dirty="0" smtClean="0"/>
              <a:t>The </a:t>
            </a:r>
            <a:r>
              <a:rPr lang="en-GB" sz="1600" dirty="0" err="1" smtClean="0"/>
              <a:t>Serializer’s</a:t>
            </a:r>
            <a:r>
              <a:rPr lang="en-GB" sz="1600" dirty="0" smtClean="0"/>
              <a:t> memory operates as follows: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1600" dirty="0" smtClean="0"/>
              <a:t>During an initial reset phase, all 14 x 8 bits are cleared to zero, including the Data Valid bits.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Then, </a:t>
            </a:r>
            <a:r>
              <a:rPr lang="en-GB" sz="1600" dirty="0"/>
              <a:t>a</a:t>
            </a:r>
            <a:r>
              <a:rPr lang="en-GB" sz="1600" dirty="0" smtClean="0"/>
              <a:t>s the first 8 hits are identified, for each of the 8 hit memories, Data Valid is set to 1 when the hit encoding circuit writes to that memory.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Each row is served by an LVDS </a:t>
            </a:r>
            <a:r>
              <a:rPr lang="en-GB" sz="1600" dirty="0" smtClean="0"/>
              <a:t>driver. The memory is emptied (clocked out) using </a:t>
            </a:r>
            <a:r>
              <a:rPr lang="en-GB" sz="1600" dirty="0"/>
              <a:t>a 320MHz clock.</a:t>
            </a:r>
            <a:endParaRPr lang="en-GB" sz="1600" dirty="0" smtClean="0"/>
          </a:p>
          <a:p>
            <a:pPr>
              <a:spcBef>
                <a:spcPts val="800"/>
              </a:spcBef>
            </a:pPr>
            <a:r>
              <a:rPr lang="en-GB" sz="1600" dirty="0" smtClean="0"/>
              <a:t>Data </a:t>
            </a:r>
            <a:r>
              <a:rPr lang="en-GB" sz="1600" dirty="0" err="1" smtClean="0"/>
              <a:t>Valid’s</a:t>
            </a:r>
            <a:r>
              <a:rPr lang="en-GB" sz="1600" dirty="0" smtClean="0"/>
              <a:t> purpose is to distinguish between these two cases:</a:t>
            </a:r>
          </a:p>
        </p:txBody>
      </p:sp>
      <p:cxnSp>
        <p:nvCxnSpPr>
          <p:cNvPr id="191" name="Straight Arrow Connector 190"/>
          <p:cNvCxnSpPr/>
          <p:nvPr/>
        </p:nvCxnSpPr>
        <p:spPr>
          <a:xfrm>
            <a:off x="1327671" y="4800287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ounded Rectangle 191"/>
          <p:cNvSpPr/>
          <p:nvPr/>
        </p:nvSpPr>
        <p:spPr>
          <a:xfrm>
            <a:off x="363687" y="4639743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202" name="Rounded Rectangle 201"/>
          <p:cNvSpPr/>
          <p:nvPr/>
        </p:nvSpPr>
        <p:spPr>
          <a:xfrm>
            <a:off x="3854539" y="5093574"/>
            <a:ext cx="416469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0000FF"/>
                </a:solidFill>
              </a:rPr>
              <a:t>D</a:t>
            </a:r>
            <a:r>
              <a:rPr lang="en-US" sz="1100" dirty="0" smtClean="0">
                <a:solidFill>
                  <a:srgbClr val="0000FF"/>
                </a:solidFill>
              </a:rPr>
              <a:t>ata </a:t>
            </a:r>
            <a:r>
              <a:rPr lang="en-US" sz="1100" dirty="0">
                <a:solidFill>
                  <a:srgbClr val="0000FF"/>
                </a:solidFill>
              </a:rPr>
              <a:t>V</a:t>
            </a:r>
            <a:r>
              <a:rPr lang="en-US" sz="1100" dirty="0" smtClean="0">
                <a:solidFill>
                  <a:srgbClr val="0000FF"/>
                </a:solidFill>
              </a:rPr>
              <a:t>alid is 0 =&gt; this hit memory does not contain a real hit.  So this memory </a:t>
            </a:r>
            <a:r>
              <a:rPr lang="en-US" sz="1100" dirty="0">
                <a:solidFill>
                  <a:srgbClr val="0000FF"/>
                </a:solidFill>
              </a:rPr>
              <a:t>is empty </a:t>
            </a:r>
            <a:r>
              <a:rPr lang="en-US" sz="1100" dirty="0" smtClean="0">
                <a:solidFill>
                  <a:srgbClr val="0000FF"/>
                </a:solidFill>
              </a:rPr>
              <a:t>and there </a:t>
            </a:r>
            <a:r>
              <a:rPr lang="en-US" sz="1100" dirty="0">
                <a:solidFill>
                  <a:srgbClr val="0000FF"/>
                </a:solidFill>
              </a:rPr>
              <a:t>were </a:t>
            </a:r>
            <a:r>
              <a:rPr lang="en-US" sz="1100" dirty="0" smtClean="0">
                <a:solidFill>
                  <a:srgbClr val="0000FF"/>
                </a:solidFill>
              </a:rPr>
              <a:t>fewer </a:t>
            </a:r>
            <a:r>
              <a:rPr lang="en-US" sz="1100" dirty="0">
                <a:solidFill>
                  <a:srgbClr val="0000FF"/>
                </a:solidFill>
              </a:rPr>
              <a:t>than 8 hits for this </a:t>
            </a:r>
            <a:r>
              <a:rPr lang="en-US" sz="1100" dirty="0" smtClean="0">
                <a:solidFill>
                  <a:srgbClr val="0000FF"/>
                </a:solidFill>
              </a:rPr>
              <a:t>cycle.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3857439" y="4709832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54153" y="5650011"/>
            <a:ext cx="2199194" cy="146304"/>
            <a:chOff x="1844703" y="6211986"/>
            <a:chExt cx="2199194" cy="146304"/>
          </a:xfrm>
        </p:grpSpPr>
        <p:sp>
          <p:nvSpPr>
            <p:cNvPr id="84" name="Rounded Rectangle 83"/>
            <p:cNvSpPr/>
            <p:nvPr/>
          </p:nvSpPr>
          <p:spPr>
            <a:xfrm>
              <a:off x="1844703" y="621198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ounded Rectangle 203"/>
            <p:cNvSpPr/>
            <p:nvPr/>
          </p:nvSpPr>
          <p:spPr>
            <a:xfrm>
              <a:off x="201433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217206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232979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311844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ounded Rectangle 207"/>
            <p:cNvSpPr/>
            <p:nvPr/>
          </p:nvSpPr>
          <p:spPr>
            <a:xfrm>
              <a:off x="327617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343390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ounded Rectangle 209"/>
            <p:cNvSpPr/>
            <p:nvPr/>
          </p:nvSpPr>
          <p:spPr>
            <a:xfrm>
              <a:off x="359163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280298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ounded Rectangle 211"/>
            <p:cNvSpPr/>
            <p:nvPr/>
          </p:nvSpPr>
          <p:spPr>
            <a:xfrm>
              <a:off x="264525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ounded Rectangle 212"/>
            <p:cNvSpPr/>
            <p:nvPr/>
          </p:nvSpPr>
          <p:spPr>
            <a:xfrm>
              <a:off x="390709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Rounded Rectangle 213"/>
            <p:cNvSpPr/>
            <p:nvPr/>
          </p:nvSpPr>
          <p:spPr>
            <a:xfrm>
              <a:off x="296071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ounded Rectangle 215"/>
            <p:cNvSpPr/>
            <p:nvPr/>
          </p:nvSpPr>
          <p:spPr>
            <a:xfrm>
              <a:off x="248752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ounded Rectangle 216"/>
            <p:cNvSpPr/>
            <p:nvPr/>
          </p:nvSpPr>
          <p:spPr>
            <a:xfrm>
              <a:off x="3749365" y="62119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8" name="Rounded Rectangle 217"/>
          <p:cNvSpPr/>
          <p:nvPr/>
        </p:nvSpPr>
        <p:spPr>
          <a:xfrm>
            <a:off x="3854539" y="5602137"/>
            <a:ext cx="416469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0000FF"/>
                </a:solidFill>
              </a:rPr>
              <a:t>D</a:t>
            </a:r>
            <a:r>
              <a:rPr lang="en-US" sz="1100" dirty="0" smtClean="0">
                <a:solidFill>
                  <a:srgbClr val="0000FF"/>
                </a:solidFill>
              </a:rPr>
              <a:t>ata </a:t>
            </a:r>
            <a:r>
              <a:rPr lang="en-US" sz="1100" dirty="0">
                <a:solidFill>
                  <a:srgbClr val="0000FF"/>
                </a:solidFill>
              </a:rPr>
              <a:t>V</a:t>
            </a:r>
            <a:r>
              <a:rPr lang="en-US" sz="1100" dirty="0" smtClean="0">
                <a:solidFill>
                  <a:srgbClr val="0000FF"/>
                </a:solidFill>
              </a:rPr>
              <a:t>alid is 1 =&gt; row 0 had 1 hit in column 0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54153" y="5144464"/>
            <a:ext cx="2199194" cy="146462"/>
            <a:chOff x="1844703" y="5706439"/>
            <a:chExt cx="2199194" cy="146462"/>
          </a:xfrm>
        </p:grpSpPr>
        <p:sp>
          <p:nvSpPr>
            <p:cNvPr id="190" name="Rounded Rectangle 189"/>
            <p:cNvSpPr/>
            <p:nvPr/>
          </p:nvSpPr>
          <p:spPr>
            <a:xfrm>
              <a:off x="1844703" y="570659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01433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17206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32979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311844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27617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43390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59163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80298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264525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96071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248752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374936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907095" y="570643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Left Brace 71"/>
          <p:cNvSpPr/>
          <p:nvPr/>
        </p:nvSpPr>
        <p:spPr>
          <a:xfrm rot="5400000">
            <a:off x="1923888" y="4664084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1460894" y="4700560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74" name="Left Brace 73"/>
          <p:cNvSpPr/>
          <p:nvPr/>
        </p:nvSpPr>
        <p:spPr>
          <a:xfrm rot="5400000">
            <a:off x="2856353" y="4507804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ounded Rectangle 74"/>
          <p:cNvSpPr/>
          <p:nvPr/>
        </p:nvSpPr>
        <p:spPr>
          <a:xfrm>
            <a:off x="2248207" y="4700560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76" name="Rounded Rectangle 75"/>
          <p:cNvSpPr/>
          <p:nvPr/>
        </p:nvSpPr>
        <p:spPr>
          <a:xfrm>
            <a:off x="1072284" y="436619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490171" y="4602956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85" name="Rounded Rectangle 84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26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Storage and output of encoded hits – 2/3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Continuing with the example of the 4 hits shown on earlier slides, the hits are written to memory and serialized as follows: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42957" y="2422818"/>
            <a:ext cx="2200223" cy="146304"/>
            <a:chOff x="942957" y="2422818"/>
            <a:chExt cx="2200223" cy="146304"/>
          </a:xfrm>
        </p:grpSpPr>
        <p:sp>
          <p:nvSpPr>
            <p:cNvPr id="175" name="Rounded Rectangle 174"/>
            <p:cNvSpPr/>
            <p:nvPr/>
          </p:nvSpPr>
          <p:spPr>
            <a:xfrm>
              <a:off x="284843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2216687" y="24228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42957" y="24228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11112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269065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427002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584939" y="2422818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374624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532561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69049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0813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742876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006378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058750" y="24228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42957" y="2765718"/>
            <a:ext cx="2200223" cy="146304"/>
            <a:chOff x="942957" y="2765718"/>
            <a:chExt cx="2200223" cy="146304"/>
          </a:xfrm>
        </p:grpSpPr>
        <p:sp>
          <p:nvSpPr>
            <p:cNvPr id="177" name="Rounded Rectangle 176"/>
            <p:cNvSpPr/>
            <p:nvPr/>
          </p:nvSpPr>
          <p:spPr>
            <a:xfrm>
              <a:off x="300637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2058750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2532561" y="276571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942957" y="2765718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11112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1269065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1427002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1584939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2216687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2374624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2690498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2848435" y="276571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1900813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1742876" y="2765718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42957" y="3109292"/>
            <a:ext cx="2200223" cy="146304"/>
            <a:chOff x="942957" y="3109292"/>
            <a:chExt cx="2200223" cy="146304"/>
          </a:xfrm>
        </p:grpSpPr>
        <p:sp>
          <p:nvSpPr>
            <p:cNvPr id="179" name="Rounded Rectangle 178"/>
            <p:cNvSpPr/>
            <p:nvPr/>
          </p:nvSpPr>
          <p:spPr>
            <a:xfrm>
              <a:off x="2848435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2216687" y="3109292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2532561" y="3109292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942957" y="310929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111128" y="3109292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1269065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1427002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1584939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2374624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2690498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900813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1742876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3006378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2058750" y="310929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46100" y="2495970"/>
            <a:ext cx="5350256" cy="1857018"/>
            <a:chOff x="546100" y="2495970"/>
            <a:chExt cx="5350256" cy="1857018"/>
          </a:xfrm>
        </p:grpSpPr>
        <p:sp>
          <p:nvSpPr>
            <p:cNvPr id="13" name="Arc 12"/>
            <p:cNvSpPr/>
            <p:nvPr/>
          </p:nvSpPr>
          <p:spPr>
            <a:xfrm>
              <a:off x="546100" y="2495970"/>
              <a:ext cx="5350256" cy="1857018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4" name="Straight Arrow Connector 333"/>
            <p:cNvCxnSpPr/>
            <p:nvPr/>
          </p:nvCxnSpPr>
          <p:spPr>
            <a:xfrm>
              <a:off x="5896356" y="3418758"/>
              <a:ext cx="0" cy="167636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62000" y="2838870"/>
            <a:ext cx="4915152" cy="1218780"/>
            <a:chOff x="762000" y="2838870"/>
            <a:chExt cx="4915152" cy="1218780"/>
          </a:xfrm>
        </p:grpSpPr>
        <p:cxnSp>
          <p:nvCxnSpPr>
            <p:cNvPr id="335" name="Straight Arrow Connector 334"/>
            <p:cNvCxnSpPr/>
            <p:nvPr/>
          </p:nvCxnSpPr>
          <p:spPr>
            <a:xfrm>
              <a:off x="5677151" y="3448050"/>
              <a:ext cx="0" cy="138344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7" name="Arc 336"/>
            <p:cNvSpPr/>
            <p:nvPr/>
          </p:nvSpPr>
          <p:spPr>
            <a:xfrm>
              <a:off x="762000" y="2838870"/>
              <a:ext cx="4915152" cy="1218780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91713" y="3182444"/>
            <a:ext cx="4466236" cy="653750"/>
            <a:chOff x="991713" y="3182444"/>
            <a:chExt cx="4466236" cy="653750"/>
          </a:xfrm>
        </p:grpSpPr>
        <p:cxnSp>
          <p:nvCxnSpPr>
            <p:cNvPr id="336" name="Straight Arrow Connector 335"/>
            <p:cNvCxnSpPr/>
            <p:nvPr/>
          </p:nvCxnSpPr>
          <p:spPr>
            <a:xfrm flipH="1">
              <a:off x="5457948" y="3502576"/>
              <a:ext cx="1" cy="83818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" name="Arc 337"/>
            <p:cNvSpPr/>
            <p:nvPr/>
          </p:nvSpPr>
          <p:spPr>
            <a:xfrm>
              <a:off x="991713" y="3182444"/>
              <a:ext cx="4466235" cy="653750"/>
            </a:xfrm>
            <a:prstGeom prst="arc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9" name="Rounded Rectangle 338"/>
          <p:cNvSpPr/>
          <p:nvPr/>
        </p:nvSpPr>
        <p:spPr>
          <a:xfrm>
            <a:off x="3115648" y="2284293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First write to memory</a:t>
            </a:r>
            <a:endParaRPr lang="en-US" sz="1000" i="1" dirty="0"/>
          </a:p>
        </p:txBody>
      </p:sp>
      <p:sp>
        <p:nvSpPr>
          <p:cNvPr id="340" name="Rounded Rectangle 339"/>
          <p:cNvSpPr/>
          <p:nvPr/>
        </p:nvSpPr>
        <p:spPr>
          <a:xfrm>
            <a:off x="3115648" y="2630828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Second write to memory</a:t>
            </a:r>
            <a:endParaRPr lang="en-US" sz="1000" i="1" dirty="0"/>
          </a:p>
        </p:txBody>
      </p:sp>
      <p:sp>
        <p:nvSpPr>
          <p:cNvPr id="341" name="Rounded Rectangle 340"/>
          <p:cNvSpPr/>
          <p:nvPr/>
        </p:nvSpPr>
        <p:spPr>
          <a:xfrm>
            <a:off x="3115648" y="2976361"/>
            <a:ext cx="16093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Third write to memory</a:t>
            </a:r>
            <a:endParaRPr lang="en-US" sz="1000" i="1" dirty="0"/>
          </a:p>
        </p:txBody>
      </p:sp>
      <p:sp>
        <p:nvSpPr>
          <p:cNvPr id="343" name="Rounded Rectangle 342"/>
          <p:cNvSpPr/>
          <p:nvPr/>
        </p:nvSpPr>
        <p:spPr>
          <a:xfrm>
            <a:off x="832444" y="3761671"/>
            <a:ext cx="2539406" cy="756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/>
              <a:t>In this example, there are only 3 strips which are reporting hits, so the remaining 5 memory slots are not written and their Data Valid bits are 0.</a:t>
            </a:r>
            <a:endParaRPr lang="en-US" sz="1100" dirty="0"/>
          </a:p>
        </p:txBody>
      </p:sp>
      <p:cxnSp>
        <p:nvCxnSpPr>
          <p:cNvPr id="663" name="Straight Arrow Connector 662"/>
          <p:cNvCxnSpPr/>
          <p:nvPr/>
        </p:nvCxnSpPr>
        <p:spPr>
          <a:xfrm flipV="1">
            <a:off x="3281777" y="3786355"/>
            <a:ext cx="845723" cy="152251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>
            <a:off x="1016877" y="2075313"/>
            <a:ext cx="0" cy="315599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Rounded Rectangle 344"/>
          <p:cNvSpPr/>
          <p:nvPr/>
        </p:nvSpPr>
        <p:spPr>
          <a:xfrm>
            <a:off x="52893" y="1914769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Internal Data</a:t>
            </a:r>
          </a:p>
          <a:p>
            <a:pPr algn="ctr"/>
            <a:r>
              <a:rPr lang="en-US" sz="1000" i="1" dirty="0" smtClean="0"/>
              <a:t>Valid bit</a:t>
            </a:r>
            <a:endParaRPr lang="en-US" sz="1000" i="1" dirty="0"/>
          </a:p>
        </p:txBody>
      </p:sp>
      <p:sp>
        <p:nvSpPr>
          <p:cNvPr id="346" name="Left Brace 345"/>
          <p:cNvSpPr/>
          <p:nvPr/>
        </p:nvSpPr>
        <p:spPr>
          <a:xfrm rot="5400000">
            <a:off x="1613094" y="1939110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1150100" y="1975586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0" name="Left Brace 349"/>
          <p:cNvSpPr/>
          <p:nvPr/>
        </p:nvSpPr>
        <p:spPr>
          <a:xfrm rot="5400000">
            <a:off x="2545559" y="1782830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Rounded Rectangle 350"/>
          <p:cNvSpPr/>
          <p:nvPr/>
        </p:nvSpPr>
        <p:spPr>
          <a:xfrm>
            <a:off x="1937413" y="1975586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352" name="Rounded Rectangle 351"/>
          <p:cNvSpPr/>
          <p:nvPr/>
        </p:nvSpPr>
        <p:spPr>
          <a:xfrm>
            <a:off x="761490" y="1641216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53" name="Straight Arrow Connector 352"/>
          <p:cNvCxnSpPr/>
          <p:nvPr/>
        </p:nvCxnSpPr>
        <p:spPr>
          <a:xfrm>
            <a:off x="1179377" y="1877982"/>
            <a:ext cx="0" cy="510827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Arrow Connector 353"/>
          <p:cNvCxnSpPr/>
          <p:nvPr/>
        </p:nvCxnSpPr>
        <p:spPr>
          <a:xfrm flipV="1">
            <a:off x="1338621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Arrow Connector 354"/>
          <p:cNvCxnSpPr/>
          <p:nvPr/>
        </p:nvCxnSpPr>
        <p:spPr>
          <a:xfrm flipV="1">
            <a:off x="1970760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Arrow Connector 355"/>
          <p:cNvCxnSpPr/>
          <p:nvPr/>
        </p:nvCxnSpPr>
        <p:spPr>
          <a:xfrm flipV="1">
            <a:off x="2126771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/>
          <p:cNvCxnSpPr/>
          <p:nvPr/>
        </p:nvCxnSpPr>
        <p:spPr>
          <a:xfrm flipV="1">
            <a:off x="3074779" y="329732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Rounded Rectangle 357"/>
          <p:cNvSpPr/>
          <p:nvPr/>
        </p:nvSpPr>
        <p:spPr>
          <a:xfrm>
            <a:off x="1119851" y="340055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359" name="Rounded Rectangle 358"/>
          <p:cNvSpPr/>
          <p:nvPr/>
        </p:nvSpPr>
        <p:spPr>
          <a:xfrm>
            <a:off x="1717935" y="341170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360" name="Rounded Rectangle 359"/>
          <p:cNvSpPr/>
          <p:nvPr/>
        </p:nvSpPr>
        <p:spPr>
          <a:xfrm>
            <a:off x="1952519" y="341170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361" name="Rounded Rectangle 360"/>
          <p:cNvSpPr/>
          <p:nvPr/>
        </p:nvSpPr>
        <p:spPr>
          <a:xfrm>
            <a:off x="2852907" y="340055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grpSp>
        <p:nvGrpSpPr>
          <p:cNvPr id="486" name="Group 485"/>
          <p:cNvGrpSpPr/>
          <p:nvPr/>
        </p:nvGrpSpPr>
        <p:grpSpPr>
          <a:xfrm>
            <a:off x="6083300" y="3714873"/>
            <a:ext cx="1188513" cy="154869"/>
            <a:chOff x="6083300" y="3714873"/>
            <a:chExt cx="1188513" cy="154869"/>
          </a:xfrm>
        </p:grpSpPr>
        <p:grpSp>
          <p:nvGrpSpPr>
            <p:cNvPr id="487" name="Group 48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492" name="Snip Same Side Corner Rectangle 491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Snip Same Side Corner Rectangle 492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8" name="Straight Arrow Connector 48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9" name="Rectangle 48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Arrow Connector 490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4" name="Group 493"/>
          <p:cNvGrpSpPr/>
          <p:nvPr/>
        </p:nvGrpSpPr>
        <p:grpSpPr>
          <a:xfrm>
            <a:off x="6083300" y="3873694"/>
            <a:ext cx="1188513" cy="154869"/>
            <a:chOff x="6083300" y="3714873"/>
            <a:chExt cx="1188513" cy="154869"/>
          </a:xfrm>
        </p:grpSpPr>
        <p:grpSp>
          <p:nvGrpSpPr>
            <p:cNvPr id="495" name="Group 494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0" name="Snip Same Side Corner Rectangle 49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Snip Same Side Corner Rectangle 50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6" name="Straight Arrow Connector 495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Rectangle 496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498" name="Straight Arrow Connector 497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Arrow Connector 49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2" name="Group 501"/>
          <p:cNvGrpSpPr/>
          <p:nvPr/>
        </p:nvGrpSpPr>
        <p:grpSpPr>
          <a:xfrm>
            <a:off x="6083300" y="4032515"/>
            <a:ext cx="1188513" cy="154869"/>
            <a:chOff x="6083300" y="3714873"/>
            <a:chExt cx="1188513" cy="154869"/>
          </a:xfrm>
        </p:grpSpPr>
        <p:grpSp>
          <p:nvGrpSpPr>
            <p:cNvPr id="503" name="Group 50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08" name="Snip Same Side Corner Rectangle 507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Snip Same Side Corner Rectangle 508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04" name="Straight Arrow Connector 503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5" name="Rectangle 504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06" name="Straight Arrow Connector 505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Arrow Connector 506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0" name="Group 509"/>
          <p:cNvGrpSpPr/>
          <p:nvPr/>
        </p:nvGrpSpPr>
        <p:grpSpPr>
          <a:xfrm>
            <a:off x="6083300" y="4191336"/>
            <a:ext cx="1188513" cy="154869"/>
            <a:chOff x="6083300" y="3714873"/>
            <a:chExt cx="1188513" cy="154869"/>
          </a:xfrm>
        </p:grpSpPr>
        <p:grpSp>
          <p:nvGrpSpPr>
            <p:cNvPr id="511" name="Group 510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16" name="Snip Same Side Corner Rectangle 515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Snip Same Side Corner Rectangle 516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12" name="Straight Arrow Connector 511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Rectangle 512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14" name="Straight Arrow Connector 513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Arrow Connector 514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" name="Group 517"/>
          <p:cNvGrpSpPr/>
          <p:nvPr/>
        </p:nvGrpSpPr>
        <p:grpSpPr>
          <a:xfrm>
            <a:off x="6083300" y="4350157"/>
            <a:ext cx="1188513" cy="154869"/>
            <a:chOff x="6083300" y="3714873"/>
            <a:chExt cx="1188513" cy="154869"/>
          </a:xfrm>
        </p:grpSpPr>
        <p:grpSp>
          <p:nvGrpSpPr>
            <p:cNvPr id="519" name="Group 518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524" name="Snip Same Side Corner Rectangle 523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Snip Same Side Corner Rectangle 524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0" name="Straight Arrow Connector 519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Rectangle 520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522" name="Straight Arrow Connector 521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Arrow Connector 522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525"/>
          <p:cNvGrpSpPr/>
          <p:nvPr/>
        </p:nvGrpSpPr>
        <p:grpSpPr>
          <a:xfrm>
            <a:off x="6083300" y="4508978"/>
            <a:ext cx="1188513" cy="154869"/>
            <a:chOff x="6083300" y="3714873"/>
            <a:chExt cx="1188513" cy="154869"/>
          </a:xfrm>
        </p:grpSpPr>
        <p:grpSp>
          <p:nvGrpSpPr>
            <p:cNvPr id="527" name="Group 526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40" name="Snip Same Side Corner Rectangle 639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Snip Same Side Corner Rectangle 640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28" name="Straight Arrow Connector 52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Rectangle 528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7" name="Straight Arrow Connector 62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Arrow Connector 638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2" name="Group 641"/>
          <p:cNvGrpSpPr/>
          <p:nvPr/>
        </p:nvGrpSpPr>
        <p:grpSpPr>
          <a:xfrm>
            <a:off x="6083300" y="4667799"/>
            <a:ext cx="1188513" cy="154869"/>
            <a:chOff x="6083300" y="3714873"/>
            <a:chExt cx="1188513" cy="154869"/>
          </a:xfrm>
        </p:grpSpPr>
        <p:grpSp>
          <p:nvGrpSpPr>
            <p:cNvPr id="643" name="Group 642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85" name="Snip Same Side Corner Rectangle 68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6" name="Snip Same Side Corner Rectangle 68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8" name="Straight Arrow Connector 657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4" name="Rectangle 66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5" name="Straight Arrow Connector 66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6" name="Straight Arrow Connector 66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7" name="Group 686"/>
          <p:cNvGrpSpPr/>
          <p:nvPr/>
        </p:nvGrpSpPr>
        <p:grpSpPr>
          <a:xfrm>
            <a:off x="6083300" y="4826620"/>
            <a:ext cx="1188513" cy="154869"/>
            <a:chOff x="6083300" y="3714873"/>
            <a:chExt cx="1188513" cy="154869"/>
          </a:xfrm>
        </p:grpSpPr>
        <p:grpSp>
          <p:nvGrpSpPr>
            <p:cNvPr id="688" name="Group 68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693" name="Snip Same Side Corner Rectangle 69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Snip Same Side Corner Rectangle 69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89" name="Straight Arrow Connector 68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Rectangle 68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1" name="Straight Arrow Connector 69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/>
          <p:cNvGrpSpPr/>
          <p:nvPr/>
        </p:nvGrpSpPr>
        <p:grpSpPr>
          <a:xfrm>
            <a:off x="6083300" y="4985441"/>
            <a:ext cx="1188513" cy="154869"/>
            <a:chOff x="6083300" y="3714873"/>
            <a:chExt cx="1188513" cy="154869"/>
          </a:xfrm>
        </p:grpSpPr>
        <p:grpSp>
          <p:nvGrpSpPr>
            <p:cNvPr id="696" name="Group 695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1" name="Snip Same Side Corner Rectangle 70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2" name="Snip Same Side Corner Rectangle 70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97" name="Straight Arrow Connector 696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8" name="Rectangle 697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99" name="Straight Arrow Connector 698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3" name="Group 702"/>
          <p:cNvGrpSpPr/>
          <p:nvPr/>
        </p:nvGrpSpPr>
        <p:grpSpPr>
          <a:xfrm>
            <a:off x="6083300" y="5144262"/>
            <a:ext cx="1188513" cy="154869"/>
            <a:chOff x="6083300" y="3714873"/>
            <a:chExt cx="1188513" cy="154869"/>
          </a:xfrm>
        </p:grpSpPr>
        <p:grpSp>
          <p:nvGrpSpPr>
            <p:cNvPr id="704" name="Group 703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09" name="Snip Same Side Corner Rectangle 708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Snip Same Side Corner Rectangle 709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5" name="Straight Arrow Connector 704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6" name="Rectangle 705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07" name="Straight Arrow Connector 706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1" name="Group 710"/>
          <p:cNvGrpSpPr/>
          <p:nvPr/>
        </p:nvGrpSpPr>
        <p:grpSpPr>
          <a:xfrm>
            <a:off x="6083300" y="5303083"/>
            <a:ext cx="1188513" cy="154869"/>
            <a:chOff x="6083300" y="3714873"/>
            <a:chExt cx="1188513" cy="154869"/>
          </a:xfrm>
        </p:grpSpPr>
        <p:grpSp>
          <p:nvGrpSpPr>
            <p:cNvPr id="712" name="Group 711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17" name="Snip Same Side Corner Rectangle 716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Snip Same Side Corner Rectangle 717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13" name="Straight Arrow Connector 712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Rectangle 713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15" name="Straight Arrow Connector 714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Arrow Connector 715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" name="Group 718"/>
          <p:cNvGrpSpPr/>
          <p:nvPr/>
        </p:nvGrpSpPr>
        <p:grpSpPr>
          <a:xfrm>
            <a:off x="6083300" y="5461904"/>
            <a:ext cx="1188513" cy="154869"/>
            <a:chOff x="6083300" y="3714873"/>
            <a:chExt cx="1188513" cy="154869"/>
          </a:xfrm>
        </p:grpSpPr>
        <p:grpSp>
          <p:nvGrpSpPr>
            <p:cNvPr id="720" name="Group 719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25" name="Snip Same Side Corner Rectangle 724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Snip Same Side Corner Rectangle 725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1" name="Straight Arrow Connector 720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2" name="Rectangle 721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23" name="Straight Arrow Connector 722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Arrow Connector 723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7" name="Group 726"/>
          <p:cNvGrpSpPr/>
          <p:nvPr/>
        </p:nvGrpSpPr>
        <p:grpSpPr>
          <a:xfrm>
            <a:off x="6083300" y="5620725"/>
            <a:ext cx="1188513" cy="154869"/>
            <a:chOff x="6083300" y="3714873"/>
            <a:chExt cx="1188513" cy="154869"/>
          </a:xfrm>
        </p:grpSpPr>
        <p:grpSp>
          <p:nvGrpSpPr>
            <p:cNvPr id="728" name="Group 727"/>
            <p:cNvGrpSpPr/>
            <p:nvPr/>
          </p:nvGrpSpPr>
          <p:grpSpPr>
            <a:xfrm>
              <a:off x="7057234" y="3714873"/>
              <a:ext cx="214579" cy="131817"/>
              <a:chOff x="7057234" y="3714873"/>
              <a:chExt cx="214579" cy="131817"/>
            </a:xfrm>
          </p:grpSpPr>
          <p:sp>
            <p:nvSpPr>
              <p:cNvPr id="733" name="Snip Same Side Corner Rectangle 732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4" name="Snip Same Side Corner Rectangle 733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9" name="Straight Arrow Connector 728"/>
            <p:cNvCxnSpPr/>
            <p:nvPr/>
          </p:nvCxnSpPr>
          <p:spPr>
            <a:xfrm>
              <a:off x="6083300" y="3800641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0" name="Rectangle 729"/>
            <p:cNvSpPr/>
            <p:nvPr/>
          </p:nvSpPr>
          <p:spPr>
            <a:xfrm>
              <a:off x="6343650" y="3731540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1" name="Straight Arrow Connector 730"/>
            <p:cNvCxnSpPr/>
            <p:nvPr/>
          </p:nvCxnSpPr>
          <p:spPr>
            <a:xfrm>
              <a:off x="6908006" y="3812546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2" name="Straight Arrow Connector 731"/>
            <p:cNvCxnSpPr/>
            <p:nvPr/>
          </p:nvCxnSpPr>
          <p:spPr>
            <a:xfrm>
              <a:off x="6908006" y="3788734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5" name="Group 734"/>
          <p:cNvGrpSpPr/>
          <p:nvPr/>
        </p:nvGrpSpPr>
        <p:grpSpPr>
          <a:xfrm>
            <a:off x="6083300" y="5779542"/>
            <a:ext cx="1188513" cy="154869"/>
            <a:chOff x="6083300" y="5779542"/>
            <a:chExt cx="1188513" cy="154869"/>
          </a:xfrm>
        </p:grpSpPr>
        <p:grpSp>
          <p:nvGrpSpPr>
            <p:cNvPr id="736" name="Group 735"/>
            <p:cNvGrpSpPr/>
            <p:nvPr/>
          </p:nvGrpSpPr>
          <p:grpSpPr>
            <a:xfrm>
              <a:off x="7057234" y="5779542"/>
              <a:ext cx="214579" cy="131817"/>
              <a:chOff x="7057234" y="3714873"/>
              <a:chExt cx="214579" cy="131817"/>
            </a:xfrm>
          </p:grpSpPr>
          <p:sp>
            <p:nvSpPr>
              <p:cNvPr id="741" name="Snip Same Side Corner Rectangle 740"/>
              <p:cNvSpPr/>
              <p:nvPr/>
            </p:nvSpPr>
            <p:spPr>
              <a:xfrm rot="5400000">
                <a:off x="7123311" y="366070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Snip Same Side Corner Rectangle 741"/>
              <p:cNvSpPr/>
              <p:nvPr/>
            </p:nvSpPr>
            <p:spPr>
              <a:xfrm rot="5400000">
                <a:off x="7111560" y="369834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37" name="Straight Arrow Connector 736"/>
            <p:cNvCxnSpPr/>
            <p:nvPr/>
          </p:nvCxnSpPr>
          <p:spPr>
            <a:xfrm>
              <a:off x="6083300" y="5865310"/>
              <a:ext cx="260350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8" name="Rectangle 737"/>
            <p:cNvSpPr/>
            <p:nvPr/>
          </p:nvSpPr>
          <p:spPr>
            <a:xfrm>
              <a:off x="6343650" y="5796209"/>
              <a:ext cx="564356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Driver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39" name="Straight Arrow Connector 738"/>
            <p:cNvCxnSpPr/>
            <p:nvPr/>
          </p:nvCxnSpPr>
          <p:spPr>
            <a:xfrm>
              <a:off x="6908006" y="5877215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>
              <a:off x="6908006" y="5853403"/>
              <a:ext cx="147638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3" name="Group 742"/>
          <p:cNvGrpSpPr/>
          <p:nvPr/>
        </p:nvGrpSpPr>
        <p:grpSpPr>
          <a:xfrm>
            <a:off x="6083300" y="6008357"/>
            <a:ext cx="1188513" cy="144536"/>
            <a:chOff x="6083300" y="6008357"/>
            <a:chExt cx="1188513" cy="144536"/>
          </a:xfrm>
        </p:grpSpPr>
        <p:grpSp>
          <p:nvGrpSpPr>
            <p:cNvPr id="744" name="Group 743"/>
            <p:cNvGrpSpPr/>
            <p:nvPr/>
          </p:nvGrpSpPr>
          <p:grpSpPr>
            <a:xfrm rot="10800000">
              <a:off x="7057234" y="6008357"/>
              <a:ext cx="214579" cy="131817"/>
              <a:chOff x="6076941" y="3656133"/>
              <a:chExt cx="214579" cy="131817"/>
            </a:xfrm>
          </p:grpSpPr>
          <p:sp>
            <p:nvSpPr>
              <p:cNvPr id="749" name="Snip Same Side Corner Rectangle 748"/>
              <p:cNvSpPr/>
              <p:nvPr/>
            </p:nvSpPr>
            <p:spPr>
              <a:xfrm rot="5400000">
                <a:off x="6143018" y="3601960"/>
                <a:ext cx="94329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Snip Same Side Corner Rectangle 749"/>
              <p:cNvSpPr/>
              <p:nvPr/>
            </p:nvSpPr>
            <p:spPr>
              <a:xfrm rot="5400000">
                <a:off x="6131267" y="3639600"/>
                <a:ext cx="94024" cy="202675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45" name="Straight Arrow Connector 744"/>
            <p:cNvCxnSpPr/>
            <p:nvPr/>
          </p:nvCxnSpPr>
          <p:spPr>
            <a:xfrm flipH="1">
              <a:off x="6083300" y="6083792"/>
              <a:ext cx="186531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6" name="Rectangle 745"/>
            <p:cNvSpPr/>
            <p:nvPr/>
          </p:nvSpPr>
          <p:spPr>
            <a:xfrm>
              <a:off x="6269831" y="6014691"/>
              <a:ext cx="711994" cy="13820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</a:rPr>
                <a:t>LVDS Receiver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747" name="Straight Arrow Connector 746"/>
            <p:cNvCxnSpPr/>
            <p:nvPr/>
          </p:nvCxnSpPr>
          <p:spPr>
            <a:xfrm>
              <a:off x="6981825" y="6095697"/>
              <a:ext cx="73819" cy="0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Arrow Connector 747"/>
            <p:cNvCxnSpPr>
              <a:endCxn id="750" idx="3"/>
            </p:cNvCxnSpPr>
            <p:nvPr/>
          </p:nvCxnSpPr>
          <p:spPr>
            <a:xfrm flipV="1">
              <a:off x="6981825" y="6055370"/>
              <a:ext cx="87313" cy="2229"/>
            </a:xfrm>
            <a:prstGeom prst="straightConnector1">
              <a:avLst/>
            </a:prstGeom>
            <a:ln w="9525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4186850" y="3615275"/>
            <a:ext cx="1896450" cy="2598199"/>
            <a:chOff x="4186850" y="3615275"/>
            <a:chExt cx="1896450" cy="2598199"/>
          </a:xfrm>
        </p:grpSpPr>
        <p:grpSp>
          <p:nvGrpSpPr>
            <p:cNvPr id="364" name="Group 363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84" name="Rectangle 483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85" name="Isosceles Triangle 484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66" name="Rounded Rectangle 365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ounded Rectangle 366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ounded Rectangle 367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ounded Rectangle 368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ounded Rectangle 369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ounded Rectangle 370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ounded Rectangle 371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Rounded Rectangle 372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4" name="Rounded Rectangle 373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ounded Rectangle 374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Rounded Rectangle 375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ounded Rectangle 376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ounded Rectangle 377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ounded Rectangle 378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Rounded Rectangle 379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Rounded Rectangle 380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Rounded Rectangle 381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Rounded Rectangle 382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Rounded Rectangle 383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ounded Rectangle 399"/>
              <p:cNvSpPr/>
              <p:nvPr/>
            </p:nvSpPr>
            <p:spPr>
              <a:xfrm rot="5400000">
                <a:off x="5389548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ounded Rectangle 400"/>
              <p:cNvSpPr/>
              <p:nvPr/>
            </p:nvSpPr>
            <p:spPr>
              <a:xfrm rot="5400000">
                <a:off x="5389548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ounded Rectangle 401"/>
              <p:cNvSpPr/>
              <p:nvPr/>
            </p:nvSpPr>
            <p:spPr>
              <a:xfrm rot="5400000">
                <a:off x="5389548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ounded Rectangle 402"/>
              <p:cNvSpPr/>
              <p:nvPr/>
            </p:nvSpPr>
            <p:spPr>
              <a:xfrm rot="5400000">
                <a:off x="5384431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ounded Rectangle 403"/>
              <p:cNvSpPr/>
              <p:nvPr/>
            </p:nvSpPr>
            <p:spPr>
              <a:xfrm rot="5400000">
                <a:off x="5389548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ounded Rectangle 404"/>
              <p:cNvSpPr/>
              <p:nvPr/>
            </p:nvSpPr>
            <p:spPr>
              <a:xfrm rot="5400000">
                <a:off x="5389548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ounded Rectangle 405"/>
              <p:cNvSpPr/>
              <p:nvPr/>
            </p:nvSpPr>
            <p:spPr>
              <a:xfrm rot="5400000">
                <a:off x="5389548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ounded Rectangle 406"/>
              <p:cNvSpPr/>
              <p:nvPr/>
            </p:nvSpPr>
            <p:spPr>
              <a:xfrm rot="5400000">
                <a:off x="5389548" y="4520323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ounded Rectangle 407"/>
              <p:cNvSpPr/>
              <p:nvPr/>
            </p:nvSpPr>
            <p:spPr>
              <a:xfrm rot="5400000">
                <a:off x="5389548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ounded Rectangle 408"/>
              <p:cNvSpPr/>
              <p:nvPr/>
            </p:nvSpPr>
            <p:spPr>
              <a:xfrm rot="5400000">
                <a:off x="5389548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ounded Rectangle 409"/>
              <p:cNvSpPr/>
              <p:nvPr/>
            </p:nvSpPr>
            <p:spPr>
              <a:xfrm rot="5400000">
                <a:off x="5389548" y="3888575"/>
                <a:ext cx="136802" cy="146304"/>
              </a:xfrm>
              <a:prstGeom prst="roundRect">
                <a:avLst/>
              </a:prstGeom>
              <a:solidFill>
                <a:srgbClr val="00CC00">
                  <a:alpha val="80000"/>
                </a:srgb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ounded Rectangle 410"/>
              <p:cNvSpPr/>
              <p:nvPr/>
            </p:nvSpPr>
            <p:spPr>
              <a:xfrm rot="5400000">
                <a:off x="5389548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ounded Rectangle 411"/>
              <p:cNvSpPr/>
              <p:nvPr/>
            </p:nvSpPr>
            <p:spPr>
              <a:xfrm rot="5400000">
                <a:off x="5389548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ounded Rectangle 412"/>
              <p:cNvSpPr/>
              <p:nvPr/>
            </p:nvSpPr>
            <p:spPr>
              <a:xfrm rot="5400000">
                <a:off x="5389548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1" name="Rounded Rectangle 750"/>
            <p:cNvSpPr/>
            <p:nvPr/>
          </p:nvSpPr>
          <p:spPr>
            <a:xfrm>
              <a:off x="5008427" y="5964178"/>
              <a:ext cx="1056457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/>
                <a:t>320 MHz clock</a:t>
              </a:r>
              <a:endParaRPr lang="en-US" sz="900" dirty="0"/>
            </a:p>
          </p:txBody>
        </p:sp>
      </p:grpSp>
      <p:sp>
        <p:nvSpPr>
          <p:cNvPr id="752" name="Rounded Rectangle 751"/>
          <p:cNvSpPr/>
          <p:nvPr/>
        </p:nvSpPr>
        <p:spPr>
          <a:xfrm>
            <a:off x="4623933" y="6251574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Serializer</a:t>
            </a:r>
            <a:endParaRPr lang="en-US" sz="1000" b="1" dirty="0"/>
          </a:p>
        </p:txBody>
      </p:sp>
      <p:sp>
        <p:nvSpPr>
          <p:cNvPr id="753" name="TextBox 752"/>
          <p:cNvSpPr txBox="1"/>
          <p:nvPr/>
        </p:nvSpPr>
        <p:spPr>
          <a:xfrm>
            <a:off x="7249688" y="36709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754" name="TextBox 753"/>
          <p:cNvSpPr txBox="1"/>
          <p:nvPr/>
        </p:nvSpPr>
        <p:spPr>
          <a:xfrm>
            <a:off x="7249688" y="38304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755" name="TextBox 754"/>
          <p:cNvSpPr txBox="1"/>
          <p:nvPr/>
        </p:nvSpPr>
        <p:spPr>
          <a:xfrm>
            <a:off x="7249688" y="39874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756" name="TextBox 755"/>
          <p:cNvSpPr txBox="1"/>
          <p:nvPr/>
        </p:nvSpPr>
        <p:spPr>
          <a:xfrm>
            <a:off x="7249688" y="41445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757" name="TextBox 756"/>
          <p:cNvSpPr txBox="1"/>
          <p:nvPr/>
        </p:nvSpPr>
        <p:spPr>
          <a:xfrm>
            <a:off x="7249688" y="43015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758" name="TextBox 757"/>
          <p:cNvSpPr txBox="1"/>
          <p:nvPr/>
        </p:nvSpPr>
        <p:spPr>
          <a:xfrm>
            <a:off x="7249688" y="44638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759" name="TextBox 758"/>
          <p:cNvSpPr txBox="1"/>
          <p:nvPr/>
        </p:nvSpPr>
        <p:spPr>
          <a:xfrm>
            <a:off x="7249688" y="4620797"/>
            <a:ext cx="17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  <a:p>
            <a:endParaRPr lang="en-GB" sz="900" dirty="0"/>
          </a:p>
        </p:txBody>
      </p:sp>
      <p:sp>
        <p:nvSpPr>
          <p:cNvPr id="760" name="TextBox 759"/>
          <p:cNvSpPr txBox="1"/>
          <p:nvPr/>
        </p:nvSpPr>
        <p:spPr>
          <a:xfrm>
            <a:off x="7249688" y="47779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761" name="TextBox 760"/>
          <p:cNvSpPr txBox="1"/>
          <p:nvPr/>
        </p:nvSpPr>
        <p:spPr>
          <a:xfrm>
            <a:off x="7249688" y="49349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762" name="TextBox 761"/>
          <p:cNvSpPr txBox="1"/>
          <p:nvPr/>
        </p:nvSpPr>
        <p:spPr>
          <a:xfrm>
            <a:off x="7249688" y="51009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763" name="TextBox 762"/>
          <p:cNvSpPr txBox="1"/>
          <p:nvPr/>
        </p:nvSpPr>
        <p:spPr>
          <a:xfrm>
            <a:off x="7249688" y="52579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764" name="TextBox 763"/>
          <p:cNvSpPr txBox="1"/>
          <p:nvPr/>
        </p:nvSpPr>
        <p:spPr>
          <a:xfrm>
            <a:off x="7249688" y="54172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765" name="TextBox 764"/>
          <p:cNvSpPr txBox="1"/>
          <p:nvPr/>
        </p:nvSpPr>
        <p:spPr>
          <a:xfrm>
            <a:off x="7249688" y="55741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766" name="TextBox 765"/>
          <p:cNvSpPr txBox="1"/>
          <p:nvPr/>
        </p:nvSpPr>
        <p:spPr>
          <a:xfrm>
            <a:off x="7249688" y="57402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767" name="TextBox 766"/>
          <p:cNvSpPr txBox="1"/>
          <p:nvPr/>
        </p:nvSpPr>
        <p:spPr>
          <a:xfrm>
            <a:off x="7249688" y="59542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30" name="Rounded Rectangle 529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ounded Rectangle 531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3" name="Rounded Rectangle 532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4" name="Rounded Rectangle 533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ounded Rectangle 534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Rounded Rectangle 535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ounded Rectangle 536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ounded Rectangle 537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19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Box 397"/>
          <p:cNvSpPr txBox="1"/>
          <p:nvPr/>
        </p:nvSpPr>
        <p:spPr>
          <a:xfrm>
            <a:off x="4003777" y="6533782"/>
            <a:ext cx="3415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these just summarise the values of the Outs&lt;*&gt; outputs </a:t>
            </a:r>
            <a:endParaRPr lang="en-GB" sz="1100" dirty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386499" y="1111858"/>
            <a:ext cx="2617675" cy="4560280"/>
            <a:chOff x="1386499" y="1111858"/>
            <a:chExt cx="2617675" cy="4560280"/>
          </a:xfrm>
        </p:grpSpPr>
        <p:sp>
          <p:nvSpPr>
            <p:cNvPr id="393" name="Rectangle 392"/>
            <p:cNvSpPr/>
            <p:nvPr/>
          </p:nvSpPr>
          <p:spPr>
            <a:xfrm>
              <a:off x="1386499" y="1111858"/>
              <a:ext cx="2617675" cy="456028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382" name="Isosceles Triangle 381"/>
            <p:cNvSpPr/>
            <p:nvPr/>
          </p:nvSpPr>
          <p:spPr>
            <a:xfrm rot="16200000">
              <a:off x="3859740" y="5445466"/>
              <a:ext cx="191934" cy="96144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5" name="Rounded Rectangle 194"/>
          <p:cNvSpPr/>
          <p:nvPr/>
        </p:nvSpPr>
        <p:spPr>
          <a:xfrm rot="5400000">
            <a:off x="3651721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ounded Rectangle 238"/>
          <p:cNvSpPr/>
          <p:nvPr/>
        </p:nvSpPr>
        <p:spPr>
          <a:xfrm rot="5400000">
            <a:off x="3349153" y="3041759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ounded Rectangle 251"/>
          <p:cNvSpPr/>
          <p:nvPr/>
        </p:nvSpPr>
        <p:spPr>
          <a:xfrm rot="5400000">
            <a:off x="3046586" y="304175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ounded Rectangle 266"/>
          <p:cNvSpPr/>
          <p:nvPr/>
        </p:nvSpPr>
        <p:spPr>
          <a:xfrm rot="5400000">
            <a:off x="274300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ounded Rectangle 285"/>
          <p:cNvSpPr/>
          <p:nvPr/>
        </p:nvSpPr>
        <p:spPr>
          <a:xfrm rot="5400000">
            <a:off x="2439433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 rot="5400000">
            <a:off x="2135856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 rot="5400000">
            <a:off x="1832279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ounded Rectangle 330"/>
          <p:cNvSpPr/>
          <p:nvPr/>
        </p:nvSpPr>
        <p:spPr>
          <a:xfrm rot="5400000">
            <a:off x="1528702" y="304113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259544" y="152730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367" name="Rounded Rectangle 366"/>
          <p:cNvSpPr/>
          <p:nvPr/>
        </p:nvSpPr>
        <p:spPr>
          <a:xfrm rot="5400000">
            <a:off x="3651721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 rot="5400000">
            <a:off x="3349153" y="156475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 rot="5400000">
            <a:off x="3046586" y="1564754"/>
            <a:ext cx="188828" cy="20194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 rot="5400000">
            <a:off x="274300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 rot="5400000">
            <a:off x="2439433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 rot="5400000">
            <a:off x="2135856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 rot="5400000">
            <a:off x="1832279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 rot="5400000">
            <a:off x="1528702" y="156420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TextBox 430"/>
          <p:cNvSpPr txBox="1"/>
          <p:nvPr/>
        </p:nvSpPr>
        <p:spPr>
          <a:xfrm>
            <a:off x="4778803" y="5631516"/>
            <a:ext cx="569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3.125ns</a:t>
            </a:r>
            <a:endParaRPr lang="en-GB" sz="9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Storage and output of encoded hits – 3/3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4" name="Left Brace 153"/>
          <p:cNvSpPr/>
          <p:nvPr/>
        </p:nvSpPr>
        <p:spPr>
          <a:xfrm>
            <a:off x="1194963" y="1863053"/>
            <a:ext cx="95834" cy="137346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ounded Rectangle 154"/>
          <p:cNvSpPr/>
          <p:nvPr/>
        </p:nvSpPr>
        <p:spPr>
          <a:xfrm>
            <a:off x="524317" y="2423425"/>
            <a:ext cx="75735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157" name="Rounded Rectangle 156"/>
          <p:cNvSpPr/>
          <p:nvPr/>
        </p:nvSpPr>
        <p:spPr>
          <a:xfrm>
            <a:off x="502018" y="4193693"/>
            <a:ext cx="80195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</a:t>
            </a:r>
            <a:br>
              <a:rPr lang="en-US" sz="1000" i="1" dirty="0" smtClean="0"/>
            </a:br>
            <a:r>
              <a:rPr lang="en-US" sz="1000" i="1" dirty="0" smtClean="0"/>
              <a:t>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161" name="Rounded Rectangle 160"/>
          <p:cNvSpPr/>
          <p:nvPr/>
        </p:nvSpPr>
        <p:spPr>
          <a:xfrm>
            <a:off x="-6350" y="1241037"/>
            <a:ext cx="13949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000" i="1" dirty="0" smtClean="0"/>
              <a:t>Internal Data Valid bit</a:t>
            </a:r>
            <a:endParaRPr lang="en-US" sz="1000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681121" y="1844247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167" name="Rounded Rectangle 166"/>
          <p:cNvSpPr/>
          <p:nvPr/>
        </p:nvSpPr>
        <p:spPr>
          <a:xfrm>
            <a:off x="681121" y="3021705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8" name="Rounded Rectangle 167"/>
          <p:cNvSpPr/>
          <p:nvPr/>
        </p:nvSpPr>
        <p:spPr>
          <a:xfrm>
            <a:off x="681121" y="331167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169" name="Rounded Rectangle 168"/>
          <p:cNvSpPr/>
          <p:nvPr/>
        </p:nvSpPr>
        <p:spPr>
          <a:xfrm>
            <a:off x="681121" y="5077812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46" name="Rounded Rectangle 645"/>
          <p:cNvSpPr/>
          <p:nvPr/>
        </p:nvSpPr>
        <p:spPr>
          <a:xfrm>
            <a:off x="1276913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err="1" smtClean="0"/>
              <a:t>Serializer</a:t>
            </a:r>
            <a:r>
              <a:rPr lang="en-US" sz="1600" dirty="0" smtClean="0"/>
              <a:t> memory contents:</a:t>
            </a:r>
            <a:endParaRPr lang="en-US" sz="1050" dirty="0"/>
          </a:p>
        </p:txBody>
      </p:sp>
      <p:sp>
        <p:nvSpPr>
          <p:cNvPr id="647" name="TextBox 646"/>
          <p:cNvSpPr txBox="1"/>
          <p:nvPr/>
        </p:nvSpPr>
        <p:spPr>
          <a:xfrm>
            <a:off x="4003779" y="1234749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Outs&lt;0&gt;</a:t>
            </a:r>
            <a:endParaRPr lang="en-GB" sz="1100" dirty="0"/>
          </a:p>
        </p:txBody>
      </p:sp>
      <p:sp>
        <p:nvSpPr>
          <p:cNvPr id="648" name="TextBox 647"/>
          <p:cNvSpPr txBox="1"/>
          <p:nvPr/>
        </p:nvSpPr>
        <p:spPr>
          <a:xfrm>
            <a:off x="4003779" y="1529628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Outs&lt;1&gt;</a:t>
            </a:r>
            <a:endParaRPr lang="en-GB" sz="1100" dirty="0"/>
          </a:p>
        </p:txBody>
      </p:sp>
      <p:sp>
        <p:nvSpPr>
          <p:cNvPr id="649" name="TextBox 648"/>
          <p:cNvSpPr txBox="1"/>
          <p:nvPr/>
        </p:nvSpPr>
        <p:spPr>
          <a:xfrm>
            <a:off x="4003779" y="1824507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Outs&lt;2&gt;</a:t>
            </a:r>
            <a:endParaRPr lang="en-GB" sz="1100" dirty="0"/>
          </a:p>
        </p:txBody>
      </p:sp>
      <p:sp>
        <p:nvSpPr>
          <p:cNvPr id="650" name="TextBox 649"/>
          <p:cNvSpPr txBox="1"/>
          <p:nvPr/>
        </p:nvSpPr>
        <p:spPr>
          <a:xfrm>
            <a:off x="4003779" y="2119386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Outs&lt;3&gt;</a:t>
            </a:r>
            <a:endParaRPr lang="en-GB" sz="1100" dirty="0"/>
          </a:p>
        </p:txBody>
      </p:sp>
      <p:sp>
        <p:nvSpPr>
          <p:cNvPr id="651" name="TextBox 650"/>
          <p:cNvSpPr txBox="1"/>
          <p:nvPr/>
        </p:nvSpPr>
        <p:spPr>
          <a:xfrm>
            <a:off x="4003779" y="2414265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Outs&lt;4&gt;</a:t>
            </a:r>
            <a:endParaRPr lang="en-GB" sz="1100" dirty="0"/>
          </a:p>
        </p:txBody>
      </p:sp>
      <p:sp>
        <p:nvSpPr>
          <p:cNvPr id="652" name="TextBox 651"/>
          <p:cNvSpPr txBox="1"/>
          <p:nvPr/>
        </p:nvSpPr>
        <p:spPr>
          <a:xfrm>
            <a:off x="4003779" y="2709144"/>
            <a:ext cx="70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Outs&lt;5&gt;</a:t>
            </a:r>
            <a:endParaRPr lang="en-GB" sz="1100" dirty="0"/>
          </a:p>
        </p:txBody>
      </p:sp>
      <p:sp>
        <p:nvSpPr>
          <p:cNvPr id="653" name="TextBox 652"/>
          <p:cNvSpPr txBox="1"/>
          <p:nvPr/>
        </p:nvSpPr>
        <p:spPr>
          <a:xfrm>
            <a:off x="4003779" y="3004023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Outs&lt;6&gt;</a:t>
            </a:r>
            <a:endParaRPr lang="en-GB" sz="1100" dirty="0"/>
          </a:p>
        </p:txBody>
      </p:sp>
      <p:sp>
        <p:nvSpPr>
          <p:cNvPr id="654" name="TextBox 653"/>
          <p:cNvSpPr txBox="1"/>
          <p:nvPr/>
        </p:nvSpPr>
        <p:spPr>
          <a:xfrm>
            <a:off x="4003779" y="3298902"/>
            <a:ext cx="701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Outs&lt;7&gt;</a:t>
            </a:r>
            <a:endParaRPr lang="en-GB" sz="1100" dirty="0"/>
          </a:p>
        </p:txBody>
      </p:sp>
      <p:sp>
        <p:nvSpPr>
          <p:cNvPr id="655" name="TextBox 654"/>
          <p:cNvSpPr txBox="1"/>
          <p:nvPr/>
        </p:nvSpPr>
        <p:spPr>
          <a:xfrm>
            <a:off x="4003779" y="3593781"/>
            <a:ext cx="701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Outs&lt;8&gt;</a:t>
            </a:r>
            <a:endParaRPr lang="en-GB" sz="1100" dirty="0"/>
          </a:p>
        </p:txBody>
      </p:sp>
      <p:sp>
        <p:nvSpPr>
          <p:cNvPr id="656" name="TextBox 655"/>
          <p:cNvSpPr txBox="1"/>
          <p:nvPr/>
        </p:nvSpPr>
        <p:spPr>
          <a:xfrm>
            <a:off x="4003779" y="3888660"/>
            <a:ext cx="7018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Outs&lt;9&gt;</a:t>
            </a:r>
            <a:endParaRPr lang="en-GB" sz="1100" dirty="0"/>
          </a:p>
        </p:txBody>
      </p:sp>
      <p:sp>
        <p:nvSpPr>
          <p:cNvPr id="657" name="TextBox 656"/>
          <p:cNvSpPr txBox="1"/>
          <p:nvPr/>
        </p:nvSpPr>
        <p:spPr>
          <a:xfrm>
            <a:off x="4003779" y="4183539"/>
            <a:ext cx="807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Outs&lt;10&gt;</a:t>
            </a:r>
            <a:endParaRPr lang="en-GB" sz="1100" dirty="0"/>
          </a:p>
        </p:txBody>
      </p:sp>
      <p:sp>
        <p:nvSpPr>
          <p:cNvPr id="659" name="TextBox 658"/>
          <p:cNvSpPr txBox="1"/>
          <p:nvPr/>
        </p:nvSpPr>
        <p:spPr>
          <a:xfrm>
            <a:off x="4003779" y="4478418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Outs&lt;11&gt;</a:t>
            </a:r>
            <a:endParaRPr lang="en-GB" sz="1100" dirty="0"/>
          </a:p>
        </p:txBody>
      </p:sp>
      <p:sp>
        <p:nvSpPr>
          <p:cNvPr id="660" name="TextBox 659"/>
          <p:cNvSpPr txBox="1"/>
          <p:nvPr/>
        </p:nvSpPr>
        <p:spPr>
          <a:xfrm>
            <a:off x="4003779" y="477329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Outs&lt;12&gt;</a:t>
            </a:r>
            <a:endParaRPr lang="en-GB" sz="1100" dirty="0"/>
          </a:p>
        </p:txBody>
      </p:sp>
      <p:sp>
        <p:nvSpPr>
          <p:cNvPr id="661" name="TextBox 660"/>
          <p:cNvSpPr txBox="1"/>
          <p:nvPr/>
        </p:nvSpPr>
        <p:spPr>
          <a:xfrm>
            <a:off x="4003779" y="5068176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Outs&lt;13&gt; </a:t>
            </a:r>
            <a:endParaRPr lang="en-GB" sz="1100" dirty="0"/>
          </a:p>
        </p:txBody>
      </p:sp>
      <p:sp>
        <p:nvSpPr>
          <p:cNvPr id="345" name="Left Brace 344"/>
          <p:cNvSpPr/>
          <p:nvPr/>
        </p:nvSpPr>
        <p:spPr>
          <a:xfrm>
            <a:off x="1194963" y="3338290"/>
            <a:ext cx="95834" cy="1955089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9" name="TextBox 378"/>
          <p:cNvSpPr txBox="1"/>
          <p:nvPr/>
        </p:nvSpPr>
        <p:spPr>
          <a:xfrm>
            <a:off x="4003779" y="5363059"/>
            <a:ext cx="807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Clock</a:t>
            </a:r>
            <a:br>
              <a:rPr lang="en-GB" sz="1100" dirty="0" smtClean="0"/>
            </a:br>
            <a:r>
              <a:rPr lang="en-GB" sz="900" dirty="0" smtClean="0"/>
              <a:t>(320 MHz)</a:t>
            </a:r>
            <a:endParaRPr lang="en-GB" sz="900" dirty="0"/>
          </a:p>
        </p:txBody>
      </p:sp>
      <p:sp>
        <p:nvSpPr>
          <p:cNvPr id="181" name="Rounded Rectangle 180"/>
          <p:cNvSpPr/>
          <p:nvPr/>
        </p:nvSpPr>
        <p:spPr>
          <a:xfrm rot="5400000">
            <a:off x="3651721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 rot="5400000">
            <a:off x="3651721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 rot="5400000">
            <a:off x="3644658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 rot="5400000">
            <a:off x="3651721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 rot="5400000">
            <a:off x="3651721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 rot="5400000">
            <a:off x="3651721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 rot="5400000">
            <a:off x="3651721" y="2747381"/>
            <a:ext cx="188828" cy="20194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 rot="5400000">
            <a:off x="3651721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 rot="5400000">
            <a:off x="3651721" y="42148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 rot="5400000">
            <a:off x="3651721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5400000">
            <a:off x="3651721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5400000">
            <a:off x="3651721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5400000">
            <a:off x="3349153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 rot="5400000">
            <a:off x="3349153" y="3331734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 rot="5400000">
            <a:off x="3349153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 rot="5400000">
            <a:off x="3342090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 rot="5400000">
            <a:off x="3349153" y="1864250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ounded Rectangle 230"/>
          <p:cNvSpPr/>
          <p:nvPr/>
        </p:nvSpPr>
        <p:spPr>
          <a:xfrm rot="5400000">
            <a:off x="3349153" y="2158627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ounded Rectangle 231"/>
          <p:cNvSpPr/>
          <p:nvPr/>
        </p:nvSpPr>
        <p:spPr>
          <a:xfrm rot="5400000">
            <a:off x="3349153" y="2453004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ounded Rectangle 232"/>
          <p:cNvSpPr/>
          <p:nvPr/>
        </p:nvSpPr>
        <p:spPr>
          <a:xfrm rot="5400000">
            <a:off x="3349153" y="2747381"/>
            <a:ext cx="188828" cy="201944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ounded Rectangle 233"/>
          <p:cNvSpPr/>
          <p:nvPr/>
        </p:nvSpPr>
        <p:spPr>
          <a:xfrm rot="5400000">
            <a:off x="3349153" y="362611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ounded Rectangle 234"/>
          <p:cNvSpPr/>
          <p:nvPr/>
        </p:nvSpPr>
        <p:spPr>
          <a:xfrm rot="5400000">
            <a:off x="3349153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ounded Rectangle 235"/>
          <p:cNvSpPr/>
          <p:nvPr/>
        </p:nvSpPr>
        <p:spPr>
          <a:xfrm rot="5400000">
            <a:off x="3349153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ounded Rectangle 236"/>
          <p:cNvSpPr/>
          <p:nvPr/>
        </p:nvSpPr>
        <p:spPr>
          <a:xfrm rot="5400000">
            <a:off x="3349153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ounded Rectangle 240"/>
          <p:cNvSpPr/>
          <p:nvPr/>
        </p:nvSpPr>
        <p:spPr>
          <a:xfrm rot="5400000">
            <a:off x="3046586" y="480362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ounded Rectangle 241"/>
          <p:cNvSpPr/>
          <p:nvPr/>
        </p:nvSpPr>
        <p:spPr>
          <a:xfrm rot="5400000">
            <a:off x="3046586" y="3626111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ounded Rectangle 242"/>
          <p:cNvSpPr/>
          <p:nvPr/>
        </p:nvSpPr>
        <p:spPr>
          <a:xfrm rot="5400000">
            <a:off x="3046586" y="4214865"/>
            <a:ext cx="188828" cy="201944"/>
          </a:xfrm>
          <a:prstGeom prst="roundRect">
            <a:avLst/>
          </a:prstGeom>
          <a:solidFill>
            <a:srgbClr val="002060">
              <a:alpha val="80000"/>
            </a:srgb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ounded Rectangle 243"/>
          <p:cNvSpPr/>
          <p:nvPr/>
        </p:nvSpPr>
        <p:spPr>
          <a:xfrm rot="5400000">
            <a:off x="3039523" y="1264031"/>
            <a:ext cx="202954" cy="20194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rot="5400000">
            <a:off x="3046586" y="186425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 rot="5400000">
            <a:off x="3046586" y="215862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ounded Rectangle 246"/>
          <p:cNvSpPr/>
          <p:nvPr/>
        </p:nvSpPr>
        <p:spPr>
          <a:xfrm rot="5400000">
            <a:off x="3046586" y="245300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ounded Rectangle 247"/>
          <p:cNvSpPr/>
          <p:nvPr/>
        </p:nvSpPr>
        <p:spPr>
          <a:xfrm rot="5400000">
            <a:off x="3046586" y="274738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ounded Rectangle 248"/>
          <p:cNvSpPr/>
          <p:nvPr/>
        </p:nvSpPr>
        <p:spPr>
          <a:xfrm rot="5400000">
            <a:off x="3046586" y="392048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ounded Rectangle 249"/>
          <p:cNvSpPr/>
          <p:nvPr/>
        </p:nvSpPr>
        <p:spPr>
          <a:xfrm rot="5400000">
            <a:off x="3046586" y="450924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ounded Rectangle 252"/>
          <p:cNvSpPr/>
          <p:nvPr/>
        </p:nvSpPr>
        <p:spPr>
          <a:xfrm rot="5400000">
            <a:off x="3046586" y="509799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ounded Rectangle 253"/>
          <p:cNvSpPr/>
          <p:nvPr/>
        </p:nvSpPr>
        <p:spPr>
          <a:xfrm rot="5400000">
            <a:off x="3046586" y="333173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ounded Rectangle 272"/>
          <p:cNvSpPr/>
          <p:nvPr/>
        </p:nvSpPr>
        <p:spPr>
          <a:xfrm rot="5400000">
            <a:off x="274300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ounded Rectangle 271"/>
          <p:cNvSpPr/>
          <p:nvPr/>
        </p:nvSpPr>
        <p:spPr>
          <a:xfrm rot="5400000">
            <a:off x="274300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ounded Rectangle 269"/>
          <p:cNvSpPr/>
          <p:nvPr/>
        </p:nvSpPr>
        <p:spPr>
          <a:xfrm>
            <a:off x="2736452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ounded Rectangle 255"/>
          <p:cNvSpPr/>
          <p:nvPr/>
        </p:nvSpPr>
        <p:spPr>
          <a:xfrm rot="5400000">
            <a:off x="274300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ounded Rectangle 259"/>
          <p:cNvSpPr/>
          <p:nvPr/>
        </p:nvSpPr>
        <p:spPr>
          <a:xfrm rot="5400000">
            <a:off x="274300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ounded Rectangle 260"/>
          <p:cNvSpPr/>
          <p:nvPr/>
        </p:nvSpPr>
        <p:spPr>
          <a:xfrm rot="5400000">
            <a:off x="274300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ounded Rectangle 261"/>
          <p:cNvSpPr/>
          <p:nvPr/>
        </p:nvSpPr>
        <p:spPr>
          <a:xfrm rot="5400000">
            <a:off x="274300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ounded Rectangle 262"/>
          <p:cNvSpPr/>
          <p:nvPr/>
        </p:nvSpPr>
        <p:spPr>
          <a:xfrm rot="5400000">
            <a:off x="274300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 rot="5400000">
            <a:off x="274300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ounded Rectangle 264"/>
          <p:cNvSpPr/>
          <p:nvPr/>
        </p:nvSpPr>
        <p:spPr>
          <a:xfrm rot="5400000">
            <a:off x="274300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ounded Rectangle 267"/>
          <p:cNvSpPr/>
          <p:nvPr/>
        </p:nvSpPr>
        <p:spPr>
          <a:xfrm rot="5400000">
            <a:off x="274300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ounded Rectangle 268"/>
          <p:cNvSpPr/>
          <p:nvPr/>
        </p:nvSpPr>
        <p:spPr>
          <a:xfrm rot="5400000">
            <a:off x="274300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ounded Rectangle 274"/>
          <p:cNvSpPr/>
          <p:nvPr/>
        </p:nvSpPr>
        <p:spPr>
          <a:xfrm rot="5400000">
            <a:off x="2439433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ounded Rectangle 275"/>
          <p:cNvSpPr/>
          <p:nvPr/>
        </p:nvSpPr>
        <p:spPr>
          <a:xfrm rot="5400000">
            <a:off x="2439433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ounded Rectangle 277"/>
          <p:cNvSpPr/>
          <p:nvPr/>
        </p:nvSpPr>
        <p:spPr>
          <a:xfrm>
            <a:off x="2432875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ounded Rectangle 278"/>
          <p:cNvSpPr/>
          <p:nvPr/>
        </p:nvSpPr>
        <p:spPr>
          <a:xfrm rot="5400000">
            <a:off x="2439433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ounded Rectangle 279"/>
          <p:cNvSpPr/>
          <p:nvPr/>
        </p:nvSpPr>
        <p:spPr>
          <a:xfrm rot="5400000">
            <a:off x="2439433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 rot="5400000">
            <a:off x="2439433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ounded Rectangle 281"/>
          <p:cNvSpPr/>
          <p:nvPr/>
        </p:nvSpPr>
        <p:spPr>
          <a:xfrm rot="5400000">
            <a:off x="2439433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ounded Rectangle 282"/>
          <p:cNvSpPr/>
          <p:nvPr/>
        </p:nvSpPr>
        <p:spPr>
          <a:xfrm rot="5400000">
            <a:off x="2439433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ounded Rectangle 283"/>
          <p:cNvSpPr/>
          <p:nvPr/>
        </p:nvSpPr>
        <p:spPr>
          <a:xfrm rot="5400000">
            <a:off x="2439433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ounded Rectangle 284"/>
          <p:cNvSpPr/>
          <p:nvPr/>
        </p:nvSpPr>
        <p:spPr>
          <a:xfrm rot="5400000">
            <a:off x="2439433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ounded Rectangle 286"/>
          <p:cNvSpPr/>
          <p:nvPr/>
        </p:nvSpPr>
        <p:spPr>
          <a:xfrm rot="5400000">
            <a:off x="2439433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Rounded Rectangle 287"/>
          <p:cNvSpPr/>
          <p:nvPr/>
        </p:nvSpPr>
        <p:spPr>
          <a:xfrm rot="5400000">
            <a:off x="2439433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ounded Rectangle 289"/>
          <p:cNvSpPr/>
          <p:nvPr/>
        </p:nvSpPr>
        <p:spPr>
          <a:xfrm rot="5400000">
            <a:off x="2135856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ounded Rectangle 290"/>
          <p:cNvSpPr/>
          <p:nvPr/>
        </p:nvSpPr>
        <p:spPr>
          <a:xfrm rot="5400000">
            <a:off x="2135856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ounded Rectangle 292"/>
          <p:cNvSpPr/>
          <p:nvPr/>
        </p:nvSpPr>
        <p:spPr>
          <a:xfrm>
            <a:off x="2129298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ounded Rectangle 293"/>
          <p:cNvSpPr/>
          <p:nvPr/>
        </p:nvSpPr>
        <p:spPr>
          <a:xfrm rot="5400000">
            <a:off x="2135856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ounded Rectangle 294"/>
          <p:cNvSpPr/>
          <p:nvPr/>
        </p:nvSpPr>
        <p:spPr>
          <a:xfrm rot="5400000">
            <a:off x="2135856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ounded Rectangle 295"/>
          <p:cNvSpPr/>
          <p:nvPr/>
        </p:nvSpPr>
        <p:spPr>
          <a:xfrm rot="5400000">
            <a:off x="2135856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ounded Rectangle 296"/>
          <p:cNvSpPr/>
          <p:nvPr/>
        </p:nvSpPr>
        <p:spPr>
          <a:xfrm rot="5400000">
            <a:off x="2135856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ounded Rectangle 297"/>
          <p:cNvSpPr/>
          <p:nvPr/>
        </p:nvSpPr>
        <p:spPr>
          <a:xfrm rot="5400000">
            <a:off x="2135856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ounded Rectangle 298"/>
          <p:cNvSpPr/>
          <p:nvPr/>
        </p:nvSpPr>
        <p:spPr>
          <a:xfrm rot="5400000">
            <a:off x="2135856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ounded Rectangle 299"/>
          <p:cNvSpPr/>
          <p:nvPr/>
        </p:nvSpPr>
        <p:spPr>
          <a:xfrm rot="5400000">
            <a:off x="2135856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Rounded Rectangle 301"/>
          <p:cNvSpPr/>
          <p:nvPr/>
        </p:nvSpPr>
        <p:spPr>
          <a:xfrm rot="5400000">
            <a:off x="2135856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Rounded Rectangle 302"/>
          <p:cNvSpPr/>
          <p:nvPr/>
        </p:nvSpPr>
        <p:spPr>
          <a:xfrm rot="5400000">
            <a:off x="2135856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Rounded Rectangle 304"/>
          <p:cNvSpPr/>
          <p:nvPr/>
        </p:nvSpPr>
        <p:spPr>
          <a:xfrm rot="5400000">
            <a:off x="1832279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Rounded Rectangle 305"/>
          <p:cNvSpPr/>
          <p:nvPr/>
        </p:nvSpPr>
        <p:spPr>
          <a:xfrm rot="5400000">
            <a:off x="1832279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Rounded Rectangle 307"/>
          <p:cNvSpPr/>
          <p:nvPr/>
        </p:nvSpPr>
        <p:spPr>
          <a:xfrm>
            <a:off x="1825721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ounded Rectangle 308"/>
          <p:cNvSpPr/>
          <p:nvPr/>
        </p:nvSpPr>
        <p:spPr>
          <a:xfrm rot="5400000">
            <a:off x="1832279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ounded Rectangle 309"/>
          <p:cNvSpPr/>
          <p:nvPr/>
        </p:nvSpPr>
        <p:spPr>
          <a:xfrm rot="5400000">
            <a:off x="1832279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ounded Rectangle 310"/>
          <p:cNvSpPr/>
          <p:nvPr/>
        </p:nvSpPr>
        <p:spPr>
          <a:xfrm rot="5400000">
            <a:off x="1832279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ounded Rectangle 311"/>
          <p:cNvSpPr/>
          <p:nvPr/>
        </p:nvSpPr>
        <p:spPr>
          <a:xfrm rot="5400000">
            <a:off x="1832279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ounded Rectangle 312"/>
          <p:cNvSpPr/>
          <p:nvPr/>
        </p:nvSpPr>
        <p:spPr>
          <a:xfrm rot="5400000">
            <a:off x="1832279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ounded Rectangle 313"/>
          <p:cNvSpPr/>
          <p:nvPr/>
        </p:nvSpPr>
        <p:spPr>
          <a:xfrm rot="5400000">
            <a:off x="1832279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ounded Rectangle 314"/>
          <p:cNvSpPr/>
          <p:nvPr/>
        </p:nvSpPr>
        <p:spPr>
          <a:xfrm rot="5400000">
            <a:off x="1832279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ounded Rectangle 316"/>
          <p:cNvSpPr/>
          <p:nvPr/>
        </p:nvSpPr>
        <p:spPr>
          <a:xfrm rot="5400000">
            <a:off x="1832279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ounded Rectangle 317"/>
          <p:cNvSpPr/>
          <p:nvPr/>
        </p:nvSpPr>
        <p:spPr>
          <a:xfrm rot="5400000">
            <a:off x="1832279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ounded Rectangle 319"/>
          <p:cNvSpPr/>
          <p:nvPr/>
        </p:nvSpPr>
        <p:spPr>
          <a:xfrm rot="5400000">
            <a:off x="1528702" y="4214628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 rot="5400000">
            <a:off x="1528702" y="3625719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1522144" y="1263526"/>
            <a:ext cx="202954" cy="20194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 rot="5400000">
            <a:off x="1528702" y="480353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 rot="5400000">
            <a:off x="1528702" y="1863317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ounded Rectangle 325"/>
          <p:cNvSpPr/>
          <p:nvPr/>
        </p:nvSpPr>
        <p:spPr>
          <a:xfrm rot="5400000">
            <a:off x="1528702" y="2157771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 rot="5400000">
            <a:off x="1528702" y="2452226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 rot="5400000">
            <a:off x="1528702" y="2746680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 rot="5400000">
            <a:off x="1528702" y="3920173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 rot="5400000">
            <a:off x="1528702" y="4509082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ounded Rectangle 331"/>
          <p:cNvSpPr/>
          <p:nvPr/>
        </p:nvSpPr>
        <p:spPr>
          <a:xfrm rot="5400000">
            <a:off x="1528702" y="5097994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 rot="5400000">
            <a:off x="1528702" y="3331265"/>
            <a:ext cx="188828" cy="20194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81401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886023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6837123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>
            <a:off x="582556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>
            <a:off x="784867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>
            <a:off x="8354457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7342901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6331345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19789" y="1174750"/>
            <a:ext cx="0" cy="536465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82248" y="146217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>
            <a:off x="4682248" y="2061210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4682248" y="294792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4682248" y="3828899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4682248" y="530355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4682248" y="559621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V="1">
            <a:off x="478226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484203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503515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09492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528803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34781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554092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560070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V="1">
            <a:off x="5799414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5859191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6052303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>
            <a:off x="6112080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V="1">
            <a:off x="630221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>
            <a:off x="636199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655510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/>
          <p:nvPr/>
        </p:nvCxnSpPr>
        <p:spPr>
          <a:xfrm>
            <a:off x="661488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6807995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>
            <a:off x="6867772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7060884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>
            <a:off x="7120661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V="1">
            <a:off x="7311151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>
            <a:off x="7370928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 flipV="1">
            <a:off x="7564040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>
            <a:off x="7623817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/>
          <p:nvPr/>
        </p:nvCxnSpPr>
        <p:spPr>
          <a:xfrm flipV="1">
            <a:off x="7816929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>
            <a:off x="7876706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 flipH="1" flipV="1">
            <a:off x="8069818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>
            <a:off x="8129595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8322707" y="539757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>
            <a:off x="8382484" y="5397571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/>
          <p:nvPr/>
        </p:nvCxnSpPr>
        <p:spPr>
          <a:xfrm flipH="1" flipV="1">
            <a:off x="8575596" y="5390861"/>
            <a:ext cx="59777" cy="20535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/>
          <p:nvPr/>
        </p:nvCxnSpPr>
        <p:spPr>
          <a:xfrm>
            <a:off x="8635373" y="5596216"/>
            <a:ext cx="193112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/>
          <p:nvPr/>
        </p:nvCxnSpPr>
        <p:spPr>
          <a:xfrm flipV="1">
            <a:off x="8828481" y="539086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>
            <a:off x="8888258" y="5397831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4782261" y="1267551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4838581" y="1265991"/>
            <a:ext cx="1461014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H="1" flipV="1">
            <a:off x="6299595" y="1267552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6361994" y="1462171"/>
            <a:ext cx="262627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4682248" y="5005273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4682248" y="4710818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4682248" y="4114039"/>
            <a:ext cx="430602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 flipV="1">
            <a:off x="5288039" y="185828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5344359" y="1862565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 flipH="1" flipV="1">
            <a:off x="5791195" y="1869207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5850266" y="2062573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4682248" y="2361888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 flipV="1">
            <a:off x="5288039" y="215896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5344359" y="2163243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 flipH="1" flipV="1">
            <a:off x="5791195" y="2169885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5850266" y="2363251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4682248" y="2655569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 flipV="1">
            <a:off x="5288039" y="2452647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5344359" y="245692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 flipH="1" flipV="1">
            <a:off x="5791195" y="2463566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5850266" y="2656932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4682248" y="3242846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flipV="1">
            <a:off x="5288039" y="303992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5344359" y="3044201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 flipH="1" flipV="1">
            <a:off x="5791195" y="3050843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Straight Connector 516"/>
          <p:cNvCxnSpPr/>
          <p:nvPr/>
        </p:nvCxnSpPr>
        <p:spPr>
          <a:xfrm>
            <a:off x="5850266" y="3244209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4682248" y="3533432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 flipV="1">
            <a:off x="5288039" y="3330510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5344359" y="3334787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 flipH="1" flipV="1">
            <a:off x="5791195" y="334142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5850266" y="353479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/>
          <p:cNvCxnSpPr/>
          <p:nvPr/>
        </p:nvCxnSpPr>
        <p:spPr>
          <a:xfrm flipV="1">
            <a:off x="4782261" y="2752338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/>
          <p:cNvCxnSpPr/>
          <p:nvPr/>
        </p:nvCxnSpPr>
        <p:spPr>
          <a:xfrm>
            <a:off x="4838581" y="2750778"/>
            <a:ext cx="9552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flipH="1" flipV="1">
            <a:off x="5791195" y="2747099"/>
            <a:ext cx="62399" cy="194619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/>
          <p:cNvCxnSpPr/>
          <p:nvPr/>
        </p:nvCxnSpPr>
        <p:spPr>
          <a:xfrm>
            <a:off x="5850266" y="2940465"/>
            <a:ext cx="3138005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/>
          <p:cNvCxnSpPr/>
          <p:nvPr/>
        </p:nvCxnSpPr>
        <p:spPr>
          <a:xfrm flipV="1">
            <a:off x="4782261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/>
          <p:nvPr/>
        </p:nvCxnSpPr>
        <p:spPr>
          <a:xfrm>
            <a:off x="4838581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Straight Connector 638"/>
          <p:cNvCxnSpPr/>
          <p:nvPr/>
        </p:nvCxnSpPr>
        <p:spPr>
          <a:xfrm flipH="1" flipV="1">
            <a:off x="5288039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Straight Connector 639"/>
          <p:cNvCxnSpPr/>
          <p:nvPr/>
        </p:nvCxnSpPr>
        <p:spPr>
          <a:xfrm>
            <a:off x="6359372" y="3825767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/>
          <p:cNvCxnSpPr/>
          <p:nvPr/>
        </p:nvCxnSpPr>
        <p:spPr>
          <a:xfrm flipV="1">
            <a:off x="5790489" y="363525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/>
          <p:cNvCxnSpPr/>
          <p:nvPr/>
        </p:nvCxnSpPr>
        <p:spPr>
          <a:xfrm>
            <a:off x="5344359" y="3828899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/>
          <p:cNvCxnSpPr/>
          <p:nvPr/>
        </p:nvCxnSpPr>
        <p:spPr>
          <a:xfrm>
            <a:off x="5850136" y="3631318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/>
          <p:cNvCxnSpPr/>
          <p:nvPr/>
        </p:nvCxnSpPr>
        <p:spPr>
          <a:xfrm flipH="1" flipV="1">
            <a:off x="6299594" y="3629505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/>
          <p:nvPr/>
        </p:nvCxnSpPr>
        <p:spPr>
          <a:xfrm>
            <a:off x="4682248" y="4421241"/>
            <a:ext cx="60579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/>
          <p:nvPr/>
        </p:nvCxnSpPr>
        <p:spPr>
          <a:xfrm flipV="1">
            <a:off x="5288039" y="4218319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/>
          <p:nvPr/>
        </p:nvCxnSpPr>
        <p:spPr>
          <a:xfrm>
            <a:off x="5344359" y="4222596"/>
            <a:ext cx="9578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Straight Connector 666"/>
          <p:cNvCxnSpPr/>
          <p:nvPr/>
        </p:nvCxnSpPr>
        <p:spPr>
          <a:xfrm flipH="1" flipV="1">
            <a:off x="6301972" y="4222596"/>
            <a:ext cx="57401" cy="20126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/>
          <p:cNvCxnSpPr/>
          <p:nvPr/>
        </p:nvCxnSpPr>
        <p:spPr>
          <a:xfrm>
            <a:off x="6359372" y="442260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/>
          <p:cNvCxnSpPr/>
          <p:nvPr/>
        </p:nvCxnSpPr>
        <p:spPr>
          <a:xfrm>
            <a:off x="4682248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/>
          <p:cNvCxnSpPr/>
          <p:nvPr/>
        </p:nvCxnSpPr>
        <p:spPr>
          <a:xfrm flipV="1">
            <a:off x="478226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/>
          <p:cNvCxnSpPr/>
          <p:nvPr/>
        </p:nvCxnSpPr>
        <p:spPr>
          <a:xfrm>
            <a:off x="483858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/>
          <p:cNvCxnSpPr/>
          <p:nvPr/>
        </p:nvCxnSpPr>
        <p:spPr>
          <a:xfrm>
            <a:off x="483858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/>
          <p:cNvCxnSpPr/>
          <p:nvPr/>
        </p:nvCxnSpPr>
        <p:spPr>
          <a:xfrm>
            <a:off x="4682248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/>
          <p:cNvCxnSpPr/>
          <p:nvPr/>
        </p:nvCxnSpPr>
        <p:spPr>
          <a:xfrm flipH="1" flipV="1">
            <a:off x="478127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TextBox 692"/>
          <p:cNvSpPr txBox="1"/>
          <p:nvPr/>
        </p:nvSpPr>
        <p:spPr>
          <a:xfrm>
            <a:off x="488989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694" name="Straight Connector 693"/>
          <p:cNvCxnSpPr/>
          <p:nvPr/>
        </p:nvCxnSpPr>
        <p:spPr>
          <a:xfrm flipV="1">
            <a:off x="5288039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/>
          <p:nvPr/>
        </p:nvCxnSpPr>
        <p:spPr>
          <a:xfrm>
            <a:off x="5344359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/>
          <p:cNvCxnSpPr/>
          <p:nvPr/>
        </p:nvCxnSpPr>
        <p:spPr>
          <a:xfrm>
            <a:off x="5344359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/>
          <p:nvPr/>
        </p:nvCxnSpPr>
        <p:spPr>
          <a:xfrm flipH="1" flipV="1">
            <a:off x="5287052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8" name="TextBox 697"/>
          <p:cNvSpPr txBox="1"/>
          <p:nvPr/>
        </p:nvSpPr>
        <p:spPr>
          <a:xfrm>
            <a:off x="5395677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31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699" name="Straight Connector 698"/>
          <p:cNvCxnSpPr/>
          <p:nvPr/>
        </p:nvCxnSpPr>
        <p:spPr>
          <a:xfrm flipV="1">
            <a:off x="5791476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/>
          <p:nvPr/>
        </p:nvCxnSpPr>
        <p:spPr>
          <a:xfrm>
            <a:off x="5847796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/>
          <p:cNvCxnSpPr/>
          <p:nvPr/>
        </p:nvCxnSpPr>
        <p:spPr>
          <a:xfrm>
            <a:off x="5847796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/>
          <p:cNvCxnSpPr/>
          <p:nvPr/>
        </p:nvCxnSpPr>
        <p:spPr>
          <a:xfrm flipH="1" flipV="1">
            <a:off x="5790489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TextBox 702"/>
          <p:cNvSpPr txBox="1"/>
          <p:nvPr/>
        </p:nvSpPr>
        <p:spPr>
          <a:xfrm>
            <a:off x="5899114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4" name="Straight Connector 703"/>
          <p:cNvCxnSpPr/>
          <p:nvPr/>
        </p:nvCxnSpPr>
        <p:spPr>
          <a:xfrm flipV="1">
            <a:off x="6298241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Straight Connector 704"/>
          <p:cNvCxnSpPr/>
          <p:nvPr/>
        </p:nvCxnSpPr>
        <p:spPr>
          <a:xfrm>
            <a:off x="6354561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/>
          <p:cNvCxnSpPr/>
          <p:nvPr/>
        </p:nvCxnSpPr>
        <p:spPr>
          <a:xfrm>
            <a:off x="6354561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/>
          <p:cNvCxnSpPr/>
          <p:nvPr/>
        </p:nvCxnSpPr>
        <p:spPr>
          <a:xfrm flipH="1" flipV="1">
            <a:off x="6297254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8" name="TextBox 707"/>
          <p:cNvSpPr txBox="1"/>
          <p:nvPr/>
        </p:nvSpPr>
        <p:spPr>
          <a:xfrm>
            <a:off x="6405879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09" name="Straight Connector 708"/>
          <p:cNvCxnSpPr/>
          <p:nvPr/>
        </p:nvCxnSpPr>
        <p:spPr>
          <a:xfrm flipV="1">
            <a:off x="680798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/>
          <p:cNvCxnSpPr/>
          <p:nvPr/>
        </p:nvCxnSpPr>
        <p:spPr>
          <a:xfrm>
            <a:off x="686430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/>
          <p:cNvCxnSpPr/>
          <p:nvPr/>
        </p:nvCxnSpPr>
        <p:spPr>
          <a:xfrm>
            <a:off x="686430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/>
          <p:cNvCxnSpPr/>
          <p:nvPr/>
        </p:nvCxnSpPr>
        <p:spPr>
          <a:xfrm flipH="1" flipV="1">
            <a:off x="680700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3" name="TextBox 712"/>
          <p:cNvSpPr txBox="1"/>
          <p:nvPr/>
        </p:nvSpPr>
        <p:spPr>
          <a:xfrm>
            <a:off x="691562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4" name="Straight Connector 713"/>
          <p:cNvCxnSpPr/>
          <p:nvPr/>
        </p:nvCxnSpPr>
        <p:spPr>
          <a:xfrm flipV="1">
            <a:off x="7313765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/>
          <p:cNvCxnSpPr/>
          <p:nvPr/>
        </p:nvCxnSpPr>
        <p:spPr>
          <a:xfrm>
            <a:off x="7370085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/>
          <p:cNvCxnSpPr/>
          <p:nvPr/>
        </p:nvCxnSpPr>
        <p:spPr>
          <a:xfrm>
            <a:off x="7370085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/>
          <p:cNvCxnSpPr/>
          <p:nvPr/>
        </p:nvCxnSpPr>
        <p:spPr>
          <a:xfrm flipH="1" flipV="1">
            <a:off x="7312778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" name="TextBox 717"/>
          <p:cNvSpPr txBox="1"/>
          <p:nvPr/>
        </p:nvSpPr>
        <p:spPr>
          <a:xfrm>
            <a:off x="7421403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19" name="Straight Connector 718"/>
          <p:cNvCxnSpPr/>
          <p:nvPr/>
        </p:nvCxnSpPr>
        <p:spPr>
          <a:xfrm flipV="1">
            <a:off x="781720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Straight Connector 719"/>
          <p:cNvCxnSpPr/>
          <p:nvPr/>
        </p:nvCxnSpPr>
        <p:spPr>
          <a:xfrm>
            <a:off x="7873522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/>
          <p:cNvCxnSpPr/>
          <p:nvPr/>
        </p:nvCxnSpPr>
        <p:spPr>
          <a:xfrm>
            <a:off x="7873522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" name="Straight Connector 721"/>
          <p:cNvCxnSpPr/>
          <p:nvPr/>
        </p:nvCxnSpPr>
        <p:spPr>
          <a:xfrm flipH="1" flipV="1">
            <a:off x="781621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" name="TextBox 722"/>
          <p:cNvSpPr txBox="1"/>
          <p:nvPr/>
        </p:nvSpPr>
        <p:spPr>
          <a:xfrm>
            <a:off x="7924840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4" name="Straight Connector 723"/>
          <p:cNvCxnSpPr/>
          <p:nvPr/>
        </p:nvCxnSpPr>
        <p:spPr>
          <a:xfrm flipV="1">
            <a:off x="8323967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Straight Connector 724"/>
          <p:cNvCxnSpPr/>
          <p:nvPr/>
        </p:nvCxnSpPr>
        <p:spPr>
          <a:xfrm>
            <a:off x="8380287" y="599356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/>
          <p:cNvCxnSpPr/>
          <p:nvPr/>
        </p:nvCxnSpPr>
        <p:spPr>
          <a:xfrm>
            <a:off x="8380287" y="6191146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Straight Connector 726"/>
          <p:cNvCxnSpPr/>
          <p:nvPr/>
        </p:nvCxnSpPr>
        <p:spPr>
          <a:xfrm flipH="1" flipV="1">
            <a:off x="8322980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8" name="TextBox 727"/>
          <p:cNvSpPr txBox="1"/>
          <p:nvPr/>
        </p:nvSpPr>
        <p:spPr>
          <a:xfrm>
            <a:off x="8431605" y="5960097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29" name="Straight Connector 728"/>
          <p:cNvCxnSpPr/>
          <p:nvPr/>
        </p:nvCxnSpPr>
        <p:spPr>
          <a:xfrm flipV="1">
            <a:off x="8830732" y="599750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Straight Connector 729"/>
          <p:cNvCxnSpPr/>
          <p:nvPr/>
        </p:nvCxnSpPr>
        <p:spPr>
          <a:xfrm flipH="1" flipV="1">
            <a:off x="8829745" y="599175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Straight Connector 730"/>
          <p:cNvCxnSpPr/>
          <p:nvPr/>
        </p:nvCxnSpPr>
        <p:spPr>
          <a:xfrm>
            <a:off x="8890509" y="6191146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Straight Connector 731"/>
          <p:cNvCxnSpPr/>
          <p:nvPr/>
        </p:nvCxnSpPr>
        <p:spPr>
          <a:xfrm>
            <a:off x="8890509" y="5993565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Straight Connector 732"/>
          <p:cNvCxnSpPr/>
          <p:nvPr/>
        </p:nvCxnSpPr>
        <p:spPr>
          <a:xfrm>
            <a:off x="4682248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Straight Connector 733"/>
          <p:cNvCxnSpPr/>
          <p:nvPr/>
        </p:nvCxnSpPr>
        <p:spPr>
          <a:xfrm flipV="1">
            <a:off x="478226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Straight Connector 734"/>
          <p:cNvCxnSpPr/>
          <p:nvPr/>
        </p:nvCxnSpPr>
        <p:spPr>
          <a:xfrm>
            <a:off x="483858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Straight Connector 735"/>
          <p:cNvCxnSpPr/>
          <p:nvPr/>
        </p:nvCxnSpPr>
        <p:spPr>
          <a:xfrm>
            <a:off x="483858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Straight Connector 736"/>
          <p:cNvCxnSpPr/>
          <p:nvPr/>
        </p:nvCxnSpPr>
        <p:spPr>
          <a:xfrm>
            <a:off x="4682248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Straight Connector 737"/>
          <p:cNvCxnSpPr/>
          <p:nvPr/>
        </p:nvCxnSpPr>
        <p:spPr>
          <a:xfrm flipH="1" flipV="1">
            <a:off x="478127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9" name="TextBox 738"/>
          <p:cNvSpPr txBox="1"/>
          <p:nvPr/>
        </p:nvSpPr>
        <p:spPr>
          <a:xfrm>
            <a:off x="488989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2</a:t>
            </a:r>
          </a:p>
        </p:txBody>
      </p:sp>
      <p:cxnSp>
        <p:nvCxnSpPr>
          <p:cNvPr id="740" name="Straight Connector 739"/>
          <p:cNvCxnSpPr/>
          <p:nvPr/>
        </p:nvCxnSpPr>
        <p:spPr>
          <a:xfrm flipV="1">
            <a:off x="5288039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Straight Connector 740"/>
          <p:cNvCxnSpPr/>
          <p:nvPr/>
        </p:nvCxnSpPr>
        <p:spPr>
          <a:xfrm>
            <a:off x="5344359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Straight Connector 741"/>
          <p:cNvCxnSpPr/>
          <p:nvPr/>
        </p:nvCxnSpPr>
        <p:spPr>
          <a:xfrm>
            <a:off x="5344359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Straight Connector 742"/>
          <p:cNvCxnSpPr/>
          <p:nvPr/>
        </p:nvCxnSpPr>
        <p:spPr>
          <a:xfrm flipH="1" flipV="1">
            <a:off x="5287052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4" name="TextBox 743"/>
          <p:cNvSpPr txBox="1"/>
          <p:nvPr/>
        </p:nvSpPr>
        <p:spPr>
          <a:xfrm>
            <a:off x="5395677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</a:rPr>
              <a:t>9</a:t>
            </a:r>
          </a:p>
        </p:txBody>
      </p:sp>
      <p:cxnSp>
        <p:nvCxnSpPr>
          <p:cNvPr id="745" name="Straight Connector 744"/>
          <p:cNvCxnSpPr/>
          <p:nvPr/>
        </p:nvCxnSpPr>
        <p:spPr>
          <a:xfrm flipV="1">
            <a:off x="5791476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Straight Connector 745"/>
          <p:cNvCxnSpPr/>
          <p:nvPr/>
        </p:nvCxnSpPr>
        <p:spPr>
          <a:xfrm>
            <a:off x="5847796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Straight Connector 746"/>
          <p:cNvCxnSpPr/>
          <p:nvPr/>
        </p:nvCxnSpPr>
        <p:spPr>
          <a:xfrm>
            <a:off x="5847796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Straight Connector 747"/>
          <p:cNvCxnSpPr/>
          <p:nvPr/>
        </p:nvCxnSpPr>
        <p:spPr>
          <a:xfrm flipH="1" flipV="1">
            <a:off x="5790489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9" name="TextBox 748"/>
          <p:cNvSpPr txBox="1"/>
          <p:nvPr/>
        </p:nvSpPr>
        <p:spPr>
          <a:xfrm>
            <a:off x="5899114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10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0" name="Straight Connector 749"/>
          <p:cNvCxnSpPr/>
          <p:nvPr/>
        </p:nvCxnSpPr>
        <p:spPr>
          <a:xfrm flipV="1">
            <a:off x="6298241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Straight Connector 750"/>
          <p:cNvCxnSpPr/>
          <p:nvPr/>
        </p:nvCxnSpPr>
        <p:spPr>
          <a:xfrm>
            <a:off x="6354561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Straight Connector 751"/>
          <p:cNvCxnSpPr/>
          <p:nvPr/>
        </p:nvCxnSpPr>
        <p:spPr>
          <a:xfrm>
            <a:off x="6354561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Straight Connector 752"/>
          <p:cNvCxnSpPr/>
          <p:nvPr/>
        </p:nvCxnSpPr>
        <p:spPr>
          <a:xfrm flipH="1" flipV="1">
            <a:off x="6297254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4" name="TextBox 753"/>
          <p:cNvSpPr txBox="1"/>
          <p:nvPr/>
        </p:nvSpPr>
        <p:spPr>
          <a:xfrm>
            <a:off x="6405879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55" name="Straight Connector 754"/>
          <p:cNvCxnSpPr/>
          <p:nvPr/>
        </p:nvCxnSpPr>
        <p:spPr>
          <a:xfrm flipV="1">
            <a:off x="680798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Connector 755"/>
          <p:cNvCxnSpPr/>
          <p:nvPr/>
        </p:nvCxnSpPr>
        <p:spPr>
          <a:xfrm>
            <a:off x="686430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Connector 756"/>
          <p:cNvCxnSpPr/>
          <p:nvPr/>
        </p:nvCxnSpPr>
        <p:spPr>
          <a:xfrm>
            <a:off x="686430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8" name="Straight Connector 757"/>
          <p:cNvCxnSpPr/>
          <p:nvPr/>
        </p:nvCxnSpPr>
        <p:spPr>
          <a:xfrm flipH="1" flipV="1">
            <a:off x="680700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TextBox 758"/>
          <p:cNvSpPr txBox="1"/>
          <p:nvPr/>
        </p:nvSpPr>
        <p:spPr>
          <a:xfrm>
            <a:off x="691562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0" name="Straight Connector 759"/>
          <p:cNvCxnSpPr/>
          <p:nvPr/>
        </p:nvCxnSpPr>
        <p:spPr>
          <a:xfrm flipV="1">
            <a:off x="7313765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1" name="Straight Connector 760"/>
          <p:cNvCxnSpPr/>
          <p:nvPr/>
        </p:nvCxnSpPr>
        <p:spPr>
          <a:xfrm>
            <a:off x="7370085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2" name="Straight Connector 761"/>
          <p:cNvCxnSpPr/>
          <p:nvPr/>
        </p:nvCxnSpPr>
        <p:spPr>
          <a:xfrm>
            <a:off x="7370085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Straight Connector 762"/>
          <p:cNvCxnSpPr/>
          <p:nvPr/>
        </p:nvCxnSpPr>
        <p:spPr>
          <a:xfrm flipH="1" flipV="1">
            <a:off x="7312778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4" name="TextBox 763"/>
          <p:cNvSpPr txBox="1"/>
          <p:nvPr/>
        </p:nvSpPr>
        <p:spPr>
          <a:xfrm>
            <a:off x="7421403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65" name="Straight Connector 764"/>
          <p:cNvCxnSpPr/>
          <p:nvPr/>
        </p:nvCxnSpPr>
        <p:spPr>
          <a:xfrm flipV="1">
            <a:off x="781720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Straight Connector 765"/>
          <p:cNvCxnSpPr/>
          <p:nvPr/>
        </p:nvCxnSpPr>
        <p:spPr>
          <a:xfrm>
            <a:off x="7873522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Straight Connector 766"/>
          <p:cNvCxnSpPr/>
          <p:nvPr/>
        </p:nvCxnSpPr>
        <p:spPr>
          <a:xfrm>
            <a:off x="7873522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Straight Connector 767"/>
          <p:cNvCxnSpPr/>
          <p:nvPr/>
        </p:nvCxnSpPr>
        <p:spPr>
          <a:xfrm flipH="1" flipV="1">
            <a:off x="781621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9" name="TextBox 768"/>
          <p:cNvSpPr txBox="1"/>
          <p:nvPr/>
        </p:nvSpPr>
        <p:spPr>
          <a:xfrm>
            <a:off x="7924840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0" name="Straight Connector 769"/>
          <p:cNvCxnSpPr/>
          <p:nvPr/>
        </p:nvCxnSpPr>
        <p:spPr>
          <a:xfrm flipV="1">
            <a:off x="8323967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Straight Connector 770"/>
          <p:cNvCxnSpPr/>
          <p:nvPr/>
        </p:nvCxnSpPr>
        <p:spPr>
          <a:xfrm>
            <a:off x="8380287" y="6283753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Straight Connector 771"/>
          <p:cNvCxnSpPr/>
          <p:nvPr/>
        </p:nvCxnSpPr>
        <p:spPr>
          <a:xfrm>
            <a:off x="8380287" y="6481334"/>
            <a:ext cx="44945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Straight Connector 772"/>
          <p:cNvCxnSpPr/>
          <p:nvPr/>
        </p:nvCxnSpPr>
        <p:spPr>
          <a:xfrm flipH="1" flipV="1">
            <a:off x="8322980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4" name="TextBox 773"/>
          <p:cNvSpPr txBox="1"/>
          <p:nvPr/>
        </p:nvSpPr>
        <p:spPr>
          <a:xfrm>
            <a:off x="8431605" y="6250285"/>
            <a:ext cx="34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0000FF"/>
                </a:solidFill>
              </a:rPr>
              <a:t>0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775" name="Straight Connector 774"/>
          <p:cNvCxnSpPr/>
          <p:nvPr/>
        </p:nvCxnSpPr>
        <p:spPr>
          <a:xfrm flipV="1">
            <a:off x="8830732" y="6287694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/>
          <p:cNvCxnSpPr/>
          <p:nvPr/>
        </p:nvCxnSpPr>
        <p:spPr>
          <a:xfrm flipH="1" flipV="1">
            <a:off x="8829745" y="6281940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Connector 776"/>
          <p:cNvCxnSpPr/>
          <p:nvPr/>
        </p:nvCxnSpPr>
        <p:spPr>
          <a:xfrm>
            <a:off x="8890509" y="6481334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Connector 777"/>
          <p:cNvCxnSpPr/>
          <p:nvPr/>
        </p:nvCxnSpPr>
        <p:spPr>
          <a:xfrm>
            <a:off x="8890509" y="6283753"/>
            <a:ext cx="100013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9" name="TextBox 778"/>
          <p:cNvSpPr txBox="1"/>
          <p:nvPr/>
        </p:nvSpPr>
        <p:spPr>
          <a:xfrm>
            <a:off x="4003779" y="5963147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Col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sp>
        <p:nvSpPr>
          <p:cNvPr id="780" name="TextBox 779"/>
          <p:cNvSpPr txBox="1"/>
          <p:nvPr/>
        </p:nvSpPr>
        <p:spPr>
          <a:xfrm>
            <a:off x="4003779" y="6256211"/>
            <a:ext cx="807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FF"/>
                </a:solidFill>
              </a:rPr>
              <a:t>Row </a:t>
            </a:r>
            <a:r>
              <a:rPr lang="en-GB" sz="1100" dirty="0" err="1" smtClean="0">
                <a:solidFill>
                  <a:srgbClr val="0000FF"/>
                </a:solidFill>
              </a:rPr>
              <a:t>addr</a:t>
            </a:r>
            <a:endParaRPr lang="en-GB" sz="1100" dirty="0">
              <a:solidFill>
                <a:srgbClr val="0000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14011" y="5664200"/>
            <a:ext cx="505778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Arrow Connector 431"/>
          <p:cNvCxnSpPr/>
          <p:nvPr/>
        </p:nvCxnSpPr>
        <p:spPr>
          <a:xfrm>
            <a:off x="4814011" y="5899654"/>
            <a:ext cx="4046609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821839" y="5720418"/>
            <a:ext cx="2026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/>
              <a:t>25ns – one complete readout cycle</a:t>
            </a:r>
            <a:endParaRPr lang="en-GB" sz="900" dirty="0"/>
          </a:p>
        </p:txBody>
      </p:sp>
      <p:sp>
        <p:nvSpPr>
          <p:cNvPr id="440" name="Rounded Rectangle 439"/>
          <p:cNvSpPr/>
          <p:nvPr/>
        </p:nvSpPr>
        <p:spPr>
          <a:xfrm>
            <a:off x="4565754" y="813878"/>
            <a:ext cx="2904562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Output waveforms:</a:t>
            </a:r>
            <a:endParaRPr lang="en-US" sz="1050" dirty="0"/>
          </a:p>
        </p:txBody>
      </p:sp>
      <p:sp>
        <p:nvSpPr>
          <p:cNvPr id="441" name="Rounded Rectangle 440"/>
          <p:cNvSpPr/>
          <p:nvPr/>
        </p:nvSpPr>
        <p:spPr>
          <a:xfrm rot="16200000">
            <a:off x="333486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447" name="Rounded Rectangle 446"/>
          <p:cNvSpPr/>
          <p:nvPr/>
        </p:nvSpPr>
        <p:spPr>
          <a:xfrm rot="16200000">
            <a:off x="3032293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481" name="Rounded Rectangle 480"/>
          <p:cNvSpPr/>
          <p:nvPr/>
        </p:nvSpPr>
        <p:spPr>
          <a:xfrm rot="16200000">
            <a:off x="2729726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482" name="Rounded Rectangle 481"/>
          <p:cNvSpPr/>
          <p:nvPr/>
        </p:nvSpPr>
        <p:spPr>
          <a:xfrm rot="16200000">
            <a:off x="2426149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483" name="Rounded Rectangle 482"/>
          <p:cNvSpPr/>
          <p:nvPr/>
        </p:nvSpPr>
        <p:spPr>
          <a:xfrm rot="16200000">
            <a:off x="2123078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485" name="Rounded Rectangle 484"/>
          <p:cNvSpPr/>
          <p:nvPr/>
        </p:nvSpPr>
        <p:spPr>
          <a:xfrm rot="16200000">
            <a:off x="1819501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487" name="Rounded Rectangle 486"/>
          <p:cNvSpPr/>
          <p:nvPr/>
        </p:nvSpPr>
        <p:spPr>
          <a:xfrm rot="16200000">
            <a:off x="1421687" y="60395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489" name="Rounded Rectangle 488"/>
          <p:cNvSpPr/>
          <p:nvPr/>
        </p:nvSpPr>
        <p:spPr>
          <a:xfrm rot="16200000">
            <a:off x="1212347" y="5945815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100" dirty="0" smtClean="0"/>
              <a:t>eighth hit</a:t>
            </a:r>
            <a:endParaRPr lang="en-US" sz="1100" dirty="0"/>
          </a:p>
        </p:txBody>
      </p:sp>
      <p:cxnSp>
        <p:nvCxnSpPr>
          <p:cNvPr id="383" name="Straight Connector 382"/>
          <p:cNvCxnSpPr/>
          <p:nvPr/>
        </p:nvCxnSpPr>
        <p:spPr>
          <a:xfrm>
            <a:off x="4682248" y="1764071"/>
            <a:ext cx="1108947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/>
          <p:nvPr/>
        </p:nvCxnSpPr>
        <p:spPr>
          <a:xfrm>
            <a:off x="6359372" y="1760934"/>
            <a:ext cx="2628899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flipV="1">
            <a:off x="5790489" y="1570426"/>
            <a:ext cx="59777" cy="1986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850136" y="1566485"/>
            <a:ext cx="451836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H="1" flipV="1">
            <a:off x="6299594" y="1564672"/>
            <a:ext cx="59778" cy="20440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Left Brace 396"/>
          <p:cNvSpPr/>
          <p:nvPr/>
        </p:nvSpPr>
        <p:spPr>
          <a:xfrm rot="16200000" flipV="1">
            <a:off x="4320486" y="6251310"/>
            <a:ext cx="95834" cy="57864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5" name="Group 374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376" name="Rounded Rectangle 375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0" name="Rounded Rectangle 379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1" name="Rounded Rectangle 380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0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Outline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Reminder of how CHESS-2-AMS processes and encodes hits</a:t>
            </a:r>
          </a:p>
          <a:p>
            <a:endParaRPr lang="en-GB" sz="2400" dirty="0">
              <a:solidFill>
                <a:srgbClr val="FF0066"/>
              </a:solidFill>
            </a:endParaRPr>
          </a:p>
          <a:p>
            <a:r>
              <a:rPr lang="en-GB" sz="2400" dirty="0" smtClean="0"/>
              <a:t>How the </a:t>
            </a:r>
            <a:r>
              <a:rPr lang="en-GB" sz="2400" dirty="0" err="1" smtClean="0"/>
              <a:t>Serializer</a:t>
            </a:r>
            <a:r>
              <a:rPr lang="en-GB" sz="2400" dirty="0" smtClean="0"/>
              <a:t> works and the data out format of CHESS-2-AMS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CHESS-2-AMS Architecture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868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981602" y="852908"/>
            <a:ext cx="80368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the block diagram for a single array (1 array out of the 3 in total)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5933054" y="5216779"/>
            <a:ext cx="3085444" cy="1135796"/>
            <a:chOff x="1790700" y="4572000"/>
            <a:chExt cx="3085444" cy="1135796"/>
          </a:xfrm>
        </p:grpSpPr>
        <p:sp>
          <p:nvSpPr>
            <p:cNvPr id="43" name="Rectangle 42"/>
            <p:cNvSpPr/>
            <p:nvPr/>
          </p:nvSpPr>
          <p:spPr>
            <a:xfrm>
              <a:off x="1790700" y="4596199"/>
              <a:ext cx="723900" cy="2286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prstClr val="white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14600" y="4572000"/>
              <a:ext cx="10246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Acquisition</a:t>
              </a:r>
              <a:endParaRPr lang="en-US" sz="1200" b="1" i="1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90700" y="4887098"/>
              <a:ext cx="723900" cy="2286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prstClr val="white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514600" y="4862899"/>
              <a:ext cx="888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Encoding</a:t>
              </a:r>
              <a:endParaRPr lang="en-US" sz="1200" b="1" i="1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790700" y="5164097"/>
              <a:ext cx="7239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solidFill>
                  <a:prstClr val="white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14600" y="5139898"/>
              <a:ext cx="2361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Configuration and Calibration</a:t>
              </a:r>
              <a:endParaRPr lang="en-US" sz="1200" b="1" i="1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790700" y="5454996"/>
              <a:ext cx="723900" cy="228600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>
                <a:solidFill>
                  <a:prstClr val="white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14600" y="5430797"/>
              <a:ext cx="8515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Read-out</a:t>
              </a:r>
              <a:endParaRPr lang="en-US" sz="1200" b="1" i="1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81602" y="5107233"/>
            <a:ext cx="485517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Reminder, pixels are organised as:</a:t>
            </a:r>
          </a:p>
          <a:p>
            <a:pPr>
              <a:spcAft>
                <a:spcPts val="600"/>
              </a:spcAft>
            </a:pPr>
            <a:r>
              <a:rPr lang="en-GB" sz="2000" b="1" dirty="0" smtClean="0"/>
              <a:t>     128 strips</a:t>
            </a:r>
            <a:r>
              <a:rPr lang="en-GB" sz="2000" dirty="0" smtClean="0"/>
              <a:t>, containing </a:t>
            </a:r>
            <a:r>
              <a:rPr lang="en-GB" sz="2000" b="1" dirty="0" smtClean="0"/>
              <a:t>32 pixels each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     or 128 rows x 32 columns </a:t>
            </a:r>
          </a:p>
        </p:txBody>
      </p:sp>
    </p:spTree>
    <p:extLst>
      <p:ext uri="{BB962C8B-B14F-4D97-AF65-F5344CB8AC3E}">
        <p14:creationId xmlns:p14="http://schemas.microsoft.com/office/powerpoint/2010/main" val="34232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1/4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1) the pixels detect hits which are over a threshold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81602" y="852908"/>
            <a:ext cx="770519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This is a basic reminder of the high-level data flow.</a:t>
            </a:r>
          </a:p>
          <a:p>
            <a:pPr>
              <a:spcAft>
                <a:spcPts val="800"/>
              </a:spcAft>
            </a:pPr>
            <a:r>
              <a:rPr lang="en-GB" sz="1600" dirty="0" smtClean="0"/>
              <a:t>Later slides will review the details of the data format at each step.</a:t>
            </a:r>
          </a:p>
        </p:txBody>
      </p:sp>
      <p:sp>
        <p:nvSpPr>
          <p:cNvPr id="2" name="Rectangle 1"/>
          <p:cNvSpPr/>
          <p:nvPr/>
        </p:nvSpPr>
        <p:spPr>
          <a:xfrm>
            <a:off x="3180017" y="2418615"/>
            <a:ext cx="5312050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4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2/4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) strip encoding represents the hits occurring on each strip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48841" y="2418616"/>
            <a:ext cx="3743226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787399" y="2418616"/>
            <a:ext cx="2392617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3/4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) strip encoding represents the hits occurring on each strip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015300" y="4972359"/>
            <a:ext cx="166021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3) hit encoding reduces the data to the first 8 hits among the 128 rows and identifies which strips were hit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180667" y="2418616"/>
            <a:ext cx="2311399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87399" y="2418616"/>
            <a:ext cx="4227901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Arrow 46"/>
          <p:cNvSpPr/>
          <p:nvPr/>
        </p:nvSpPr>
        <p:spPr>
          <a:xfrm>
            <a:off x="4556598" y="4164695"/>
            <a:ext cx="75200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Flow – 4/4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81604" y="2190914"/>
            <a:ext cx="7315200" cy="2579332"/>
            <a:chOff x="1066800" y="2342820"/>
            <a:chExt cx="7315200" cy="257933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925427" y="2431207"/>
              <a:ext cx="0" cy="19451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066800" y="2625721"/>
              <a:ext cx="2100163" cy="2286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128 x 32</a:t>
              </a:r>
            </a:p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pixels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342820"/>
              <a:ext cx="3688976" cy="20466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Column Decoder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65213" y="2625721"/>
              <a:ext cx="1490563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Half Comparator,</a:t>
              </a:r>
            </a:p>
            <a:p>
              <a:pPr algn="ctr"/>
              <a:r>
                <a:rPr lang="en-US" sz="1200" b="1" dirty="0">
                  <a:solidFill>
                    <a:prstClr val="white"/>
                  </a:solidFill>
                </a:rPr>
                <a:t>Latch &amp; </a:t>
              </a:r>
              <a:r>
                <a:rPr lang="en-US" sz="1200" b="1" dirty="0" smtClean="0">
                  <a:solidFill>
                    <a:prstClr val="white"/>
                  </a:solidFill>
                </a:rPr>
                <a:t>Strip </a:t>
              </a:r>
              <a:r>
                <a:rPr lang="en-US" sz="1200" b="1" dirty="0">
                  <a:solidFill>
                    <a:prstClr val="white"/>
                  </a:solidFill>
                </a:rPr>
                <a:t>encoding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837" y="2631145"/>
              <a:ext cx="1066800" cy="228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981E3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 Hit Encoding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3779781" y="3685401"/>
              <a:ext cx="2286000" cy="1774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prstClr val="white"/>
                  </a:solidFill>
                </a:rPr>
                <a:t>Row Decoder </a:t>
              </a:r>
              <a:endParaRPr lang="en-US" sz="900" dirty="0">
                <a:solidFill>
                  <a:prstClr val="white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4755778" y="2431207"/>
              <a:ext cx="2524945" cy="35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6932675" y="2631145"/>
              <a:ext cx="1182462" cy="1344785"/>
              <a:chOff x="8190715" y="2667457"/>
              <a:chExt cx="1182462" cy="134478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8190715" y="2667457"/>
                <a:ext cx="1182462" cy="134478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8775602" y="3329527"/>
                <a:ext cx="215213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8538763" y="3039973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8929597" y="2707695"/>
                <a:ext cx="381000" cy="123962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SACI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33963" y="3124519"/>
                <a:ext cx="609600" cy="36967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Control 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Logic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8538763" y="3494190"/>
                <a:ext cx="0" cy="88773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8233964" y="3579142"/>
                <a:ext cx="606890" cy="36817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</a:rPr>
                  <a:t>Global Registers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33963" y="2707694"/>
                <a:ext cx="609600" cy="34274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Matrix</a:t>
                </a:r>
              </a:p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Pointers</a:t>
                </a: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6760710" y="3684928"/>
              <a:ext cx="215213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331690" y="2632975"/>
              <a:ext cx="490616" cy="133104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Global DACs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2675" y="4055697"/>
              <a:ext cx="1182462" cy="856847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200" dirty="0" smtClean="0">
                  <a:solidFill>
                    <a:prstClr val="white"/>
                  </a:solidFill>
                </a:rPr>
                <a:t>LVDS TX/RX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7280723" y="2431565"/>
              <a:ext cx="0" cy="23981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8210220" y="2625722"/>
              <a:ext cx="171780" cy="2293540"/>
              <a:chOff x="8210220" y="2625722"/>
              <a:chExt cx="171780" cy="2293540"/>
            </a:xfrm>
            <a:solidFill>
              <a:schemeClr val="bg2">
                <a:lumMod val="50000"/>
              </a:schemeClr>
            </a:solidFill>
          </p:grpSpPr>
          <p:sp>
            <p:nvSpPr>
              <p:cNvPr id="23" name="Snip Same Side Corner Rectangle 22"/>
              <p:cNvSpPr/>
              <p:nvPr/>
            </p:nvSpPr>
            <p:spPr>
              <a:xfrm rot="16200000">
                <a:off x="8210220" y="262572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Snip Same Side Corner Rectangle 23"/>
              <p:cNvSpPr/>
              <p:nvPr/>
            </p:nvSpPr>
            <p:spPr>
              <a:xfrm rot="16200000">
                <a:off x="8210220" y="283789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Snip Same Side Corner Rectangle 24"/>
              <p:cNvSpPr/>
              <p:nvPr/>
            </p:nvSpPr>
            <p:spPr>
              <a:xfrm rot="16200000">
                <a:off x="8210220" y="305007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Snip Same Side Corner Rectangle 25"/>
              <p:cNvSpPr/>
              <p:nvPr/>
            </p:nvSpPr>
            <p:spPr>
              <a:xfrm rot="16200000">
                <a:off x="8210220" y="326225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Snip Same Side Corner Rectangle 26"/>
              <p:cNvSpPr/>
              <p:nvPr/>
            </p:nvSpPr>
            <p:spPr>
              <a:xfrm rot="16200000">
                <a:off x="8210220" y="347442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nip Same Side Corner Rectangle 27"/>
              <p:cNvSpPr/>
              <p:nvPr/>
            </p:nvSpPr>
            <p:spPr>
              <a:xfrm rot="16200000">
                <a:off x="8210220" y="368660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Snip Same Side Corner Rectangle 28"/>
              <p:cNvSpPr/>
              <p:nvPr/>
            </p:nvSpPr>
            <p:spPr>
              <a:xfrm rot="16200000">
                <a:off x="8210220" y="3898778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Snip Same Side Corner Rectangle 29"/>
              <p:cNvSpPr/>
              <p:nvPr/>
            </p:nvSpPr>
            <p:spPr>
              <a:xfrm rot="16200000">
                <a:off x="8210220" y="4110954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nip Same Side Corner Rectangle 30"/>
              <p:cNvSpPr/>
              <p:nvPr/>
            </p:nvSpPr>
            <p:spPr>
              <a:xfrm rot="16200000">
                <a:off x="8210220" y="4323130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nip Same Side Corner Rectangle 31"/>
              <p:cNvSpPr/>
              <p:nvPr/>
            </p:nvSpPr>
            <p:spPr>
              <a:xfrm rot="16200000">
                <a:off x="8210220" y="4535306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nip Same Side Corner Rectangle 32"/>
              <p:cNvSpPr/>
              <p:nvPr/>
            </p:nvSpPr>
            <p:spPr>
              <a:xfrm rot="16200000">
                <a:off x="8210220" y="4747482"/>
                <a:ext cx="171780" cy="171780"/>
              </a:xfrm>
              <a:prstGeom prst="snip2SameRect">
                <a:avLst>
                  <a:gd name="adj1" fmla="val 36849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6331690" y="4055697"/>
              <a:ext cx="490616" cy="866455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US" sz="1200" dirty="0" err="1" smtClean="0">
                  <a:solidFill>
                    <a:prstClr val="white"/>
                  </a:solidFill>
                </a:rPr>
                <a:t>Serializer</a:t>
              </a:r>
              <a:endParaRPr lang="en-US" sz="12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981604" y="4972359"/>
            <a:ext cx="19563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1) the pixels detect hits which are over a threshold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0018" y="4972359"/>
            <a:ext cx="16602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) strip encoding represents the hits occurring on each strip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847479" y="4972359"/>
            <a:ext cx="166021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4</a:t>
            </a:r>
            <a:r>
              <a:rPr lang="en-GB" sz="1600" dirty="0" smtClean="0"/>
              <a:t>) the hit encoding is serialized, then transmitted off-chip using LVDS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80667" y="2418616"/>
            <a:ext cx="2311399" cy="141414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Arrow 44"/>
          <p:cNvSpPr/>
          <p:nvPr/>
        </p:nvSpPr>
        <p:spPr>
          <a:xfrm>
            <a:off x="4556598" y="4164695"/>
            <a:ext cx="75200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Arrow 46"/>
          <p:cNvSpPr/>
          <p:nvPr/>
        </p:nvSpPr>
        <p:spPr>
          <a:xfrm>
            <a:off x="7878206" y="4164695"/>
            <a:ext cx="740861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98653" y="2080549"/>
            <a:ext cx="6787708" cy="33806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015300" y="4972359"/>
            <a:ext cx="166021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3) hit encoding reduces the data to the first 8 hits among the 128 rows and identifies which strips were hit</a:t>
            </a:r>
          </a:p>
        </p:txBody>
      </p:sp>
      <p:sp>
        <p:nvSpPr>
          <p:cNvPr id="50" name="Right Arrow 49"/>
          <p:cNvSpPr/>
          <p:nvPr/>
        </p:nvSpPr>
        <p:spPr>
          <a:xfrm>
            <a:off x="2921000" y="4164695"/>
            <a:ext cx="567266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787399" y="2418616"/>
            <a:ext cx="5393268" cy="255374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5845407" y="4164695"/>
            <a:ext cx="493635" cy="338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ounded Rectangle 386"/>
          <p:cNvSpPr/>
          <p:nvPr/>
        </p:nvSpPr>
        <p:spPr>
          <a:xfrm>
            <a:off x="1983701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Strip encoding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01473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442072" y="4744549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66" name="Freeform 65"/>
          <p:cNvSpPr/>
          <p:nvPr/>
        </p:nvSpPr>
        <p:spPr>
          <a:xfrm>
            <a:off x="3920380" y="2965025"/>
            <a:ext cx="965418" cy="152935"/>
          </a:xfrm>
          <a:custGeom>
            <a:avLst/>
            <a:gdLst>
              <a:gd name="connsiteX0" fmla="*/ 25490 w 1287224"/>
              <a:gd name="connsiteY0" fmla="*/ 0 h 152935"/>
              <a:gd name="connsiteX1" fmla="*/ 1287224 w 1287224"/>
              <a:gd name="connsiteY1" fmla="*/ 0 h 152935"/>
              <a:gd name="connsiteX2" fmla="*/ 1174245 w 1287224"/>
              <a:gd name="connsiteY2" fmla="*/ 152935 h 152935"/>
              <a:gd name="connsiteX3" fmla="*/ 25490 w 1287224"/>
              <a:gd name="connsiteY3" fmla="*/ 152935 h 152935"/>
              <a:gd name="connsiteX4" fmla="*/ 0 w 1287224"/>
              <a:gd name="connsiteY4" fmla="*/ 127445 h 152935"/>
              <a:gd name="connsiteX5" fmla="*/ 0 w 1287224"/>
              <a:gd name="connsiteY5" fmla="*/ 25490 h 152935"/>
              <a:gd name="connsiteX6" fmla="*/ 25490 w 12872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7224" h="152935">
                <a:moveTo>
                  <a:pt x="25490" y="0"/>
                </a:moveTo>
                <a:lnTo>
                  <a:pt x="1287224" y="0"/>
                </a:lnTo>
                <a:lnTo>
                  <a:pt x="1174245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920381" y="3162750"/>
            <a:ext cx="861428" cy="152935"/>
          </a:xfrm>
          <a:custGeom>
            <a:avLst/>
            <a:gdLst>
              <a:gd name="connsiteX0" fmla="*/ 25490 w 1148571"/>
              <a:gd name="connsiteY0" fmla="*/ 0 h 152935"/>
              <a:gd name="connsiteX1" fmla="*/ 1148571 w 1148571"/>
              <a:gd name="connsiteY1" fmla="*/ 0 h 152935"/>
              <a:gd name="connsiteX2" fmla="*/ 1035592 w 1148571"/>
              <a:gd name="connsiteY2" fmla="*/ 152935 h 152935"/>
              <a:gd name="connsiteX3" fmla="*/ 25490 w 1148571"/>
              <a:gd name="connsiteY3" fmla="*/ 152935 h 152935"/>
              <a:gd name="connsiteX4" fmla="*/ 0 w 1148571"/>
              <a:gd name="connsiteY4" fmla="*/ 127445 h 152935"/>
              <a:gd name="connsiteX5" fmla="*/ 0 w 1148571"/>
              <a:gd name="connsiteY5" fmla="*/ 25490 h 152935"/>
              <a:gd name="connsiteX6" fmla="*/ 25490 w 1148571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8571" h="152935">
                <a:moveTo>
                  <a:pt x="25490" y="0"/>
                </a:moveTo>
                <a:lnTo>
                  <a:pt x="1148571" y="0"/>
                </a:lnTo>
                <a:lnTo>
                  <a:pt x="10355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920380" y="3360475"/>
            <a:ext cx="745880" cy="152935"/>
          </a:xfrm>
          <a:custGeom>
            <a:avLst/>
            <a:gdLst>
              <a:gd name="connsiteX0" fmla="*/ 25490 w 994506"/>
              <a:gd name="connsiteY0" fmla="*/ 0 h 152935"/>
              <a:gd name="connsiteX1" fmla="*/ 994506 w 994506"/>
              <a:gd name="connsiteY1" fmla="*/ 0 h 152935"/>
              <a:gd name="connsiteX2" fmla="*/ 881527 w 994506"/>
              <a:gd name="connsiteY2" fmla="*/ 152935 h 152935"/>
              <a:gd name="connsiteX3" fmla="*/ 25490 w 994506"/>
              <a:gd name="connsiteY3" fmla="*/ 152935 h 152935"/>
              <a:gd name="connsiteX4" fmla="*/ 0 w 994506"/>
              <a:gd name="connsiteY4" fmla="*/ 127445 h 152935"/>
              <a:gd name="connsiteX5" fmla="*/ 0 w 994506"/>
              <a:gd name="connsiteY5" fmla="*/ 25490 h 152935"/>
              <a:gd name="connsiteX6" fmla="*/ 25490 w 99450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4506" h="152935">
                <a:moveTo>
                  <a:pt x="25490" y="0"/>
                </a:moveTo>
                <a:lnTo>
                  <a:pt x="994506" y="0"/>
                </a:lnTo>
                <a:lnTo>
                  <a:pt x="88152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920381" y="3558200"/>
            <a:ext cx="641890" cy="152935"/>
          </a:xfrm>
          <a:custGeom>
            <a:avLst/>
            <a:gdLst>
              <a:gd name="connsiteX0" fmla="*/ 25490 w 855853"/>
              <a:gd name="connsiteY0" fmla="*/ 0 h 152935"/>
              <a:gd name="connsiteX1" fmla="*/ 855853 w 855853"/>
              <a:gd name="connsiteY1" fmla="*/ 0 h 152935"/>
              <a:gd name="connsiteX2" fmla="*/ 742874 w 855853"/>
              <a:gd name="connsiteY2" fmla="*/ 152935 h 152935"/>
              <a:gd name="connsiteX3" fmla="*/ 25490 w 855853"/>
              <a:gd name="connsiteY3" fmla="*/ 152935 h 152935"/>
              <a:gd name="connsiteX4" fmla="*/ 0 w 855853"/>
              <a:gd name="connsiteY4" fmla="*/ 127445 h 152935"/>
              <a:gd name="connsiteX5" fmla="*/ 0 w 855853"/>
              <a:gd name="connsiteY5" fmla="*/ 25490 h 152935"/>
              <a:gd name="connsiteX6" fmla="*/ 25490 w 85585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5853" h="152935">
                <a:moveTo>
                  <a:pt x="25490" y="0"/>
                </a:moveTo>
                <a:lnTo>
                  <a:pt x="855853" y="0"/>
                </a:lnTo>
                <a:lnTo>
                  <a:pt x="742874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920381" y="3755925"/>
            <a:ext cx="596489" cy="152935"/>
          </a:xfrm>
          <a:custGeom>
            <a:avLst/>
            <a:gdLst>
              <a:gd name="connsiteX0" fmla="*/ 25490 w 795319"/>
              <a:gd name="connsiteY0" fmla="*/ 0 h 152935"/>
              <a:gd name="connsiteX1" fmla="*/ 736925 w 795319"/>
              <a:gd name="connsiteY1" fmla="*/ 0 h 152935"/>
              <a:gd name="connsiteX2" fmla="*/ 795319 w 795319"/>
              <a:gd name="connsiteY2" fmla="*/ 152935 h 152935"/>
              <a:gd name="connsiteX3" fmla="*/ 25490 w 795319"/>
              <a:gd name="connsiteY3" fmla="*/ 152935 h 152935"/>
              <a:gd name="connsiteX4" fmla="*/ 0 w 795319"/>
              <a:gd name="connsiteY4" fmla="*/ 127445 h 152935"/>
              <a:gd name="connsiteX5" fmla="*/ 0 w 795319"/>
              <a:gd name="connsiteY5" fmla="*/ 25490 h 152935"/>
              <a:gd name="connsiteX6" fmla="*/ 25490 w 79531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5319" h="152935">
                <a:moveTo>
                  <a:pt x="25490" y="0"/>
                </a:moveTo>
                <a:lnTo>
                  <a:pt x="736925" y="0"/>
                </a:lnTo>
                <a:lnTo>
                  <a:pt x="795319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0380" y="3953650"/>
            <a:ext cx="654600" cy="152935"/>
          </a:xfrm>
          <a:custGeom>
            <a:avLst/>
            <a:gdLst>
              <a:gd name="connsiteX0" fmla="*/ 25490 w 872800"/>
              <a:gd name="connsiteY0" fmla="*/ 0 h 152935"/>
              <a:gd name="connsiteX1" fmla="*/ 814407 w 872800"/>
              <a:gd name="connsiteY1" fmla="*/ 0 h 152935"/>
              <a:gd name="connsiteX2" fmla="*/ 872800 w 872800"/>
              <a:gd name="connsiteY2" fmla="*/ 152935 h 152935"/>
              <a:gd name="connsiteX3" fmla="*/ 25490 w 872800"/>
              <a:gd name="connsiteY3" fmla="*/ 152935 h 152935"/>
              <a:gd name="connsiteX4" fmla="*/ 0 w 872800"/>
              <a:gd name="connsiteY4" fmla="*/ 127445 h 152935"/>
              <a:gd name="connsiteX5" fmla="*/ 0 w 872800"/>
              <a:gd name="connsiteY5" fmla="*/ 25490 h 152935"/>
              <a:gd name="connsiteX6" fmla="*/ 25490 w 87280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800" h="152935">
                <a:moveTo>
                  <a:pt x="25490" y="0"/>
                </a:moveTo>
                <a:lnTo>
                  <a:pt x="814407" y="0"/>
                </a:lnTo>
                <a:lnTo>
                  <a:pt x="8728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3920380" y="4151375"/>
            <a:ext cx="709958" cy="152935"/>
          </a:xfrm>
          <a:custGeom>
            <a:avLst/>
            <a:gdLst>
              <a:gd name="connsiteX0" fmla="*/ 25490 w 946610"/>
              <a:gd name="connsiteY0" fmla="*/ 0 h 152935"/>
              <a:gd name="connsiteX1" fmla="*/ 888217 w 946610"/>
              <a:gd name="connsiteY1" fmla="*/ 0 h 152935"/>
              <a:gd name="connsiteX2" fmla="*/ 946610 w 946610"/>
              <a:gd name="connsiteY2" fmla="*/ 152935 h 152935"/>
              <a:gd name="connsiteX3" fmla="*/ 25490 w 946610"/>
              <a:gd name="connsiteY3" fmla="*/ 152935 h 152935"/>
              <a:gd name="connsiteX4" fmla="*/ 0 w 946610"/>
              <a:gd name="connsiteY4" fmla="*/ 127445 h 152935"/>
              <a:gd name="connsiteX5" fmla="*/ 0 w 946610"/>
              <a:gd name="connsiteY5" fmla="*/ 25490 h 152935"/>
              <a:gd name="connsiteX6" fmla="*/ 25490 w 94661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6610" h="152935">
                <a:moveTo>
                  <a:pt x="25490" y="0"/>
                </a:moveTo>
                <a:lnTo>
                  <a:pt x="888217" y="0"/>
                </a:lnTo>
                <a:lnTo>
                  <a:pt x="94661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3920380" y="4349100"/>
            <a:ext cx="768069" cy="152935"/>
          </a:xfrm>
          <a:custGeom>
            <a:avLst/>
            <a:gdLst>
              <a:gd name="connsiteX0" fmla="*/ 25490 w 1024092"/>
              <a:gd name="connsiteY0" fmla="*/ 0 h 152935"/>
              <a:gd name="connsiteX1" fmla="*/ 965699 w 1024092"/>
              <a:gd name="connsiteY1" fmla="*/ 0 h 152935"/>
              <a:gd name="connsiteX2" fmla="*/ 1024092 w 1024092"/>
              <a:gd name="connsiteY2" fmla="*/ 152935 h 152935"/>
              <a:gd name="connsiteX3" fmla="*/ 25490 w 1024092"/>
              <a:gd name="connsiteY3" fmla="*/ 152935 h 152935"/>
              <a:gd name="connsiteX4" fmla="*/ 0 w 1024092"/>
              <a:gd name="connsiteY4" fmla="*/ 127445 h 152935"/>
              <a:gd name="connsiteX5" fmla="*/ 0 w 1024092"/>
              <a:gd name="connsiteY5" fmla="*/ 25490 h 152935"/>
              <a:gd name="connsiteX6" fmla="*/ 25490 w 10240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4092" h="152935">
                <a:moveTo>
                  <a:pt x="25490" y="0"/>
                </a:moveTo>
                <a:lnTo>
                  <a:pt x="965699" y="0"/>
                </a:lnTo>
                <a:lnTo>
                  <a:pt x="1024092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920380" y="4546825"/>
            <a:ext cx="785925" cy="152935"/>
          </a:xfrm>
          <a:custGeom>
            <a:avLst/>
            <a:gdLst>
              <a:gd name="connsiteX0" fmla="*/ 25490 w 1047900"/>
              <a:gd name="connsiteY0" fmla="*/ 0 h 152935"/>
              <a:gd name="connsiteX1" fmla="*/ 1044230 w 1047900"/>
              <a:gd name="connsiteY1" fmla="*/ 0 h 152935"/>
              <a:gd name="connsiteX2" fmla="*/ 1047900 w 1047900"/>
              <a:gd name="connsiteY2" fmla="*/ 9613 h 152935"/>
              <a:gd name="connsiteX3" fmla="*/ 929603 w 1047900"/>
              <a:gd name="connsiteY3" fmla="*/ 152935 h 152935"/>
              <a:gd name="connsiteX4" fmla="*/ 25490 w 1047900"/>
              <a:gd name="connsiteY4" fmla="*/ 152935 h 152935"/>
              <a:gd name="connsiteX5" fmla="*/ 0 w 1047900"/>
              <a:gd name="connsiteY5" fmla="*/ 127445 h 152935"/>
              <a:gd name="connsiteX6" fmla="*/ 0 w 1047900"/>
              <a:gd name="connsiteY6" fmla="*/ 25490 h 152935"/>
              <a:gd name="connsiteX7" fmla="*/ 25490 w 10479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7900" h="152935">
                <a:moveTo>
                  <a:pt x="25490" y="0"/>
                </a:moveTo>
                <a:lnTo>
                  <a:pt x="1044230" y="0"/>
                </a:lnTo>
                <a:lnTo>
                  <a:pt x="1047900" y="9613"/>
                </a:lnTo>
                <a:lnTo>
                  <a:pt x="929603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20380" y="4744550"/>
            <a:ext cx="675689" cy="152935"/>
          </a:xfrm>
          <a:custGeom>
            <a:avLst/>
            <a:gdLst>
              <a:gd name="connsiteX0" fmla="*/ 25490 w 900918"/>
              <a:gd name="connsiteY0" fmla="*/ 0 h 152935"/>
              <a:gd name="connsiteX1" fmla="*/ 900918 w 900918"/>
              <a:gd name="connsiteY1" fmla="*/ 0 h 152935"/>
              <a:gd name="connsiteX2" fmla="*/ 774686 w 900918"/>
              <a:gd name="connsiteY2" fmla="*/ 152935 h 152935"/>
              <a:gd name="connsiteX3" fmla="*/ 25490 w 900918"/>
              <a:gd name="connsiteY3" fmla="*/ 152935 h 152935"/>
              <a:gd name="connsiteX4" fmla="*/ 0 w 900918"/>
              <a:gd name="connsiteY4" fmla="*/ 127445 h 152935"/>
              <a:gd name="connsiteX5" fmla="*/ 0 w 900918"/>
              <a:gd name="connsiteY5" fmla="*/ 25490 h 152935"/>
              <a:gd name="connsiteX6" fmla="*/ 25490 w 9009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0918" h="152935">
                <a:moveTo>
                  <a:pt x="25490" y="0"/>
                </a:moveTo>
                <a:lnTo>
                  <a:pt x="900918" y="0"/>
                </a:lnTo>
                <a:lnTo>
                  <a:pt x="77468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920380" y="4942275"/>
            <a:ext cx="546585" cy="152935"/>
          </a:xfrm>
          <a:custGeom>
            <a:avLst/>
            <a:gdLst>
              <a:gd name="connsiteX0" fmla="*/ 25490 w 728780"/>
              <a:gd name="connsiteY0" fmla="*/ 0 h 152935"/>
              <a:gd name="connsiteX1" fmla="*/ 728780 w 728780"/>
              <a:gd name="connsiteY1" fmla="*/ 0 h 152935"/>
              <a:gd name="connsiteX2" fmla="*/ 602547 w 728780"/>
              <a:gd name="connsiteY2" fmla="*/ 152935 h 152935"/>
              <a:gd name="connsiteX3" fmla="*/ 25490 w 728780"/>
              <a:gd name="connsiteY3" fmla="*/ 152935 h 152935"/>
              <a:gd name="connsiteX4" fmla="*/ 0 w 728780"/>
              <a:gd name="connsiteY4" fmla="*/ 127445 h 152935"/>
              <a:gd name="connsiteX5" fmla="*/ 0 w 728780"/>
              <a:gd name="connsiteY5" fmla="*/ 25490 h 152935"/>
              <a:gd name="connsiteX6" fmla="*/ 25490 w 728780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8780" h="152935">
                <a:moveTo>
                  <a:pt x="25490" y="0"/>
                </a:moveTo>
                <a:lnTo>
                  <a:pt x="728780" y="0"/>
                </a:lnTo>
                <a:lnTo>
                  <a:pt x="602547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920380" y="5140000"/>
            <a:ext cx="430397" cy="152935"/>
          </a:xfrm>
          <a:custGeom>
            <a:avLst/>
            <a:gdLst>
              <a:gd name="connsiteX0" fmla="*/ 25490 w 573862"/>
              <a:gd name="connsiteY0" fmla="*/ 0 h 152935"/>
              <a:gd name="connsiteX1" fmla="*/ 573862 w 573862"/>
              <a:gd name="connsiteY1" fmla="*/ 0 h 152935"/>
              <a:gd name="connsiteX2" fmla="*/ 447630 w 573862"/>
              <a:gd name="connsiteY2" fmla="*/ 152935 h 152935"/>
              <a:gd name="connsiteX3" fmla="*/ 25490 w 573862"/>
              <a:gd name="connsiteY3" fmla="*/ 152935 h 152935"/>
              <a:gd name="connsiteX4" fmla="*/ 0 w 573862"/>
              <a:gd name="connsiteY4" fmla="*/ 127445 h 152935"/>
              <a:gd name="connsiteX5" fmla="*/ 0 w 573862"/>
              <a:gd name="connsiteY5" fmla="*/ 25490 h 152935"/>
              <a:gd name="connsiteX6" fmla="*/ 25490 w 57386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862" h="152935">
                <a:moveTo>
                  <a:pt x="25490" y="0"/>
                </a:moveTo>
                <a:lnTo>
                  <a:pt x="573862" y="0"/>
                </a:lnTo>
                <a:lnTo>
                  <a:pt x="44763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20380" y="5337725"/>
            <a:ext cx="308444" cy="152935"/>
          </a:xfrm>
          <a:custGeom>
            <a:avLst/>
            <a:gdLst>
              <a:gd name="connsiteX0" fmla="*/ 25490 w 411258"/>
              <a:gd name="connsiteY0" fmla="*/ 0 h 152935"/>
              <a:gd name="connsiteX1" fmla="*/ 411258 w 411258"/>
              <a:gd name="connsiteY1" fmla="*/ 0 h 152935"/>
              <a:gd name="connsiteX2" fmla="*/ 285026 w 411258"/>
              <a:gd name="connsiteY2" fmla="*/ 152935 h 152935"/>
              <a:gd name="connsiteX3" fmla="*/ 25490 w 411258"/>
              <a:gd name="connsiteY3" fmla="*/ 152935 h 152935"/>
              <a:gd name="connsiteX4" fmla="*/ 0 w 411258"/>
              <a:gd name="connsiteY4" fmla="*/ 127445 h 152935"/>
              <a:gd name="connsiteX5" fmla="*/ 0 w 411258"/>
              <a:gd name="connsiteY5" fmla="*/ 25490 h 152935"/>
              <a:gd name="connsiteX6" fmla="*/ 25490 w 4112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1258" h="152935">
                <a:moveTo>
                  <a:pt x="25490" y="0"/>
                </a:moveTo>
                <a:lnTo>
                  <a:pt x="411258" y="0"/>
                </a:lnTo>
                <a:lnTo>
                  <a:pt x="285026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920380" y="5535450"/>
            <a:ext cx="443025" cy="152935"/>
          </a:xfrm>
          <a:custGeom>
            <a:avLst/>
            <a:gdLst>
              <a:gd name="connsiteX0" fmla="*/ 25490 w 590700"/>
              <a:gd name="connsiteY0" fmla="*/ 0 h 152935"/>
              <a:gd name="connsiteX1" fmla="*/ 286493 w 590700"/>
              <a:gd name="connsiteY1" fmla="*/ 0 h 152935"/>
              <a:gd name="connsiteX2" fmla="*/ 590700 w 590700"/>
              <a:gd name="connsiteY2" fmla="*/ 138276 h 152935"/>
              <a:gd name="connsiteX3" fmla="*/ 588931 w 590700"/>
              <a:gd name="connsiteY3" fmla="*/ 152935 h 152935"/>
              <a:gd name="connsiteX4" fmla="*/ 25490 w 590700"/>
              <a:gd name="connsiteY4" fmla="*/ 152935 h 152935"/>
              <a:gd name="connsiteX5" fmla="*/ 0 w 590700"/>
              <a:gd name="connsiteY5" fmla="*/ 127445 h 152935"/>
              <a:gd name="connsiteX6" fmla="*/ 0 w 590700"/>
              <a:gd name="connsiteY6" fmla="*/ 25490 h 152935"/>
              <a:gd name="connsiteX7" fmla="*/ 25490 w 590700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0700" h="152935">
                <a:moveTo>
                  <a:pt x="25490" y="0"/>
                </a:moveTo>
                <a:lnTo>
                  <a:pt x="286493" y="0"/>
                </a:lnTo>
                <a:lnTo>
                  <a:pt x="590700" y="138276"/>
                </a:lnTo>
                <a:lnTo>
                  <a:pt x="588931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3920380" y="5733175"/>
            <a:ext cx="438044" cy="152935"/>
          </a:xfrm>
          <a:custGeom>
            <a:avLst/>
            <a:gdLst>
              <a:gd name="connsiteX0" fmla="*/ 25490 w 584058"/>
              <a:gd name="connsiteY0" fmla="*/ 0 h 152935"/>
              <a:gd name="connsiteX1" fmla="*/ 584058 w 584058"/>
              <a:gd name="connsiteY1" fmla="*/ 0 h 152935"/>
              <a:gd name="connsiteX2" fmla="*/ 565600 w 584058"/>
              <a:gd name="connsiteY2" fmla="*/ 152935 h 152935"/>
              <a:gd name="connsiteX3" fmla="*/ 25490 w 584058"/>
              <a:gd name="connsiteY3" fmla="*/ 152935 h 152935"/>
              <a:gd name="connsiteX4" fmla="*/ 0 w 584058"/>
              <a:gd name="connsiteY4" fmla="*/ 127445 h 152935"/>
              <a:gd name="connsiteX5" fmla="*/ 0 w 584058"/>
              <a:gd name="connsiteY5" fmla="*/ 25490 h 152935"/>
              <a:gd name="connsiteX6" fmla="*/ 25490 w 58405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058" h="152935">
                <a:moveTo>
                  <a:pt x="25490" y="0"/>
                </a:moveTo>
                <a:lnTo>
                  <a:pt x="584058" y="0"/>
                </a:lnTo>
                <a:lnTo>
                  <a:pt x="56560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920381" y="5930897"/>
            <a:ext cx="419675" cy="152935"/>
          </a:xfrm>
          <a:custGeom>
            <a:avLst/>
            <a:gdLst>
              <a:gd name="connsiteX0" fmla="*/ 25490 w 559567"/>
              <a:gd name="connsiteY0" fmla="*/ 0 h 152935"/>
              <a:gd name="connsiteX1" fmla="*/ 559567 w 559567"/>
              <a:gd name="connsiteY1" fmla="*/ 0 h 152935"/>
              <a:gd name="connsiteX2" fmla="*/ 553074 w 559567"/>
              <a:gd name="connsiteY2" fmla="*/ 53799 h 152935"/>
              <a:gd name="connsiteX3" fmla="*/ 517360 w 559567"/>
              <a:gd name="connsiteY3" fmla="*/ 152935 h 152935"/>
              <a:gd name="connsiteX4" fmla="*/ 25490 w 559567"/>
              <a:gd name="connsiteY4" fmla="*/ 152935 h 152935"/>
              <a:gd name="connsiteX5" fmla="*/ 0 w 559567"/>
              <a:gd name="connsiteY5" fmla="*/ 127445 h 152935"/>
              <a:gd name="connsiteX6" fmla="*/ 0 w 559567"/>
              <a:gd name="connsiteY6" fmla="*/ 25490 h 152935"/>
              <a:gd name="connsiteX7" fmla="*/ 25490 w 55956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9567" h="152935">
                <a:moveTo>
                  <a:pt x="25490" y="0"/>
                </a:moveTo>
                <a:lnTo>
                  <a:pt x="559567" y="0"/>
                </a:lnTo>
                <a:lnTo>
                  <a:pt x="553074" y="53799"/>
                </a:lnTo>
                <a:lnTo>
                  <a:pt x="517360" y="152935"/>
                </a:lnTo>
                <a:lnTo>
                  <a:pt x="25490" y="152935"/>
                </a:lnTo>
                <a:cubicBezTo>
                  <a:pt x="11412" y="152935"/>
                  <a:pt x="0" y="141523"/>
                  <a:pt x="0" y="127445"/>
                </a:cubicBezTo>
                <a:lnTo>
                  <a:pt x="0" y="25490"/>
                </a:lnTo>
                <a:cubicBezTo>
                  <a:pt x="0" y="11412"/>
                  <a:pt x="11412" y="0"/>
                  <a:pt x="25490" y="0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225790" y="2965025"/>
            <a:ext cx="172690" cy="152935"/>
          </a:xfrm>
          <a:custGeom>
            <a:avLst/>
            <a:gdLst>
              <a:gd name="connsiteX0" fmla="*/ 68746 w 248709"/>
              <a:gd name="connsiteY0" fmla="*/ 0 h 152935"/>
              <a:gd name="connsiteX1" fmla="*/ 223219 w 248709"/>
              <a:gd name="connsiteY1" fmla="*/ 0 h 152935"/>
              <a:gd name="connsiteX2" fmla="*/ 248709 w 248709"/>
              <a:gd name="connsiteY2" fmla="*/ 25490 h 152935"/>
              <a:gd name="connsiteX3" fmla="*/ 248709 w 248709"/>
              <a:gd name="connsiteY3" fmla="*/ 127445 h 152935"/>
              <a:gd name="connsiteX4" fmla="*/ 223219 w 248709"/>
              <a:gd name="connsiteY4" fmla="*/ 152935 h 152935"/>
              <a:gd name="connsiteX5" fmla="*/ 0 w 248709"/>
              <a:gd name="connsiteY5" fmla="*/ 152935 h 152935"/>
              <a:gd name="connsiteX6" fmla="*/ 68746 w 248709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709" h="152935">
                <a:moveTo>
                  <a:pt x="68746" y="0"/>
                </a:moveTo>
                <a:lnTo>
                  <a:pt x="223219" y="0"/>
                </a:lnTo>
                <a:cubicBezTo>
                  <a:pt x="237297" y="0"/>
                  <a:pt x="248709" y="11412"/>
                  <a:pt x="248709" y="25490"/>
                </a:cubicBezTo>
                <a:lnTo>
                  <a:pt x="248709" y="127445"/>
                </a:lnTo>
                <a:cubicBezTo>
                  <a:pt x="248709" y="141523"/>
                  <a:pt x="237297" y="152935"/>
                  <a:pt x="223219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167214" y="3162971"/>
            <a:ext cx="231266" cy="152935"/>
          </a:xfrm>
          <a:custGeom>
            <a:avLst/>
            <a:gdLst>
              <a:gd name="connsiteX0" fmla="*/ 68746 w 333077"/>
              <a:gd name="connsiteY0" fmla="*/ 0 h 152935"/>
              <a:gd name="connsiteX1" fmla="*/ 307587 w 333077"/>
              <a:gd name="connsiteY1" fmla="*/ 0 h 152935"/>
              <a:gd name="connsiteX2" fmla="*/ 333077 w 333077"/>
              <a:gd name="connsiteY2" fmla="*/ 25490 h 152935"/>
              <a:gd name="connsiteX3" fmla="*/ 333077 w 333077"/>
              <a:gd name="connsiteY3" fmla="*/ 127445 h 152935"/>
              <a:gd name="connsiteX4" fmla="*/ 307587 w 333077"/>
              <a:gd name="connsiteY4" fmla="*/ 152935 h 152935"/>
              <a:gd name="connsiteX5" fmla="*/ 0 w 333077"/>
              <a:gd name="connsiteY5" fmla="*/ 152935 h 152935"/>
              <a:gd name="connsiteX6" fmla="*/ 68746 w 333077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7" h="152935">
                <a:moveTo>
                  <a:pt x="68746" y="0"/>
                </a:moveTo>
                <a:lnTo>
                  <a:pt x="307587" y="0"/>
                </a:lnTo>
                <a:cubicBezTo>
                  <a:pt x="321665" y="0"/>
                  <a:pt x="333077" y="11412"/>
                  <a:pt x="333077" y="25490"/>
                </a:cubicBezTo>
                <a:lnTo>
                  <a:pt x="333077" y="127445"/>
                </a:lnTo>
                <a:cubicBezTo>
                  <a:pt x="333077" y="141523"/>
                  <a:pt x="321665" y="152935"/>
                  <a:pt x="307587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107900" y="3360917"/>
            <a:ext cx="290578" cy="152935"/>
          </a:xfrm>
          <a:custGeom>
            <a:avLst/>
            <a:gdLst>
              <a:gd name="connsiteX0" fmla="*/ 68746 w 426824"/>
              <a:gd name="connsiteY0" fmla="*/ 0 h 152935"/>
              <a:gd name="connsiteX1" fmla="*/ 401334 w 426824"/>
              <a:gd name="connsiteY1" fmla="*/ 0 h 152935"/>
              <a:gd name="connsiteX2" fmla="*/ 426824 w 426824"/>
              <a:gd name="connsiteY2" fmla="*/ 25490 h 152935"/>
              <a:gd name="connsiteX3" fmla="*/ 426824 w 426824"/>
              <a:gd name="connsiteY3" fmla="*/ 127445 h 152935"/>
              <a:gd name="connsiteX4" fmla="*/ 401334 w 426824"/>
              <a:gd name="connsiteY4" fmla="*/ 152935 h 152935"/>
              <a:gd name="connsiteX5" fmla="*/ 0 w 426824"/>
              <a:gd name="connsiteY5" fmla="*/ 152935 h 152935"/>
              <a:gd name="connsiteX6" fmla="*/ 68746 w 42682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6824" h="152935">
                <a:moveTo>
                  <a:pt x="68746" y="0"/>
                </a:moveTo>
                <a:lnTo>
                  <a:pt x="401334" y="0"/>
                </a:lnTo>
                <a:cubicBezTo>
                  <a:pt x="415412" y="0"/>
                  <a:pt x="426824" y="11412"/>
                  <a:pt x="426824" y="25490"/>
                </a:cubicBezTo>
                <a:lnTo>
                  <a:pt x="426824" y="127445"/>
                </a:lnTo>
                <a:cubicBezTo>
                  <a:pt x="426824" y="141523"/>
                  <a:pt x="415412" y="152935"/>
                  <a:pt x="40133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053104" y="3558863"/>
            <a:ext cx="345373" cy="152935"/>
          </a:xfrm>
          <a:custGeom>
            <a:avLst/>
            <a:gdLst>
              <a:gd name="connsiteX0" fmla="*/ 68746 w 511192"/>
              <a:gd name="connsiteY0" fmla="*/ 0 h 152935"/>
              <a:gd name="connsiteX1" fmla="*/ 485702 w 511192"/>
              <a:gd name="connsiteY1" fmla="*/ 0 h 152935"/>
              <a:gd name="connsiteX2" fmla="*/ 511192 w 511192"/>
              <a:gd name="connsiteY2" fmla="*/ 25490 h 152935"/>
              <a:gd name="connsiteX3" fmla="*/ 511192 w 511192"/>
              <a:gd name="connsiteY3" fmla="*/ 127445 h 152935"/>
              <a:gd name="connsiteX4" fmla="*/ 485702 w 511192"/>
              <a:gd name="connsiteY4" fmla="*/ 152935 h 152935"/>
              <a:gd name="connsiteX5" fmla="*/ 0 w 511192"/>
              <a:gd name="connsiteY5" fmla="*/ 152935 h 152935"/>
              <a:gd name="connsiteX6" fmla="*/ 68746 w 51119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192" h="152935">
                <a:moveTo>
                  <a:pt x="68746" y="0"/>
                </a:moveTo>
                <a:lnTo>
                  <a:pt x="485702" y="0"/>
                </a:lnTo>
                <a:cubicBezTo>
                  <a:pt x="499780" y="0"/>
                  <a:pt x="511192" y="11412"/>
                  <a:pt x="511192" y="25490"/>
                </a:cubicBezTo>
                <a:lnTo>
                  <a:pt x="511192" y="127445"/>
                </a:lnTo>
                <a:cubicBezTo>
                  <a:pt x="511192" y="141523"/>
                  <a:pt x="499780" y="152935"/>
                  <a:pt x="485702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4986337" y="3756809"/>
            <a:ext cx="412141" cy="152935"/>
          </a:xfrm>
          <a:custGeom>
            <a:avLst/>
            <a:gdLst>
              <a:gd name="connsiteX0" fmla="*/ 68746 w 599746"/>
              <a:gd name="connsiteY0" fmla="*/ 0 h 152935"/>
              <a:gd name="connsiteX1" fmla="*/ 574256 w 599746"/>
              <a:gd name="connsiteY1" fmla="*/ 0 h 152935"/>
              <a:gd name="connsiteX2" fmla="*/ 599746 w 599746"/>
              <a:gd name="connsiteY2" fmla="*/ 25490 h 152935"/>
              <a:gd name="connsiteX3" fmla="*/ 599746 w 599746"/>
              <a:gd name="connsiteY3" fmla="*/ 127445 h 152935"/>
              <a:gd name="connsiteX4" fmla="*/ 574256 w 599746"/>
              <a:gd name="connsiteY4" fmla="*/ 152935 h 152935"/>
              <a:gd name="connsiteX5" fmla="*/ 0 w 599746"/>
              <a:gd name="connsiteY5" fmla="*/ 152935 h 152935"/>
              <a:gd name="connsiteX6" fmla="*/ 68746 w 599746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46" h="152935">
                <a:moveTo>
                  <a:pt x="68746" y="0"/>
                </a:moveTo>
                <a:lnTo>
                  <a:pt x="574256" y="0"/>
                </a:lnTo>
                <a:cubicBezTo>
                  <a:pt x="588334" y="0"/>
                  <a:pt x="599746" y="11412"/>
                  <a:pt x="599746" y="25490"/>
                </a:cubicBezTo>
                <a:lnTo>
                  <a:pt x="599746" y="127445"/>
                </a:lnTo>
                <a:cubicBezTo>
                  <a:pt x="599746" y="141523"/>
                  <a:pt x="588334" y="152935"/>
                  <a:pt x="574256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4935951" y="3954755"/>
            <a:ext cx="462527" cy="152935"/>
          </a:xfrm>
          <a:custGeom>
            <a:avLst/>
            <a:gdLst>
              <a:gd name="connsiteX0" fmla="*/ 68746 w 690964"/>
              <a:gd name="connsiteY0" fmla="*/ 0 h 152935"/>
              <a:gd name="connsiteX1" fmla="*/ 665474 w 690964"/>
              <a:gd name="connsiteY1" fmla="*/ 0 h 152935"/>
              <a:gd name="connsiteX2" fmla="*/ 690964 w 690964"/>
              <a:gd name="connsiteY2" fmla="*/ 25490 h 152935"/>
              <a:gd name="connsiteX3" fmla="*/ 690964 w 690964"/>
              <a:gd name="connsiteY3" fmla="*/ 127445 h 152935"/>
              <a:gd name="connsiteX4" fmla="*/ 665474 w 690964"/>
              <a:gd name="connsiteY4" fmla="*/ 152935 h 152935"/>
              <a:gd name="connsiteX5" fmla="*/ 0 w 690964"/>
              <a:gd name="connsiteY5" fmla="*/ 152935 h 152935"/>
              <a:gd name="connsiteX6" fmla="*/ 68746 w 690964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0964" h="152935">
                <a:moveTo>
                  <a:pt x="68746" y="0"/>
                </a:moveTo>
                <a:lnTo>
                  <a:pt x="665474" y="0"/>
                </a:lnTo>
                <a:cubicBezTo>
                  <a:pt x="679552" y="0"/>
                  <a:pt x="690964" y="11412"/>
                  <a:pt x="690964" y="25490"/>
                </a:cubicBezTo>
                <a:lnTo>
                  <a:pt x="690964" y="127445"/>
                </a:lnTo>
                <a:cubicBezTo>
                  <a:pt x="690964" y="141523"/>
                  <a:pt x="679552" y="152935"/>
                  <a:pt x="665474" y="152935"/>
                </a:cubicBezTo>
                <a:lnTo>
                  <a:pt x="0" y="152935"/>
                </a:lnTo>
                <a:lnTo>
                  <a:pt x="6874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880254" y="4152701"/>
            <a:ext cx="518225" cy="152935"/>
          </a:xfrm>
          <a:custGeom>
            <a:avLst/>
            <a:gdLst>
              <a:gd name="connsiteX0" fmla="*/ 65763 w 774877"/>
              <a:gd name="connsiteY0" fmla="*/ 0 h 152935"/>
              <a:gd name="connsiteX1" fmla="*/ 749387 w 774877"/>
              <a:gd name="connsiteY1" fmla="*/ 0 h 152935"/>
              <a:gd name="connsiteX2" fmla="*/ 774877 w 774877"/>
              <a:gd name="connsiteY2" fmla="*/ 25490 h 152935"/>
              <a:gd name="connsiteX3" fmla="*/ 774877 w 774877"/>
              <a:gd name="connsiteY3" fmla="*/ 127445 h 152935"/>
              <a:gd name="connsiteX4" fmla="*/ 749387 w 774877"/>
              <a:gd name="connsiteY4" fmla="*/ 152935 h 152935"/>
              <a:gd name="connsiteX5" fmla="*/ 2465 w 774877"/>
              <a:gd name="connsiteY5" fmla="*/ 152935 h 152935"/>
              <a:gd name="connsiteX6" fmla="*/ 0 w 774877"/>
              <a:gd name="connsiteY6" fmla="*/ 146299 h 152935"/>
              <a:gd name="connsiteX7" fmla="*/ 65763 w 774877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877" h="152935">
                <a:moveTo>
                  <a:pt x="65763" y="0"/>
                </a:moveTo>
                <a:lnTo>
                  <a:pt x="749387" y="0"/>
                </a:lnTo>
                <a:cubicBezTo>
                  <a:pt x="763465" y="0"/>
                  <a:pt x="774877" y="11412"/>
                  <a:pt x="774877" y="25490"/>
                </a:cubicBezTo>
                <a:lnTo>
                  <a:pt x="774877" y="127445"/>
                </a:lnTo>
                <a:cubicBezTo>
                  <a:pt x="774877" y="141523"/>
                  <a:pt x="763465" y="152935"/>
                  <a:pt x="749387" y="152935"/>
                </a:cubicBezTo>
                <a:lnTo>
                  <a:pt x="2465" y="152935"/>
                </a:lnTo>
                <a:lnTo>
                  <a:pt x="0" y="146299"/>
                </a:lnTo>
                <a:lnTo>
                  <a:pt x="65763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880255" y="4350647"/>
            <a:ext cx="518224" cy="152935"/>
          </a:xfrm>
          <a:custGeom>
            <a:avLst/>
            <a:gdLst>
              <a:gd name="connsiteX0" fmla="*/ 0 w 753843"/>
              <a:gd name="connsiteY0" fmla="*/ 0 h 152935"/>
              <a:gd name="connsiteX1" fmla="*/ 728353 w 753843"/>
              <a:gd name="connsiteY1" fmla="*/ 0 h 152935"/>
              <a:gd name="connsiteX2" fmla="*/ 753843 w 753843"/>
              <a:gd name="connsiteY2" fmla="*/ 25490 h 152935"/>
              <a:gd name="connsiteX3" fmla="*/ 753843 w 753843"/>
              <a:gd name="connsiteY3" fmla="*/ 127445 h 152935"/>
              <a:gd name="connsiteX4" fmla="*/ 728353 w 753843"/>
              <a:gd name="connsiteY4" fmla="*/ 152935 h 152935"/>
              <a:gd name="connsiteX5" fmla="*/ 56804 w 753843"/>
              <a:gd name="connsiteY5" fmla="*/ 152935 h 152935"/>
              <a:gd name="connsiteX6" fmla="*/ 0 w 753843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3843" h="152935">
                <a:moveTo>
                  <a:pt x="0" y="0"/>
                </a:moveTo>
                <a:lnTo>
                  <a:pt x="728353" y="0"/>
                </a:lnTo>
                <a:cubicBezTo>
                  <a:pt x="742431" y="0"/>
                  <a:pt x="753843" y="11412"/>
                  <a:pt x="753843" y="25490"/>
                </a:cubicBezTo>
                <a:lnTo>
                  <a:pt x="753843" y="127445"/>
                </a:lnTo>
                <a:cubicBezTo>
                  <a:pt x="753843" y="141523"/>
                  <a:pt x="742431" y="152935"/>
                  <a:pt x="728353" y="152935"/>
                </a:cubicBezTo>
                <a:lnTo>
                  <a:pt x="56804" y="1529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4917281" y="4548593"/>
            <a:ext cx="481198" cy="152935"/>
          </a:xfrm>
          <a:custGeom>
            <a:avLst/>
            <a:gdLst>
              <a:gd name="connsiteX0" fmla="*/ 6565 w 684014"/>
              <a:gd name="connsiteY0" fmla="*/ 0 h 152935"/>
              <a:gd name="connsiteX1" fmla="*/ 658524 w 684014"/>
              <a:gd name="connsiteY1" fmla="*/ 0 h 152935"/>
              <a:gd name="connsiteX2" fmla="*/ 684014 w 684014"/>
              <a:gd name="connsiteY2" fmla="*/ 25490 h 152935"/>
              <a:gd name="connsiteX3" fmla="*/ 684014 w 684014"/>
              <a:gd name="connsiteY3" fmla="*/ 127445 h 152935"/>
              <a:gd name="connsiteX4" fmla="*/ 658524 w 684014"/>
              <a:gd name="connsiteY4" fmla="*/ 152935 h 152935"/>
              <a:gd name="connsiteX5" fmla="*/ 0 w 684014"/>
              <a:gd name="connsiteY5" fmla="*/ 152935 h 152935"/>
              <a:gd name="connsiteX6" fmla="*/ 44099 w 684014"/>
              <a:gd name="connsiteY6" fmla="*/ 101054 h 152935"/>
              <a:gd name="connsiteX7" fmla="*/ 6565 w 684014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4014" h="152935">
                <a:moveTo>
                  <a:pt x="6565" y="0"/>
                </a:moveTo>
                <a:lnTo>
                  <a:pt x="658524" y="0"/>
                </a:lnTo>
                <a:cubicBezTo>
                  <a:pt x="672602" y="0"/>
                  <a:pt x="684014" y="11412"/>
                  <a:pt x="684014" y="25490"/>
                </a:cubicBezTo>
                <a:lnTo>
                  <a:pt x="684014" y="127445"/>
                </a:lnTo>
                <a:cubicBezTo>
                  <a:pt x="684014" y="141523"/>
                  <a:pt x="672602" y="152935"/>
                  <a:pt x="658524" y="152935"/>
                </a:cubicBezTo>
                <a:lnTo>
                  <a:pt x="0" y="152935"/>
                </a:lnTo>
                <a:lnTo>
                  <a:pt x="44099" y="101054"/>
                </a:lnTo>
                <a:lnTo>
                  <a:pt x="656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4817322" y="4746539"/>
            <a:ext cx="581156" cy="152935"/>
          </a:xfrm>
          <a:custGeom>
            <a:avLst/>
            <a:gdLst>
              <a:gd name="connsiteX0" fmla="*/ 129994 w 843548"/>
              <a:gd name="connsiteY0" fmla="*/ 0 h 152935"/>
              <a:gd name="connsiteX1" fmla="*/ 818058 w 843548"/>
              <a:gd name="connsiteY1" fmla="*/ 0 h 152935"/>
              <a:gd name="connsiteX2" fmla="*/ 843548 w 843548"/>
              <a:gd name="connsiteY2" fmla="*/ 25490 h 152935"/>
              <a:gd name="connsiteX3" fmla="*/ 843548 w 843548"/>
              <a:gd name="connsiteY3" fmla="*/ 127445 h 152935"/>
              <a:gd name="connsiteX4" fmla="*/ 818058 w 843548"/>
              <a:gd name="connsiteY4" fmla="*/ 152935 h 152935"/>
              <a:gd name="connsiteX5" fmla="*/ 0 w 843548"/>
              <a:gd name="connsiteY5" fmla="*/ 152935 h 152935"/>
              <a:gd name="connsiteX6" fmla="*/ 129994 w 84354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548" h="152935">
                <a:moveTo>
                  <a:pt x="129994" y="0"/>
                </a:moveTo>
                <a:lnTo>
                  <a:pt x="818058" y="0"/>
                </a:lnTo>
                <a:cubicBezTo>
                  <a:pt x="832136" y="0"/>
                  <a:pt x="843548" y="11412"/>
                  <a:pt x="843548" y="25490"/>
                </a:cubicBezTo>
                <a:lnTo>
                  <a:pt x="843548" y="127445"/>
                </a:lnTo>
                <a:cubicBezTo>
                  <a:pt x="843548" y="141523"/>
                  <a:pt x="832136" y="152935"/>
                  <a:pt x="818058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4707731" y="4944485"/>
            <a:ext cx="690748" cy="152935"/>
          </a:xfrm>
          <a:custGeom>
            <a:avLst/>
            <a:gdLst>
              <a:gd name="connsiteX0" fmla="*/ 129995 w 1020818"/>
              <a:gd name="connsiteY0" fmla="*/ 0 h 152935"/>
              <a:gd name="connsiteX1" fmla="*/ 995328 w 1020818"/>
              <a:gd name="connsiteY1" fmla="*/ 0 h 152935"/>
              <a:gd name="connsiteX2" fmla="*/ 1020818 w 1020818"/>
              <a:gd name="connsiteY2" fmla="*/ 25490 h 152935"/>
              <a:gd name="connsiteX3" fmla="*/ 1020818 w 1020818"/>
              <a:gd name="connsiteY3" fmla="*/ 127445 h 152935"/>
              <a:gd name="connsiteX4" fmla="*/ 995328 w 1020818"/>
              <a:gd name="connsiteY4" fmla="*/ 152935 h 152935"/>
              <a:gd name="connsiteX5" fmla="*/ 0 w 1020818"/>
              <a:gd name="connsiteY5" fmla="*/ 152935 h 152935"/>
              <a:gd name="connsiteX6" fmla="*/ 129995 w 1020818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0818" h="152935">
                <a:moveTo>
                  <a:pt x="129995" y="0"/>
                </a:moveTo>
                <a:lnTo>
                  <a:pt x="995328" y="0"/>
                </a:lnTo>
                <a:cubicBezTo>
                  <a:pt x="1009406" y="0"/>
                  <a:pt x="1020818" y="11412"/>
                  <a:pt x="1020818" y="25490"/>
                </a:cubicBezTo>
                <a:lnTo>
                  <a:pt x="1020818" y="127445"/>
                </a:lnTo>
                <a:cubicBezTo>
                  <a:pt x="1020818" y="141523"/>
                  <a:pt x="1009406" y="152935"/>
                  <a:pt x="995328" y="152935"/>
                </a:cubicBezTo>
                <a:lnTo>
                  <a:pt x="0" y="152935"/>
                </a:lnTo>
                <a:lnTo>
                  <a:pt x="129995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610100" y="5142431"/>
            <a:ext cx="788377" cy="152935"/>
          </a:xfrm>
          <a:custGeom>
            <a:avLst/>
            <a:gdLst>
              <a:gd name="connsiteX0" fmla="*/ 129994 w 1180352"/>
              <a:gd name="connsiteY0" fmla="*/ 0 h 152935"/>
              <a:gd name="connsiteX1" fmla="*/ 1154862 w 1180352"/>
              <a:gd name="connsiteY1" fmla="*/ 0 h 152935"/>
              <a:gd name="connsiteX2" fmla="*/ 1180352 w 1180352"/>
              <a:gd name="connsiteY2" fmla="*/ 25490 h 152935"/>
              <a:gd name="connsiteX3" fmla="*/ 1180352 w 1180352"/>
              <a:gd name="connsiteY3" fmla="*/ 127445 h 152935"/>
              <a:gd name="connsiteX4" fmla="*/ 1154862 w 1180352"/>
              <a:gd name="connsiteY4" fmla="*/ 152935 h 152935"/>
              <a:gd name="connsiteX5" fmla="*/ 0 w 1180352"/>
              <a:gd name="connsiteY5" fmla="*/ 152935 h 152935"/>
              <a:gd name="connsiteX6" fmla="*/ 129994 w 1180352"/>
              <a:gd name="connsiteY6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0352" h="152935">
                <a:moveTo>
                  <a:pt x="129994" y="0"/>
                </a:moveTo>
                <a:lnTo>
                  <a:pt x="1154862" y="0"/>
                </a:lnTo>
                <a:cubicBezTo>
                  <a:pt x="1168940" y="0"/>
                  <a:pt x="1180352" y="11412"/>
                  <a:pt x="1180352" y="25490"/>
                </a:cubicBezTo>
                <a:lnTo>
                  <a:pt x="1180352" y="127445"/>
                </a:lnTo>
                <a:cubicBezTo>
                  <a:pt x="1180352" y="141523"/>
                  <a:pt x="1168940" y="152935"/>
                  <a:pt x="1154862" y="152935"/>
                </a:cubicBezTo>
                <a:lnTo>
                  <a:pt x="0" y="152935"/>
                </a:lnTo>
                <a:lnTo>
                  <a:pt x="129994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527022" y="5340377"/>
            <a:ext cx="871458" cy="152935"/>
          </a:xfrm>
          <a:custGeom>
            <a:avLst/>
            <a:gdLst>
              <a:gd name="connsiteX0" fmla="*/ 94760 w 1312569"/>
              <a:gd name="connsiteY0" fmla="*/ 0 h 152935"/>
              <a:gd name="connsiteX1" fmla="*/ 1287079 w 1312569"/>
              <a:gd name="connsiteY1" fmla="*/ 0 h 152935"/>
              <a:gd name="connsiteX2" fmla="*/ 1312569 w 1312569"/>
              <a:gd name="connsiteY2" fmla="*/ 25490 h 152935"/>
              <a:gd name="connsiteX3" fmla="*/ 1312569 w 1312569"/>
              <a:gd name="connsiteY3" fmla="*/ 127445 h 152935"/>
              <a:gd name="connsiteX4" fmla="*/ 1287079 w 1312569"/>
              <a:gd name="connsiteY4" fmla="*/ 152935 h 152935"/>
              <a:gd name="connsiteX5" fmla="*/ 0 w 1312569"/>
              <a:gd name="connsiteY5" fmla="*/ 152935 h 152935"/>
              <a:gd name="connsiteX6" fmla="*/ 39547 w 1312569"/>
              <a:gd name="connsiteY6" fmla="*/ 64958 h 152935"/>
              <a:gd name="connsiteX7" fmla="*/ 94760 w 1312569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2569" h="152935">
                <a:moveTo>
                  <a:pt x="94760" y="0"/>
                </a:moveTo>
                <a:lnTo>
                  <a:pt x="1287079" y="0"/>
                </a:lnTo>
                <a:cubicBezTo>
                  <a:pt x="1301157" y="0"/>
                  <a:pt x="1312569" y="11412"/>
                  <a:pt x="1312569" y="25490"/>
                </a:cubicBezTo>
                <a:lnTo>
                  <a:pt x="1312569" y="127445"/>
                </a:lnTo>
                <a:cubicBezTo>
                  <a:pt x="1312569" y="141523"/>
                  <a:pt x="1301157" y="152935"/>
                  <a:pt x="1287079" y="152935"/>
                </a:cubicBezTo>
                <a:lnTo>
                  <a:pt x="0" y="152935"/>
                </a:lnTo>
                <a:lnTo>
                  <a:pt x="39547" y="64958"/>
                </a:lnTo>
                <a:lnTo>
                  <a:pt x="94760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473426" y="5533560"/>
            <a:ext cx="925051" cy="152935"/>
          </a:xfrm>
          <a:custGeom>
            <a:avLst/>
            <a:gdLst>
              <a:gd name="connsiteX0" fmla="*/ 68086 w 1403128"/>
              <a:gd name="connsiteY0" fmla="*/ 0 h 152935"/>
              <a:gd name="connsiteX1" fmla="*/ 1377638 w 1403128"/>
              <a:gd name="connsiteY1" fmla="*/ 0 h 152935"/>
              <a:gd name="connsiteX2" fmla="*/ 1403128 w 1403128"/>
              <a:gd name="connsiteY2" fmla="*/ 25490 h 152935"/>
              <a:gd name="connsiteX3" fmla="*/ 1403128 w 1403128"/>
              <a:gd name="connsiteY3" fmla="*/ 127445 h 152935"/>
              <a:gd name="connsiteX4" fmla="*/ 1377638 w 1403128"/>
              <a:gd name="connsiteY4" fmla="*/ 152935 h 152935"/>
              <a:gd name="connsiteX5" fmla="*/ 3543 w 1403128"/>
              <a:gd name="connsiteY5" fmla="*/ 152935 h 152935"/>
              <a:gd name="connsiteX6" fmla="*/ 0 w 1403128"/>
              <a:gd name="connsiteY6" fmla="*/ 151468 h 152935"/>
              <a:gd name="connsiteX7" fmla="*/ 68086 w 1403128"/>
              <a:gd name="connsiteY7" fmla="*/ 0 h 15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3128" h="152935">
                <a:moveTo>
                  <a:pt x="68086" y="0"/>
                </a:moveTo>
                <a:lnTo>
                  <a:pt x="1377638" y="0"/>
                </a:lnTo>
                <a:cubicBezTo>
                  <a:pt x="1391716" y="0"/>
                  <a:pt x="1403128" y="11412"/>
                  <a:pt x="1403128" y="25490"/>
                </a:cubicBezTo>
                <a:lnTo>
                  <a:pt x="1403128" y="127445"/>
                </a:lnTo>
                <a:cubicBezTo>
                  <a:pt x="1403128" y="141523"/>
                  <a:pt x="1391716" y="152935"/>
                  <a:pt x="1377638" y="152935"/>
                </a:cubicBezTo>
                <a:lnTo>
                  <a:pt x="3543" y="152935"/>
                </a:lnTo>
                <a:lnTo>
                  <a:pt x="0" y="151468"/>
                </a:lnTo>
                <a:lnTo>
                  <a:pt x="68086" y="0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Content Placeholder 16"/>
          <p:cNvSpPr>
            <a:spLocks noGrp="1"/>
          </p:cNvSpPr>
          <p:nvPr>
            <p:ph idx="4294967295"/>
          </p:nvPr>
        </p:nvSpPr>
        <p:spPr>
          <a:xfrm>
            <a:off x="349969" y="845588"/>
            <a:ext cx="8077558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smtClean="0"/>
              <a:t>This first stage of encoding represents the state of each of the 128 strips (rows) as 7 bits in all: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 first hit in a strip appears as a 5-bit column address. First means the column with the lowest column address, or left-most column containing a hit.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This is followed by a 1-bit flag to indicate if there were any more hits within a strip.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There is also a 1-bit hit/no hit indicator – this is an internal signal to the next block.</a:t>
            </a:r>
            <a:endParaRPr lang="en-US" sz="2000" dirty="0"/>
          </a:p>
        </p:txBody>
      </p:sp>
      <p:sp>
        <p:nvSpPr>
          <p:cNvPr id="2" name="Left Brace 1"/>
          <p:cNvSpPr/>
          <p:nvPr/>
        </p:nvSpPr>
        <p:spPr>
          <a:xfrm>
            <a:off x="317396" y="2965025"/>
            <a:ext cx="110067" cy="311880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Left Brace 260"/>
          <p:cNvSpPr/>
          <p:nvPr/>
        </p:nvSpPr>
        <p:spPr>
          <a:xfrm rot="16200000">
            <a:off x="3596811" y="3577142"/>
            <a:ext cx="188238" cy="5352395"/>
          </a:xfrm>
          <a:prstGeom prst="leftBrace">
            <a:avLst>
              <a:gd name="adj1" fmla="val 58093"/>
              <a:gd name="adj2" fmla="val 50000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Rounded Rectangle 261"/>
          <p:cNvSpPr/>
          <p:nvPr/>
        </p:nvSpPr>
        <p:spPr>
          <a:xfrm>
            <a:off x="2255607" y="6324903"/>
            <a:ext cx="3413048" cy="17095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32 columns = 32 pixels in each strip</a:t>
            </a:r>
            <a:endParaRPr lang="en-US" sz="1050" dirty="0"/>
          </a:p>
        </p:txBody>
      </p:sp>
      <p:sp>
        <p:nvSpPr>
          <p:cNvPr id="263" name="Rounded Rectangle 262"/>
          <p:cNvSpPr/>
          <p:nvPr/>
        </p:nvSpPr>
        <p:spPr>
          <a:xfrm rot="16200000">
            <a:off x="-794931" y="4372474"/>
            <a:ext cx="2073684" cy="2839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128 rows = 128 strips</a:t>
            </a:r>
            <a:endParaRPr lang="en-US" sz="1050" dirty="0"/>
          </a:p>
        </p:txBody>
      </p:sp>
      <p:sp>
        <p:nvSpPr>
          <p:cNvPr id="507" name="Rounded Rectangle 506"/>
          <p:cNvSpPr/>
          <p:nvPr/>
        </p:nvSpPr>
        <p:spPr>
          <a:xfrm>
            <a:off x="103098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column 0</a:t>
            </a:r>
            <a:endParaRPr lang="en-US" sz="1100" dirty="0"/>
          </a:p>
        </p:txBody>
      </p:sp>
      <p:sp>
        <p:nvSpPr>
          <p:cNvPr id="508" name="Rounded Rectangle 507"/>
          <p:cNvSpPr/>
          <p:nvPr/>
        </p:nvSpPr>
        <p:spPr>
          <a:xfrm>
            <a:off x="1999953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1</a:t>
            </a:r>
          </a:p>
        </p:txBody>
      </p:sp>
      <p:sp>
        <p:nvSpPr>
          <p:cNvPr id="509" name="Rounded Rectangle 508"/>
          <p:cNvSpPr/>
          <p:nvPr/>
        </p:nvSpPr>
        <p:spPr>
          <a:xfrm>
            <a:off x="2968922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2</a:t>
            </a:r>
            <a:endParaRPr lang="en-US" sz="1100" dirty="0"/>
          </a:p>
        </p:txBody>
      </p:sp>
      <p:sp>
        <p:nvSpPr>
          <p:cNvPr id="510" name="Rounded Rectangle 509"/>
          <p:cNvSpPr/>
          <p:nvPr/>
        </p:nvSpPr>
        <p:spPr>
          <a:xfrm>
            <a:off x="5298320" y="2623791"/>
            <a:ext cx="10688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…column </a:t>
            </a:r>
            <a:r>
              <a:rPr lang="en-US" sz="1100" dirty="0"/>
              <a:t>31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641191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ounded Rectangle 221"/>
          <p:cNvSpPr/>
          <p:nvPr/>
        </p:nvSpPr>
        <p:spPr>
          <a:xfrm>
            <a:off x="6812059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ounded Rectangle 222"/>
          <p:cNvSpPr/>
          <p:nvPr/>
        </p:nvSpPr>
        <p:spPr>
          <a:xfrm>
            <a:off x="6982927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7153795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7324664" y="2965023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ounded Rectangle 225"/>
          <p:cNvSpPr/>
          <p:nvPr/>
        </p:nvSpPr>
        <p:spPr>
          <a:xfrm>
            <a:off x="7495532" y="2965023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ounded Rectangle 226"/>
          <p:cNvSpPr/>
          <p:nvPr/>
        </p:nvSpPr>
        <p:spPr>
          <a:xfrm>
            <a:off x="7667856" y="2965023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ounded Rectangle 213"/>
          <p:cNvSpPr/>
          <p:nvPr/>
        </p:nvSpPr>
        <p:spPr>
          <a:xfrm>
            <a:off x="6641191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>
            <a:off x="6812059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ounded Rectangle 215"/>
          <p:cNvSpPr/>
          <p:nvPr/>
        </p:nvSpPr>
        <p:spPr>
          <a:xfrm>
            <a:off x="6982927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ounded Rectangle 216"/>
          <p:cNvSpPr/>
          <p:nvPr/>
        </p:nvSpPr>
        <p:spPr>
          <a:xfrm>
            <a:off x="7153795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ounded Rectangle 217"/>
          <p:cNvSpPr/>
          <p:nvPr/>
        </p:nvSpPr>
        <p:spPr>
          <a:xfrm>
            <a:off x="7324664" y="316319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ounded Rectangle 218"/>
          <p:cNvSpPr/>
          <p:nvPr/>
        </p:nvSpPr>
        <p:spPr>
          <a:xfrm>
            <a:off x="7495532" y="316319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ounded Rectangle 219"/>
          <p:cNvSpPr/>
          <p:nvPr/>
        </p:nvSpPr>
        <p:spPr>
          <a:xfrm>
            <a:off x="7667856" y="316319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ounded Rectangle 199"/>
          <p:cNvSpPr/>
          <p:nvPr/>
        </p:nvSpPr>
        <p:spPr>
          <a:xfrm>
            <a:off x="6641191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>
            <a:off x="6812059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ounded Rectangle 201"/>
          <p:cNvSpPr/>
          <p:nvPr/>
        </p:nvSpPr>
        <p:spPr>
          <a:xfrm>
            <a:off x="6982927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ounded Rectangle 202"/>
          <p:cNvSpPr/>
          <p:nvPr/>
        </p:nvSpPr>
        <p:spPr>
          <a:xfrm>
            <a:off x="7153795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ounded Rectangle 203"/>
          <p:cNvSpPr/>
          <p:nvPr/>
        </p:nvSpPr>
        <p:spPr>
          <a:xfrm>
            <a:off x="7324664" y="355952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ounded Rectangle 204"/>
          <p:cNvSpPr/>
          <p:nvPr/>
        </p:nvSpPr>
        <p:spPr>
          <a:xfrm>
            <a:off x="7495532" y="3559524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667856" y="3559524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6641191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6812059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6982927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>
            <a:off x="7153795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>
            <a:off x="7324664" y="375769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/>
          <p:cNvSpPr/>
          <p:nvPr/>
        </p:nvSpPr>
        <p:spPr>
          <a:xfrm>
            <a:off x="7495532" y="3757691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>
            <a:off x="7667856" y="3757691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6641191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ounded Rectangle 186"/>
          <p:cNvSpPr/>
          <p:nvPr/>
        </p:nvSpPr>
        <p:spPr>
          <a:xfrm>
            <a:off x="6812059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ounded Rectangle 187"/>
          <p:cNvSpPr/>
          <p:nvPr/>
        </p:nvSpPr>
        <p:spPr>
          <a:xfrm>
            <a:off x="6982927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ounded Rectangle 188"/>
          <p:cNvSpPr/>
          <p:nvPr/>
        </p:nvSpPr>
        <p:spPr>
          <a:xfrm>
            <a:off x="7153795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ounded Rectangle 189"/>
          <p:cNvSpPr/>
          <p:nvPr/>
        </p:nvSpPr>
        <p:spPr>
          <a:xfrm>
            <a:off x="7324664" y="3955858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7495532" y="3955858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7667856" y="3955858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6641191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>
            <a:off x="6812059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ounded Rectangle 180"/>
          <p:cNvSpPr/>
          <p:nvPr/>
        </p:nvSpPr>
        <p:spPr>
          <a:xfrm>
            <a:off x="6982927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ounded Rectangle 181"/>
          <p:cNvSpPr/>
          <p:nvPr/>
        </p:nvSpPr>
        <p:spPr>
          <a:xfrm>
            <a:off x="7153795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ounded Rectangle 182"/>
          <p:cNvSpPr/>
          <p:nvPr/>
        </p:nvSpPr>
        <p:spPr>
          <a:xfrm>
            <a:off x="7324664" y="4154025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7495532" y="4154025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7667856" y="4154025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ounded Rectangle 171"/>
          <p:cNvSpPr/>
          <p:nvPr/>
        </p:nvSpPr>
        <p:spPr>
          <a:xfrm>
            <a:off x="6641191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6812059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6982927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7153795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ounded Rectangle 175"/>
          <p:cNvSpPr/>
          <p:nvPr/>
        </p:nvSpPr>
        <p:spPr>
          <a:xfrm>
            <a:off x="7324664" y="4352192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ounded Rectangle 176"/>
          <p:cNvSpPr/>
          <p:nvPr/>
        </p:nvSpPr>
        <p:spPr>
          <a:xfrm>
            <a:off x="7495532" y="4352192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ounded Rectangle 177"/>
          <p:cNvSpPr/>
          <p:nvPr/>
        </p:nvSpPr>
        <p:spPr>
          <a:xfrm>
            <a:off x="7667856" y="4352192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ounded Rectangle 164"/>
          <p:cNvSpPr/>
          <p:nvPr/>
        </p:nvSpPr>
        <p:spPr>
          <a:xfrm>
            <a:off x="6641191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ounded Rectangle 165"/>
          <p:cNvSpPr/>
          <p:nvPr/>
        </p:nvSpPr>
        <p:spPr>
          <a:xfrm>
            <a:off x="6812059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6982927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ounded Rectangle 167"/>
          <p:cNvSpPr/>
          <p:nvPr/>
        </p:nvSpPr>
        <p:spPr>
          <a:xfrm>
            <a:off x="7153795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ounded Rectangle 168"/>
          <p:cNvSpPr/>
          <p:nvPr/>
        </p:nvSpPr>
        <p:spPr>
          <a:xfrm>
            <a:off x="7324664" y="4550359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ounded Rectangle 169"/>
          <p:cNvSpPr/>
          <p:nvPr/>
        </p:nvSpPr>
        <p:spPr>
          <a:xfrm>
            <a:off x="7495532" y="4550359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ounded Rectangle 170"/>
          <p:cNvSpPr/>
          <p:nvPr/>
        </p:nvSpPr>
        <p:spPr>
          <a:xfrm>
            <a:off x="7667856" y="4550359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6641191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6812059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ounded Rectangle 159"/>
          <p:cNvSpPr/>
          <p:nvPr/>
        </p:nvSpPr>
        <p:spPr>
          <a:xfrm>
            <a:off x="6982927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7153795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ounded Rectangle 161"/>
          <p:cNvSpPr/>
          <p:nvPr/>
        </p:nvSpPr>
        <p:spPr>
          <a:xfrm>
            <a:off x="7324664" y="4748526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ounded Rectangle 162"/>
          <p:cNvSpPr/>
          <p:nvPr/>
        </p:nvSpPr>
        <p:spPr>
          <a:xfrm>
            <a:off x="7495532" y="4748526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ounded Rectangle 163"/>
          <p:cNvSpPr/>
          <p:nvPr/>
        </p:nvSpPr>
        <p:spPr>
          <a:xfrm>
            <a:off x="7667856" y="4748526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ounded Rectangle 150"/>
          <p:cNvSpPr/>
          <p:nvPr/>
        </p:nvSpPr>
        <p:spPr>
          <a:xfrm>
            <a:off x="6641191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ounded Rectangle 151"/>
          <p:cNvSpPr/>
          <p:nvPr/>
        </p:nvSpPr>
        <p:spPr>
          <a:xfrm>
            <a:off x="6812059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ounded Rectangle 152"/>
          <p:cNvSpPr/>
          <p:nvPr/>
        </p:nvSpPr>
        <p:spPr>
          <a:xfrm>
            <a:off x="6982927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7153795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7324664" y="4946693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7495532" y="4946693"/>
            <a:ext cx="147036" cy="146304"/>
          </a:xfrm>
          <a:prstGeom prst="roundRect">
            <a:avLst/>
          </a:prstGeom>
          <a:solidFill>
            <a:srgbClr val="00CC00">
              <a:alpha val="8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7667856" y="4946693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6641191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6812059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6982927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7153795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7324664" y="5144860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7495532" y="5144860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7667856" y="5144860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6641191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ounded Rectangle 137"/>
          <p:cNvSpPr/>
          <p:nvPr/>
        </p:nvSpPr>
        <p:spPr>
          <a:xfrm>
            <a:off x="6812059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6982927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7153795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7324664" y="5343027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7495532" y="5343027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7667856" y="5343027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6641191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6812059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6982927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7153795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7324664" y="5541194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7495532" y="5541194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7667856" y="5541194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ounded Rectangle 122"/>
          <p:cNvSpPr/>
          <p:nvPr/>
        </p:nvSpPr>
        <p:spPr>
          <a:xfrm>
            <a:off x="6641191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6812059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6982927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7153795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7324664" y="5739361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7495532" y="5739361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7667856" y="5739361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6641191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6812059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6982927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7153795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7324664" y="5937526"/>
            <a:ext cx="147036" cy="146304"/>
          </a:xfrm>
          <a:prstGeom prst="round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7495532" y="5937526"/>
            <a:ext cx="147036" cy="146304"/>
          </a:xfrm>
          <a:prstGeom prst="roundRect">
            <a:avLst/>
          </a:prstGeom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7667856" y="5937526"/>
            <a:ext cx="147036" cy="14630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ounded Rectangle 206"/>
          <p:cNvSpPr/>
          <p:nvPr/>
        </p:nvSpPr>
        <p:spPr>
          <a:xfrm>
            <a:off x="6641191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6812059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6982927" y="3361357"/>
            <a:ext cx="147036" cy="146304"/>
          </a:xfrm>
          <a:prstGeom prst="round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7153795" y="3361357"/>
            <a:ext cx="147036" cy="146304"/>
          </a:xfrm>
          <a:prstGeom prst="roundRect">
            <a:avLst/>
          </a:prstGeom>
          <a:solidFill>
            <a:schemeClr val="bg1">
              <a:lumMod val="50000"/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ounded Rectangle 211"/>
          <p:cNvSpPr/>
          <p:nvPr/>
        </p:nvSpPr>
        <p:spPr>
          <a:xfrm>
            <a:off x="7495532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ounded Rectangle 212"/>
          <p:cNvSpPr/>
          <p:nvPr/>
        </p:nvSpPr>
        <p:spPr>
          <a:xfrm>
            <a:off x="7667856" y="3361357"/>
            <a:ext cx="147036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ounded Rectangle 263"/>
          <p:cNvSpPr/>
          <p:nvPr/>
        </p:nvSpPr>
        <p:spPr>
          <a:xfrm>
            <a:off x="7324664" y="3361357"/>
            <a:ext cx="147036" cy="146304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Left Brace 264"/>
          <p:cNvSpPr/>
          <p:nvPr/>
        </p:nvSpPr>
        <p:spPr>
          <a:xfrm rot="5400000">
            <a:off x="7009696" y="2461939"/>
            <a:ext cx="95835" cy="828172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6" name="Rounded Rectangle 265"/>
          <p:cNvSpPr/>
          <p:nvPr/>
        </p:nvSpPr>
        <p:spPr>
          <a:xfrm>
            <a:off x="6553201" y="2375717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267" name="Rounded Rectangle 266"/>
          <p:cNvSpPr/>
          <p:nvPr/>
        </p:nvSpPr>
        <p:spPr>
          <a:xfrm rot="18980775">
            <a:off x="7304463" y="2457917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269" name="Rounded Rectangle 268"/>
          <p:cNvSpPr/>
          <p:nvPr/>
        </p:nvSpPr>
        <p:spPr>
          <a:xfrm>
            <a:off x="8064590" y="292113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0" name="Rounded Rectangle 269"/>
          <p:cNvSpPr/>
          <p:nvPr/>
        </p:nvSpPr>
        <p:spPr>
          <a:xfrm>
            <a:off x="8064590" y="310779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1" name="Rounded Rectangle 270"/>
          <p:cNvSpPr/>
          <p:nvPr/>
        </p:nvSpPr>
        <p:spPr>
          <a:xfrm>
            <a:off x="8064590" y="331348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2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2" name="Rounded Rectangle 271"/>
          <p:cNvSpPr/>
          <p:nvPr/>
        </p:nvSpPr>
        <p:spPr>
          <a:xfrm>
            <a:off x="8064590" y="3503903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3" name="Rounded Rectangle 272"/>
          <p:cNvSpPr/>
          <p:nvPr/>
        </p:nvSpPr>
        <p:spPr>
          <a:xfrm>
            <a:off x="8064590" y="3709817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4" name="Rounded Rectangle 273"/>
          <p:cNvSpPr/>
          <p:nvPr/>
        </p:nvSpPr>
        <p:spPr>
          <a:xfrm>
            <a:off x="8064590" y="3907984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5" name="Rounded Rectangle 274"/>
          <p:cNvSpPr/>
          <p:nvPr/>
        </p:nvSpPr>
        <p:spPr>
          <a:xfrm>
            <a:off x="8064590" y="409763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6" name="Rounded Rectangle 275"/>
          <p:cNvSpPr/>
          <p:nvPr/>
        </p:nvSpPr>
        <p:spPr>
          <a:xfrm>
            <a:off x="8064590" y="430430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7" name="Rounded Rectangle 276"/>
          <p:cNvSpPr/>
          <p:nvPr/>
        </p:nvSpPr>
        <p:spPr>
          <a:xfrm>
            <a:off x="8064590" y="4502485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8" name="Rounded Rectangle 277"/>
          <p:cNvSpPr/>
          <p:nvPr/>
        </p:nvSpPr>
        <p:spPr>
          <a:xfrm>
            <a:off x="8064590" y="5096986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79" name="Rounded Rectangle 278"/>
          <p:cNvSpPr/>
          <p:nvPr/>
        </p:nvSpPr>
        <p:spPr>
          <a:xfrm>
            <a:off x="8064590" y="528716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0" name="Rounded Rectangle 279"/>
          <p:cNvSpPr/>
          <p:nvPr/>
        </p:nvSpPr>
        <p:spPr>
          <a:xfrm>
            <a:off x="8064590" y="5507626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1" name="Rounded Rectangle 280"/>
          <p:cNvSpPr/>
          <p:nvPr/>
        </p:nvSpPr>
        <p:spPr>
          <a:xfrm>
            <a:off x="8064590" y="568340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2" name="Rounded Rectangle 281"/>
          <p:cNvSpPr/>
          <p:nvPr/>
        </p:nvSpPr>
        <p:spPr>
          <a:xfrm>
            <a:off x="8064590" y="5889652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no hits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4" name="Rounded Rectangle 283"/>
          <p:cNvSpPr/>
          <p:nvPr/>
        </p:nvSpPr>
        <p:spPr>
          <a:xfrm>
            <a:off x="8064590" y="4714958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1 hit in col 31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6" name="Rounded Rectangle 285"/>
          <p:cNvSpPr/>
          <p:nvPr/>
        </p:nvSpPr>
        <p:spPr>
          <a:xfrm>
            <a:off x="7261622" y="6126980"/>
            <a:ext cx="1497831" cy="5985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*</a:t>
            </a:r>
            <a:r>
              <a:rPr lang="en-US" sz="1100" dirty="0" smtClean="0">
                <a:solidFill>
                  <a:srgbClr val="0000FF"/>
                </a:solidFill>
              </a:rPr>
              <a:t> 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hit was in col 0, </a:t>
            </a:r>
            <a:br>
              <a:rPr lang="en-US" sz="1100" dirty="0" smtClean="0">
                <a:solidFill>
                  <a:srgbClr val="0000FF"/>
                </a:solidFill>
              </a:rPr>
            </a:br>
            <a:r>
              <a:rPr lang="en-US" sz="1100" dirty="0" smtClean="0">
                <a:solidFill>
                  <a:srgbClr val="0000FF"/>
                </a:solidFill>
              </a:rPr>
              <a:t>+ there was at least 1 </a:t>
            </a:r>
            <a:br>
              <a:rPr lang="en-US" sz="1100" dirty="0" smtClean="0">
                <a:solidFill>
                  <a:srgbClr val="0000FF"/>
                </a:solidFill>
              </a:rPr>
            </a:br>
            <a:r>
              <a:rPr lang="en-US" sz="1100" dirty="0" smtClean="0">
                <a:solidFill>
                  <a:srgbClr val="0000FF"/>
                </a:solidFill>
              </a:rPr>
              <a:t>more hit in this row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7" name="Rounded Rectangle 286"/>
          <p:cNvSpPr/>
          <p:nvPr/>
        </p:nvSpPr>
        <p:spPr>
          <a:xfrm>
            <a:off x="8064590" y="4898819"/>
            <a:ext cx="1038723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see</a:t>
            </a:r>
            <a:r>
              <a:rPr lang="en-US" sz="1200" b="1" dirty="0" smtClean="0">
                <a:solidFill>
                  <a:srgbClr val="0000FF"/>
                </a:solidFill>
              </a:rPr>
              <a:t> * </a:t>
            </a:r>
            <a:r>
              <a:rPr lang="en-US" sz="1100" dirty="0" smtClean="0">
                <a:solidFill>
                  <a:srgbClr val="0000FF"/>
                </a:solidFill>
              </a:rPr>
              <a:t>below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88" name="Rounded Rectangle 287"/>
          <p:cNvSpPr/>
          <p:nvPr/>
        </p:nvSpPr>
        <p:spPr>
          <a:xfrm>
            <a:off x="8067489" y="2684441"/>
            <a:ext cx="113837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290" name="Rounded Rectangle 289"/>
          <p:cNvSpPr/>
          <p:nvPr/>
        </p:nvSpPr>
        <p:spPr>
          <a:xfrm rot="18980775">
            <a:off x="7490820" y="2303532"/>
            <a:ext cx="157671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/>
              <a:t>Hit/no hit (internal signal)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6416645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308" name="Straight Arrow Connector 307"/>
          <p:cNvCxnSpPr/>
          <p:nvPr/>
        </p:nvCxnSpPr>
        <p:spPr>
          <a:xfrm>
            <a:off x="6712703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Rounded Rectangle 308"/>
          <p:cNvSpPr/>
          <p:nvPr/>
        </p:nvSpPr>
        <p:spPr>
          <a:xfrm>
            <a:off x="7231366" y="2488869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310" name="Straight Arrow Connector 309"/>
          <p:cNvCxnSpPr/>
          <p:nvPr/>
        </p:nvCxnSpPr>
        <p:spPr>
          <a:xfrm>
            <a:off x="7398850" y="2684441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7867088" y="183728"/>
            <a:ext cx="1249237" cy="494395"/>
            <a:chOff x="7867088" y="183728"/>
            <a:chExt cx="1249237" cy="494395"/>
          </a:xfrm>
        </p:grpSpPr>
        <p:sp>
          <p:nvSpPr>
            <p:cNvPr id="298" name="Rounded Rectangle 297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5" name="Rounded Rectangle 304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ounded Rectangle 311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3" name="TextBox 282"/>
          <p:cNvSpPr txBox="1"/>
          <p:nvPr/>
        </p:nvSpPr>
        <p:spPr>
          <a:xfrm>
            <a:off x="345906" y="2289718"/>
            <a:ext cx="37038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An example with 4 hits in the array of pixels: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6438916" y="3038175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>
            <a:off x="6438916" y="3239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6438916" y="343163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>
          <a:xfrm>
            <a:off x="6438916" y="363267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>
          <a:xfrm>
            <a:off x="6438916" y="3827958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6438916" y="4029000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6438916" y="4224217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>
            <a:off x="6438916" y="4425259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6438916" y="461997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>
            <a:off x="6438916" y="482101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6438916" y="5016970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6438916" y="5218012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>
            <a:off x="6438916" y="5413304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>
            <a:off x="6438916" y="5614346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/>
          <p:nvPr/>
        </p:nvCxnSpPr>
        <p:spPr>
          <a:xfrm>
            <a:off x="6438916" y="5806321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>
            <a:off x="6438916" y="6007363"/>
            <a:ext cx="13643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Rounded Rectangle 318"/>
          <p:cNvSpPr/>
          <p:nvPr/>
        </p:nvSpPr>
        <p:spPr>
          <a:xfrm>
            <a:off x="1983702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ounded Rectangle 320"/>
          <p:cNvSpPr/>
          <p:nvPr/>
        </p:nvSpPr>
        <p:spPr>
          <a:xfrm>
            <a:off x="2952671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ounded Rectangle 321"/>
          <p:cNvSpPr/>
          <p:nvPr/>
        </p:nvSpPr>
        <p:spPr>
          <a:xfrm>
            <a:off x="5442073" y="296502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4473427" y="573626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>
            <a:off x="4473427" y="59342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5442073" y="316274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ounded Rectangle 327"/>
          <p:cNvSpPr/>
          <p:nvPr/>
        </p:nvSpPr>
        <p:spPr>
          <a:xfrm>
            <a:off x="5442073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ounded Rectangle 328"/>
          <p:cNvSpPr/>
          <p:nvPr/>
        </p:nvSpPr>
        <p:spPr>
          <a:xfrm>
            <a:off x="5442073" y="3559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5442073" y="37576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ounded Rectangle 332"/>
          <p:cNvSpPr/>
          <p:nvPr/>
        </p:nvSpPr>
        <p:spPr>
          <a:xfrm>
            <a:off x="101473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1983702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2952671" y="316319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101473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ounded Rectangle 336"/>
          <p:cNvSpPr/>
          <p:nvPr/>
        </p:nvSpPr>
        <p:spPr>
          <a:xfrm>
            <a:off x="1983702" y="336135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ounded Rectangle 337"/>
          <p:cNvSpPr/>
          <p:nvPr/>
        </p:nvSpPr>
        <p:spPr>
          <a:xfrm>
            <a:off x="2952671" y="3361357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hit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39" name="Rounded Rectangle 338"/>
          <p:cNvSpPr/>
          <p:nvPr/>
        </p:nvSpPr>
        <p:spPr>
          <a:xfrm>
            <a:off x="101473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ounded Rectangle 339"/>
          <p:cNvSpPr/>
          <p:nvPr/>
        </p:nvSpPr>
        <p:spPr>
          <a:xfrm>
            <a:off x="1983702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ounded Rectangle 340"/>
          <p:cNvSpPr/>
          <p:nvPr/>
        </p:nvSpPr>
        <p:spPr>
          <a:xfrm>
            <a:off x="2952671" y="355688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ounded Rectangle 341"/>
          <p:cNvSpPr/>
          <p:nvPr/>
        </p:nvSpPr>
        <p:spPr>
          <a:xfrm>
            <a:off x="101473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ounded Rectangle 342"/>
          <p:cNvSpPr/>
          <p:nvPr/>
        </p:nvSpPr>
        <p:spPr>
          <a:xfrm>
            <a:off x="1983702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ounded Rectangle 343"/>
          <p:cNvSpPr/>
          <p:nvPr/>
        </p:nvSpPr>
        <p:spPr>
          <a:xfrm>
            <a:off x="2952671" y="375680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ounded Rectangle 344"/>
          <p:cNvSpPr/>
          <p:nvPr/>
        </p:nvSpPr>
        <p:spPr>
          <a:xfrm>
            <a:off x="101473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ounded Rectangle 345"/>
          <p:cNvSpPr/>
          <p:nvPr/>
        </p:nvSpPr>
        <p:spPr>
          <a:xfrm>
            <a:off x="1983702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ounded Rectangle 346"/>
          <p:cNvSpPr/>
          <p:nvPr/>
        </p:nvSpPr>
        <p:spPr>
          <a:xfrm>
            <a:off x="2952671" y="395186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ounded Rectangle 347"/>
          <p:cNvSpPr/>
          <p:nvPr/>
        </p:nvSpPr>
        <p:spPr>
          <a:xfrm>
            <a:off x="101473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ounded Rectangle 348"/>
          <p:cNvSpPr/>
          <p:nvPr/>
        </p:nvSpPr>
        <p:spPr>
          <a:xfrm>
            <a:off x="1983702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ounded Rectangle 349"/>
          <p:cNvSpPr/>
          <p:nvPr/>
        </p:nvSpPr>
        <p:spPr>
          <a:xfrm>
            <a:off x="2952671" y="415137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ounded Rectangle 350"/>
          <p:cNvSpPr/>
          <p:nvPr/>
        </p:nvSpPr>
        <p:spPr>
          <a:xfrm>
            <a:off x="101473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>
            <a:off x="1983702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ounded Rectangle 352"/>
          <p:cNvSpPr/>
          <p:nvPr/>
        </p:nvSpPr>
        <p:spPr>
          <a:xfrm>
            <a:off x="2952671" y="435064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ounded Rectangle 353"/>
          <p:cNvSpPr/>
          <p:nvPr/>
        </p:nvSpPr>
        <p:spPr>
          <a:xfrm>
            <a:off x="101473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ounded Rectangle 354"/>
          <p:cNvSpPr/>
          <p:nvPr/>
        </p:nvSpPr>
        <p:spPr>
          <a:xfrm>
            <a:off x="1983702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ounded Rectangle 355"/>
          <p:cNvSpPr/>
          <p:nvPr/>
        </p:nvSpPr>
        <p:spPr>
          <a:xfrm>
            <a:off x="2952671" y="455035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ounded Rectangle 356"/>
          <p:cNvSpPr/>
          <p:nvPr/>
        </p:nvSpPr>
        <p:spPr>
          <a:xfrm>
            <a:off x="101473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ounded Rectangle 357"/>
          <p:cNvSpPr/>
          <p:nvPr/>
        </p:nvSpPr>
        <p:spPr>
          <a:xfrm>
            <a:off x="1983702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ounded Rectangle 358"/>
          <p:cNvSpPr/>
          <p:nvPr/>
        </p:nvSpPr>
        <p:spPr>
          <a:xfrm>
            <a:off x="2952671" y="47458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ounded Rectangle 359"/>
          <p:cNvSpPr/>
          <p:nvPr/>
        </p:nvSpPr>
        <p:spPr>
          <a:xfrm>
            <a:off x="101473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ounded Rectangle 360"/>
          <p:cNvSpPr/>
          <p:nvPr/>
        </p:nvSpPr>
        <p:spPr>
          <a:xfrm>
            <a:off x="1983702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ounded Rectangle 361"/>
          <p:cNvSpPr/>
          <p:nvPr/>
        </p:nvSpPr>
        <p:spPr>
          <a:xfrm>
            <a:off x="2952671" y="5138229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ounded Rectangle 362"/>
          <p:cNvSpPr/>
          <p:nvPr/>
        </p:nvSpPr>
        <p:spPr>
          <a:xfrm>
            <a:off x="101473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ounded Rectangle 363"/>
          <p:cNvSpPr/>
          <p:nvPr/>
        </p:nvSpPr>
        <p:spPr>
          <a:xfrm>
            <a:off x="1983702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ounded Rectangle 364"/>
          <p:cNvSpPr/>
          <p:nvPr/>
        </p:nvSpPr>
        <p:spPr>
          <a:xfrm>
            <a:off x="2952671" y="5343027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ounded Rectangle 365"/>
          <p:cNvSpPr/>
          <p:nvPr/>
        </p:nvSpPr>
        <p:spPr>
          <a:xfrm>
            <a:off x="101473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ounded Rectangle 366"/>
          <p:cNvSpPr/>
          <p:nvPr/>
        </p:nvSpPr>
        <p:spPr>
          <a:xfrm>
            <a:off x="1983702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>
            <a:off x="2952671" y="5538323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ounded Rectangle 368"/>
          <p:cNvSpPr/>
          <p:nvPr/>
        </p:nvSpPr>
        <p:spPr>
          <a:xfrm>
            <a:off x="101473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ounded Rectangle 369"/>
          <p:cNvSpPr/>
          <p:nvPr/>
        </p:nvSpPr>
        <p:spPr>
          <a:xfrm>
            <a:off x="1983702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>
            <a:off x="2952671" y="573936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ounded Rectangle 371"/>
          <p:cNvSpPr/>
          <p:nvPr/>
        </p:nvSpPr>
        <p:spPr>
          <a:xfrm>
            <a:off x="101473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>
            <a:off x="1983702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ounded Rectangle 373"/>
          <p:cNvSpPr/>
          <p:nvPr/>
        </p:nvSpPr>
        <p:spPr>
          <a:xfrm>
            <a:off x="2952671" y="593421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Rounded Rectangle 374"/>
          <p:cNvSpPr/>
          <p:nvPr/>
        </p:nvSpPr>
        <p:spPr>
          <a:xfrm>
            <a:off x="5442073" y="3952542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ounded Rectangle 375"/>
          <p:cNvSpPr/>
          <p:nvPr/>
        </p:nvSpPr>
        <p:spPr>
          <a:xfrm>
            <a:off x="5442073" y="4152700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ounded Rectangle 376"/>
          <p:cNvSpPr/>
          <p:nvPr/>
        </p:nvSpPr>
        <p:spPr>
          <a:xfrm>
            <a:off x="5442073" y="4348791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ounded Rectangle 377"/>
          <p:cNvSpPr/>
          <p:nvPr/>
        </p:nvSpPr>
        <p:spPr>
          <a:xfrm>
            <a:off x="5442073" y="454372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ounded Rectangle 378"/>
          <p:cNvSpPr/>
          <p:nvPr/>
        </p:nvSpPr>
        <p:spPr>
          <a:xfrm>
            <a:off x="5442073" y="494448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ounded Rectangle 379"/>
          <p:cNvSpPr/>
          <p:nvPr/>
        </p:nvSpPr>
        <p:spPr>
          <a:xfrm>
            <a:off x="5442073" y="513980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ounded Rectangle 380"/>
          <p:cNvSpPr/>
          <p:nvPr/>
        </p:nvSpPr>
        <p:spPr>
          <a:xfrm>
            <a:off x="5442073" y="5331726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ounded Rectangle 381"/>
          <p:cNvSpPr/>
          <p:nvPr/>
        </p:nvSpPr>
        <p:spPr>
          <a:xfrm>
            <a:off x="5442073" y="553255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ounded Rectangle 382"/>
          <p:cNvSpPr/>
          <p:nvPr/>
        </p:nvSpPr>
        <p:spPr>
          <a:xfrm>
            <a:off x="5442073" y="5727965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ounded Rectangle 383"/>
          <p:cNvSpPr/>
          <p:nvPr/>
        </p:nvSpPr>
        <p:spPr>
          <a:xfrm>
            <a:off x="5442073" y="5934208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ounded Rectangle 384"/>
          <p:cNvSpPr/>
          <p:nvPr/>
        </p:nvSpPr>
        <p:spPr>
          <a:xfrm>
            <a:off x="2952671" y="4940524"/>
            <a:ext cx="925053" cy="152935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8" name="Picture 97" descr="Red_flag_waving_transpar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7453" y="4873426"/>
            <a:ext cx="287214" cy="266378"/>
          </a:xfrm>
          <a:prstGeom prst="rect">
            <a:avLst/>
          </a:prstGeom>
          <a:effectLst>
            <a:outerShdw blurRad="50800" dist="76200" dir="2040000" algn="ctr" rotWithShape="0">
              <a:srgbClr val="000000">
                <a:alpha val="32000"/>
              </a:srgbClr>
            </a:outerShdw>
          </a:effectLst>
        </p:spPr>
      </p:pic>
      <p:sp>
        <p:nvSpPr>
          <p:cNvPr id="386" name="Rounded Rectangle 385"/>
          <p:cNvSpPr/>
          <p:nvPr/>
        </p:nvSpPr>
        <p:spPr>
          <a:xfrm>
            <a:off x="1014730" y="4944483"/>
            <a:ext cx="925053" cy="15293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hit</a:t>
            </a:r>
            <a:endParaRPr lang="en-US" b="1" dirty="0"/>
          </a:p>
        </p:txBody>
      </p:sp>
      <p:sp>
        <p:nvSpPr>
          <p:cNvPr id="388" name="Rounded Rectangle 387"/>
          <p:cNvSpPr/>
          <p:nvPr/>
        </p:nvSpPr>
        <p:spPr>
          <a:xfrm>
            <a:off x="381000" y="29209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0</a:t>
            </a:r>
            <a:endParaRPr lang="en-US" sz="1100" dirty="0"/>
          </a:p>
        </p:txBody>
      </p:sp>
      <p:sp>
        <p:nvSpPr>
          <p:cNvPr id="390" name="Rounded Rectangle 389"/>
          <p:cNvSpPr/>
          <p:nvPr/>
        </p:nvSpPr>
        <p:spPr>
          <a:xfrm>
            <a:off x="381000" y="311886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</a:t>
            </a:r>
            <a:endParaRPr lang="en-US" sz="1100" dirty="0"/>
          </a:p>
        </p:txBody>
      </p:sp>
      <p:sp>
        <p:nvSpPr>
          <p:cNvPr id="391" name="Rounded Rectangle 390"/>
          <p:cNvSpPr/>
          <p:nvPr/>
        </p:nvSpPr>
        <p:spPr>
          <a:xfrm>
            <a:off x="381000" y="331747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2</a:t>
            </a:r>
            <a:endParaRPr lang="en-US" sz="1100" dirty="0"/>
          </a:p>
        </p:txBody>
      </p:sp>
      <p:sp>
        <p:nvSpPr>
          <p:cNvPr id="392" name="Rounded Rectangle 391"/>
          <p:cNvSpPr/>
          <p:nvPr/>
        </p:nvSpPr>
        <p:spPr>
          <a:xfrm>
            <a:off x="381000" y="3503902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3</a:t>
            </a:r>
            <a:endParaRPr lang="en-US" sz="1100" dirty="0"/>
          </a:p>
        </p:txBody>
      </p:sp>
      <p:sp>
        <p:nvSpPr>
          <p:cNvPr id="393" name="Rounded Rectangle 392"/>
          <p:cNvSpPr/>
          <p:nvPr/>
        </p:nvSpPr>
        <p:spPr>
          <a:xfrm>
            <a:off x="381000" y="370981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4</a:t>
            </a:r>
            <a:endParaRPr lang="en-US" sz="1100" dirty="0"/>
          </a:p>
        </p:txBody>
      </p:sp>
      <p:sp>
        <p:nvSpPr>
          <p:cNvPr id="394" name="Rounded Rectangle 393"/>
          <p:cNvSpPr/>
          <p:nvPr/>
        </p:nvSpPr>
        <p:spPr>
          <a:xfrm>
            <a:off x="381000" y="3907974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5</a:t>
            </a:r>
            <a:endParaRPr lang="en-US" sz="1100" dirty="0"/>
          </a:p>
        </p:txBody>
      </p:sp>
      <p:sp>
        <p:nvSpPr>
          <p:cNvPr id="395" name="Rounded Rectangle 394"/>
          <p:cNvSpPr/>
          <p:nvPr/>
        </p:nvSpPr>
        <p:spPr>
          <a:xfrm>
            <a:off x="381000" y="4098531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6</a:t>
            </a:r>
            <a:endParaRPr lang="en-US" sz="1100" dirty="0"/>
          </a:p>
        </p:txBody>
      </p:sp>
      <p:sp>
        <p:nvSpPr>
          <p:cNvPr id="396" name="Rounded Rectangle 395"/>
          <p:cNvSpPr/>
          <p:nvPr/>
        </p:nvSpPr>
        <p:spPr>
          <a:xfrm>
            <a:off x="381000" y="430563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7</a:t>
            </a:r>
            <a:endParaRPr lang="en-US" sz="1100" dirty="0"/>
          </a:p>
        </p:txBody>
      </p:sp>
      <p:sp>
        <p:nvSpPr>
          <p:cNvPr id="397" name="Rounded Rectangle 396"/>
          <p:cNvSpPr/>
          <p:nvPr/>
        </p:nvSpPr>
        <p:spPr>
          <a:xfrm>
            <a:off x="381000" y="4501726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8</a:t>
            </a:r>
            <a:endParaRPr lang="en-US" sz="1100" dirty="0"/>
          </a:p>
        </p:txBody>
      </p:sp>
      <p:sp>
        <p:nvSpPr>
          <p:cNvPr id="398" name="Rounded Rectangle 397"/>
          <p:cNvSpPr/>
          <p:nvPr/>
        </p:nvSpPr>
        <p:spPr>
          <a:xfrm>
            <a:off x="381000" y="4701528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9</a:t>
            </a:r>
            <a:endParaRPr lang="en-US" sz="1100" dirty="0"/>
          </a:p>
        </p:txBody>
      </p:sp>
      <p:sp>
        <p:nvSpPr>
          <p:cNvPr id="399" name="Rounded Rectangle 398"/>
          <p:cNvSpPr/>
          <p:nvPr/>
        </p:nvSpPr>
        <p:spPr>
          <a:xfrm>
            <a:off x="381000" y="4885589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10</a:t>
            </a:r>
            <a:endParaRPr lang="en-US" sz="1100" dirty="0"/>
          </a:p>
        </p:txBody>
      </p:sp>
      <p:sp>
        <p:nvSpPr>
          <p:cNvPr id="400" name="Rounded Rectangle 399"/>
          <p:cNvSpPr/>
          <p:nvPr/>
        </p:nvSpPr>
        <p:spPr>
          <a:xfrm>
            <a:off x="381000" y="5097420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row 11</a:t>
            </a:r>
            <a:endParaRPr lang="en-US" sz="1100" dirty="0"/>
          </a:p>
        </p:txBody>
      </p:sp>
      <p:sp>
        <p:nvSpPr>
          <p:cNvPr id="401" name="Rounded Rectangle 400"/>
          <p:cNvSpPr/>
          <p:nvPr/>
        </p:nvSpPr>
        <p:spPr>
          <a:xfrm>
            <a:off x="381000" y="5295153"/>
            <a:ext cx="63373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(etc.)</a:t>
            </a:r>
            <a:endParaRPr lang="en-US" sz="1100" dirty="0"/>
          </a:p>
        </p:txBody>
      </p:sp>
      <p:sp>
        <p:nvSpPr>
          <p:cNvPr id="317" name="Rounded Rectangle 316"/>
          <p:cNvSpPr/>
          <p:nvPr/>
        </p:nvSpPr>
        <p:spPr>
          <a:xfrm>
            <a:off x="3956814" y="2623791"/>
            <a:ext cx="8925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column </a:t>
            </a:r>
            <a:r>
              <a:rPr lang="en-US" sz="1100" dirty="0" smtClean="0"/>
              <a:t>3…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972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ontent Placeholder 16"/>
          <p:cNvSpPr>
            <a:spLocks noGrp="1"/>
          </p:cNvSpPr>
          <p:nvPr>
            <p:ph idx="4294967295"/>
          </p:nvPr>
        </p:nvSpPr>
        <p:spPr>
          <a:xfrm>
            <a:off x="348951" y="845588"/>
            <a:ext cx="7628795" cy="17269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The second stage of encoding </a:t>
            </a:r>
            <a:r>
              <a:rPr lang="en-US" sz="1600" dirty="0" err="1" smtClean="0"/>
              <a:t>sparsifies</a:t>
            </a:r>
            <a:r>
              <a:rPr lang="en-US" sz="1600" dirty="0" smtClean="0"/>
              <a:t> the strip data: </a:t>
            </a:r>
          </a:p>
          <a:p>
            <a:r>
              <a:rPr lang="en-US" sz="1600" dirty="0" smtClean="0"/>
              <a:t>The strip-encoded data is checked for each of the 128 strips</a:t>
            </a:r>
          </a:p>
          <a:p>
            <a:r>
              <a:rPr lang="en-US" sz="1600" dirty="0" smtClean="0"/>
              <a:t>The first 8 hits seen within the array, starting from row 0 at the top of the array, down to row 127 at the bottom, are encoded to output as 13 bits: </a:t>
            </a:r>
            <a:br>
              <a:rPr lang="en-US" sz="1600" dirty="0" smtClean="0"/>
            </a:br>
            <a:r>
              <a:rPr lang="en-US" sz="1600" dirty="0" smtClean="0"/>
              <a:t>        </a:t>
            </a:r>
            <a:r>
              <a:rPr lang="en-GB" sz="1600" dirty="0" smtClean="0"/>
              <a:t>multiple </a:t>
            </a:r>
            <a:r>
              <a:rPr lang="en-GB" sz="1600" dirty="0"/>
              <a:t>hit flag (1 bit) + column address (</a:t>
            </a:r>
            <a:r>
              <a:rPr lang="en-GB" sz="1600" dirty="0" smtClean="0"/>
              <a:t>5 bits) </a:t>
            </a:r>
            <a:r>
              <a:rPr lang="en-GB" sz="1600" dirty="0"/>
              <a:t>+ </a:t>
            </a:r>
            <a:r>
              <a:rPr lang="en-GB" sz="1600" dirty="0" smtClean="0"/>
              <a:t>row </a:t>
            </a:r>
            <a:r>
              <a:rPr lang="en-GB" sz="1600" dirty="0"/>
              <a:t>address (</a:t>
            </a:r>
            <a:r>
              <a:rPr lang="en-GB" sz="1600" dirty="0" smtClean="0"/>
              <a:t>7 bit)</a:t>
            </a:r>
            <a:endParaRPr lang="en-GB" sz="1600" dirty="0"/>
          </a:p>
          <a:p>
            <a:pPr lvl="1"/>
            <a:endParaRPr lang="en-US" sz="1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Hit encoding</a:t>
            </a:r>
            <a:endParaRPr lang="en-GB" sz="3600" dirty="0">
              <a:solidFill>
                <a:srgbClr val="0000FF"/>
              </a:solidFill>
            </a:endParaRPr>
          </a:p>
        </p:txBody>
      </p:sp>
      <p:grpSp>
        <p:nvGrpSpPr>
          <p:cNvPr id="376" name="Group 375"/>
          <p:cNvGrpSpPr/>
          <p:nvPr/>
        </p:nvGrpSpPr>
        <p:grpSpPr>
          <a:xfrm>
            <a:off x="2247077" y="3460882"/>
            <a:ext cx="1176436" cy="154616"/>
            <a:chOff x="2529206" y="1977700"/>
            <a:chExt cx="1291007" cy="154616"/>
          </a:xfrm>
        </p:grpSpPr>
        <p:sp>
          <p:nvSpPr>
            <p:cNvPr id="377" name="Rounded Rectangle 376"/>
            <p:cNvSpPr/>
            <p:nvPr/>
          </p:nvSpPr>
          <p:spPr>
            <a:xfrm>
              <a:off x="2719933" y="1986012"/>
              <a:ext cx="406869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3372657" y="1986012"/>
              <a:ext cx="447556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79" name="Straight Arrow Connector 37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Rounded Rectangle 379"/>
            <p:cNvSpPr/>
            <p:nvPr/>
          </p:nvSpPr>
          <p:spPr>
            <a:xfrm>
              <a:off x="3091395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2247078" y="3856796"/>
            <a:ext cx="1176433" cy="154616"/>
            <a:chOff x="2529206" y="1977700"/>
            <a:chExt cx="1291003" cy="154616"/>
          </a:xfrm>
        </p:grpSpPr>
        <p:sp>
          <p:nvSpPr>
            <p:cNvPr id="382" name="Rounded Rectangle 38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4" name="Straight Arrow Connector 38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5" name="Rounded Rectangle 38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2247078" y="4054753"/>
            <a:ext cx="1176433" cy="154616"/>
            <a:chOff x="2529206" y="1977700"/>
            <a:chExt cx="1291003" cy="154616"/>
          </a:xfrm>
        </p:grpSpPr>
        <p:sp>
          <p:nvSpPr>
            <p:cNvPr id="387" name="Rounded Rectangle 38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88" name="Rounded Rectangle 38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89" name="Straight Arrow Connector 38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Rounded Rectangle 38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2247078" y="4252710"/>
            <a:ext cx="1176433" cy="154616"/>
            <a:chOff x="2529206" y="1977700"/>
            <a:chExt cx="1291003" cy="154616"/>
          </a:xfrm>
        </p:grpSpPr>
        <p:sp>
          <p:nvSpPr>
            <p:cNvPr id="392" name="Rounded Rectangle 39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3" name="Rounded Rectangle 39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4" name="Straight Arrow Connector 39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39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2247078" y="4450667"/>
            <a:ext cx="1176433" cy="154616"/>
            <a:chOff x="2529206" y="1977700"/>
            <a:chExt cx="1291003" cy="154616"/>
          </a:xfrm>
        </p:grpSpPr>
        <p:sp>
          <p:nvSpPr>
            <p:cNvPr id="397" name="Rounded Rectangle 39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398" name="Rounded Rectangle 39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399" name="Straight Arrow Connector 39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Rounded Rectangle 39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2247078" y="4648624"/>
            <a:ext cx="1176433" cy="154616"/>
            <a:chOff x="2529206" y="1977700"/>
            <a:chExt cx="1291003" cy="154616"/>
          </a:xfrm>
        </p:grpSpPr>
        <p:sp>
          <p:nvSpPr>
            <p:cNvPr id="402" name="Rounded Rectangle 40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4" name="Straight Arrow Connector 40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Rounded Rectangle 40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2247078" y="4846581"/>
            <a:ext cx="1176433" cy="154616"/>
            <a:chOff x="2529206" y="1977700"/>
            <a:chExt cx="1291003" cy="154616"/>
          </a:xfrm>
        </p:grpSpPr>
        <p:sp>
          <p:nvSpPr>
            <p:cNvPr id="407" name="Rounded Rectangle 40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08" name="Rounded Rectangle 40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09" name="Straight Arrow Connector 40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Rounded Rectangle 40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2247078" y="5044538"/>
            <a:ext cx="1176433" cy="154616"/>
            <a:chOff x="2529206" y="1977700"/>
            <a:chExt cx="1291003" cy="154616"/>
          </a:xfrm>
        </p:grpSpPr>
        <p:sp>
          <p:nvSpPr>
            <p:cNvPr id="412" name="Rounded Rectangle 41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3" name="Rounded Rectangle 41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4" name="Straight Arrow Connector 41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5" name="Rounded Rectangle 41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2247078" y="5244385"/>
            <a:ext cx="1176433" cy="154616"/>
            <a:chOff x="2529206" y="1977700"/>
            <a:chExt cx="1291003" cy="154616"/>
          </a:xfrm>
        </p:grpSpPr>
        <p:sp>
          <p:nvSpPr>
            <p:cNvPr id="417" name="Rounded Rectangle 41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18" name="Rounded Rectangle 41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19" name="Straight Arrow Connector 41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Rounded Rectangle 41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247078" y="5440452"/>
            <a:ext cx="1176433" cy="154616"/>
            <a:chOff x="2529206" y="1977700"/>
            <a:chExt cx="1291003" cy="154616"/>
          </a:xfrm>
        </p:grpSpPr>
        <p:sp>
          <p:nvSpPr>
            <p:cNvPr id="422" name="Rounded Rectangle 42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3" name="Rounded Rectangle 42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4" name="Straight Arrow Connector 42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ounded Rectangle 42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26" name="Group 425"/>
          <p:cNvGrpSpPr/>
          <p:nvPr/>
        </p:nvGrpSpPr>
        <p:grpSpPr>
          <a:xfrm>
            <a:off x="2247078" y="5640719"/>
            <a:ext cx="1176433" cy="154616"/>
            <a:chOff x="2529206" y="1977700"/>
            <a:chExt cx="1291003" cy="154616"/>
          </a:xfrm>
        </p:grpSpPr>
        <p:sp>
          <p:nvSpPr>
            <p:cNvPr id="427" name="Rounded Rectangle 42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28" name="Rounded Rectangle 42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29" name="Straight Arrow Connector 42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0" name="Rounded Rectangle 42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2247078" y="5838886"/>
            <a:ext cx="1176433" cy="154616"/>
            <a:chOff x="2529206" y="1977700"/>
            <a:chExt cx="1291003" cy="154616"/>
          </a:xfrm>
        </p:grpSpPr>
        <p:sp>
          <p:nvSpPr>
            <p:cNvPr id="432" name="Rounded Rectangle 43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3" name="Rounded Rectangle 43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4" name="Straight Arrow Connector 43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5" name="Rounded Rectangle 43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2247078" y="6037053"/>
            <a:ext cx="1176433" cy="154616"/>
            <a:chOff x="2529206" y="1977700"/>
            <a:chExt cx="1291003" cy="154616"/>
          </a:xfrm>
        </p:grpSpPr>
        <p:sp>
          <p:nvSpPr>
            <p:cNvPr id="437" name="Rounded Rectangle 436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38" name="Rounded Rectangle 437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39" name="Straight Arrow Connector 438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ounded Rectangle 439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2247078" y="3658839"/>
            <a:ext cx="1176433" cy="154616"/>
            <a:chOff x="2529206" y="1977700"/>
            <a:chExt cx="1291003" cy="154616"/>
          </a:xfrm>
        </p:grpSpPr>
        <p:sp>
          <p:nvSpPr>
            <p:cNvPr id="452" name="Rounded Rectangle 451"/>
            <p:cNvSpPr/>
            <p:nvPr/>
          </p:nvSpPr>
          <p:spPr>
            <a:xfrm>
              <a:off x="2719932" y="1986012"/>
              <a:ext cx="406868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a</a:t>
              </a:r>
              <a:r>
                <a:rPr lang="en-US" sz="700" dirty="0" smtClean="0"/>
                <a:t>dd</a:t>
              </a:r>
              <a:endParaRPr lang="en-US" sz="700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3372654" y="1986012"/>
              <a:ext cx="447555" cy="146304"/>
            </a:xfrm>
            <a:prstGeom prst="round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skip</a:t>
              </a:r>
              <a:endParaRPr lang="en-US" sz="700" dirty="0"/>
            </a:p>
          </p:txBody>
        </p:sp>
        <p:cxnSp>
          <p:nvCxnSpPr>
            <p:cNvPr id="454" name="Straight Arrow Connector 453"/>
            <p:cNvCxnSpPr/>
            <p:nvPr/>
          </p:nvCxnSpPr>
          <p:spPr>
            <a:xfrm>
              <a:off x="2529206" y="2059164"/>
              <a:ext cx="149721" cy="0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5" name="Rounded Rectangle 454"/>
            <p:cNvSpPr/>
            <p:nvPr/>
          </p:nvSpPr>
          <p:spPr>
            <a:xfrm>
              <a:off x="3091396" y="1977700"/>
              <a:ext cx="336255" cy="14630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700" dirty="0" smtClean="0"/>
                <a:t>or</a:t>
              </a:r>
              <a:endParaRPr lang="en-US" sz="700" dirty="0"/>
            </a:p>
          </p:txBody>
        </p:sp>
      </p:grpSp>
      <p:grpSp>
        <p:nvGrpSpPr>
          <p:cNvPr id="456" name="Group 455"/>
          <p:cNvGrpSpPr/>
          <p:nvPr/>
        </p:nvGrpSpPr>
        <p:grpSpPr>
          <a:xfrm>
            <a:off x="3450831" y="3932620"/>
            <a:ext cx="3893549" cy="1577851"/>
            <a:chOff x="3850190" y="2449437"/>
            <a:chExt cx="3815530" cy="1577851"/>
          </a:xfrm>
        </p:grpSpPr>
        <p:cxnSp>
          <p:nvCxnSpPr>
            <p:cNvPr id="457" name="Straight Connector 456"/>
            <p:cNvCxnSpPr/>
            <p:nvPr/>
          </p:nvCxnSpPr>
          <p:spPr>
            <a:xfrm flipH="1">
              <a:off x="3850190" y="2449437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/>
          </p:nvCxnSpPr>
          <p:spPr>
            <a:xfrm flipH="1">
              <a:off x="3850190" y="3834200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/>
          </p:nvCxnSpPr>
          <p:spPr>
            <a:xfrm flipH="1">
              <a:off x="3850190" y="4027288"/>
              <a:ext cx="381553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3" name="Rounded Rectangle 472"/>
          <p:cNvSpPr/>
          <p:nvPr/>
        </p:nvSpPr>
        <p:spPr>
          <a:xfrm>
            <a:off x="5858687" y="3865108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smtClean="0"/>
              <a:t>1</a:t>
            </a:r>
            <a:endParaRPr lang="en-US" sz="1050" dirty="0"/>
          </a:p>
        </p:txBody>
      </p:sp>
      <p:sp>
        <p:nvSpPr>
          <p:cNvPr id="487" name="Rounded Rectangle 486"/>
          <p:cNvSpPr/>
          <p:nvPr/>
        </p:nvSpPr>
        <p:spPr>
          <a:xfrm>
            <a:off x="6237629" y="5442073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488" name="Rounded Rectangle 487"/>
          <p:cNvSpPr/>
          <p:nvPr/>
        </p:nvSpPr>
        <p:spPr>
          <a:xfrm>
            <a:off x="6051326" y="5244385"/>
            <a:ext cx="133320" cy="146304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/>
              <a:t>2</a:t>
            </a:r>
          </a:p>
        </p:txBody>
      </p:sp>
      <p:grpSp>
        <p:nvGrpSpPr>
          <p:cNvPr id="502" name="Group 501"/>
          <p:cNvGrpSpPr/>
          <p:nvPr/>
        </p:nvGrpSpPr>
        <p:grpSpPr>
          <a:xfrm>
            <a:off x="5925347" y="3460881"/>
            <a:ext cx="1321820" cy="3134047"/>
            <a:chOff x="6565692" y="1815511"/>
            <a:chExt cx="1450548" cy="3296236"/>
          </a:xfrm>
        </p:grpSpPr>
        <p:cxnSp>
          <p:nvCxnSpPr>
            <p:cNvPr id="503" name="Straight Connector 502"/>
            <p:cNvCxnSpPr/>
            <p:nvPr/>
          </p:nvCxnSpPr>
          <p:spPr>
            <a:xfrm>
              <a:off x="6565692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>
            <a:xfrm>
              <a:off x="6772913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/>
            <p:cNvCxnSpPr/>
            <p:nvPr/>
          </p:nvCxnSpPr>
          <p:spPr>
            <a:xfrm>
              <a:off x="6980134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/>
            <p:cNvCxnSpPr/>
            <p:nvPr/>
          </p:nvCxnSpPr>
          <p:spPr>
            <a:xfrm>
              <a:off x="7187355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Straight Connector 506"/>
            <p:cNvCxnSpPr/>
            <p:nvPr/>
          </p:nvCxnSpPr>
          <p:spPr>
            <a:xfrm>
              <a:off x="7394576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>
              <a:off x="7601797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>
            <a:xfrm>
              <a:off x="7809018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/>
            <p:cNvCxnSpPr/>
            <p:nvPr/>
          </p:nvCxnSpPr>
          <p:spPr>
            <a:xfrm>
              <a:off x="8016240" y="1815511"/>
              <a:ext cx="0" cy="32962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" name="Rounded Rectangle 512"/>
          <p:cNvSpPr/>
          <p:nvPr/>
        </p:nvSpPr>
        <p:spPr>
          <a:xfrm>
            <a:off x="5883684" y="3237954"/>
            <a:ext cx="1419032" cy="177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Output bus 8x13 bits</a:t>
            </a:r>
            <a:endParaRPr lang="en-US" sz="1050" dirty="0"/>
          </a:p>
        </p:txBody>
      </p:sp>
      <p:sp>
        <p:nvSpPr>
          <p:cNvPr id="514" name="Rounded Rectangle 513"/>
          <p:cNvSpPr/>
          <p:nvPr/>
        </p:nvSpPr>
        <p:spPr>
          <a:xfrm>
            <a:off x="5825228" y="6344008"/>
            <a:ext cx="1533039" cy="322928"/>
          </a:xfrm>
          <a:prstGeom prst="roundRect">
            <a:avLst>
              <a:gd name="adj" fmla="val 8974"/>
            </a:avLst>
          </a:prstGeom>
          <a:solidFill>
            <a:srgbClr val="CCFFCC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261" name="Rounded Rectangle 260"/>
          <p:cNvSpPr/>
          <p:nvPr/>
        </p:nvSpPr>
        <p:spPr>
          <a:xfrm>
            <a:off x="457200" y="342657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0</a:t>
            </a:r>
            <a:endParaRPr lang="en-US" sz="1050" dirty="0"/>
          </a:p>
        </p:txBody>
      </p:sp>
      <p:sp>
        <p:nvSpPr>
          <p:cNvPr id="262" name="Rounded Rectangle 261"/>
          <p:cNvSpPr/>
          <p:nvPr/>
        </p:nvSpPr>
        <p:spPr>
          <a:xfrm>
            <a:off x="457200" y="3629581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</a:t>
            </a:r>
            <a:endParaRPr lang="en-US" sz="1050" dirty="0"/>
          </a:p>
        </p:txBody>
      </p:sp>
      <p:sp>
        <p:nvSpPr>
          <p:cNvPr id="515" name="Rounded Rectangle 514"/>
          <p:cNvSpPr/>
          <p:nvPr/>
        </p:nvSpPr>
        <p:spPr>
          <a:xfrm>
            <a:off x="457200" y="3827538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2</a:t>
            </a:r>
            <a:endParaRPr lang="en-US" sz="1050" dirty="0"/>
          </a:p>
        </p:txBody>
      </p:sp>
      <p:sp>
        <p:nvSpPr>
          <p:cNvPr id="516" name="Rounded Rectangle 515"/>
          <p:cNvSpPr/>
          <p:nvPr/>
        </p:nvSpPr>
        <p:spPr>
          <a:xfrm>
            <a:off x="457200" y="401718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3</a:t>
            </a:r>
            <a:endParaRPr lang="en-US" sz="1050" dirty="0"/>
          </a:p>
        </p:txBody>
      </p:sp>
      <p:sp>
        <p:nvSpPr>
          <p:cNvPr id="517" name="Rounded Rectangle 516"/>
          <p:cNvSpPr/>
          <p:nvPr/>
        </p:nvSpPr>
        <p:spPr>
          <a:xfrm>
            <a:off x="457200" y="4223452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4</a:t>
            </a:r>
            <a:endParaRPr lang="en-US" sz="1050" dirty="0"/>
          </a:p>
        </p:txBody>
      </p:sp>
      <p:sp>
        <p:nvSpPr>
          <p:cNvPr id="518" name="Rounded Rectangle 517"/>
          <p:cNvSpPr/>
          <p:nvPr/>
        </p:nvSpPr>
        <p:spPr>
          <a:xfrm>
            <a:off x="457200" y="442140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5</a:t>
            </a:r>
            <a:endParaRPr lang="en-US" sz="1050" dirty="0"/>
          </a:p>
        </p:txBody>
      </p:sp>
      <p:sp>
        <p:nvSpPr>
          <p:cNvPr id="519" name="Rounded Rectangle 518"/>
          <p:cNvSpPr/>
          <p:nvPr/>
        </p:nvSpPr>
        <p:spPr>
          <a:xfrm>
            <a:off x="457200" y="461105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6</a:t>
            </a:r>
            <a:endParaRPr lang="en-US" sz="1050" dirty="0"/>
          </a:p>
        </p:txBody>
      </p:sp>
      <p:sp>
        <p:nvSpPr>
          <p:cNvPr id="520" name="Rounded Rectangle 519"/>
          <p:cNvSpPr/>
          <p:nvPr/>
        </p:nvSpPr>
        <p:spPr>
          <a:xfrm>
            <a:off x="457200" y="4817323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7</a:t>
            </a:r>
            <a:endParaRPr lang="en-US" sz="1050" dirty="0"/>
          </a:p>
        </p:txBody>
      </p:sp>
      <p:sp>
        <p:nvSpPr>
          <p:cNvPr id="521" name="Rounded Rectangle 520"/>
          <p:cNvSpPr/>
          <p:nvPr/>
        </p:nvSpPr>
        <p:spPr>
          <a:xfrm>
            <a:off x="457200" y="5015280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8</a:t>
            </a:r>
            <a:endParaRPr lang="en-US" sz="1050" dirty="0"/>
          </a:p>
        </p:txBody>
      </p:sp>
      <p:sp>
        <p:nvSpPr>
          <p:cNvPr id="522" name="Rounded Rectangle 521"/>
          <p:cNvSpPr/>
          <p:nvPr/>
        </p:nvSpPr>
        <p:spPr>
          <a:xfrm>
            <a:off x="457200" y="520353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9</a:t>
            </a:r>
            <a:endParaRPr lang="en-US" sz="1050" dirty="0"/>
          </a:p>
        </p:txBody>
      </p:sp>
      <p:sp>
        <p:nvSpPr>
          <p:cNvPr id="523" name="Rounded Rectangle 522"/>
          <p:cNvSpPr/>
          <p:nvPr/>
        </p:nvSpPr>
        <p:spPr>
          <a:xfrm>
            <a:off x="457200" y="5413294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10</a:t>
            </a:r>
            <a:endParaRPr lang="en-US" sz="1050" dirty="0"/>
          </a:p>
        </p:txBody>
      </p:sp>
      <p:sp>
        <p:nvSpPr>
          <p:cNvPr id="525" name="Rounded Rectangle 524"/>
          <p:cNvSpPr/>
          <p:nvPr/>
        </p:nvSpPr>
        <p:spPr>
          <a:xfrm>
            <a:off x="457200" y="560273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11</a:t>
            </a:r>
            <a:endParaRPr lang="en-US" sz="1050" dirty="0"/>
          </a:p>
        </p:txBody>
      </p:sp>
      <p:sp>
        <p:nvSpPr>
          <p:cNvPr id="526" name="Rounded Rectangle 525"/>
          <p:cNvSpPr/>
          <p:nvPr/>
        </p:nvSpPr>
        <p:spPr>
          <a:xfrm>
            <a:off x="457200" y="5806767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12</a:t>
            </a:r>
            <a:endParaRPr lang="en-US" sz="1050" dirty="0"/>
          </a:p>
        </p:txBody>
      </p:sp>
      <p:sp>
        <p:nvSpPr>
          <p:cNvPr id="527" name="Rounded Rectangle 526"/>
          <p:cNvSpPr/>
          <p:nvPr/>
        </p:nvSpPr>
        <p:spPr>
          <a:xfrm>
            <a:off x="457200" y="6006289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row 13</a:t>
            </a:r>
            <a:endParaRPr lang="en-US" sz="1050" dirty="0"/>
          </a:p>
        </p:txBody>
      </p:sp>
      <p:sp>
        <p:nvSpPr>
          <p:cNvPr id="530" name="Rounded Rectangle 529"/>
          <p:cNvSpPr/>
          <p:nvPr/>
        </p:nvSpPr>
        <p:spPr>
          <a:xfrm>
            <a:off x="457200" y="6194725"/>
            <a:ext cx="617829" cy="2214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/>
              <a:t>(etc.)</a:t>
            </a:r>
            <a:endParaRPr lang="en-US" sz="1050" dirty="0"/>
          </a:p>
        </p:txBody>
      </p:sp>
      <p:sp>
        <p:nvSpPr>
          <p:cNvPr id="543" name="Rounded Rectangle 542"/>
          <p:cNvSpPr/>
          <p:nvPr/>
        </p:nvSpPr>
        <p:spPr>
          <a:xfrm>
            <a:off x="7411970" y="381140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2 had 1 hit in col 2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</a:p>
        </p:txBody>
      </p:sp>
      <p:sp>
        <p:nvSpPr>
          <p:cNvPr id="544" name="Rounded Rectangle 543"/>
          <p:cNvSpPr/>
          <p:nvPr/>
        </p:nvSpPr>
        <p:spPr>
          <a:xfrm>
            <a:off x="7411970" y="4896946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9 had 1 hit in col 31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2</a:t>
            </a:r>
            <a:r>
              <a:rPr lang="en-US" sz="1100" baseline="30000" dirty="0" smtClean="0">
                <a:solidFill>
                  <a:srgbClr val="0000FF"/>
                </a:solidFill>
              </a:rPr>
              <a:t>nd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5" name="Rounded Rectangle 544"/>
          <p:cNvSpPr/>
          <p:nvPr/>
        </p:nvSpPr>
        <p:spPr>
          <a:xfrm>
            <a:off x="7411970" y="5387483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rgbClr val="0000FF"/>
                </a:solidFill>
              </a:rPr>
              <a:t>row 10 had its 1</a:t>
            </a:r>
            <a:r>
              <a:rPr lang="en-US" sz="1100" baseline="30000" dirty="0" smtClean="0">
                <a:solidFill>
                  <a:srgbClr val="0000FF"/>
                </a:solidFill>
              </a:rPr>
              <a:t>st</a:t>
            </a:r>
            <a:r>
              <a:rPr lang="en-US" sz="1100" dirty="0" smtClean="0">
                <a:solidFill>
                  <a:srgbClr val="0000FF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hit in col 0</a:t>
            </a:r>
            <a:r>
              <a:rPr lang="en-US" sz="1100" dirty="0" smtClean="0">
                <a:solidFill>
                  <a:srgbClr val="0000FF"/>
                </a:solidFill>
              </a:rPr>
              <a:t>, 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+ there was at least 1 more hit within row 10</a:t>
            </a:r>
          </a:p>
          <a:p>
            <a:r>
              <a:rPr lang="en-US" sz="1100" dirty="0" smtClean="0">
                <a:solidFill>
                  <a:srgbClr val="0000FF"/>
                </a:solidFill>
              </a:rPr>
              <a:t>= 3</a:t>
            </a:r>
            <a:r>
              <a:rPr lang="en-US" sz="1100" baseline="30000" dirty="0" smtClean="0">
                <a:solidFill>
                  <a:srgbClr val="0000FF"/>
                </a:solidFill>
              </a:rPr>
              <a:t>rd</a:t>
            </a:r>
            <a:r>
              <a:rPr lang="en-US" sz="1100" dirty="0" smtClean="0">
                <a:solidFill>
                  <a:srgbClr val="0000FF"/>
                </a:solidFill>
              </a:rPr>
              <a:t> write to memory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6" name="Rounded Rectangle 545"/>
          <p:cNvSpPr/>
          <p:nvPr/>
        </p:nvSpPr>
        <p:spPr>
          <a:xfrm>
            <a:off x="7411970" y="3218831"/>
            <a:ext cx="1629480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00FF"/>
                </a:solidFill>
              </a:rPr>
              <a:t>interpretation</a:t>
            </a:r>
            <a:r>
              <a:rPr lang="en-US" sz="1100" dirty="0" smtClean="0">
                <a:solidFill>
                  <a:srgbClr val="0000FF"/>
                </a:solidFill>
              </a:rPr>
              <a:t>:</a:t>
            </a:r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549" name="Rounded Rectangle 548"/>
          <p:cNvSpPr/>
          <p:nvPr/>
        </p:nvSpPr>
        <p:spPr>
          <a:xfrm rot="18980775">
            <a:off x="1704348" y="2961520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sp>
        <p:nvSpPr>
          <p:cNvPr id="550" name="Rounded Rectangle 549"/>
          <p:cNvSpPr/>
          <p:nvPr/>
        </p:nvSpPr>
        <p:spPr>
          <a:xfrm rot="18980775">
            <a:off x="1862024" y="2790560"/>
            <a:ext cx="1638906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i="1" dirty="0" smtClean="0"/>
              <a:t>Hit/no hit (internal signal)</a:t>
            </a:r>
            <a:endParaRPr lang="en-US" sz="1000" i="1" dirty="0"/>
          </a:p>
        </p:txBody>
      </p:sp>
      <p:sp>
        <p:nvSpPr>
          <p:cNvPr id="551" name="Left Brace 550"/>
          <p:cNvSpPr/>
          <p:nvPr/>
        </p:nvSpPr>
        <p:spPr>
          <a:xfrm rot="5400000">
            <a:off x="4192984" y="3377839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2" name="Rounded Rectangle 551"/>
          <p:cNvSpPr/>
          <p:nvPr/>
        </p:nvSpPr>
        <p:spPr>
          <a:xfrm>
            <a:off x="3729990" y="3414315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555" name="Left Brace 554"/>
          <p:cNvSpPr/>
          <p:nvPr/>
        </p:nvSpPr>
        <p:spPr>
          <a:xfrm rot="5400000">
            <a:off x="5125449" y="3221559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2" name="Rounded Rectangle 561"/>
          <p:cNvSpPr/>
          <p:nvPr/>
        </p:nvSpPr>
        <p:spPr>
          <a:xfrm>
            <a:off x="4517303" y="3414315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  <p:sp>
        <p:nvSpPr>
          <p:cNvPr id="575" name="Rounded Rectangle 574"/>
          <p:cNvSpPr/>
          <p:nvPr/>
        </p:nvSpPr>
        <p:spPr>
          <a:xfrm>
            <a:off x="3329121" y="3085628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576" name="Straight Arrow Connector 575"/>
          <p:cNvCxnSpPr/>
          <p:nvPr/>
        </p:nvCxnSpPr>
        <p:spPr>
          <a:xfrm>
            <a:off x="3759267" y="3317003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Left Brace 576"/>
          <p:cNvSpPr/>
          <p:nvPr/>
        </p:nvSpPr>
        <p:spPr>
          <a:xfrm rot="5400000">
            <a:off x="1411736" y="2952738"/>
            <a:ext cx="95835" cy="828508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8" name="Rounded Rectangle 577"/>
          <p:cNvSpPr/>
          <p:nvPr/>
        </p:nvSpPr>
        <p:spPr>
          <a:xfrm>
            <a:off x="1008495" y="2866682"/>
            <a:ext cx="1010184" cy="429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</a:t>
            </a:r>
          </a:p>
          <a:p>
            <a:pPr algn="ctr"/>
            <a:r>
              <a:rPr lang="en-US" sz="1000" i="1" dirty="0" smtClean="0"/>
              <a:t>address</a:t>
            </a:r>
          </a:p>
          <a:p>
            <a:pPr algn="ctr"/>
            <a:r>
              <a:rPr lang="en-US" sz="1000" i="1" dirty="0" smtClean="0"/>
              <a:t>(5 bits)</a:t>
            </a:r>
            <a:endParaRPr lang="en-US" sz="1000" i="1" dirty="0"/>
          </a:p>
        </p:txBody>
      </p:sp>
      <p:sp>
        <p:nvSpPr>
          <p:cNvPr id="579" name="Rounded Rectangle 578"/>
          <p:cNvSpPr/>
          <p:nvPr/>
        </p:nvSpPr>
        <p:spPr>
          <a:xfrm>
            <a:off x="819557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cxnSp>
        <p:nvCxnSpPr>
          <p:cNvPr id="580" name="Straight Arrow Connector 579"/>
          <p:cNvCxnSpPr/>
          <p:nvPr/>
        </p:nvCxnSpPr>
        <p:spPr>
          <a:xfrm>
            <a:off x="1115615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Rounded Rectangle 580"/>
          <p:cNvSpPr/>
          <p:nvPr/>
        </p:nvSpPr>
        <p:spPr>
          <a:xfrm>
            <a:off x="1636659" y="2979834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cxnSp>
        <p:nvCxnSpPr>
          <p:cNvPr id="582" name="Straight Arrow Connector 581"/>
          <p:cNvCxnSpPr/>
          <p:nvPr/>
        </p:nvCxnSpPr>
        <p:spPr>
          <a:xfrm>
            <a:off x="1804143" y="3175406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Arrow Connector 582"/>
          <p:cNvCxnSpPr/>
          <p:nvPr/>
        </p:nvCxnSpPr>
        <p:spPr>
          <a:xfrm flipV="1">
            <a:off x="391825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Arrow Connector 583"/>
          <p:cNvCxnSpPr/>
          <p:nvPr/>
        </p:nvCxnSpPr>
        <p:spPr>
          <a:xfrm flipV="1">
            <a:off x="4552774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Arrow Connector 584"/>
          <p:cNvCxnSpPr/>
          <p:nvPr/>
        </p:nvCxnSpPr>
        <p:spPr>
          <a:xfrm flipV="1">
            <a:off x="4701192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Straight Arrow Connector 585"/>
          <p:cNvCxnSpPr/>
          <p:nvPr/>
        </p:nvCxnSpPr>
        <p:spPr>
          <a:xfrm flipV="1">
            <a:off x="5656343" y="4044087"/>
            <a:ext cx="0" cy="167636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7" name="Rounded Rectangle 586"/>
          <p:cNvSpPr/>
          <p:nvPr/>
        </p:nvSpPr>
        <p:spPr>
          <a:xfrm>
            <a:off x="3697103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588" name="Rounded Rectangle 587"/>
          <p:cNvSpPr/>
          <p:nvPr/>
        </p:nvSpPr>
        <p:spPr>
          <a:xfrm>
            <a:off x="4297568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89" name="Rounded Rectangle 588"/>
          <p:cNvSpPr/>
          <p:nvPr/>
        </p:nvSpPr>
        <p:spPr>
          <a:xfrm>
            <a:off x="4526940" y="4158461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/>
              <a:t>l</a:t>
            </a:r>
            <a:r>
              <a:rPr lang="en-US" sz="1000" i="1" dirty="0" err="1" smtClean="0"/>
              <a:t>sb</a:t>
            </a:r>
            <a:endParaRPr lang="en-US" sz="1000" i="1" dirty="0"/>
          </a:p>
        </p:txBody>
      </p:sp>
      <p:sp>
        <p:nvSpPr>
          <p:cNvPr id="590" name="Rounded Rectangle 589"/>
          <p:cNvSpPr/>
          <p:nvPr/>
        </p:nvSpPr>
        <p:spPr>
          <a:xfrm>
            <a:off x="5434471" y="4147313"/>
            <a:ext cx="4437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err="1" smtClean="0"/>
              <a:t>msb</a:t>
            </a:r>
            <a:endParaRPr lang="en-US" sz="1000" i="1" dirty="0"/>
          </a:p>
        </p:txBody>
      </p:sp>
      <p:sp>
        <p:nvSpPr>
          <p:cNvPr id="636" name="Rounded Rectangle 635"/>
          <p:cNvSpPr/>
          <p:nvPr/>
        </p:nvSpPr>
        <p:spPr>
          <a:xfrm>
            <a:off x="3378886" y="2723385"/>
            <a:ext cx="3679449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dirty="0" smtClean="0">
                <a:solidFill>
                  <a:schemeClr val="tx1"/>
                </a:solidFill>
              </a:rPr>
              <a:t>These bits are ordered to match the </a:t>
            </a:r>
            <a:r>
              <a:rPr lang="en-US" sz="1100" dirty="0" err="1" smtClean="0">
                <a:solidFill>
                  <a:schemeClr val="tx1"/>
                </a:solidFill>
              </a:rPr>
              <a:t>Serializer’s</a:t>
            </a:r>
            <a:r>
              <a:rPr lang="en-US" sz="1100" dirty="0" smtClean="0">
                <a:solidFill>
                  <a:schemeClr val="tx1"/>
                </a:solidFill>
              </a:rPr>
              <a:t> memory.</a:t>
            </a:r>
            <a:endParaRPr lang="en-US" sz="1100" dirty="0">
              <a:solidFill>
                <a:srgbClr val="FF0066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45400" y="3465402"/>
            <a:ext cx="1173701" cy="2722475"/>
            <a:chOff x="1045400" y="3465402"/>
            <a:chExt cx="1173701" cy="2722475"/>
          </a:xfrm>
        </p:grpSpPr>
        <p:sp>
          <p:nvSpPr>
            <p:cNvPr id="646" name="Rounded Rectangle 645"/>
            <p:cNvSpPr/>
            <p:nvPr/>
          </p:nvSpPr>
          <p:spPr>
            <a:xfrm>
              <a:off x="1045400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Rounded Rectangle 646"/>
            <p:cNvSpPr/>
            <p:nvPr/>
          </p:nvSpPr>
          <p:spPr>
            <a:xfrm>
              <a:off x="1216268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Rounded Rectangle 647"/>
            <p:cNvSpPr/>
            <p:nvPr/>
          </p:nvSpPr>
          <p:spPr>
            <a:xfrm>
              <a:off x="1387136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Rounded Rectangle 648"/>
            <p:cNvSpPr/>
            <p:nvPr/>
          </p:nvSpPr>
          <p:spPr>
            <a:xfrm>
              <a:off x="1558004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Rounded Rectangle 649"/>
            <p:cNvSpPr/>
            <p:nvPr/>
          </p:nvSpPr>
          <p:spPr>
            <a:xfrm>
              <a:off x="1728873" y="3465402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Rounded Rectangle 650"/>
            <p:cNvSpPr/>
            <p:nvPr/>
          </p:nvSpPr>
          <p:spPr>
            <a:xfrm>
              <a:off x="1899741" y="3465402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Rounded Rectangle 651"/>
            <p:cNvSpPr/>
            <p:nvPr/>
          </p:nvSpPr>
          <p:spPr>
            <a:xfrm>
              <a:off x="2072065" y="3465402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Rounded Rectangle 652"/>
            <p:cNvSpPr/>
            <p:nvPr/>
          </p:nvSpPr>
          <p:spPr>
            <a:xfrm>
              <a:off x="1045400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Rounded Rectangle 653"/>
            <p:cNvSpPr/>
            <p:nvPr/>
          </p:nvSpPr>
          <p:spPr>
            <a:xfrm>
              <a:off x="1216268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Rounded Rectangle 654"/>
            <p:cNvSpPr/>
            <p:nvPr/>
          </p:nvSpPr>
          <p:spPr>
            <a:xfrm>
              <a:off x="1387136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Rounded Rectangle 655"/>
            <p:cNvSpPr/>
            <p:nvPr/>
          </p:nvSpPr>
          <p:spPr>
            <a:xfrm>
              <a:off x="1558004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Rounded Rectangle 656"/>
            <p:cNvSpPr/>
            <p:nvPr/>
          </p:nvSpPr>
          <p:spPr>
            <a:xfrm>
              <a:off x="1728873" y="366356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Rounded Rectangle 657"/>
            <p:cNvSpPr/>
            <p:nvPr/>
          </p:nvSpPr>
          <p:spPr>
            <a:xfrm>
              <a:off x="1899741" y="366356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Rounded Rectangle 658"/>
            <p:cNvSpPr/>
            <p:nvPr/>
          </p:nvSpPr>
          <p:spPr>
            <a:xfrm>
              <a:off x="2072065" y="366356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Rounded Rectangle 659"/>
            <p:cNvSpPr/>
            <p:nvPr/>
          </p:nvSpPr>
          <p:spPr>
            <a:xfrm>
              <a:off x="1045400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Rounded Rectangle 660"/>
            <p:cNvSpPr/>
            <p:nvPr/>
          </p:nvSpPr>
          <p:spPr>
            <a:xfrm>
              <a:off x="1216268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ounded Rectangle 661"/>
            <p:cNvSpPr/>
            <p:nvPr/>
          </p:nvSpPr>
          <p:spPr>
            <a:xfrm>
              <a:off x="1387136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ounded Rectangle 662"/>
            <p:cNvSpPr/>
            <p:nvPr/>
          </p:nvSpPr>
          <p:spPr>
            <a:xfrm>
              <a:off x="1558004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Rounded Rectangle 663"/>
            <p:cNvSpPr/>
            <p:nvPr/>
          </p:nvSpPr>
          <p:spPr>
            <a:xfrm>
              <a:off x="1728873" y="405990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ounded Rectangle 664"/>
            <p:cNvSpPr/>
            <p:nvPr/>
          </p:nvSpPr>
          <p:spPr>
            <a:xfrm>
              <a:off x="1899741" y="405990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ounded Rectangle 665"/>
            <p:cNvSpPr/>
            <p:nvPr/>
          </p:nvSpPr>
          <p:spPr>
            <a:xfrm>
              <a:off x="2072065" y="405990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Rounded Rectangle 666"/>
            <p:cNvSpPr/>
            <p:nvPr/>
          </p:nvSpPr>
          <p:spPr>
            <a:xfrm>
              <a:off x="1045400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Rounded Rectangle 667"/>
            <p:cNvSpPr/>
            <p:nvPr/>
          </p:nvSpPr>
          <p:spPr>
            <a:xfrm>
              <a:off x="1216268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Rounded Rectangle 668"/>
            <p:cNvSpPr/>
            <p:nvPr/>
          </p:nvSpPr>
          <p:spPr>
            <a:xfrm>
              <a:off x="1387136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Rounded Rectangle 669"/>
            <p:cNvSpPr/>
            <p:nvPr/>
          </p:nvSpPr>
          <p:spPr>
            <a:xfrm>
              <a:off x="1558004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Rounded Rectangle 670"/>
            <p:cNvSpPr/>
            <p:nvPr/>
          </p:nvSpPr>
          <p:spPr>
            <a:xfrm>
              <a:off x="1728873" y="4258070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Rounded Rectangle 671"/>
            <p:cNvSpPr/>
            <p:nvPr/>
          </p:nvSpPr>
          <p:spPr>
            <a:xfrm>
              <a:off x="1899741" y="4258070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Rounded Rectangle 672"/>
            <p:cNvSpPr/>
            <p:nvPr/>
          </p:nvSpPr>
          <p:spPr>
            <a:xfrm>
              <a:off x="2072065" y="4258070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Rounded Rectangle 673"/>
            <p:cNvSpPr/>
            <p:nvPr/>
          </p:nvSpPr>
          <p:spPr>
            <a:xfrm>
              <a:off x="1045400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Rounded Rectangle 674"/>
            <p:cNvSpPr/>
            <p:nvPr/>
          </p:nvSpPr>
          <p:spPr>
            <a:xfrm>
              <a:off x="1216268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Rounded Rectangle 675"/>
            <p:cNvSpPr/>
            <p:nvPr/>
          </p:nvSpPr>
          <p:spPr>
            <a:xfrm>
              <a:off x="1387136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Rounded Rectangle 676"/>
            <p:cNvSpPr/>
            <p:nvPr/>
          </p:nvSpPr>
          <p:spPr>
            <a:xfrm>
              <a:off x="1558004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Rounded Rectangle 677"/>
            <p:cNvSpPr/>
            <p:nvPr/>
          </p:nvSpPr>
          <p:spPr>
            <a:xfrm>
              <a:off x="1728873" y="4456237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Rounded Rectangle 678"/>
            <p:cNvSpPr/>
            <p:nvPr/>
          </p:nvSpPr>
          <p:spPr>
            <a:xfrm>
              <a:off x="1899741" y="4456237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Rounded Rectangle 679"/>
            <p:cNvSpPr/>
            <p:nvPr/>
          </p:nvSpPr>
          <p:spPr>
            <a:xfrm>
              <a:off x="2072065" y="4456237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Rounded Rectangle 680"/>
            <p:cNvSpPr/>
            <p:nvPr/>
          </p:nvSpPr>
          <p:spPr>
            <a:xfrm>
              <a:off x="1045400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Rounded Rectangle 681"/>
            <p:cNvSpPr/>
            <p:nvPr/>
          </p:nvSpPr>
          <p:spPr>
            <a:xfrm>
              <a:off x="1216268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Rounded Rectangle 682"/>
            <p:cNvSpPr/>
            <p:nvPr/>
          </p:nvSpPr>
          <p:spPr>
            <a:xfrm>
              <a:off x="1387136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Rounded Rectangle 683"/>
            <p:cNvSpPr/>
            <p:nvPr/>
          </p:nvSpPr>
          <p:spPr>
            <a:xfrm>
              <a:off x="1558004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Rounded Rectangle 684"/>
            <p:cNvSpPr/>
            <p:nvPr/>
          </p:nvSpPr>
          <p:spPr>
            <a:xfrm>
              <a:off x="1728873" y="4654404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Rounded Rectangle 685"/>
            <p:cNvSpPr/>
            <p:nvPr/>
          </p:nvSpPr>
          <p:spPr>
            <a:xfrm>
              <a:off x="1899741" y="4654404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Rounded Rectangle 686"/>
            <p:cNvSpPr/>
            <p:nvPr/>
          </p:nvSpPr>
          <p:spPr>
            <a:xfrm>
              <a:off x="2072065" y="4654404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ounded Rectangle 687"/>
            <p:cNvSpPr/>
            <p:nvPr/>
          </p:nvSpPr>
          <p:spPr>
            <a:xfrm>
              <a:off x="1045400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Rounded Rectangle 688"/>
            <p:cNvSpPr/>
            <p:nvPr/>
          </p:nvSpPr>
          <p:spPr>
            <a:xfrm>
              <a:off x="1216268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Rounded Rectangle 689"/>
            <p:cNvSpPr/>
            <p:nvPr/>
          </p:nvSpPr>
          <p:spPr>
            <a:xfrm>
              <a:off x="1387136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Rounded Rectangle 690"/>
            <p:cNvSpPr/>
            <p:nvPr/>
          </p:nvSpPr>
          <p:spPr>
            <a:xfrm>
              <a:off x="1558004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Rounded Rectangle 691"/>
            <p:cNvSpPr/>
            <p:nvPr/>
          </p:nvSpPr>
          <p:spPr>
            <a:xfrm>
              <a:off x="1728873" y="4852571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Rounded Rectangle 692"/>
            <p:cNvSpPr/>
            <p:nvPr/>
          </p:nvSpPr>
          <p:spPr>
            <a:xfrm>
              <a:off x="1899741" y="4852571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Rounded Rectangle 693"/>
            <p:cNvSpPr/>
            <p:nvPr/>
          </p:nvSpPr>
          <p:spPr>
            <a:xfrm>
              <a:off x="2072065" y="485257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Rounded Rectangle 694"/>
            <p:cNvSpPr/>
            <p:nvPr/>
          </p:nvSpPr>
          <p:spPr>
            <a:xfrm>
              <a:off x="1045400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Rounded Rectangle 695"/>
            <p:cNvSpPr/>
            <p:nvPr/>
          </p:nvSpPr>
          <p:spPr>
            <a:xfrm>
              <a:off x="1216268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Rounded Rectangle 696"/>
            <p:cNvSpPr/>
            <p:nvPr/>
          </p:nvSpPr>
          <p:spPr>
            <a:xfrm>
              <a:off x="1387136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Rounded Rectangle 697"/>
            <p:cNvSpPr/>
            <p:nvPr/>
          </p:nvSpPr>
          <p:spPr>
            <a:xfrm>
              <a:off x="1558004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Rounded Rectangle 698"/>
            <p:cNvSpPr/>
            <p:nvPr/>
          </p:nvSpPr>
          <p:spPr>
            <a:xfrm>
              <a:off x="1728873" y="5050738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Rounded Rectangle 699"/>
            <p:cNvSpPr/>
            <p:nvPr/>
          </p:nvSpPr>
          <p:spPr>
            <a:xfrm>
              <a:off x="1899741" y="5050738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Rounded Rectangle 700"/>
            <p:cNvSpPr/>
            <p:nvPr/>
          </p:nvSpPr>
          <p:spPr>
            <a:xfrm>
              <a:off x="2072065" y="5050738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Rounded Rectangle 701"/>
            <p:cNvSpPr/>
            <p:nvPr/>
          </p:nvSpPr>
          <p:spPr>
            <a:xfrm>
              <a:off x="1045400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Rounded Rectangle 702"/>
            <p:cNvSpPr/>
            <p:nvPr/>
          </p:nvSpPr>
          <p:spPr>
            <a:xfrm>
              <a:off x="1216268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Rounded Rectangle 703"/>
            <p:cNvSpPr/>
            <p:nvPr/>
          </p:nvSpPr>
          <p:spPr>
            <a:xfrm>
              <a:off x="1387136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Rounded Rectangle 704"/>
            <p:cNvSpPr/>
            <p:nvPr/>
          </p:nvSpPr>
          <p:spPr>
            <a:xfrm>
              <a:off x="1558004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Rounded Rectangle 705"/>
            <p:cNvSpPr/>
            <p:nvPr/>
          </p:nvSpPr>
          <p:spPr>
            <a:xfrm>
              <a:off x="1728873" y="5248905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Rounded Rectangle 706"/>
            <p:cNvSpPr/>
            <p:nvPr/>
          </p:nvSpPr>
          <p:spPr>
            <a:xfrm>
              <a:off x="1899741" y="5248905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Rounded Rectangle 707"/>
            <p:cNvSpPr/>
            <p:nvPr/>
          </p:nvSpPr>
          <p:spPr>
            <a:xfrm>
              <a:off x="2072065" y="5248905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Rounded Rectangle 708"/>
            <p:cNvSpPr/>
            <p:nvPr/>
          </p:nvSpPr>
          <p:spPr>
            <a:xfrm>
              <a:off x="1045400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Rounded Rectangle 709"/>
            <p:cNvSpPr/>
            <p:nvPr/>
          </p:nvSpPr>
          <p:spPr>
            <a:xfrm>
              <a:off x="1216268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Rounded Rectangle 710"/>
            <p:cNvSpPr/>
            <p:nvPr/>
          </p:nvSpPr>
          <p:spPr>
            <a:xfrm>
              <a:off x="1387136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Rounded Rectangle 711"/>
            <p:cNvSpPr/>
            <p:nvPr/>
          </p:nvSpPr>
          <p:spPr>
            <a:xfrm>
              <a:off x="1558004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Rounded Rectangle 712"/>
            <p:cNvSpPr/>
            <p:nvPr/>
          </p:nvSpPr>
          <p:spPr>
            <a:xfrm>
              <a:off x="1728873" y="544707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Rounded Rectangle 713"/>
            <p:cNvSpPr/>
            <p:nvPr/>
          </p:nvSpPr>
          <p:spPr>
            <a:xfrm>
              <a:off x="1899741" y="5447072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Rounded Rectangle 714"/>
            <p:cNvSpPr/>
            <p:nvPr/>
          </p:nvSpPr>
          <p:spPr>
            <a:xfrm>
              <a:off x="2072065" y="5447072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Rounded Rectangle 715"/>
            <p:cNvSpPr/>
            <p:nvPr/>
          </p:nvSpPr>
          <p:spPr>
            <a:xfrm>
              <a:off x="1045400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Rounded Rectangle 716"/>
            <p:cNvSpPr/>
            <p:nvPr/>
          </p:nvSpPr>
          <p:spPr>
            <a:xfrm>
              <a:off x="1216268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Rounded Rectangle 717"/>
            <p:cNvSpPr/>
            <p:nvPr/>
          </p:nvSpPr>
          <p:spPr>
            <a:xfrm>
              <a:off x="1387136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Rounded Rectangle 718"/>
            <p:cNvSpPr/>
            <p:nvPr/>
          </p:nvSpPr>
          <p:spPr>
            <a:xfrm>
              <a:off x="1558004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Rounded Rectangle 719"/>
            <p:cNvSpPr/>
            <p:nvPr/>
          </p:nvSpPr>
          <p:spPr>
            <a:xfrm>
              <a:off x="1728873" y="5645239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Rounded Rectangle 720"/>
            <p:cNvSpPr/>
            <p:nvPr/>
          </p:nvSpPr>
          <p:spPr>
            <a:xfrm>
              <a:off x="1899741" y="5645239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Rounded Rectangle 721"/>
            <p:cNvSpPr/>
            <p:nvPr/>
          </p:nvSpPr>
          <p:spPr>
            <a:xfrm>
              <a:off x="2072065" y="5645239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Rounded Rectangle 722"/>
            <p:cNvSpPr/>
            <p:nvPr/>
          </p:nvSpPr>
          <p:spPr>
            <a:xfrm>
              <a:off x="1045400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Rounded Rectangle 723"/>
            <p:cNvSpPr/>
            <p:nvPr/>
          </p:nvSpPr>
          <p:spPr>
            <a:xfrm>
              <a:off x="1216268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Rounded Rectangle 724"/>
            <p:cNvSpPr/>
            <p:nvPr/>
          </p:nvSpPr>
          <p:spPr>
            <a:xfrm>
              <a:off x="1387136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Rounded Rectangle 725"/>
            <p:cNvSpPr/>
            <p:nvPr/>
          </p:nvSpPr>
          <p:spPr>
            <a:xfrm>
              <a:off x="1558004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Rounded Rectangle 726"/>
            <p:cNvSpPr/>
            <p:nvPr/>
          </p:nvSpPr>
          <p:spPr>
            <a:xfrm>
              <a:off x="1728873" y="5843406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Rounded Rectangle 727"/>
            <p:cNvSpPr/>
            <p:nvPr/>
          </p:nvSpPr>
          <p:spPr>
            <a:xfrm>
              <a:off x="1899741" y="5843406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Rounded Rectangle 728"/>
            <p:cNvSpPr/>
            <p:nvPr/>
          </p:nvSpPr>
          <p:spPr>
            <a:xfrm>
              <a:off x="2072065" y="5843406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Rounded Rectangle 729"/>
            <p:cNvSpPr/>
            <p:nvPr/>
          </p:nvSpPr>
          <p:spPr>
            <a:xfrm>
              <a:off x="1045400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Rounded Rectangle 730"/>
            <p:cNvSpPr/>
            <p:nvPr/>
          </p:nvSpPr>
          <p:spPr>
            <a:xfrm>
              <a:off x="1216268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Rounded Rectangle 731"/>
            <p:cNvSpPr/>
            <p:nvPr/>
          </p:nvSpPr>
          <p:spPr>
            <a:xfrm>
              <a:off x="1387136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Rounded Rectangle 732"/>
            <p:cNvSpPr/>
            <p:nvPr/>
          </p:nvSpPr>
          <p:spPr>
            <a:xfrm>
              <a:off x="1558004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Rounded Rectangle 733"/>
            <p:cNvSpPr/>
            <p:nvPr/>
          </p:nvSpPr>
          <p:spPr>
            <a:xfrm>
              <a:off x="1728873" y="6041573"/>
              <a:ext cx="147036" cy="146304"/>
            </a:xfrm>
            <a:prstGeom prst="round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Rounded Rectangle 734"/>
            <p:cNvSpPr/>
            <p:nvPr/>
          </p:nvSpPr>
          <p:spPr>
            <a:xfrm>
              <a:off x="1899741" y="6041573"/>
              <a:ext cx="147036" cy="146304"/>
            </a:xfrm>
            <a:prstGeom prst="roundRect">
              <a:avLst/>
            </a:prstGeom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Rounded Rectangle 735"/>
            <p:cNvSpPr/>
            <p:nvPr/>
          </p:nvSpPr>
          <p:spPr>
            <a:xfrm>
              <a:off x="2072065" y="6041573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Rounded Rectangle 750"/>
            <p:cNvSpPr/>
            <p:nvPr/>
          </p:nvSpPr>
          <p:spPr>
            <a:xfrm>
              <a:off x="1045400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Rounded Rectangle 751"/>
            <p:cNvSpPr/>
            <p:nvPr/>
          </p:nvSpPr>
          <p:spPr>
            <a:xfrm>
              <a:off x="1216268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Rounded Rectangle 752"/>
            <p:cNvSpPr/>
            <p:nvPr/>
          </p:nvSpPr>
          <p:spPr>
            <a:xfrm>
              <a:off x="1387136" y="3861736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Rounded Rectangle 753"/>
            <p:cNvSpPr/>
            <p:nvPr/>
          </p:nvSpPr>
          <p:spPr>
            <a:xfrm>
              <a:off x="1558004" y="386173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Rounded Rectangle 754"/>
            <p:cNvSpPr/>
            <p:nvPr/>
          </p:nvSpPr>
          <p:spPr>
            <a:xfrm>
              <a:off x="1899741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Rounded Rectangle 755"/>
            <p:cNvSpPr/>
            <p:nvPr/>
          </p:nvSpPr>
          <p:spPr>
            <a:xfrm>
              <a:off x="2072065" y="386173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Rounded Rectangle 756"/>
            <p:cNvSpPr/>
            <p:nvPr/>
          </p:nvSpPr>
          <p:spPr>
            <a:xfrm>
              <a:off x="1728873" y="3861736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672411" y="183728"/>
            <a:ext cx="1443914" cy="494395"/>
            <a:chOff x="7672411" y="183728"/>
            <a:chExt cx="1443914" cy="494395"/>
          </a:xfrm>
        </p:grpSpPr>
        <p:sp>
          <p:nvSpPr>
            <p:cNvPr id="343" name="Rounded Rectangle 34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ounded Rectangle 34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2" name="Rounded Rectangle 351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3" name="Rounded Rectangle 352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Rounded Rectangle 573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687658" y="5434660"/>
            <a:ext cx="2030301" cy="146304"/>
            <a:chOff x="3687658" y="5434660"/>
            <a:chExt cx="2030301" cy="146304"/>
          </a:xfrm>
        </p:grpSpPr>
        <p:sp>
          <p:nvSpPr>
            <p:cNvPr id="308" name="Rounded Rectangle 307"/>
            <p:cNvSpPr/>
            <p:nvPr/>
          </p:nvSpPr>
          <p:spPr>
            <a:xfrm>
              <a:off x="5423214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>
              <a:off x="4791466" y="543466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107340" y="543466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ounded Rectangle 311"/>
            <p:cNvSpPr/>
            <p:nvPr/>
          </p:nvSpPr>
          <p:spPr>
            <a:xfrm>
              <a:off x="4001781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ounded Rectangle 312"/>
            <p:cNvSpPr/>
            <p:nvPr/>
          </p:nvSpPr>
          <p:spPr>
            <a:xfrm>
              <a:off x="4159718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ounded Rectangle 313"/>
            <p:cNvSpPr/>
            <p:nvPr/>
          </p:nvSpPr>
          <p:spPr>
            <a:xfrm>
              <a:off x="4317655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ounded Rectangle 314"/>
            <p:cNvSpPr/>
            <p:nvPr/>
          </p:nvSpPr>
          <p:spPr>
            <a:xfrm>
              <a:off x="4949403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5265277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ounded Rectangle 316"/>
            <p:cNvSpPr/>
            <p:nvPr/>
          </p:nvSpPr>
          <p:spPr>
            <a:xfrm>
              <a:off x="3687658" y="5434660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Rounded Rectangle 317"/>
            <p:cNvSpPr/>
            <p:nvPr/>
          </p:nvSpPr>
          <p:spPr>
            <a:xfrm>
              <a:off x="4475592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ounded Rectangle 318"/>
            <p:cNvSpPr/>
            <p:nvPr/>
          </p:nvSpPr>
          <p:spPr>
            <a:xfrm>
              <a:off x="5581157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ounded Rectangle 319"/>
            <p:cNvSpPr/>
            <p:nvPr/>
          </p:nvSpPr>
          <p:spPr>
            <a:xfrm>
              <a:off x="4633529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3843844" y="54346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92707" y="3856796"/>
            <a:ext cx="2025258" cy="146481"/>
            <a:chOff x="3692707" y="3856796"/>
            <a:chExt cx="2025258" cy="146481"/>
          </a:xfrm>
        </p:grpSpPr>
        <p:sp>
          <p:nvSpPr>
            <p:cNvPr id="294" name="Rounded Rectangle 293"/>
            <p:cNvSpPr/>
            <p:nvPr/>
          </p:nvSpPr>
          <p:spPr>
            <a:xfrm>
              <a:off x="5423220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4791472" y="3856796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4011464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4169401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4327338" y="385697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4949409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5107346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526528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369270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485275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ounded Rectangle 304"/>
            <p:cNvSpPr/>
            <p:nvPr/>
          </p:nvSpPr>
          <p:spPr>
            <a:xfrm>
              <a:off x="5581163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ounded Rectangle 305"/>
            <p:cNvSpPr/>
            <p:nvPr/>
          </p:nvSpPr>
          <p:spPr>
            <a:xfrm>
              <a:off x="4633535" y="385679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3853527" y="385697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690326" y="5259810"/>
            <a:ext cx="2022096" cy="146481"/>
            <a:chOff x="3690326" y="5259810"/>
            <a:chExt cx="2022096" cy="146481"/>
          </a:xfrm>
        </p:grpSpPr>
        <p:sp>
          <p:nvSpPr>
            <p:cNvPr id="322" name="Rounded Rectangle 321"/>
            <p:cNvSpPr/>
            <p:nvPr/>
          </p:nvSpPr>
          <p:spPr>
            <a:xfrm>
              <a:off x="5417677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ounded Rectangle 322"/>
            <p:cNvSpPr/>
            <p:nvPr/>
          </p:nvSpPr>
          <p:spPr>
            <a:xfrm>
              <a:off x="4785929" y="5259810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ounded Rectangle 324"/>
            <p:cNvSpPr/>
            <p:nvPr/>
          </p:nvSpPr>
          <p:spPr>
            <a:xfrm>
              <a:off x="4005921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ounded Rectangle 325"/>
            <p:cNvSpPr/>
            <p:nvPr/>
          </p:nvSpPr>
          <p:spPr>
            <a:xfrm>
              <a:off x="4163858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ounded Rectangle 326"/>
            <p:cNvSpPr/>
            <p:nvPr/>
          </p:nvSpPr>
          <p:spPr>
            <a:xfrm>
              <a:off x="4321795" y="5259987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>
              <a:off x="4943866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ounded Rectangle 328"/>
            <p:cNvSpPr/>
            <p:nvPr/>
          </p:nvSpPr>
          <p:spPr>
            <a:xfrm>
              <a:off x="5101803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ounded Rectangle 329"/>
            <p:cNvSpPr/>
            <p:nvPr/>
          </p:nvSpPr>
          <p:spPr>
            <a:xfrm>
              <a:off x="525974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3690326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ounded Rectangle 331"/>
            <p:cNvSpPr/>
            <p:nvPr/>
          </p:nvSpPr>
          <p:spPr>
            <a:xfrm>
              <a:off x="4479732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Rounded Rectangle 332"/>
            <p:cNvSpPr/>
            <p:nvPr/>
          </p:nvSpPr>
          <p:spPr>
            <a:xfrm>
              <a:off x="5575620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Rounded Rectangle 333"/>
            <p:cNvSpPr/>
            <p:nvPr/>
          </p:nvSpPr>
          <p:spPr>
            <a:xfrm>
              <a:off x="4627992" y="525981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ounded Rectangle 323"/>
            <p:cNvSpPr/>
            <p:nvPr/>
          </p:nvSpPr>
          <p:spPr>
            <a:xfrm>
              <a:off x="3847984" y="525998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5" name="Left Brace 344"/>
          <p:cNvSpPr/>
          <p:nvPr/>
        </p:nvSpPr>
        <p:spPr>
          <a:xfrm rot="16200000" flipV="1">
            <a:off x="4192984" y="5279602"/>
            <a:ext cx="95834" cy="771874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Left Brace 346"/>
          <p:cNvSpPr/>
          <p:nvPr/>
        </p:nvSpPr>
        <p:spPr>
          <a:xfrm rot="16200000" flipV="1">
            <a:off x="5125449" y="5123322"/>
            <a:ext cx="95834" cy="1084436"/>
          </a:xfrm>
          <a:prstGeom prst="leftBrace">
            <a:avLst>
              <a:gd name="adj1" fmla="val 37853"/>
              <a:gd name="adj2" fmla="val 50000"/>
            </a:avLst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8" name="Rounded Rectangle 347"/>
          <p:cNvSpPr/>
          <p:nvPr/>
        </p:nvSpPr>
        <p:spPr>
          <a:xfrm>
            <a:off x="3402146" y="6086689"/>
            <a:ext cx="1129415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Multiple hit flag</a:t>
            </a:r>
            <a:endParaRPr lang="en-US" sz="1000" i="1" dirty="0"/>
          </a:p>
        </p:txBody>
      </p:sp>
      <p:cxnSp>
        <p:nvCxnSpPr>
          <p:cNvPr id="349" name="Straight Arrow Connector 348"/>
          <p:cNvCxnSpPr/>
          <p:nvPr/>
        </p:nvCxnSpPr>
        <p:spPr>
          <a:xfrm flipV="1">
            <a:off x="3754505" y="5606476"/>
            <a:ext cx="0" cy="510535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Rounded Rectangle 349"/>
          <p:cNvSpPr/>
          <p:nvPr/>
        </p:nvSpPr>
        <p:spPr>
          <a:xfrm>
            <a:off x="3729990" y="5749553"/>
            <a:ext cx="10101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column address (5 bits)</a:t>
            </a:r>
            <a:endParaRPr lang="en-US" sz="1000" i="1" dirty="0"/>
          </a:p>
        </p:txBody>
      </p:sp>
      <p:sp>
        <p:nvSpPr>
          <p:cNvPr id="351" name="Rounded Rectangle 350"/>
          <p:cNvSpPr/>
          <p:nvPr/>
        </p:nvSpPr>
        <p:spPr>
          <a:xfrm>
            <a:off x="4517303" y="5749553"/>
            <a:ext cx="134138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i="1" dirty="0" smtClean="0"/>
              <a:t>strip (row) address </a:t>
            </a:r>
            <a:br>
              <a:rPr lang="en-US" sz="1000" i="1" dirty="0" smtClean="0"/>
            </a:br>
            <a:r>
              <a:rPr lang="en-US" sz="1000" i="1" dirty="0" smtClean="0"/>
              <a:t>(</a:t>
            </a:r>
            <a:r>
              <a:rPr lang="en-US" sz="1000" i="1" dirty="0"/>
              <a:t>7</a:t>
            </a:r>
            <a:r>
              <a:rPr lang="en-US" sz="1000" i="1" dirty="0" smtClean="0"/>
              <a:t> bits)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0686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9661</TotalTime>
  <Words>1470</Words>
  <Application>Microsoft Office PowerPoint</Application>
  <PresentationFormat>On-screen Show (4:3)</PresentationFormat>
  <Paragraphs>395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CHESS-2-AMS encoding and data out     10 May 2016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617</cp:revision>
  <cp:lastPrinted>2015-07-21T15:43:16Z</cp:lastPrinted>
  <dcterms:created xsi:type="dcterms:W3CDTF">2014-09-18T13:48:06Z</dcterms:created>
  <dcterms:modified xsi:type="dcterms:W3CDTF">2016-05-10T10:54:01Z</dcterms:modified>
</cp:coreProperties>
</file>