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3" r:id="rId2"/>
    <p:sldId id="320" r:id="rId3"/>
    <p:sldId id="323" r:id="rId4"/>
    <p:sldId id="324" r:id="rId5"/>
    <p:sldId id="308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FF0066"/>
    <a:srgbClr val="336600"/>
    <a:srgbClr val="008080"/>
    <a:srgbClr val="CC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10/05/2016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999C9-70B1-4FD2-959B-375AE71F5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7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10/05/2016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10/05/2016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10/05/2016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10/05/2016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10/05/2016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desy.de/getFile.py/access?resId=0&amp;materialId=slides&amp;confId=150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 and ABCN’ work</a:t>
            </a:r>
            <a:br>
              <a:rPr lang="en-GB" dirty="0" smtClean="0"/>
            </a:br>
            <a:r>
              <a:rPr lang="en-GB" sz="3200" dirty="0" smtClean="0"/>
              <a:t>20 May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T. Huffman, J. J. John, H. Grabas</a:t>
            </a:r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2112526"/>
          </a:xfrm>
        </p:spPr>
        <p:txBody>
          <a:bodyPr>
            <a:noAutofit/>
          </a:bodyPr>
          <a:lstStyle/>
          <a:p>
            <a:r>
              <a:rPr lang="en-GB" sz="2000" dirty="0" smtClean="0"/>
              <a:t>Reminder: this will be a new daughterboard plugging into the CHESS-1 motherboard, to test the test structures on CHESS-2.</a:t>
            </a:r>
          </a:p>
          <a:p>
            <a:r>
              <a:rPr lang="en-GB" sz="2000" dirty="0" smtClean="0"/>
              <a:t>Have been discussing </a:t>
            </a:r>
            <a:r>
              <a:rPr lang="en-GB" sz="2000" dirty="0" smtClean="0"/>
              <a:t>with </a:t>
            </a:r>
            <a:r>
              <a:rPr lang="en-GB" sz="2000" dirty="0" smtClean="0"/>
              <a:t>Herv</a:t>
            </a:r>
            <a:r>
              <a:rPr lang="en-GB" sz="2000" dirty="0" smtClean="0">
                <a:latin typeface="Calibri"/>
              </a:rPr>
              <a:t>é, Pietro and colleagues to </a:t>
            </a:r>
            <a:r>
              <a:rPr lang="en-GB" sz="2000" dirty="0" smtClean="0">
                <a:latin typeface="Calibri"/>
              </a:rPr>
              <a:t>gather </a:t>
            </a:r>
            <a:r>
              <a:rPr lang="en-GB" sz="2000" dirty="0" smtClean="0"/>
              <a:t>details of the test structures and signals in/out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We’re converging on the connections needed for the CHESS-2 test structures versus available signals on the CHESS-1 motherboard/daughterboard interface.</a:t>
            </a: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</a:t>
            </a:r>
            <a:r>
              <a:rPr lang="en-GB" sz="3600" dirty="0">
                <a:solidFill>
                  <a:srgbClr val="0000FF"/>
                </a:solidFill>
              </a:rPr>
              <a:t>analogue </a:t>
            </a:r>
            <a:r>
              <a:rPr lang="en-GB" sz="3600" dirty="0" smtClean="0">
                <a:solidFill>
                  <a:srgbClr val="0000FF"/>
                </a:solidFill>
              </a:rPr>
              <a:t>daughterboard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2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732" y="3512718"/>
            <a:ext cx="3456384" cy="276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 smtClean="0"/>
              <a:t>16 strips of 32 pixels each = 512 pixels in all</a:t>
            </a:r>
            <a:endParaRPr lang="en-GB" sz="14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test structures</a:t>
            </a:r>
            <a:endParaRPr lang="en-GB" sz="3600" dirty="0">
              <a:solidFill>
                <a:srgbClr val="0000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547664" y="1393192"/>
            <a:ext cx="2592288" cy="88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47664" y="1609216"/>
            <a:ext cx="2592288" cy="1747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21322" y="1338535"/>
            <a:ext cx="2727042" cy="93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93330" y="1518555"/>
            <a:ext cx="2601028" cy="1838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800708"/>
            <a:ext cx="1638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7" y="2276872"/>
            <a:ext cx="65246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3955230"/>
            <a:ext cx="3639397" cy="28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3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2" y="3927066"/>
            <a:ext cx="2825612" cy="28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215516" y="3645024"/>
            <a:ext cx="139058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7 analogue outputs from the 512 pixels</a:t>
            </a:r>
            <a:endParaRPr lang="en-GB" sz="1400" dirty="0" smtClean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71500" y="4833156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various </a:t>
            </a:r>
            <a:br>
              <a:rPr lang="en-GB" sz="1400" dirty="0" smtClean="0"/>
            </a:br>
            <a:r>
              <a:rPr lang="en-GB" sz="1400" dirty="0" smtClean="0"/>
              <a:t>E-TCT test structures</a:t>
            </a:r>
            <a:endParaRPr lang="en-GB" sz="1400" dirty="0" smtClean="0"/>
          </a:p>
        </p:txBody>
      </p:sp>
      <p:sp>
        <p:nvSpPr>
          <p:cNvPr id="48" name="Left Brace 47"/>
          <p:cNvSpPr/>
          <p:nvPr/>
        </p:nvSpPr>
        <p:spPr>
          <a:xfrm rot="5400000">
            <a:off x="3718185" y="1590900"/>
            <a:ext cx="95834" cy="449211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 Brace 48"/>
          <p:cNvSpPr/>
          <p:nvPr/>
        </p:nvSpPr>
        <p:spPr>
          <a:xfrm rot="10800000">
            <a:off x="7978408" y="4005064"/>
            <a:ext cx="95834" cy="324036"/>
          </a:xfrm>
          <a:prstGeom prst="leftBrace">
            <a:avLst>
              <a:gd name="adj1" fmla="val 22944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e 49"/>
          <p:cNvSpPr/>
          <p:nvPr/>
        </p:nvSpPr>
        <p:spPr>
          <a:xfrm>
            <a:off x="972339" y="4453952"/>
            <a:ext cx="95834" cy="1531332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19416" y="3789040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SACI bus for test structures</a:t>
            </a:r>
            <a:endParaRPr lang="en-GB" sz="1400" dirty="0" smtClean="0"/>
          </a:p>
        </p:txBody>
      </p:sp>
      <p:sp>
        <p:nvSpPr>
          <p:cNvPr id="52" name="Left Brace 51"/>
          <p:cNvSpPr/>
          <p:nvPr/>
        </p:nvSpPr>
        <p:spPr>
          <a:xfrm rot="10800000">
            <a:off x="7992381" y="4437112"/>
            <a:ext cx="95834" cy="158417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8119416" y="5157192"/>
            <a:ext cx="1020256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LVDS test structure:</a:t>
            </a:r>
          </a:p>
          <a:p>
            <a:pPr marL="0" indent="0">
              <a:buNone/>
            </a:pPr>
            <a:r>
              <a:rPr lang="en-GB" sz="1100" dirty="0" err="1"/>
              <a:t>Tx</a:t>
            </a:r>
            <a:r>
              <a:rPr lang="en-GB" sz="1100" dirty="0"/>
              <a:t>-Rx CMOS to LVDS and LVDS low power to LVDS full power driver</a:t>
            </a:r>
            <a:endParaRPr lang="en-GB" sz="1100" dirty="0" smtClean="0"/>
          </a:p>
        </p:txBody>
      </p:sp>
      <p:sp>
        <p:nvSpPr>
          <p:cNvPr id="54" name="Left Brace 53"/>
          <p:cNvSpPr/>
          <p:nvPr/>
        </p:nvSpPr>
        <p:spPr>
          <a:xfrm>
            <a:off x="1355612" y="3955230"/>
            <a:ext cx="95834" cy="517886"/>
          </a:xfrm>
          <a:prstGeom prst="leftBrace">
            <a:avLst>
              <a:gd name="adj1" fmla="val 37853"/>
              <a:gd name="adj2" fmla="val 50000"/>
            </a:avLst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084168" y="3500675"/>
            <a:ext cx="3420380" cy="324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1 digital output, </a:t>
            </a:r>
            <a:r>
              <a:rPr lang="en-GB" sz="1400" dirty="0" err="1" smtClean="0"/>
              <a:t>muxed</a:t>
            </a:r>
            <a:r>
              <a:rPr lang="en-GB" sz="1400" dirty="0" smtClean="0"/>
              <a:t> from 512 pixels</a:t>
            </a:r>
            <a:endParaRPr lang="en-GB" sz="1400" dirty="0" smtClean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984268" y="3765420"/>
            <a:ext cx="0" cy="167636"/>
          </a:xfrm>
          <a:prstGeom prst="straightConnector1">
            <a:avLst/>
          </a:prstGeom>
          <a:ln w="952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508104" y="800708"/>
            <a:ext cx="1230208" cy="756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CHESS-2-AMS</a:t>
            </a:r>
            <a:br>
              <a:rPr lang="en-GB" sz="1400" dirty="0" smtClean="0"/>
            </a:br>
            <a:r>
              <a:rPr lang="en-GB" sz="1400" dirty="0" smtClean="0"/>
              <a:t>reticule</a:t>
            </a:r>
            <a:endParaRPr lang="en-GB" sz="1400" dirty="0" smtClean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3202558" y="2568683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CHESS-2-AMS test structures</a:t>
            </a:r>
            <a:endParaRPr lang="en-GB" sz="1600" dirty="0" smtClean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953276" y="6165304"/>
            <a:ext cx="3043684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 smtClean="0"/>
              <a:t>left side structures</a:t>
            </a:r>
            <a:endParaRPr lang="en-GB" sz="1600" dirty="0" smtClean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4391980" y="6165304"/>
            <a:ext cx="2484276" cy="549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 smtClean="0"/>
              <a:t>right side </a:t>
            </a:r>
            <a:r>
              <a:rPr lang="en-GB" sz="1600" dirty="0"/>
              <a:t>structures</a:t>
            </a:r>
            <a:endParaRPr lang="en-GB" sz="1600" dirty="0" smtClean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006590" y="5409220"/>
            <a:ext cx="164553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+ 4 </a:t>
            </a:r>
            <a:r>
              <a:rPr lang="en-GB" sz="1400" dirty="0" err="1" smtClean="0"/>
              <a:t>radsoft</a:t>
            </a:r>
            <a:r>
              <a:rPr lang="en-GB" sz="1400" dirty="0" smtClean="0"/>
              <a:t> DACs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213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/>
      <p:bldP spid="54" grpId="0" animBg="1"/>
      <p:bldP spid="55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23" y="884426"/>
            <a:ext cx="8210866" cy="2112526"/>
          </a:xfrm>
        </p:spPr>
        <p:txBody>
          <a:bodyPr>
            <a:noAutofit/>
          </a:bodyPr>
          <a:lstStyle/>
          <a:p>
            <a:r>
              <a:rPr lang="en-GB" sz="2000" dirty="0" smtClean="0"/>
              <a:t>Todd spoke with Federico at the PS.</a:t>
            </a:r>
          </a:p>
          <a:p>
            <a:r>
              <a:rPr lang="en-GB" sz="2000" dirty="0" smtClean="0"/>
              <a:t>The next available slot is in late September.</a:t>
            </a:r>
          </a:p>
          <a:p>
            <a:endParaRPr lang="en-GB" sz="2000" dirty="0" smtClean="0"/>
          </a:p>
          <a:p>
            <a:r>
              <a:rPr lang="en-GB" sz="2000" dirty="0" smtClean="0"/>
              <a:t>Are we happy to go ahead and make plans for this?</a:t>
            </a:r>
          </a:p>
          <a:p>
            <a:endParaRPr lang="en-GB" sz="2000" dirty="0" smtClean="0"/>
          </a:p>
          <a:p>
            <a:r>
              <a:rPr lang="en-GB" sz="2000" dirty="0" smtClean="0"/>
              <a:t>Are we planning to also irradiate at other facilities? </a:t>
            </a:r>
            <a:endParaRPr lang="en-GB" sz="20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CHESS-2-AMS irradiation plans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4</a:t>
            </a:fld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update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484255"/>
            <a:ext cx="540060" cy="365125"/>
          </a:xfrm>
        </p:spPr>
        <p:txBody>
          <a:bodyPr/>
          <a:lstStyle/>
          <a:p>
            <a:fld id="{7F2886EE-AD67-426B-9E40-D4D67DDB6EF0}" type="slidenum">
              <a:rPr lang="en-GB" sz="1600" smtClean="0">
                <a:solidFill>
                  <a:schemeClr val="tx1"/>
                </a:solidFill>
              </a:rPr>
              <a:t>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839" y="836712"/>
            <a:ext cx="87958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Next meeting will be </a:t>
            </a:r>
            <a:r>
              <a:rPr lang="en-GB" sz="2400" dirty="0" smtClean="0"/>
              <a:t>Thursday 12 May, </a:t>
            </a:r>
            <a:r>
              <a:rPr lang="en-GB" sz="2400" dirty="0"/>
              <a:t>usual 15:30 Geneva time</a:t>
            </a:r>
            <a:endParaRPr lang="en-GB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Most recent minutes (annotated slides): </a:t>
            </a:r>
            <a:r>
              <a:rPr lang="en-GB" sz="2400" dirty="0" smtClean="0">
                <a:hlinkClick r:id="rId2"/>
              </a:rPr>
              <a:t>link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dirty="0" smtClean="0"/>
              <a:t> </a:t>
            </a:r>
            <a:endParaRPr lang="en-GB" sz="2200" dirty="0" smtClean="0"/>
          </a:p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rgbClr val="0000FF"/>
                </a:solidFill>
              </a:rPr>
              <a:t>Update:</a:t>
            </a:r>
            <a:endParaRPr lang="en-GB" sz="2400" dirty="0" smtClean="0">
              <a:solidFill>
                <a:srgbClr val="0000FF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We worked through CHESS-2 data format with Herv</a:t>
            </a:r>
            <a:r>
              <a:rPr lang="en-GB" sz="2400" dirty="0" smtClean="0">
                <a:latin typeface="Calibri"/>
              </a:rPr>
              <a:t>é and Pietro, per slides shown earlier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</a:rPr>
              <a:t>We are next working on the spec for CHESS-2 data emulator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/>
              </a:rPr>
              <a:t>UBC (Vancouver) have a co-op student who has started, who will be working on the ABCN’</a:t>
            </a:r>
            <a:br>
              <a:rPr lang="en-GB" sz="2400" dirty="0" smtClean="0">
                <a:latin typeface="Calibri"/>
              </a:rPr>
            </a:br>
            <a:r>
              <a:rPr lang="en-GB" sz="1600" dirty="0" smtClean="0">
                <a:latin typeface="Calibri"/>
              </a:rPr>
              <a:t>(co-op placement = an undergrad work term in Canada, ~12-14 weeks long)</a:t>
            </a:r>
            <a:endParaRPr lang="en-GB" sz="16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378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227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Status of test kit and ABCN’ work 20 May 2016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359</cp:revision>
  <cp:lastPrinted>2016-03-27T01:56:20Z</cp:lastPrinted>
  <dcterms:created xsi:type="dcterms:W3CDTF">2014-09-18T13:48:06Z</dcterms:created>
  <dcterms:modified xsi:type="dcterms:W3CDTF">2016-05-10T14:51:58Z</dcterms:modified>
</cp:coreProperties>
</file>