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73" r:id="rId2"/>
    <p:sldId id="333" r:id="rId3"/>
    <p:sldId id="342" r:id="rId4"/>
    <p:sldId id="343" r:id="rId5"/>
    <p:sldId id="344" r:id="rId6"/>
    <p:sldId id="359" r:id="rId7"/>
    <p:sldId id="348" r:id="rId8"/>
    <p:sldId id="347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60" r:id="rId19"/>
    <p:sldId id="364" r:id="rId20"/>
    <p:sldId id="365" r:id="rId21"/>
    <p:sldId id="362" r:id="rId22"/>
    <p:sldId id="363" r:id="rId23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0066"/>
    <a:srgbClr val="0000FF"/>
    <a:srgbClr val="00CC00"/>
    <a:srgbClr val="006600"/>
    <a:srgbClr val="FF9966"/>
    <a:srgbClr val="FF6600"/>
    <a:srgbClr val="99FF99"/>
    <a:srgbClr val="CCFFCC"/>
    <a:srgbClr val="9B9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6" autoAdjust="0"/>
    <p:restoredTop sz="97853" autoAdjust="0"/>
  </p:normalViewPr>
  <p:slideViewPr>
    <p:cSldViewPr snapToGrid="0">
      <p:cViewPr varScale="1">
        <p:scale>
          <a:sx n="92" d="100"/>
          <a:sy n="92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43903FF-7B7F-4650-B377-95B9BB904032}" type="datetimeFigureOut">
              <a:rPr lang="en-GB" smtClean="0"/>
              <a:t>10/05/2016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83999C9-70B1-4FD2-959B-375AE71F5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307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99C9-70B1-4FD2-959B-375AE71F587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4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3028-959A-4921-BF38-BD2DB0D51296}" type="datetime1">
              <a:rPr lang="en-GB" smtClean="0"/>
              <a:t>10/05/2016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12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51D4-5E23-4633-A92B-EEE476AC51E4}" type="datetime1">
              <a:rPr lang="en-GB" smtClean="0"/>
              <a:t>10/05/2016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63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1C3C-0E3B-4B00-AC33-FF515A78F85F}" type="datetime1">
              <a:rPr lang="en-GB" smtClean="0"/>
              <a:t>10/05/2016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019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4A98-9F44-4B53-A8B2-00E249F48934}" type="datetime1">
              <a:rPr lang="en-GB" smtClean="0"/>
              <a:t>10/05/2016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292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BFAD-CF8F-4BA1-8E34-5F0B756DA439}" type="datetime1">
              <a:rPr lang="en-GB" smtClean="0"/>
              <a:t>10/05/2016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587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56EF-8D88-4B53-9C34-08A513CE2BC7}" type="datetime1">
              <a:rPr lang="en-GB" smtClean="0"/>
              <a:t>10/05/2016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59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B97A-334F-47BC-99FA-08B840CB3CD0}" type="datetime1">
              <a:rPr lang="en-GB" smtClean="0"/>
              <a:t>10/05/2016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7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7C54-E519-49C6-A0EC-B11C32288A8D}" type="datetime1">
              <a:rPr lang="en-GB" smtClean="0"/>
              <a:t>10/05/2016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45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9EFA-E68E-42B5-A197-AC116B6FB4C8}" type="datetime1">
              <a:rPr lang="en-GB" smtClean="0"/>
              <a:t>10/05/2016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11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C2D4-1065-465C-A239-A454E30F645F}" type="datetime1">
              <a:rPr lang="en-GB" smtClean="0"/>
              <a:t>10/05/2016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263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8BB1-4107-44E1-BCF8-2D19052B92A9}" type="datetime1">
              <a:rPr lang="en-GB" smtClean="0"/>
              <a:t>10/05/2016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645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36746-23CB-40B1-956A-853C0264A71A}" type="datetime1">
              <a:rPr lang="en-GB" smtClean="0"/>
              <a:t>10/05/2016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57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cern.ch/event/516222/contributions/1195996/attachments/1259338/1860389/AUW_-_SLAC_-_Pietro_Caragiulo_public.pptx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cern.ch/event/516222/contributions/1195996/attachments/1259338/1860389/AUW_-_SLAC_-_Pietro_Caragiulo_public.ppt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1287"/>
            <a:ext cx="7772400" cy="1988531"/>
          </a:xfrm>
        </p:spPr>
        <p:txBody>
          <a:bodyPr anchor="t">
            <a:normAutofit fontScale="90000"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Next steps and CHESS-2 data flow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3200" dirty="0"/>
              <a:t>5</a:t>
            </a:r>
            <a:r>
              <a:rPr lang="en-GB" sz="3200" dirty="0" smtClean="0"/>
              <a:t> May 2016</a:t>
            </a:r>
            <a:br>
              <a:rPr lang="en-GB" sz="3200" dirty="0" smtClean="0"/>
            </a:br>
            <a:r>
              <a:rPr lang="en-GB" sz="1800" dirty="0" smtClean="0">
                <a:solidFill>
                  <a:schemeClr val="bg1"/>
                </a:solidFill>
              </a:rPr>
              <a:t/>
            </a:r>
            <a:br>
              <a:rPr lang="en-GB" sz="1800" dirty="0" smtClean="0">
                <a:solidFill>
                  <a:schemeClr val="bg1"/>
                </a:solidFill>
              </a:rPr>
            </a:br>
            <a:r>
              <a:rPr lang="en-GB" sz="2000" dirty="0" smtClean="0">
                <a:solidFill>
                  <a:srgbClr val="FF0066"/>
                </a:solidFill>
              </a:rPr>
              <a:t>this version is the minutes – with notes and new slides added </a:t>
            </a:r>
            <a:br>
              <a:rPr lang="en-GB" sz="2000" dirty="0" smtClean="0">
                <a:solidFill>
                  <a:srgbClr val="FF0066"/>
                </a:solidFill>
              </a:rPr>
            </a:br>
            <a:r>
              <a:rPr lang="en-GB" sz="2000" dirty="0" smtClean="0">
                <a:solidFill>
                  <a:srgbClr val="FF0066"/>
                </a:solidFill>
              </a:rPr>
              <a:t>(the new slides are indicated with pink titles)</a:t>
            </a:r>
            <a:r>
              <a:rPr lang="en-GB" sz="3200" dirty="0" smtClean="0">
                <a:solidFill>
                  <a:srgbClr val="FF0066"/>
                </a:solidFill>
              </a:rPr>
              <a:t/>
            </a:r>
            <a:br>
              <a:rPr lang="en-GB" sz="3200" dirty="0" smtClean="0">
                <a:solidFill>
                  <a:srgbClr val="FF0066"/>
                </a:solidFill>
              </a:rPr>
            </a:br>
            <a:endParaRPr lang="en-GB" dirty="0">
              <a:solidFill>
                <a:srgbClr val="FF006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0" b="64122"/>
          <a:stretch/>
        </p:blipFill>
        <p:spPr>
          <a:xfrm>
            <a:off x="2157994" y="1041796"/>
            <a:ext cx="5299363" cy="167797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5804786"/>
            <a:ext cx="7632848" cy="831372"/>
          </a:xfrm>
        </p:spPr>
        <p:txBody>
          <a:bodyPr>
            <a:normAutofit/>
          </a:bodyPr>
          <a:lstStyle/>
          <a:p>
            <a:r>
              <a:rPr lang="en-GB" dirty="0" smtClean="0"/>
              <a:t>J. J. John, P. Caragiulo, H. Grabas</a:t>
            </a:r>
          </a:p>
        </p:txBody>
      </p:sp>
    </p:spTree>
    <p:extLst>
      <p:ext uri="{BB962C8B-B14F-4D97-AF65-F5344CB8AC3E}">
        <p14:creationId xmlns:p14="http://schemas.microsoft.com/office/powerpoint/2010/main" val="6177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CHESS-2 Data Flow – 3/4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10</a:t>
            </a:fld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81604" y="2190914"/>
            <a:ext cx="7315200" cy="2579332"/>
            <a:chOff x="1066800" y="2342820"/>
            <a:chExt cx="7315200" cy="257933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925427" y="2431207"/>
              <a:ext cx="0" cy="1945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1066800" y="2625721"/>
              <a:ext cx="2100163" cy="22860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prstClr val="white"/>
                  </a:solidFill>
                </a:rPr>
                <a:t>128 x 32</a:t>
              </a:r>
            </a:p>
            <a:p>
              <a:pPr algn="ctr"/>
              <a:r>
                <a:rPr lang="en-US" sz="1200" b="1" dirty="0" smtClean="0">
                  <a:solidFill>
                    <a:prstClr val="white"/>
                  </a:solidFill>
                </a:rPr>
                <a:t>pixels</a:t>
              </a:r>
              <a:endParaRPr lang="en-US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66800" y="2342820"/>
              <a:ext cx="3688976" cy="20466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</a:rPr>
                <a:t>Column Decoder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65213" y="2625721"/>
              <a:ext cx="1490563" cy="2286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981E3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prstClr val="white"/>
                  </a:solidFill>
                </a:rPr>
                <a:t>Half Comparator,</a:t>
              </a:r>
            </a:p>
            <a:p>
              <a:pPr algn="ctr"/>
              <a:r>
                <a:rPr lang="en-US" sz="1200" b="1" dirty="0">
                  <a:solidFill>
                    <a:prstClr val="white"/>
                  </a:solidFill>
                </a:rPr>
                <a:t>Latch &amp; </a:t>
              </a:r>
              <a:r>
                <a:rPr lang="en-US" sz="1200" b="1" dirty="0" smtClean="0">
                  <a:solidFill>
                    <a:prstClr val="white"/>
                  </a:solidFill>
                </a:rPr>
                <a:t>Strip </a:t>
              </a:r>
              <a:r>
                <a:rPr lang="en-US" sz="1200" b="1" dirty="0">
                  <a:solidFill>
                    <a:prstClr val="white"/>
                  </a:solidFill>
                </a:rPr>
                <a:t>encoding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38837" y="2631145"/>
              <a:ext cx="1066800" cy="2286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981E3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prstClr val="white"/>
                  </a:solidFill>
                </a:rPr>
                <a:t> Hit Encoding</a:t>
              </a:r>
              <a:endParaRPr lang="en-US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3779781" y="3685401"/>
              <a:ext cx="2286000" cy="17748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prstClr val="white"/>
                  </a:solidFill>
                </a:rPr>
                <a:t>Row Decoder </a:t>
              </a:r>
              <a:endParaRPr lang="en-US" sz="900" dirty="0">
                <a:solidFill>
                  <a:prstClr val="white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4755778" y="2431207"/>
              <a:ext cx="2524945" cy="35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6932675" y="2631145"/>
              <a:ext cx="1182462" cy="1344785"/>
              <a:chOff x="8190715" y="2667457"/>
              <a:chExt cx="1182462" cy="1344785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8190715" y="2667457"/>
                <a:ext cx="1182462" cy="134478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8775602" y="3329527"/>
                <a:ext cx="215213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8538763" y="3039973"/>
                <a:ext cx="0" cy="88773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ctangle 36"/>
              <p:cNvSpPr/>
              <p:nvPr/>
            </p:nvSpPr>
            <p:spPr>
              <a:xfrm>
                <a:off x="8929597" y="2707695"/>
                <a:ext cx="381000" cy="123962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SACI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8233963" y="3124519"/>
                <a:ext cx="609600" cy="36967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</a:rPr>
                  <a:t>Control </a:t>
                </a:r>
                <a:r>
                  <a:rPr lang="en-US" sz="1050" dirty="0" smtClean="0">
                    <a:solidFill>
                      <a:schemeClr val="tx1"/>
                    </a:solidFill>
                  </a:rPr>
                  <a:t>Logic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 flipV="1">
                <a:off x="8538763" y="3494190"/>
                <a:ext cx="0" cy="88773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/>
              <p:cNvSpPr/>
              <p:nvPr/>
            </p:nvSpPr>
            <p:spPr>
              <a:xfrm>
                <a:off x="8233964" y="3579142"/>
                <a:ext cx="606890" cy="36817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</a:rPr>
                  <a:t>Global Registers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8233963" y="2707694"/>
                <a:ext cx="609600" cy="34274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</a:rPr>
                  <a:t>Matrix</a:t>
                </a:r>
              </a:p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</a:rPr>
                  <a:t>Pointers</a:t>
                </a:r>
              </a:p>
            </p:txBody>
          </p:sp>
        </p:grpSp>
        <p:cxnSp>
          <p:nvCxnSpPr>
            <p:cNvPr id="17" name="Straight Connector 16"/>
            <p:cNvCxnSpPr/>
            <p:nvPr/>
          </p:nvCxnSpPr>
          <p:spPr>
            <a:xfrm>
              <a:off x="6760710" y="3684928"/>
              <a:ext cx="215213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6331690" y="2632975"/>
              <a:ext cx="490616" cy="133104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200" dirty="0">
                  <a:solidFill>
                    <a:prstClr val="white"/>
                  </a:solidFill>
                </a:rPr>
                <a:t>Global DACs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932675" y="4055697"/>
              <a:ext cx="1182462" cy="856847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</a:rPr>
                <a:t>LVDS TX/RX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7280723" y="2431565"/>
              <a:ext cx="0" cy="23981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8210220" y="2625722"/>
              <a:ext cx="171780" cy="2293540"/>
              <a:chOff x="8210220" y="2625722"/>
              <a:chExt cx="171780" cy="2293540"/>
            </a:xfrm>
            <a:solidFill>
              <a:schemeClr val="bg2">
                <a:lumMod val="50000"/>
              </a:schemeClr>
            </a:solidFill>
          </p:grpSpPr>
          <p:sp>
            <p:nvSpPr>
              <p:cNvPr id="23" name="Snip Same Side Corner Rectangle 22"/>
              <p:cNvSpPr/>
              <p:nvPr/>
            </p:nvSpPr>
            <p:spPr>
              <a:xfrm rot="16200000">
                <a:off x="8210220" y="2625722"/>
                <a:ext cx="171780" cy="171780"/>
              </a:xfrm>
              <a:prstGeom prst="snip2SameRect">
                <a:avLst>
                  <a:gd name="adj1" fmla="val 36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Snip Same Side Corner Rectangle 23"/>
              <p:cNvSpPr/>
              <p:nvPr/>
            </p:nvSpPr>
            <p:spPr>
              <a:xfrm rot="16200000">
                <a:off x="8210220" y="2837898"/>
                <a:ext cx="171780" cy="171780"/>
              </a:xfrm>
              <a:prstGeom prst="snip2SameRect">
                <a:avLst>
                  <a:gd name="adj1" fmla="val 36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Snip Same Side Corner Rectangle 24"/>
              <p:cNvSpPr/>
              <p:nvPr/>
            </p:nvSpPr>
            <p:spPr>
              <a:xfrm rot="16200000">
                <a:off x="8210220" y="3050074"/>
                <a:ext cx="171780" cy="171780"/>
              </a:xfrm>
              <a:prstGeom prst="snip2SameRect">
                <a:avLst>
                  <a:gd name="adj1" fmla="val 36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Snip Same Side Corner Rectangle 25"/>
              <p:cNvSpPr/>
              <p:nvPr/>
            </p:nvSpPr>
            <p:spPr>
              <a:xfrm rot="16200000">
                <a:off x="8210220" y="3262250"/>
                <a:ext cx="171780" cy="171780"/>
              </a:xfrm>
              <a:prstGeom prst="snip2SameRect">
                <a:avLst>
                  <a:gd name="adj1" fmla="val 36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Snip Same Side Corner Rectangle 26"/>
              <p:cNvSpPr/>
              <p:nvPr/>
            </p:nvSpPr>
            <p:spPr>
              <a:xfrm rot="16200000">
                <a:off x="8210220" y="3474426"/>
                <a:ext cx="171780" cy="171780"/>
              </a:xfrm>
              <a:prstGeom prst="snip2SameRect">
                <a:avLst>
                  <a:gd name="adj1" fmla="val 36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Snip Same Side Corner Rectangle 27"/>
              <p:cNvSpPr/>
              <p:nvPr/>
            </p:nvSpPr>
            <p:spPr>
              <a:xfrm rot="16200000">
                <a:off x="8210220" y="3686602"/>
                <a:ext cx="171780" cy="171780"/>
              </a:xfrm>
              <a:prstGeom prst="snip2SameRect">
                <a:avLst>
                  <a:gd name="adj1" fmla="val 36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Snip Same Side Corner Rectangle 28"/>
              <p:cNvSpPr/>
              <p:nvPr/>
            </p:nvSpPr>
            <p:spPr>
              <a:xfrm rot="16200000">
                <a:off x="8210220" y="3898778"/>
                <a:ext cx="171780" cy="171780"/>
              </a:xfrm>
              <a:prstGeom prst="snip2SameRect">
                <a:avLst>
                  <a:gd name="adj1" fmla="val 36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Snip Same Side Corner Rectangle 29"/>
              <p:cNvSpPr/>
              <p:nvPr/>
            </p:nvSpPr>
            <p:spPr>
              <a:xfrm rot="16200000">
                <a:off x="8210220" y="4110954"/>
                <a:ext cx="171780" cy="171780"/>
              </a:xfrm>
              <a:prstGeom prst="snip2SameRect">
                <a:avLst>
                  <a:gd name="adj1" fmla="val 36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Snip Same Side Corner Rectangle 30"/>
              <p:cNvSpPr/>
              <p:nvPr/>
            </p:nvSpPr>
            <p:spPr>
              <a:xfrm rot="16200000">
                <a:off x="8210220" y="4323130"/>
                <a:ext cx="171780" cy="171780"/>
              </a:xfrm>
              <a:prstGeom prst="snip2SameRect">
                <a:avLst>
                  <a:gd name="adj1" fmla="val 36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Snip Same Side Corner Rectangle 31"/>
              <p:cNvSpPr/>
              <p:nvPr/>
            </p:nvSpPr>
            <p:spPr>
              <a:xfrm rot="16200000">
                <a:off x="8210220" y="4535306"/>
                <a:ext cx="171780" cy="171780"/>
              </a:xfrm>
              <a:prstGeom prst="snip2SameRect">
                <a:avLst>
                  <a:gd name="adj1" fmla="val 36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Snip Same Side Corner Rectangle 32"/>
              <p:cNvSpPr/>
              <p:nvPr/>
            </p:nvSpPr>
            <p:spPr>
              <a:xfrm rot="16200000">
                <a:off x="8210220" y="4747482"/>
                <a:ext cx="171780" cy="171780"/>
              </a:xfrm>
              <a:prstGeom prst="snip2SameRect">
                <a:avLst>
                  <a:gd name="adj1" fmla="val 36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6331690" y="4055697"/>
              <a:ext cx="490616" cy="866455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0" tIns="0" rIns="0" bIns="0" rtlCol="0" anchor="ctr"/>
            <a:lstStyle/>
            <a:p>
              <a:pPr algn="ctr"/>
              <a:r>
                <a:rPr lang="en-US" sz="1200" dirty="0" err="1" smtClean="0">
                  <a:solidFill>
                    <a:prstClr val="white"/>
                  </a:solidFill>
                </a:rPr>
                <a:t>Serializer</a:t>
              </a:r>
              <a:endParaRPr lang="en-US" sz="1200" dirty="0" smtClean="0">
                <a:solidFill>
                  <a:prstClr val="white"/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981604" y="4972359"/>
            <a:ext cx="19563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</a:rPr>
              <a:t>1) the pixels detect hits which are over a threshold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180018" y="4972359"/>
            <a:ext cx="166021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</a:rPr>
              <a:t>) strip encoding represents the hits occurring on each strip</a:t>
            </a:r>
          </a:p>
        </p:txBody>
      </p:sp>
      <p:sp>
        <p:nvSpPr>
          <p:cNvPr id="44" name="Right Arrow 43"/>
          <p:cNvSpPr/>
          <p:nvPr/>
        </p:nvSpPr>
        <p:spPr>
          <a:xfrm>
            <a:off x="2921000" y="4164695"/>
            <a:ext cx="567266" cy="33846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6180667" y="2418616"/>
            <a:ext cx="2311399" cy="255374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787399" y="2418616"/>
            <a:ext cx="4227901" cy="255374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ight Arrow 46"/>
          <p:cNvSpPr/>
          <p:nvPr/>
        </p:nvSpPr>
        <p:spPr>
          <a:xfrm>
            <a:off x="4556598" y="4164695"/>
            <a:ext cx="752001" cy="33846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798653" y="2080549"/>
            <a:ext cx="6787708" cy="33806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16392" y="6536718"/>
            <a:ext cx="306537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adapted from P. Caragiulo’s diagram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15300" y="4972359"/>
            <a:ext cx="1660214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3) hit encoding reduces the data to the first 8 hits among the 128 rows </a:t>
            </a:r>
            <a:r>
              <a:rPr lang="en-GB" sz="1600" dirty="0" smtClean="0">
                <a:solidFill>
                  <a:srgbClr val="FF0066"/>
                </a:solidFill>
              </a:rPr>
              <a:t>and identifies which strips were hit</a:t>
            </a:r>
          </a:p>
        </p:txBody>
      </p:sp>
    </p:spTree>
    <p:extLst>
      <p:ext uri="{BB962C8B-B14F-4D97-AF65-F5344CB8AC3E}">
        <p14:creationId xmlns:p14="http://schemas.microsoft.com/office/powerpoint/2010/main" val="325019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CHESS-2 Data Flow – 4/4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11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392" y="6536718"/>
            <a:ext cx="306537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adapted from P. Caragiulo’s diagram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981604" y="2190914"/>
            <a:ext cx="7315200" cy="2579332"/>
            <a:chOff x="1066800" y="2342820"/>
            <a:chExt cx="7315200" cy="2579332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4925427" y="2431207"/>
              <a:ext cx="0" cy="1945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1066800" y="2625721"/>
              <a:ext cx="2100163" cy="22860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prstClr val="white"/>
                  </a:solidFill>
                </a:rPr>
                <a:t>128 x 32</a:t>
              </a:r>
            </a:p>
            <a:p>
              <a:pPr algn="ctr"/>
              <a:r>
                <a:rPr lang="en-US" sz="1200" b="1" dirty="0" smtClean="0">
                  <a:solidFill>
                    <a:prstClr val="white"/>
                  </a:solidFill>
                </a:rPr>
                <a:t>pixels</a:t>
              </a:r>
              <a:endParaRPr lang="en-US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066800" y="2342820"/>
              <a:ext cx="3688976" cy="20466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</a:rPr>
                <a:t>Column Decoder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265213" y="2625721"/>
              <a:ext cx="1490563" cy="2286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981E3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prstClr val="white"/>
                  </a:solidFill>
                </a:rPr>
                <a:t>Half Comparator,</a:t>
              </a:r>
            </a:p>
            <a:p>
              <a:pPr algn="ctr"/>
              <a:r>
                <a:rPr lang="en-US" sz="1200" b="1" dirty="0">
                  <a:solidFill>
                    <a:prstClr val="white"/>
                  </a:solidFill>
                </a:rPr>
                <a:t>Latch &amp; </a:t>
              </a:r>
              <a:r>
                <a:rPr lang="en-US" sz="1200" b="1" dirty="0" smtClean="0">
                  <a:solidFill>
                    <a:prstClr val="white"/>
                  </a:solidFill>
                </a:rPr>
                <a:t>Strip </a:t>
              </a:r>
              <a:r>
                <a:rPr lang="en-US" sz="1200" b="1" dirty="0">
                  <a:solidFill>
                    <a:prstClr val="white"/>
                  </a:solidFill>
                </a:rPr>
                <a:t>encoding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138837" y="2631145"/>
              <a:ext cx="1066800" cy="2286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981E3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prstClr val="white"/>
                  </a:solidFill>
                </a:rPr>
                <a:t> Hit Encoding</a:t>
              </a:r>
              <a:endParaRPr lang="en-US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rot="5400000">
              <a:off x="3779781" y="3685401"/>
              <a:ext cx="2286000" cy="17748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prstClr val="white"/>
                  </a:solidFill>
                </a:rPr>
                <a:t>Row Decoder </a:t>
              </a:r>
              <a:endParaRPr lang="en-US" sz="900" dirty="0">
                <a:solidFill>
                  <a:prstClr val="white"/>
                </a:solidFill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flipV="1">
              <a:off x="4755778" y="2431207"/>
              <a:ext cx="2524945" cy="35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1"/>
            <p:cNvGrpSpPr/>
            <p:nvPr/>
          </p:nvGrpSpPr>
          <p:grpSpPr>
            <a:xfrm>
              <a:off x="6932675" y="2631145"/>
              <a:ext cx="1182462" cy="1344785"/>
              <a:chOff x="8190715" y="2667457"/>
              <a:chExt cx="1182462" cy="1344785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8190715" y="2667457"/>
                <a:ext cx="1182462" cy="134478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>
                <a:off x="8775602" y="3329527"/>
                <a:ext cx="215213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V="1">
                <a:off x="8538763" y="3039973"/>
                <a:ext cx="0" cy="88773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Rectangle 82"/>
              <p:cNvSpPr/>
              <p:nvPr/>
            </p:nvSpPr>
            <p:spPr>
              <a:xfrm>
                <a:off x="8929597" y="2707695"/>
                <a:ext cx="381000" cy="123962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SACI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8233963" y="3124519"/>
                <a:ext cx="609600" cy="36967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</a:rPr>
                  <a:t>Control </a:t>
                </a:r>
                <a:r>
                  <a:rPr lang="en-US" sz="1050" dirty="0" smtClean="0">
                    <a:solidFill>
                      <a:schemeClr val="tx1"/>
                    </a:solidFill>
                  </a:rPr>
                  <a:t>Logic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5" name="Straight Connector 84"/>
              <p:cNvCxnSpPr/>
              <p:nvPr/>
            </p:nvCxnSpPr>
            <p:spPr>
              <a:xfrm flipV="1">
                <a:off x="8538763" y="3494190"/>
                <a:ext cx="0" cy="88773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Rectangle 85"/>
              <p:cNvSpPr/>
              <p:nvPr/>
            </p:nvSpPr>
            <p:spPr>
              <a:xfrm>
                <a:off x="8233964" y="3579142"/>
                <a:ext cx="606890" cy="36817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</a:rPr>
                  <a:t>Global Registers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8233963" y="2707694"/>
                <a:ext cx="609600" cy="34274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</a:rPr>
                  <a:t>Matrix</a:t>
                </a:r>
              </a:p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</a:rPr>
                  <a:t>Pointers</a:t>
                </a:r>
              </a:p>
            </p:txBody>
          </p:sp>
        </p:grpSp>
        <p:cxnSp>
          <p:nvCxnSpPr>
            <p:cNvPr id="63" name="Straight Connector 62"/>
            <p:cNvCxnSpPr/>
            <p:nvPr/>
          </p:nvCxnSpPr>
          <p:spPr>
            <a:xfrm>
              <a:off x="6760710" y="3684928"/>
              <a:ext cx="215213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6331690" y="2632975"/>
              <a:ext cx="490616" cy="133104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200" dirty="0">
                  <a:solidFill>
                    <a:prstClr val="white"/>
                  </a:solidFill>
                </a:rPr>
                <a:t>Global DACs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932675" y="4055697"/>
              <a:ext cx="1182462" cy="856847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</a:rPr>
                <a:t>LVDS TX/RX</a:t>
              </a:r>
            </a:p>
          </p:txBody>
        </p:sp>
        <p:cxnSp>
          <p:nvCxnSpPr>
            <p:cNvPr id="66" name="Straight Connector 65"/>
            <p:cNvCxnSpPr/>
            <p:nvPr/>
          </p:nvCxnSpPr>
          <p:spPr>
            <a:xfrm flipV="1">
              <a:off x="7280723" y="2431565"/>
              <a:ext cx="0" cy="23981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oup 66"/>
            <p:cNvGrpSpPr/>
            <p:nvPr/>
          </p:nvGrpSpPr>
          <p:grpSpPr>
            <a:xfrm>
              <a:off x="8210220" y="2625722"/>
              <a:ext cx="171780" cy="2293540"/>
              <a:chOff x="8210220" y="2625722"/>
              <a:chExt cx="171780" cy="2293540"/>
            </a:xfrm>
            <a:solidFill>
              <a:schemeClr val="bg2">
                <a:lumMod val="50000"/>
              </a:schemeClr>
            </a:solidFill>
          </p:grpSpPr>
          <p:sp>
            <p:nvSpPr>
              <p:cNvPr id="69" name="Snip Same Side Corner Rectangle 68"/>
              <p:cNvSpPr/>
              <p:nvPr/>
            </p:nvSpPr>
            <p:spPr>
              <a:xfrm rot="16200000">
                <a:off x="8210220" y="2625722"/>
                <a:ext cx="171780" cy="171780"/>
              </a:xfrm>
              <a:prstGeom prst="snip2SameRect">
                <a:avLst>
                  <a:gd name="adj1" fmla="val 36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Snip Same Side Corner Rectangle 69"/>
              <p:cNvSpPr/>
              <p:nvPr/>
            </p:nvSpPr>
            <p:spPr>
              <a:xfrm rot="16200000">
                <a:off x="8210220" y="2837898"/>
                <a:ext cx="171780" cy="171780"/>
              </a:xfrm>
              <a:prstGeom prst="snip2SameRect">
                <a:avLst>
                  <a:gd name="adj1" fmla="val 36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Snip Same Side Corner Rectangle 70"/>
              <p:cNvSpPr/>
              <p:nvPr/>
            </p:nvSpPr>
            <p:spPr>
              <a:xfrm rot="16200000">
                <a:off x="8210220" y="3050074"/>
                <a:ext cx="171780" cy="171780"/>
              </a:xfrm>
              <a:prstGeom prst="snip2SameRect">
                <a:avLst>
                  <a:gd name="adj1" fmla="val 36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Snip Same Side Corner Rectangle 71"/>
              <p:cNvSpPr/>
              <p:nvPr/>
            </p:nvSpPr>
            <p:spPr>
              <a:xfrm rot="16200000">
                <a:off x="8210220" y="3262250"/>
                <a:ext cx="171780" cy="171780"/>
              </a:xfrm>
              <a:prstGeom prst="snip2SameRect">
                <a:avLst>
                  <a:gd name="adj1" fmla="val 36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Snip Same Side Corner Rectangle 72"/>
              <p:cNvSpPr/>
              <p:nvPr/>
            </p:nvSpPr>
            <p:spPr>
              <a:xfrm rot="16200000">
                <a:off x="8210220" y="3474426"/>
                <a:ext cx="171780" cy="171780"/>
              </a:xfrm>
              <a:prstGeom prst="snip2SameRect">
                <a:avLst>
                  <a:gd name="adj1" fmla="val 36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Snip Same Side Corner Rectangle 73"/>
              <p:cNvSpPr/>
              <p:nvPr/>
            </p:nvSpPr>
            <p:spPr>
              <a:xfrm rot="16200000">
                <a:off x="8210220" y="3686602"/>
                <a:ext cx="171780" cy="171780"/>
              </a:xfrm>
              <a:prstGeom prst="snip2SameRect">
                <a:avLst>
                  <a:gd name="adj1" fmla="val 36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Snip Same Side Corner Rectangle 74"/>
              <p:cNvSpPr/>
              <p:nvPr/>
            </p:nvSpPr>
            <p:spPr>
              <a:xfrm rot="16200000">
                <a:off x="8210220" y="3898778"/>
                <a:ext cx="171780" cy="171780"/>
              </a:xfrm>
              <a:prstGeom prst="snip2SameRect">
                <a:avLst>
                  <a:gd name="adj1" fmla="val 36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Snip Same Side Corner Rectangle 75"/>
              <p:cNvSpPr/>
              <p:nvPr/>
            </p:nvSpPr>
            <p:spPr>
              <a:xfrm rot="16200000">
                <a:off x="8210220" y="4110954"/>
                <a:ext cx="171780" cy="171780"/>
              </a:xfrm>
              <a:prstGeom prst="snip2SameRect">
                <a:avLst>
                  <a:gd name="adj1" fmla="val 36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Snip Same Side Corner Rectangle 76"/>
              <p:cNvSpPr/>
              <p:nvPr/>
            </p:nvSpPr>
            <p:spPr>
              <a:xfrm rot="16200000">
                <a:off x="8210220" y="4323130"/>
                <a:ext cx="171780" cy="171780"/>
              </a:xfrm>
              <a:prstGeom prst="snip2SameRect">
                <a:avLst>
                  <a:gd name="adj1" fmla="val 36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Snip Same Side Corner Rectangle 77"/>
              <p:cNvSpPr/>
              <p:nvPr/>
            </p:nvSpPr>
            <p:spPr>
              <a:xfrm rot="16200000">
                <a:off x="8210220" y="4535306"/>
                <a:ext cx="171780" cy="171780"/>
              </a:xfrm>
              <a:prstGeom prst="snip2SameRect">
                <a:avLst>
                  <a:gd name="adj1" fmla="val 36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Snip Same Side Corner Rectangle 78"/>
              <p:cNvSpPr/>
              <p:nvPr/>
            </p:nvSpPr>
            <p:spPr>
              <a:xfrm rot="16200000">
                <a:off x="8210220" y="4747482"/>
                <a:ext cx="171780" cy="171780"/>
              </a:xfrm>
              <a:prstGeom prst="snip2SameRect">
                <a:avLst>
                  <a:gd name="adj1" fmla="val 36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Rectangle 67"/>
            <p:cNvSpPr/>
            <p:nvPr/>
          </p:nvSpPr>
          <p:spPr>
            <a:xfrm>
              <a:off x="6331690" y="4055697"/>
              <a:ext cx="490616" cy="866455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0" tIns="0" rIns="0" bIns="0" rtlCol="0" anchor="ctr"/>
            <a:lstStyle/>
            <a:p>
              <a:pPr algn="ctr"/>
              <a:r>
                <a:rPr lang="en-US" sz="1200" dirty="0" err="1" smtClean="0">
                  <a:solidFill>
                    <a:prstClr val="white"/>
                  </a:solidFill>
                </a:rPr>
                <a:t>Serializer</a:t>
              </a:r>
              <a:endParaRPr lang="en-US" sz="1200" dirty="0" smtClean="0">
                <a:solidFill>
                  <a:prstClr val="white"/>
                </a:solidFill>
              </a:endParaRP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981604" y="4972359"/>
            <a:ext cx="19563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</a:rPr>
              <a:t>1) the pixels detect hits which are over a threshold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180018" y="4972359"/>
            <a:ext cx="166021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</a:rPr>
              <a:t>) strip encoding represents the hits occurring on each strip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847479" y="4972359"/>
            <a:ext cx="166021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4</a:t>
            </a:r>
            <a:r>
              <a:rPr lang="en-GB" sz="1600" dirty="0" smtClean="0"/>
              <a:t>) the hit encoding is serialized, then transmitted off-chip using LVDS</a:t>
            </a:r>
          </a:p>
        </p:txBody>
      </p:sp>
      <p:sp>
        <p:nvSpPr>
          <p:cNvPr id="91" name="Rectangle 90"/>
          <p:cNvSpPr/>
          <p:nvPr/>
        </p:nvSpPr>
        <p:spPr>
          <a:xfrm>
            <a:off x="6180667" y="2418616"/>
            <a:ext cx="2311399" cy="141414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ight Arrow 91"/>
          <p:cNvSpPr/>
          <p:nvPr/>
        </p:nvSpPr>
        <p:spPr>
          <a:xfrm>
            <a:off x="4556598" y="4164695"/>
            <a:ext cx="752001" cy="33846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ight Arrow 92"/>
          <p:cNvSpPr/>
          <p:nvPr/>
        </p:nvSpPr>
        <p:spPr>
          <a:xfrm>
            <a:off x="7878206" y="4164695"/>
            <a:ext cx="740861" cy="33846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/>
          <p:cNvSpPr/>
          <p:nvPr/>
        </p:nvSpPr>
        <p:spPr>
          <a:xfrm>
            <a:off x="798653" y="2080549"/>
            <a:ext cx="6787708" cy="33806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TextBox 95"/>
          <p:cNvSpPr txBox="1"/>
          <p:nvPr/>
        </p:nvSpPr>
        <p:spPr>
          <a:xfrm>
            <a:off x="5015300" y="4972359"/>
            <a:ext cx="1660214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</a:rPr>
              <a:t>3) hit encoding reduces the data to the first 8 hits among the 128 rows and identifies which strips were hit</a:t>
            </a:r>
          </a:p>
        </p:txBody>
      </p:sp>
      <p:sp>
        <p:nvSpPr>
          <p:cNvPr id="97" name="Right Arrow 96"/>
          <p:cNvSpPr/>
          <p:nvPr/>
        </p:nvSpPr>
        <p:spPr>
          <a:xfrm>
            <a:off x="2921000" y="4164695"/>
            <a:ext cx="567266" cy="33846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/>
          <p:cNvSpPr/>
          <p:nvPr/>
        </p:nvSpPr>
        <p:spPr>
          <a:xfrm>
            <a:off x="787399" y="2418616"/>
            <a:ext cx="5393268" cy="255374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ight Arrow 93"/>
          <p:cNvSpPr/>
          <p:nvPr/>
        </p:nvSpPr>
        <p:spPr>
          <a:xfrm>
            <a:off x="5845407" y="4164695"/>
            <a:ext cx="493635" cy="33846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19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CHESS-2 Floor Plan (sensor layout) – 1/4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12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6392" y="6536718"/>
            <a:ext cx="265907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-- P. Caragiulo, SLAC</a:t>
            </a:r>
          </a:p>
        </p:txBody>
      </p:sp>
      <p:pic>
        <p:nvPicPr>
          <p:cNvPr id="43" name="Content Placeholder 6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957" b="29413"/>
          <a:stretch/>
        </p:blipFill>
        <p:spPr>
          <a:xfrm>
            <a:off x="-447500" y="2133601"/>
            <a:ext cx="10028381" cy="3093720"/>
          </a:xfrm>
          <a:prstGeom prst="rect">
            <a:avLst/>
          </a:prstGeom>
        </p:spPr>
      </p:pic>
      <p:sp>
        <p:nvSpPr>
          <p:cNvPr id="44" name="Rounded Rectangle 43"/>
          <p:cNvSpPr/>
          <p:nvPr/>
        </p:nvSpPr>
        <p:spPr>
          <a:xfrm>
            <a:off x="25401" y="2556569"/>
            <a:ext cx="7875270" cy="2514601"/>
          </a:xfrm>
          <a:prstGeom prst="roundRect">
            <a:avLst>
              <a:gd name="adj" fmla="val 2837"/>
            </a:avLst>
          </a:prstGeom>
          <a:solidFill>
            <a:schemeClr val="bg2">
              <a:alpha val="2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Pixels</a:t>
            </a:r>
            <a:endParaRPr lang="en-US" sz="2800" dirty="0">
              <a:solidFill>
                <a:srgbClr val="002060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88265" y="5181600"/>
            <a:ext cx="7806690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8064327" y="5178784"/>
            <a:ext cx="960120" cy="5631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676739" y="5199777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2cm</a:t>
            </a:r>
            <a:endParaRPr lang="en-US" sz="1600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8223626" y="5199777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4mm</a:t>
            </a:r>
            <a:endParaRPr lang="en-US" sz="1600" i="1" dirty="0"/>
          </a:p>
        </p:txBody>
      </p:sp>
      <p:sp>
        <p:nvSpPr>
          <p:cNvPr id="49" name="Rounded Rectangle 48"/>
          <p:cNvSpPr/>
          <p:nvPr/>
        </p:nvSpPr>
        <p:spPr>
          <a:xfrm>
            <a:off x="19685" y="2438400"/>
            <a:ext cx="7875270" cy="91439"/>
          </a:xfrm>
          <a:prstGeom prst="roundRect">
            <a:avLst>
              <a:gd name="adj" fmla="val 2837"/>
            </a:avLst>
          </a:prstGeom>
          <a:solidFill>
            <a:schemeClr val="bg2">
              <a:alpha val="2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>
                <a:solidFill>
                  <a:srgbClr val="002060"/>
                </a:solidFill>
              </a:rPr>
              <a:t>Columns Selector</a:t>
            </a:r>
            <a:endParaRPr lang="en-US" sz="700" dirty="0">
              <a:solidFill>
                <a:srgbClr val="002060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 rot="5400000">
            <a:off x="6664154" y="3655698"/>
            <a:ext cx="2708908" cy="91438"/>
          </a:xfrm>
          <a:prstGeom prst="roundRect">
            <a:avLst>
              <a:gd name="adj" fmla="val 2837"/>
            </a:avLst>
          </a:prstGeom>
          <a:solidFill>
            <a:schemeClr val="bg2">
              <a:alpha val="2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err="1" smtClean="0">
                <a:solidFill>
                  <a:srgbClr val="002060"/>
                </a:solidFill>
              </a:rPr>
              <a:t>Rowss</a:t>
            </a:r>
            <a:r>
              <a:rPr lang="en-US" sz="700" dirty="0" smtClean="0">
                <a:solidFill>
                  <a:srgbClr val="002060"/>
                </a:solidFill>
              </a:rPr>
              <a:t> Selector</a:t>
            </a:r>
            <a:endParaRPr lang="en-US" sz="700" dirty="0">
              <a:solidFill>
                <a:srgbClr val="00206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581262" y="1447800"/>
            <a:ext cx="3981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Pixels – Row, Column selectors</a:t>
            </a:r>
          </a:p>
        </p:txBody>
      </p:sp>
    </p:spTree>
    <p:extLst>
      <p:ext uri="{BB962C8B-B14F-4D97-AF65-F5344CB8AC3E}">
        <p14:creationId xmlns:p14="http://schemas.microsoft.com/office/powerpoint/2010/main" val="31563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13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CHESS-2 Floor Plan (sensor layout) – 2/4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392" y="6536718"/>
            <a:ext cx="265907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-- P. Caragiulo, SLAC</a:t>
            </a:r>
          </a:p>
        </p:txBody>
      </p:sp>
      <p:pic>
        <p:nvPicPr>
          <p:cNvPr id="16" name="Content Placeholder 6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957" b="29413"/>
          <a:stretch/>
        </p:blipFill>
        <p:spPr>
          <a:xfrm>
            <a:off x="-447500" y="2133601"/>
            <a:ext cx="10028381" cy="309372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843521" y="2346961"/>
            <a:ext cx="217170" cy="2758440"/>
          </a:xfrm>
          <a:prstGeom prst="roundRect">
            <a:avLst>
              <a:gd name="adj" fmla="val 10918"/>
            </a:avLst>
          </a:prstGeom>
          <a:solidFill>
            <a:schemeClr val="bg2">
              <a:alpha val="2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205342" y="5181600"/>
            <a:ext cx="1493528" cy="372904"/>
          </a:xfrm>
          <a:prstGeom prst="roundRect">
            <a:avLst>
              <a:gd name="adj" fmla="val 283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Strip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Encoding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08672" y="1447800"/>
            <a:ext cx="1977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Strip Encoding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446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14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CHESS-2 Floor Plan (sensor layout) – 3/4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392" y="6536718"/>
            <a:ext cx="265907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-- P. Caragiulo, SLAC</a:t>
            </a:r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957" b="29413"/>
          <a:stretch/>
        </p:blipFill>
        <p:spPr>
          <a:xfrm>
            <a:off x="-447500" y="2133601"/>
            <a:ext cx="10028381" cy="309372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980681" y="2346961"/>
            <a:ext cx="320040" cy="2758440"/>
          </a:xfrm>
          <a:prstGeom prst="roundRect">
            <a:avLst>
              <a:gd name="adj" fmla="val 10572"/>
            </a:avLst>
          </a:prstGeom>
          <a:solidFill>
            <a:schemeClr val="bg2">
              <a:alpha val="2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93937" y="5051150"/>
            <a:ext cx="1493528" cy="652582"/>
          </a:xfrm>
          <a:prstGeom prst="roundRect">
            <a:avLst>
              <a:gd name="adj" fmla="val 283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8 Hits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Selection</a:t>
            </a:r>
          </a:p>
          <a:p>
            <a:pPr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nd memories</a:t>
            </a:r>
            <a:endParaRPr lang="en-US" sz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37633" y="3368040"/>
            <a:ext cx="320040" cy="746761"/>
          </a:xfrm>
          <a:prstGeom prst="roundRect">
            <a:avLst>
              <a:gd name="adj" fmla="val 10572"/>
            </a:avLst>
          </a:prstGeom>
          <a:solidFill>
            <a:schemeClr val="bg2">
              <a:alpha val="2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flipH="1">
            <a:off x="8260716" y="4582161"/>
            <a:ext cx="262890" cy="248919"/>
          </a:xfrm>
          <a:prstGeom prst="roundRect">
            <a:avLst>
              <a:gd name="adj" fmla="val 18012"/>
            </a:avLst>
          </a:prstGeom>
          <a:solidFill>
            <a:schemeClr val="bg2">
              <a:alpha val="2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flipH="1">
            <a:off x="8260716" y="3934462"/>
            <a:ext cx="262890" cy="248919"/>
          </a:xfrm>
          <a:prstGeom prst="roundRect">
            <a:avLst>
              <a:gd name="adj" fmla="val 18012"/>
            </a:avLst>
          </a:prstGeom>
          <a:solidFill>
            <a:schemeClr val="bg2">
              <a:alpha val="2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flipH="1">
            <a:off x="8260716" y="3286763"/>
            <a:ext cx="262890" cy="248919"/>
          </a:xfrm>
          <a:prstGeom prst="roundRect">
            <a:avLst>
              <a:gd name="adj" fmla="val 18012"/>
            </a:avLst>
          </a:prstGeom>
          <a:solidFill>
            <a:schemeClr val="bg2">
              <a:alpha val="2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flipH="1">
            <a:off x="8260716" y="2639064"/>
            <a:ext cx="262890" cy="248919"/>
          </a:xfrm>
          <a:prstGeom prst="roundRect">
            <a:avLst>
              <a:gd name="adj" fmla="val 18012"/>
            </a:avLst>
          </a:prstGeom>
          <a:solidFill>
            <a:schemeClr val="bg2">
              <a:alpha val="2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49356" y="1447800"/>
            <a:ext cx="4313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8 Hit Encoding Logic &amp; Memories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582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15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CHESS-2 Floor Plan (sensor layout) – 4/4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392" y="6536718"/>
            <a:ext cx="265907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-- P. Caragiulo, SLAC</a:t>
            </a:r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957" b="29413"/>
          <a:stretch/>
        </p:blipFill>
        <p:spPr>
          <a:xfrm>
            <a:off x="-447500" y="2133601"/>
            <a:ext cx="10028381" cy="309372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540751" y="4084320"/>
            <a:ext cx="342900" cy="381000"/>
          </a:xfrm>
          <a:prstGeom prst="roundRect">
            <a:avLst>
              <a:gd name="adj" fmla="val 11458"/>
            </a:avLst>
          </a:prstGeom>
          <a:solidFill>
            <a:schemeClr val="bg2">
              <a:alpha val="2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906511" y="3535680"/>
            <a:ext cx="194310" cy="1524000"/>
          </a:xfrm>
          <a:prstGeom prst="roundRect">
            <a:avLst>
              <a:gd name="adj" fmla="val 17123"/>
            </a:avLst>
          </a:prstGeom>
          <a:solidFill>
            <a:schemeClr val="bg2">
              <a:alpha val="2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34861" y="5122426"/>
            <a:ext cx="1935484" cy="279678"/>
          </a:xfrm>
          <a:prstGeom prst="roundRect">
            <a:avLst>
              <a:gd name="adj" fmla="val 283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002060"/>
                </a:solidFill>
              </a:rPr>
              <a:t>Serializer</a:t>
            </a:r>
            <a:r>
              <a:rPr lang="en-US" sz="1200" dirty="0" smtClean="0">
                <a:solidFill>
                  <a:srgbClr val="002060"/>
                </a:solidFill>
              </a:rPr>
              <a:t> &amp; LVDS TX/RX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62818" y="1447800"/>
            <a:ext cx="3052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/>
              <a:t>Serializer</a:t>
            </a:r>
            <a:r>
              <a:rPr lang="en-US" sz="2400" dirty="0"/>
              <a:t> – LVDS TX/RX</a:t>
            </a:r>
          </a:p>
        </p:txBody>
      </p:sp>
    </p:spTree>
    <p:extLst>
      <p:ext uri="{BB962C8B-B14F-4D97-AF65-F5344CB8AC3E}">
        <p14:creationId xmlns:p14="http://schemas.microsoft.com/office/powerpoint/2010/main" val="395582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Rounded Rectangle 386"/>
          <p:cNvSpPr/>
          <p:nvPr/>
        </p:nvSpPr>
        <p:spPr>
          <a:xfrm>
            <a:off x="1983701" y="4944483"/>
            <a:ext cx="925053" cy="15293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hit</a:t>
            </a:r>
            <a:endParaRPr lang="en-US" b="1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16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Strip encoding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392" y="6536718"/>
            <a:ext cx="331338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-- adapted from P. Caragiulo’s diagram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14732" y="2965025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5442072" y="4744549"/>
            <a:ext cx="925053" cy="15293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hit</a:t>
            </a:r>
            <a:endParaRPr lang="en-US" b="1" dirty="0"/>
          </a:p>
        </p:txBody>
      </p:sp>
      <p:sp>
        <p:nvSpPr>
          <p:cNvPr id="66" name="Freeform 65"/>
          <p:cNvSpPr/>
          <p:nvPr/>
        </p:nvSpPr>
        <p:spPr>
          <a:xfrm>
            <a:off x="3920380" y="2965025"/>
            <a:ext cx="965418" cy="152935"/>
          </a:xfrm>
          <a:custGeom>
            <a:avLst/>
            <a:gdLst>
              <a:gd name="connsiteX0" fmla="*/ 25490 w 1287224"/>
              <a:gd name="connsiteY0" fmla="*/ 0 h 152935"/>
              <a:gd name="connsiteX1" fmla="*/ 1287224 w 1287224"/>
              <a:gd name="connsiteY1" fmla="*/ 0 h 152935"/>
              <a:gd name="connsiteX2" fmla="*/ 1174245 w 1287224"/>
              <a:gd name="connsiteY2" fmla="*/ 152935 h 152935"/>
              <a:gd name="connsiteX3" fmla="*/ 25490 w 1287224"/>
              <a:gd name="connsiteY3" fmla="*/ 152935 h 152935"/>
              <a:gd name="connsiteX4" fmla="*/ 0 w 1287224"/>
              <a:gd name="connsiteY4" fmla="*/ 127445 h 152935"/>
              <a:gd name="connsiteX5" fmla="*/ 0 w 1287224"/>
              <a:gd name="connsiteY5" fmla="*/ 25490 h 152935"/>
              <a:gd name="connsiteX6" fmla="*/ 25490 w 1287224"/>
              <a:gd name="connsiteY6" fmla="*/ 0 h 15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7224" h="152935">
                <a:moveTo>
                  <a:pt x="25490" y="0"/>
                </a:moveTo>
                <a:lnTo>
                  <a:pt x="1287224" y="0"/>
                </a:lnTo>
                <a:lnTo>
                  <a:pt x="1174245" y="152935"/>
                </a:lnTo>
                <a:lnTo>
                  <a:pt x="25490" y="152935"/>
                </a:lnTo>
                <a:cubicBezTo>
                  <a:pt x="11412" y="152935"/>
                  <a:pt x="0" y="141523"/>
                  <a:pt x="0" y="127445"/>
                </a:cubicBezTo>
                <a:lnTo>
                  <a:pt x="0" y="25490"/>
                </a:lnTo>
                <a:cubicBezTo>
                  <a:pt x="0" y="11412"/>
                  <a:pt x="11412" y="0"/>
                  <a:pt x="25490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3920381" y="3162750"/>
            <a:ext cx="861428" cy="152935"/>
          </a:xfrm>
          <a:custGeom>
            <a:avLst/>
            <a:gdLst>
              <a:gd name="connsiteX0" fmla="*/ 25490 w 1148571"/>
              <a:gd name="connsiteY0" fmla="*/ 0 h 152935"/>
              <a:gd name="connsiteX1" fmla="*/ 1148571 w 1148571"/>
              <a:gd name="connsiteY1" fmla="*/ 0 h 152935"/>
              <a:gd name="connsiteX2" fmla="*/ 1035592 w 1148571"/>
              <a:gd name="connsiteY2" fmla="*/ 152935 h 152935"/>
              <a:gd name="connsiteX3" fmla="*/ 25490 w 1148571"/>
              <a:gd name="connsiteY3" fmla="*/ 152935 h 152935"/>
              <a:gd name="connsiteX4" fmla="*/ 0 w 1148571"/>
              <a:gd name="connsiteY4" fmla="*/ 127445 h 152935"/>
              <a:gd name="connsiteX5" fmla="*/ 0 w 1148571"/>
              <a:gd name="connsiteY5" fmla="*/ 25490 h 152935"/>
              <a:gd name="connsiteX6" fmla="*/ 25490 w 1148571"/>
              <a:gd name="connsiteY6" fmla="*/ 0 h 15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8571" h="152935">
                <a:moveTo>
                  <a:pt x="25490" y="0"/>
                </a:moveTo>
                <a:lnTo>
                  <a:pt x="1148571" y="0"/>
                </a:lnTo>
                <a:lnTo>
                  <a:pt x="1035592" y="152935"/>
                </a:lnTo>
                <a:lnTo>
                  <a:pt x="25490" y="152935"/>
                </a:lnTo>
                <a:cubicBezTo>
                  <a:pt x="11412" y="152935"/>
                  <a:pt x="0" y="141523"/>
                  <a:pt x="0" y="127445"/>
                </a:cubicBezTo>
                <a:lnTo>
                  <a:pt x="0" y="25490"/>
                </a:lnTo>
                <a:cubicBezTo>
                  <a:pt x="0" y="11412"/>
                  <a:pt x="11412" y="0"/>
                  <a:pt x="25490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3920380" y="3360475"/>
            <a:ext cx="745880" cy="152935"/>
          </a:xfrm>
          <a:custGeom>
            <a:avLst/>
            <a:gdLst>
              <a:gd name="connsiteX0" fmla="*/ 25490 w 994506"/>
              <a:gd name="connsiteY0" fmla="*/ 0 h 152935"/>
              <a:gd name="connsiteX1" fmla="*/ 994506 w 994506"/>
              <a:gd name="connsiteY1" fmla="*/ 0 h 152935"/>
              <a:gd name="connsiteX2" fmla="*/ 881527 w 994506"/>
              <a:gd name="connsiteY2" fmla="*/ 152935 h 152935"/>
              <a:gd name="connsiteX3" fmla="*/ 25490 w 994506"/>
              <a:gd name="connsiteY3" fmla="*/ 152935 h 152935"/>
              <a:gd name="connsiteX4" fmla="*/ 0 w 994506"/>
              <a:gd name="connsiteY4" fmla="*/ 127445 h 152935"/>
              <a:gd name="connsiteX5" fmla="*/ 0 w 994506"/>
              <a:gd name="connsiteY5" fmla="*/ 25490 h 152935"/>
              <a:gd name="connsiteX6" fmla="*/ 25490 w 994506"/>
              <a:gd name="connsiteY6" fmla="*/ 0 h 15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506" h="152935">
                <a:moveTo>
                  <a:pt x="25490" y="0"/>
                </a:moveTo>
                <a:lnTo>
                  <a:pt x="994506" y="0"/>
                </a:lnTo>
                <a:lnTo>
                  <a:pt x="881527" y="152935"/>
                </a:lnTo>
                <a:lnTo>
                  <a:pt x="25490" y="152935"/>
                </a:lnTo>
                <a:cubicBezTo>
                  <a:pt x="11412" y="152935"/>
                  <a:pt x="0" y="141523"/>
                  <a:pt x="0" y="127445"/>
                </a:cubicBezTo>
                <a:lnTo>
                  <a:pt x="0" y="25490"/>
                </a:lnTo>
                <a:cubicBezTo>
                  <a:pt x="0" y="11412"/>
                  <a:pt x="11412" y="0"/>
                  <a:pt x="25490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3920381" y="3558200"/>
            <a:ext cx="641890" cy="152935"/>
          </a:xfrm>
          <a:custGeom>
            <a:avLst/>
            <a:gdLst>
              <a:gd name="connsiteX0" fmla="*/ 25490 w 855853"/>
              <a:gd name="connsiteY0" fmla="*/ 0 h 152935"/>
              <a:gd name="connsiteX1" fmla="*/ 855853 w 855853"/>
              <a:gd name="connsiteY1" fmla="*/ 0 h 152935"/>
              <a:gd name="connsiteX2" fmla="*/ 742874 w 855853"/>
              <a:gd name="connsiteY2" fmla="*/ 152935 h 152935"/>
              <a:gd name="connsiteX3" fmla="*/ 25490 w 855853"/>
              <a:gd name="connsiteY3" fmla="*/ 152935 h 152935"/>
              <a:gd name="connsiteX4" fmla="*/ 0 w 855853"/>
              <a:gd name="connsiteY4" fmla="*/ 127445 h 152935"/>
              <a:gd name="connsiteX5" fmla="*/ 0 w 855853"/>
              <a:gd name="connsiteY5" fmla="*/ 25490 h 152935"/>
              <a:gd name="connsiteX6" fmla="*/ 25490 w 855853"/>
              <a:gd name="connsiteY6" fmla="*/ 0 h 15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5853" h="152935">
                <a:moveTo>
                  <a:pt x="25490" y="0"/>
                </a:moveTo>
                <a:lnTo>
                  <a:pt x="855853" y="0"/>
                </a:lnTo>
                <a:lnTo>
                  <a:pt x="742874" y="152935"/>
                </a:lnTo>
                <a:lnTo>
                  <a:pt x="25490" y="152935"/>
                </a:lnTo>
                <a:cubicBezTo>
                  <a:pt x="11412" y="152935"/>
                  <a:pt x="0" y="141523"/>
                  <a:pt x="0" y="127445"/>
                </a:cubicBezTo>
                <a:lnTo>
                  <a:pt x="0" y="25490"/>
                </a:lnTo>
                <a:cubicBezTo>
                  <a:pt x="0" y="11412"/>
                  <a:pt x="11412" y="0"/>
                  <a:pt x="25490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3920381" y="3755925"/>
            <a:ext cx="596489" cy="152935"/>
          </a:xfrm>
          <a:custGeom>
            <a:avLst/>
            <a:gdLst>
              <a:gd name="connsiteX0" fmla="*/ 25490 w 795319"/>
              <a:gd name="connsiteY0" fmla="*/ 0 h 152935"/>
              <a:gd name="connsiteX1" fmla="*/ 736925 w 795319"/>
              <a:gd name="connsiteY1" fmla="*/ 0 h 152935"/>
              <a:gd name="connsiteX2" fmla="*/ 795319 w 795319"/>
              <a:gd name="connsiteY2" fmla="*/ 152935 h 152935"/>
              <a:gd name="connsiteX3" fmla="*/ 25490 w 795319"/>
              <a:gd name="connsiteY3" fmla="*/ 152935 h 152935"/>
              <a:gd name="connsiteX4" fmla="*/ 0 w 795319"/>
              <a:gd name="connsiteY4" fmla="*/ 127445 h 152935"/>
              <a:gd name="connsiteX5" fmla="*/ 0 w 795319"/>
              <a:gd name="connsiteY5" fmla="*/ 25490 h 152935"/>
              <a:gd name="connsiteX6" fmla="*/ 25490 w 795319"/>
              <a:gd name="connsiteY6" fmla="*/ 0 h 15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5319" h="152935">
                <a:moveTo>
                  <a:pt x="25490" y="0"/>
                </a:moveTo>
                <a:lnTo>
                  <a:pt x="736925" y="0"/>
                </a:lnTo>
                <a:lnTo>
                  <a:pt x="795319" y="152935"/>
                </a:lnTo>
                <a:lnTo>
                  <a:pt x="25490" y="152935"/>
                </a:lnTo>
                <a:cubicBezTo>
                  <a:pt x="11412" y="152935"/>
                  <a:pt x="0" y="141523"/>
                  <a:pt x="0" y="127445"/>
                </a:cubicBezTo>
                <a:lnTo>
                  <a:pt x="0" y="25490"/>
                </a:lnTo>
                <a:cubicBezTo>
                  <a:pt x="0" y="11412"/>
                  <a:pt x="11412" y="0"/>
                  <a:pt x="25490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3920380" y="3953650"/>
            <a:ext cx="654600" cy="152935"/>
          </a:xfrm>
          <a:custGeom>
            <a:avLst/>
            <a:gdLst>
              <a:gd name="connsiteX0" fmla="*/ 25490 w 872800"/>
              <a:gd name="connsiteY0" fmla="*/ 0 h 152935"/>
              <a:gd name="connsiteX1" fmla="*/ 814407 w 872800"/>
              <a:gd name="connsiteY1" fmla="*/ 0 h 152935"/>
              <a:gd name="connsiteX2" fmla="*/ 872800 w 872800"/>
              <a:gd name="connsiteY2" fmla="*/ 152935 h 152935"/>
              <a:gd name="connsiteX3" fmla="*/ 25490 w 872800"/>
              <a:gd name="connsiteY3" fmla="*/ 152935 h 152935"/>
              <a:gd name="connsiteX4" fmla="*/ 0 w 872800"/>
              <a:gd name="connsiteY4" fmla="*/ 127445 h 152935"/>
              <a:gd name="connsiteX5" fmla="*/ 0 w 872800"/>
              <a:gd name="connsiteY5" fmla="*/ 25490 h 152935"/>
              <a:gd name="connsiteX6" fmla="*/ 25490 w 872800"/>
              <a:gd name="connsiteY6" fmla="*/ 0 h 15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2800" h="152935">
                <a:moveTo>
                  <a:pt x="25490" y="0"/>
                </a:moveTo>
                <a:lnTo>
                  <a:pt x="814407" y="0"/>
                </a:lnTo>
                <a:lnTo>
                  <a:pt x="872800" y="152935"/>
                </a:lnTo>
                <a:lnTo>
                  <a:pt x="25490" y="152935"/>
                </a:lnTo>
                <a:cubicBezTo>
                  <a:pt x="11412" y="152935"/>
                  <a:pt x="0" y="141523"/>
                  <a:pt x="0" y="127445"/>
                </a:cubicBezTo>
                <a:lnTo>
                  <a:pt x="0" y="25490"/>
                </a:lnTo>
                <a:cubicBezTo>
                  <a:pt x="0" y="11412"/>
                  <a:pt x="11412" y="0"/>
                  <a:pt x="25490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3920380" y="4151375"/>
            <a:ext cx="709958" cy="152935"/>
          </a:xfrm>
          <a:custGeom>
            <a:avLst/>
            <a:gdLst>
              <a:gd name="connsiteX0" fmla="*/ 25490 w 946610"/>
              <a:gd name="connsiteY0" fmla="*/ 0 h 152935"/>
              <a:gd name="connsiteX1" fmla="*/ 888217 w 946610"/>
              <a:gd name="connsiteY1" fmla="*/ 0 h 152935"/>
              <a:gd name="connsiteX2" fmla="*/ 946610 w 946610"/>
              <a:gd name="connsiteY2" fmla="*/ 152935 h 152935"/>
              <a:gd name="connsiteX3" fmla="*/ 25490 w 946610"/>
              <a:gd name="connsiteY3" fmla="*/ 152935 h 152935"/>
              <a:gd name="connsiteX4" fmla="*/ 0 w 946610"/>
              <a:gd name="connsiteY4" fmla="*/ 127445 h 152935"/>
              <a:gd name="connsiteX5" fmla="*/ 0 w 946610"/>
              <a:gd name="connsiteY5" fmla="*/ 25490 h 152935"/>
              <a:gd name="connsiteX6" fmla="*/ 25490 w 946610"/>
              <a:gd name="connsiteY6" fmla="*/ 0 h 15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6610" h="152935">
                <a:moveTo>
                  <a:pt x="25490" y="0"/>
                </a:moveTo>
                <a:lnTo>
                  <a:pt x="888217" y="0"/>
                </a:lnTo>
                <a:lnTo>
                  <a:pt x="946610" y="152935"/>
                </a:lnTo>
                <a:lnTo>
                  <a:pt x="25490" y="152935"/>
                </a:lnTo>
                <a:cubicBezTo>
                  <a:pt x="11412" y="152935"/>
                  <a:pt x="0" y="141523"/>
                  <a:pt x="0" y="127445"/>
                </a:cubicBezTo>
                <a:lnTo>
                  <a:pt x="0" y="25490"/>
                </a:lnTo>
                <a:cubicBezTo>
                  <a:pt x="0" y="11412"/>
                  <a:pt x="11412" y="0"/>
                  <a:pt x="25490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3920380" y="4349100"/>
            <a:ext cx="768069" cy="152935"/>
          </a:xfrm>
          <a:custGeom>
            <a:avLst/>
            <a:gdLst>
              <a:gd name="connsiteX0" fmla="*/ 25490 w 1024092"/>
              <a:gd name="connsiteY0" fmla="*/ 0 h 152935"/>
              <a:gd name="connsiteX1" fmla="*/ 965699 w 1024092"/>
              <a:gd name="connsiteY1" fmla="*/ 0 h 152935"/>
              <a:gd name="connsiteX2" fmla="*/ 1024092 w 1024092"/>
              <a:gd name="connsiteY2" fmla="*/ 152935 h 152935"/>
              <a:gd name="connsiteX3" fmla="*/ 25490 w 1024092"/>
              <a:gd name="connsiteY3" fmla="*/ 152935 h 152935"/>
              <a:gd name="connsiteX4" fmla="*/ 0 w 1024092"/>
              <a:gd name="connsiteY4" fmla="*/ 127445 h 152935"/>
              <a:gd name="connsiteX5" fmla="*/ 0 w 1024092"/>
              <a:gd name="connsiteY5" fmla="*/ 25490 h 152935"/>
              <a:gd name="connsiteX6" fmla="*/ 25490 w 1024092"/>
              <a:gd name="connsiteY6" fmla="*/ 0 h 15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4092" h="152935">
                <a:moveTo>
                  <a:pt x="25490" y="0"/>
                </a:moveTo>
                <a:lnTo>
                  <a:pt x="965699" y="0"/>
                </a:lnTo>
                <a:lnTo>
                  <a:pt x="1024092" y="152935"/>
                </a:lnTo>
                <a:lnTo>
                  <a:pt x="25490" y="152935"/>
                </a:lnTo>
                <a:cubicBezTo>
                  <a:pt x="11412" y="152935"/>
                  <a:pt x="0" y="141523"/>
                  <a:pt x="0" y="127445"/>
                </a:cubicBezTo>
                <a:lnTo>
                  <a:pt x="0" y="25490"/>
                </a:lnTo>
                <a:cubicBezTo>
                  <a:pt x="0" y="11412"/>
                  <a:pt x="11412" y="0"/>
                  <a:pt x="25490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3920380" y="4546825"/>
            <a:ext cx="785925" cy="152935"/>
          </a:xfrm>
          <a:custGeom>
            <a:avLst/>
            <a:gdLst>
              <a:gd name="connsiteX0" fmla="*/ 25490 w 1047900"/>
              <a:gd name="connsiteY0" fmla="*/ 0 h 152935"/>
              <a:gd name="connsiteX1" fmla="*/ 1044230 w 1047900"/>
              <a:gd name="connsiteY1" fmla="*/ 0 h 152935"/>
              <a:gd name="connsiteX2" fmla="*/ 1047900 w 1047900"/>
              <a:gd name="connsiteY2" fmla="*/ 9613 h 152935"/>
              <a:gd name="connsiteX3" fmla="*/ 929603 w 1047900"/>
              <a:gd name="connsiteY3" fmla="*/ 152935 h 152935"/>
              <a:gd name="connsiteX4" fmla="*/ 25490 w 1047900"/>
              <a:gd name="connsiteY4" fmla="*/ 152935 h 152935"/>
              <a:gd name="connsiteX5" fmla="*/ 0 w 1047900"/>
              <a:gd name="connsiteY5" fmla="*/ 127445 h 152935"/>
              <a:gd name="connsiteX6" fmla="*/ 0 w 1047900"/>
              <a:gd name="connsiteY6" fmla="*/ 25490 h 152935"/>
              <a:gd name="connsiteX7" fmla="*/ 25490 w 1047900"/>
              <a:gd name="connsiteY7" fmla="*/ 0 h 15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7900" h="152935">
                <a:moveTo>
                  <a:pt x="25490" y="0"/>
                </a:moveTo>
                <a:lnTo>
                  <a:pt x="1044230" y="0"/>
                </a:lnTo>
                <a:lnTo>
                  <a:pt x="1047900" y="9613"/>
                </a:lnTo>
                <a:lnTo>
                  <a:pt x="929603" y="152935"/>
                </a:lnTo>
                <a:lnTo>
                  <a:pt x="25490" y="152935"/>
                </a:lnTo>
                <a:cubicBezTo>
                  <a:pt x="11412" y="152935"/>
                  <a:pt x="0" y="141523"/>
                  <a:pt x="0" y="127445"/>
                </a:cubicBezTo>
                <a:lnTo>
                  <a:pt x="0" y="25490"/>
                </a:lnTo>
                <a:cubicBezTo>
                  <a:pt x="0" y="11412"/>
                  <a:pt x="11412" y="0"/>
                  <a:pt x="25490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3920380" y="4744550"/>
            <a:ext cx="675689" cy="152935"/>
          </a:xfrm>
          <a:custGeom>
            <a:avLst/>
            <a:gdLst>
              <a:gd name="connsiteX0" fmla="*/ 25490 w 900918"/>
              <a:gd name="connsiteY0" fmla="*/ 0 h 152935"/>
              <a:gd name="connsiteX1" fmla="*/ 900918 w 900918"/>
              <a:gd name="connsiteY1" fmla="*/ 0 h 152935"/>
              <a:gd name="connsiteX2" fmla="*/ 774686 w 900918"/>
              <a:gd name="connsiteY2" fmla="*/ 152935 h 152935"/>
              <a:gd name="connsiteX3" fmla="*/ 25490 w 900918"/>
              <a:gd name="connsiteY3" fmla="*/ 152935 h 152935"/>
              <a:gd name="connsiteX4" fmla="*/ 0 w 900918"/>
              <a:gd name="connsiteY4" fmla="*/ 127445 h 152935"/>
              <a:gd name="connsiteX5" fmla="*/ 0 w 900918"/>
              <a:gd name="connsiteY5" fmla="*/ 25490 h 152935"/>
              <a:gd name="connsiteX6" fmla="*/ 25490 w 900918"/>
              <a:gd name="connsiteY6" fmla="*/ 0 h 15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0918" h="152935">
                <a:moveTo>
                  <a:pt x="25490" y="0"/>
                </a:moveTo>
                <a:lnTo>
                  <a:pt x="900918" y="0"/>
                </a:lnTo>
                <a:lnTo>
                  <a:pt x="774686" y="152935"/>
                </a:lnTo>
                <a:lnTo>
                  <a:pt x="25490" y="152935"/>
                </a:lnTo>
                <a:cubicBezTo>
                  <a:pt x="11412" y="152935"/>
                  <a:pt x="0" y="141523"/>
                  <a:pt x="0" y="127445"/>
                </a:cubicBezTo>
                <a:lnTo>
                  <a:pt x="0" y="25490"/>
                </a:lnTo>
                <a:cubicBezTo>
                  <a:pt x="0" y="11412"/>
                  <a:pt x="11412" y="0"/>
                  <a:pt x="25490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3920380" y="4942275"/>
            <a:ext cx="546585" cy="152935"/>
          </a:xfrm>
          <a:custGeom>
            <a:avLst/>
            <a:gdLst>
              <a:gd name="connsiteX0" fmla="*/ 25490 w 728780"/>
              <a:gd name="connsiteY0" fmla="*/ 0 h 152935"/>
              <a:gd name="connsiteX1" fmla="*/ 728780 w 728780"/>
              <a:gd name="connsiteY1" fmla="*/ 0 h 152935"/>
              <a:gd name="connsiteX2" fmla="*/ 602547 w 728780"/>
              <a:gd name="connsiteY2" fmla="*/ 152935 h 152935"/>
              <a:gd name="connsiteX3" fmla="*/ 25490 w 728780"/>
              <a:gd name="connsiteY3" fmla="*/ 152935 h 152935"/>
              <a:gd name="connsiteX4" fmla="*/ 0 w 728780"/>
              <a:gd name="connsiteY4" fmla="*/ 127445 h 152935"/>
              <a:gd name="connsiteX5" fmla="*/ 0 w 728780"/>
              <a:gd name="connsiteY5" fmla="*/ 25490 h 152935"/>
              <a:gd name="connsiteX6" fmla="*/ 25490 w 728780"/>
              <a:gd name="connsiteY6" fmla="*/ 0 h 15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8780" h="152935">
                <a:moveTo>
                  <a:pt x="25490" y="0"/>
                </a:moveTo>
                <a:lnTo>
                  <a:pt x="728780" y="0"/>
                </a:lnTo>
                <a:lnTo>
                  <a:pt x="602547" y="152935"/>
                </a:lnTo>
                <a:lnTo>
                  <a:pt x="25490" y="152935"/>
                </a:lnTo>
                <a:cubicBezTo>
                  <a:pt x="11412" y="152935"/>
                  <a:pt x="0" y="141523"/>
                  <a:pt x="0" y="127445"/>
                </a:cubicBezTo>
                <a:lnTo>
                  <a:pt x="0" y="25490"/>
                </a:lnTo>
                <a:cubicBezTo>
                  <a:pt x="0" y="11412"/>
                  <a:pt x="11412" y="0"/>
                  <a:pt x="25490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3920380" y="5140000"/>
            <a:ext cx="430397" cy="152935"/>
          </a:xfrm>
          <a:custGeom>
            <a:avLst/>
            <a:gdLst>
              <a:gd name="connsiteX0" fmla="*/ 25490 w 573862"/>
              <a:gd name="connsiteY0" fmla="*/ 0 h 152935"/>
              <a:gd name="connsiteX1" fmla="*/ 573862 w 573862"/>
              <a:gd name="connsiteY1" fmla="*/ 0 h 152935"/>
              <a:gd name="connsiteX2" fmla="*/ 447630 w 573862"/>
              <a:gd name="connsiteY2" fmla="*/ 152935 h 152935"/>
              <a:gd name="connsiteX3" fmla="*/ 25490 w 573862"/>
              <a:gd name="connsiteY3" fmla="*/ 152935 h 152935"/>
              <a:gd name="connsiteX4" fmla="*/ 0 w 573862"/>
              <a:gd name="connsiteY4" fmla="*/ 127445 h 152935"/>
              <a:gd name="connsiteX5" fmla="*/ 0 w 573862"/>
              <a:gd name="connsiteY5" fmla="*/ 25490 h 152935"/>
              <a:gd name="connsiteX6" fmla="*/ 25490 w 573862"/>
              <a:gd name="connsiteY6" fmla="*/ 0 h 15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3862" h="152935">
                <a:moveTo>
                  <a:pt x="25490" y="0"/>
                </a:moveTo>
                <a:lnTo>
                  <a:pt x="573862" y="0"/>
                </a:lnTo>
                <a:lnTo>
                  <a:pt x="447630" y="152935"/>
                </a:lnTo>
                <a:lnTo>
                  <a:pt x="25490" y="152935"/>
                </a:lnTo>
                <a:cubicBezTo>
                  <a:pt x="11412" y="152935"/>
                  <a:pt x="0" y="141523"/>
                  <a:pt x="0" y="127445"/>
                </a:cubicBezTo>
                <a:lnTo>
                  <a:pt x="0" y="25490"/>
                </a:lnTo>
                <a:cubicBezTo>
                  <a:pt x="0" y="11412"/>
                  <a:pt x="11412" y="0"/>
                  <a:pt x="25490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3920380" y="5337725"/>
            <a:ext cx="308444" cy="152935"/>
          </a:xfrm>
          <a:custGeom>
            <a:avLst/>
            <a:gdLst>
              <a:gd name="connsiteX0" fmla="*/ 25490 w 411258"/>
              <a:gd name="connsiteY0" fmla="*/ 0 h 152935"/>
              <a:gd name="connsiteX1" fmla="*/ 411258 w 411258"/>
              <a:gd name="connsiteY1" fmla="*/ 0 h 152935"/>
              <a:gd name="connsiteX2" fmla="*/ 285026 w 411258"/>
              <a:gd name="connsiteY2" fmla="*/ 152935 h 152935"/>
              <a:gd name="connsiteX3" fmla="*/ 25490 w 411258"/>
              <a:gd name="connsiteY3" fmla="*/ 152935 h 152935"/>
              <a:gd name="connsiteX4" fmla="*/ 0 w 411258"/>
              <a:gd name="connsiteY4" fmla="*/ 127445 h 152935"/>
              <a:gd name="connsiteX5" fmla="*/ 0 w 411258"/>
              <a:gd name="connsiteY5" fmla="*/ 25490 h 152935"/>
              <a:gd name="connsiteX6" fmla="*/ 25490 w 411258"/>
              <a:gd name="connsiteY6" fmla="*/ 0 h 15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258" h="152935">
                <a:moveTo>
                  <a:pt x="25490" y="0"/>
                </a:moveTo>
                <a:lnTo>
                  <a:pt x="411258" y="0"/>
                </a:lnTo>
                <a:lnTo>
                  <a:pt x="285026" y="152935"/>
                </a:lnTo>
                <a:lnTo>
                  <a:pt x="25490" y="152935"/>
                </a:lnTo>
                <a:cubicBezTo>
                  <a:pt x="11412" y="152935"/>
                  <a:pt x="0" y="141523"/>
                  <a:pt x="0" y="127445"/>
                </a:cubicBezTo>
                <a:lnTo>
                  <a:pt x="0" y="25490"/>
                </a:lnTo>
                <a:cubicBezTo>
                  <a:pt x="0" y="11412"/>
                  <a:pt x="11412" y="0"/>
                  <a:pt x="25490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3920380" y="5535450"/>
            <a:ext cx="443025" cy="152935"/>
          </a:xfrm>
          <a:custGeom>
            <a:avLst/>
            <a:gdLst>
              <a:gd name="connsiteX0" fmla="*/ 25490 w 590700"/>
              <a:gd name="connsiteY0" fmla="*/ 0 h 152935"/>
              <a:gd name="connsiteX1" fmla="*/ 286493 w 590700"/>
              <a:gd name="connsiteY1" fmla="*/ 0 h 152935"/>
              <a:gd name="connsiteX2" fmla="*/ 590700 w 590700"/>
              <a:gd name="connsiteY2" fmla="*/ 138276 h 152935"/>
              <a:gd name="connsiteX3" fmla="*/ 588931 w 590700"/>
              <a:gd name="connsiteY3" fmla="*/ 152935 h 152935"/>
              <a:gd name="connsiteX4" fmla="*/ 25490 w 590700"/>
              <a:gd name="connsiteY4" fmla="*/ 152935 h 152935"/>
              <a:gd name="connsiteX5" fmla="*/ 0 w 590700"/>
              <a:gd name="connsiteY5" fmla="*/ 127445 h 152935"/>
              <a:gd name="connsiteX6" fmla="*/ 0 w 590700"/>
              <a:gd name="connsiteY6" fmla="*/ 25490 h 152935"/>
              <a:gd name="connsiteX7" fmla="*/ 25490 w 590700"/>
              <a:gd name="connsiteY7" fmla="*/ 0 h 15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0700" h="152935">
                <a:moveTo>
                  <a:pt x="25490" y="0"/>
                </a:moveTo>
                <a:lnTo>
                  <a:pt x="286493" y="0"/>
                </a:lnTo>
                <a:lnTo>
                  <a:pt x="590700" y="138276"/>
                </a:lnTo>
                <a:lnTo>
                  <a:pt x="588931" y="152935"/>
                </a:lnTo>
                <a:lnTo>
                  <a:pt x="25490" y="152935"/>
                </a:lnTo>
                <a:cubicBezTo>
                  <a:pt x="11412" y="152935"/>
                  <a:pt x="0" y="141523"/>
                  <a:pt x="0" y="127445"/>
                </a:cubicBezTo>
                <a:lnTo>
                  <a:pt x="0" y="25490"/>
                </a:lnTo>
                <a:cubicBezTo>
                  <a:pt x="0" y="11412"/>
                  <a:pt x="11412" y="0"/>
                  <a:pt x="25490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3920380" y="5733175"/>
            <a:ext cx="438044" cy="152935"/>
          </a:xfrm>
          <a:custGeom>
            <a:avLst/>
            <a:gdLst>
              <a:gd name="connsiteX0" fmla="*/ 25490 w 584058"/>
              <a:gd name="connsiteY0" fmla="*/ 0 h 152935"/>
              <a:gd name="connsiteX1" fmla="*/ 584058 w 584058"/>
              <a:gd name="connsiteY1" fmla="*/ 0 h 152935"/>
              <a:gd name="connsiteX2" fmla="*/ 565600 w 584058"/>
              <a:gd name="connsiteY2" fmla="*/ 152935 h 152935"/>
              <a:gd name="connsiteX3" fmla="*/ 25490 w 584058"/>
              <a:gd name="connsiteY3" fmla="*/ 152935 h 152935"/>
              <a:gd name="connsiteX4" fmla="*/ 0 w 584058"/>
              <a:gd name="connsiteY4" fmla="*/ 127445 h 152935"/>
              <a:gd name="connsiteX5" fmla="*/ 0 w 584058"/>
              <a:gd name="connsiteY5" fmla="*/ 25490 h 152935"/>
              <a:gd name="connsiteX6" fmla="*/ 25490 w 584058"/>
              <a:gd name="connsiteY6" fmla="*/ 0 h 15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4058" h="152935">
                <a:moveTo>
                  <a:pt x="25490" y="0"/>
                </a:moveTo>
                <a:lnTo>
                  <a:pt x="584058" y="0"/>
                </a:lnTo>
                <a:lnTo>
                  <a:pt x="565600" y="152935"/>
                </a:lnTo>
                <a:lnTo>
                  <a:pt x="25490" y="152935"/>
                </a:lnTo>
                <a:cubicBezTo>
                  <a:pt x="11412" y="152935"/>
                  <a:pt x="0" y="141523"/>
                  <a:pt x="0" y="127445"/>
                </a:cubicBezTo>
                <a:lnTo>
                  <a:pt x="0" y="25490"/>
                </a:lnTo>
                <a:cubicBezTo>
                  <a:pt x="0" y="11412"/>
                  <a:pt x="11412" y="0"/>
                  <a:pt x="25490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3920381" y="5930897"/>
            <a:ext cx="419675" cy="152935"/>
          </a:xfrm>
          <a:custGeom>
            <a:avLst/>
            <a:gdLst>
              <a:gd name="connsiteX0" fmla="*/ 25490 w 559567"/>
              <a:gd name="connsiteY0" fmla="*/ 0 h 152935"/>
              <a:gd name="connsiteX1" fmla="*/ 559567 w 559567"/>
              <a:gd name="connsiteY1" fmla="*/ 0 h 152935"/>
              <a:gd name="connsiteX2" fmla="*/ 553074 w 559567"/>
              <a:gd name="connsiteY2" fmla="*/ 53799 h 152935"/>
              <a:gd name="connsiteX3" fmla="*/ 517360 w 559567"/>
              <a:gd name="connsiteY3" fmla="*/ 152935 h 152935"/>
              <a:gd name="connsiteX4" fmla="*/ 25490 w 559567"/>
              <a:gd name="connsiteY4" fmla="*/ 152935 h 152935"/>
              <a:gd name="connsiteX5" fmla="*/ 0 w 559567"/>
              <a:gd name="connsiteY5" fmla="*/ 127445 h 152935"/>
              <a:gd name="connsiteX6" fmla="*/ 0 w 559567"/>
              <a:gd name="connsiteY6" fmla="*/ 25490 h 152935"/>
              <a:gd name="connsiteX7" fmla="*/ 25490 w 559567"/>
              <a:gd name="connsiteY7" fmla="*/ 0 h 15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9567" h="152935">
                <a:moveTo>
                  <a:pt x="25490" y="0"/>
                </a:moveTo>
                <a:lnTo>
                  <a:pt x="559567" y="0"/>
                </a:lnTo>
                <a:lnTo>
                  <a:pt x="553074" y="53799"/>
                </a:lnTo>
                <a:lnTo>
                  <a:pt x="517360" y="152935"/>
                </a:lnTo>
                <a:lnTo>
                  <a:pt x="25490" y="152935"/>
                </a:lnTo>
                <a:cubicBezTo>
                  <a:pt x="11412" y="152935"/>
                  <a:pt x="0" y="141523"/>
                  <a:pt x="0" y="127445"/>
                </a:cubicBezTo>
                <a:lnTo>
                  <a:pt x="0" y="25490"/>
                </a:lnTo>
                <a:cubicBezTo>
                  <a:pt x="0" y="11412"/>
                  <a:pt x="11412" y="0"/>
                  <a:pt x="25490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5225790" y="2965025"/>
            <a:ext cx="172690" cy="152935"/>
          </a:xfrm>
          <a:custGeom>
            <a:avLst/>
            <a:gdLst>
              <a:gd name="connsiteX0" fmla="*/ 68746 w 248709"/>
              <a:gd name="connsiteY0" fmla="*/ 0 h 152935"/>
              <a:gd name="connsiteX1" fmla="*/ 223219 w 248709"/>
              <a:gd name="connsiteY1" fmla="*/ 0 h 152935"/>
              <a:gd name="connsiteX2" fmla="*/ 248709 w 248709"/>
              <a:gd name="connsiteY2" fmla="*/ 25490 h 152935"/>
              <a:gd name="connsiteX3" fmla="*/ 248709 w 248709"/>
              <a:gd name="connsiteY3" fmla="*/ 127445 h 152935"/>
              <a:gd name="connsiteX4" fmla="*/ 223219 w 248709"/>
              <a:gd name="connsiteY4" fmla="*/ 152935 h 152935"/>
              <a:gd name="connsiteX5" fmla="*/ 0 w 248709"/>
              <a:gd name="connsiteY5" fmla="*/ 152935 h 152935"/>
              <a:gd name="connsiteX6" fmla="*/ 68746 w 248709"/>
              <a:gd name="connsiteY6" fmla="*/ 0 h 15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709" h="152935">
                <a:moveTo>
                  <a:pt x="68746" y="0"/>
                </a:moveTo>
                <a:lnTo>
                  <a:pt x="223219" y="0"/>
                </a:lnTo>
                <a:cubicBezTo>
                  <a:pt x="237297" y="0"/>
                  <a:pt x="248709" y="11412"/>
                  <a:pt x="248709" y="25490"/>
                </a:cubicBezTo>
                <a:lnTo>
                  <a:pt x="248709" y="127445"/>
                </a:lnTo>
                <a:cubicBezTo>
                  <a:pt x="248709" y="141523"/>
                  <a:pt x="237297" y="152935"/>
                  <a:pt x="223219" y="152935"/>
                </a:cubicBezTo>
                <a:lnTo>
                  <a:pt x="0" y="152935"/>
                </a:lnTo>
                <a:lnTo>
                  <a:pt x="68746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5167214" y="3162971"/>
            <a:ext cx="231266" cy="152935"/>
          </a:xfrm>
          <a:custGeom>
            <a:avLst/>
            <a:gdLst>
              <a:gd name="connsiteX0" fmla="*/ 68746 w 333077"/>
              <a:gd name="connsiteY0" fmla="*/ 0 h 152935"/>
              <a:gd name="connsiteX1" fmla="*/ 307587 w 333077"/>
              <a:gd name="connsiteY1" fmla="*/ 0 h 152935"/>
              <a:gd name="connsiteX2" fmla="*/ 333077 w 333077"/>
              <a:gd name="connsiteY2" fmla="*/ 25490 h 152935"/>
              <a:gd name="connsiteX3" fmla="*/ 333077 w 333077"/>
              <a:gd name="connsiteY3" fmla="*/ 127445 h 152935"/>
              <a:gd name="connsiteX4" fmla="*/ 307587 w 333077"/>
              <a:gd name="connsiteY4" fmla="*/ 152935 h 152935"/>
              <a:gd name="connsiteX5" fmla="*/ 0 w 333077"/>
              <a:gd name="connsiteY5" fmla="*/ 152935 h 152935"/>
              <a:gd name="connsiteX6" fmla="*/ 68746 w 333077"/>
              <a:gd name="connsiteY6" fmla="*/ 0 h 15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077" h="152935">
                <a:moveTo>
                  <a:pt x="68746" y="0"/>
                </a:moveTo>
                <a:lnTo>
                  <a:pt x="307587" y="0"/>
                </a:lnTo>
                <a:cubicBezTo>
                  <a:pt x="321665" y="0"/>
                  <a:pt x="333077" y="11412"/>
                  <a:pt x="333077" y="25490"/>
                </a:cubicBezTo>
                <a:lnTo>
                  <a:pt x="333077" y="127445"/>
                </a:lnTo>
                <a:cubicBezTo>
                  <a:pt x="333077" y="141523"/>
                  <a:pt x="321665" y="152935"/>
                  <a:pt x="307587" y="152935"/>
                </a:cubicBezTo>
                <a:lnTo>
                  <a:pt x="0" y="152935"/>
                </a:lnTo>
                <a:lnTo>
                  <a:pt x="68746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5107900" y="3360917"/>
            <a:ext cx="290578" cy="152935"/>
          </a:xfrm>
          <a:custGeom>
            <a:avLst/>
            <a:gdLst>
              <a:gd name="connsiteX0" fmla="*/ 68746 w 426824"/>
              <a:gd name="connsiteY0" fmla="*/ 0 h 152935"/>
              <a:gd name="connsiteX1" fmla="*/ 401334 w 426824"/>
              <a:gd name="connsiteY1" fmla="*/ 0 h 152935"/>
              <a:gd name="connsiteX2" fmla="*/ 426824 w 426824"/>
              <a:gd name="connsiteY2" fmla="*/ 25490 h 152935"/>
              <a:gd name="connsiteX3" fmla="*/ 426824 w 426824"/>
              <a:gd name="connsiteY3" fmla="*/ 127445 h 152935"/>
              <a:gd name="connsiteX4" fmla="*/ 401334 w 426824"/>
              <a:gd name="connsiteY4" fmla="*/ 152935 h 152935"/>
              <a:gd name="connsiteX5" fmla="*/ 0 w 426824"/>
              <a:gd name="connsiteY5" fmla="*/ 152935 h 152935"/>
              <a:gd name="connsiteX6" fmla="*/ 68746 w 426824"/>
              <a:gd name="connsiteY6" fmla="*/ 0 h 15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6824" h="152935">
                <a:moveTo>
                  <a:pt x="68746" y="0"/>
                </a:moveTo>
                <a:lnTo>
                  <a:pt x="401334" y="0"/>
                </a:lnTo>
                <a:cubicBezTo>
                  <a:pt x="415412" y="0"/>
                  <a:pt x="426824" y="11412"/>
                  <a:pt x="426824" y="25490"/>
                </a:cubicBezTo>
                <a:lnTo>
                  <a:pt x="426824" y="127445"/>
                </a:lnTo>
                <a:cubicBezTo>
                  <a:pt x="426824" y="141523"/>
                  <a:pt x="415412" y="152935"/>
                  <a:pt x="401334" y="152935"/>
                </a:cubicBezTo>
                <a:lnTo>
                  <a:pt x="0" y="152935"/>
                </a:lnTo>
                <a:lnTo>
                  <a:pt x="68746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5053104" y="3558863"/>
            <a:ext cx="345373" cy="152935"/>
          </a:xfrm>
          <a:custGeom>
            <a:avLst/>
            <a:gdLst>
              <a:gd name="connsiteX0" fmla="*/ 68746 w 511192"/>
              <a:gd name="connsiteY0" fmla="*/ 0 h 152935"/>
              <a:gd name="connsiteX1" fmla="*/ 485702 w 511192"/>
              <a:gd name="connsiteY1" fmla="*/ 0 h 152935"/>
              <a:gd name="connsiteX2" fmla="*/ 511192 w 511192"/>
              <a:gd name="connsiteY2" fmla="*/ 25490 h 152935"/>
              <a:gd name="connsiteX3" fmla="*/ 511192 w 511192"/>
              <a:gd name="connsiteY3" fmla="*/ 127445 h 152935"/>
              <a:gd name="connsiteX4" fmla="*/ 485702 w 511192"/>
              <a:gd name="connsiteY4" fmla="*/ 152935 h 152935"/>
              <a:gd name="connsiteX5" fmla="*/ 0 w 511192"/>
              <a:gd name="connsiteY5" fmla="*/ 152935 h 152935"/>
              <a:gd name="connsiteX6" fmla="*/ 68746 w 511192"/>
              <a:gd name="connsiteY6" fmla="*/ 0 h 15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192" h="152935">
                <a:moveTo>
                  <a:pt x="68746" y="0"/>
                </a:moveTo>
                <a:lnTo>
                  <a:pt x="485702" y="0"/>
                </a:lnTo>
                <a:cubicBezTo>
                  <a:pt x="499780" y="0"/>
                  <a:pt x="511192" y="11412"/>
                  <a:pt x="511192" y="25490"/>
                </a:cubicBezTo>
                <a:lnTo>
                  <a:pt x="511192" y="127445"/>
                </a:lnTo>
                <a:cubicBezTo>
                  <a:pt x="511192" y="141523"/>
                  <a:pt x="499780" y="152935"/>
                  <a:pt x="485702" y="152935"/>
                </a:cubicBezTo>
                <a:lnTo>
                  <a:pt x="0" y="152935"/>
                </a:lnTo>
                <a:lnTo>
                  <a:pt x="68746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4986337" y="3756809"/>
            <a:ext cx="412141" cy="152935"/>
          </a:xfrm>
          <a:custGeom>
            <a:avLst/>
            <a:gdLst>
              <a:gd name="connsiteX0" fmla="*/ 68746 w 599746"/>
              <a:gd name="connsiteY0" fmla="*/ 0 h 152935"/>
              <a:gd name="connsiteX1" fmla="*/ 574256 w 599746"/>
              <a:gd name="connsiteY1" fmla="*/ 0 h 152935"/>
              <a:gd name="connsiteX2" fmla="*/ 599746 w 599746"/>
              <a:gd name="connsiteY2" fmla="*/ 25490 h 152935"/>
              <a:gd name="connsiteX3" fmla="*/ 599746 w 599746"/>
              <a:gd name="connsiteY3" fmla="*/ 127445 h 152935"/>
              <a:gd name="connsiteX4" fmla="*/ 574256 w 599746"/>
              <a:gd name="connsiteY4" fmla="*/ 152935 h 152935"/>
              <a:gd name="connsiteX5" fmla="*/ 0 w 599746"/>
              <a:gd name="connsiteY5" fmla="*/ 152935 h 152935"/>
              <a:gd name="connsiteX6" fmla="*/ 68746 w 599746"/>
              <a:gd name="connsiteY6" fmla="*/ 0 h 15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746" h="152935">
                <a:moveTo>
                  <a:pt x="68746" y="0"/>
                </a:moveTo>
                <a:lnTo>
                  <a:pt x="574256" y="0"/>
                </a:lnTo>
                <a:cubicBezTo>
                  <a:pt x="588334" y="0"/>
                  <a:pt x="599746" y="11412"/>
                  <a:pt x="599746" y="25490"/>
                </a:cubicBezTo>
                <a:lnTo>
                  <a:pt x="599746" y="127445"/>
                </a:lnTo>
                <a:cubicBezTo>
                  <a:pt x="599746" y="141523"/>
                  <a:pt x="588334" y="152935"/>
                  <a:pt x="574256" y="152935"/>
                </a:cubicBezTo>
                <a:lnTo>
                  <a:pt x="0" y="152935"/>
                </a:lnTo>
                <a:lnTo>
                  <a:pt x="68746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4935951" y="3954755"/>
            <a:ext cx="462527" cy="152935"/>
          </a:xfrm>
          <a:custGeom>
            <a:avLst/>
            <a:gdLst>
              <a:gd name="connsiteX0" fmla="*/ 68746 w 690964"/>
              <a:gd name="connsiteY0" fmla="*/ 0 h 152935"/>
              <a:gd name="connsiteX1" fmla="*/ 665474 w 690964"/>
              <a:gd name="connsiteY1" fmla="*/ 0 h 152935"/>
              <a:gd name="connsiteX2" fmla="*/ 690964 w 690964"/>
              <a:gd name="connsiteY2" fmla="*/ 25490 h 152935"/>
              <a:gd name="connsiteX3" fmla="*/ 690964 w 690964"/>
              <a:gd name="connsiteY3" fmla="*/ 127445 h 152935"/>
              <a:gd name="connsiteX4" fmla="*/ 665474 w 690964"/>
              <a:gd name="connsiteY4" fmla="*/ 152935 h 152935"/>
              <a:gd name="connsiteX5" fmla="*/ 0 w 690964"/>
              <a:gd name="connsiteY5" fmla="*/ 152935 h 152935"/>
              <a:gd name="connsiteX6" fmla="*/ 68746 w 690964"/>
              <a:gd name="connsiteY6" fmla="*/ 0 h 15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0964" h="152935">
                <a:moveTo>
                  <a:pt x="68746" y="0"/>
                </a:moveTo>
                <a:lnTo>
                  <a:pt x="665474" y="0"/>
                </a:lnTo>
                <a:cubicBezTo>
                  <a:pt x="679552" y="0"/>
                  <a:pt x="690964" y="11412"/>
                  <a:pt x="690964" y="25490"/>
                </a:cubicBezTo>
                <a:lnTo>
                  <a:pt x="690964" y="127445"/>
                </a:lnTo>
                <a:cubicBezTo>
                  <a:pt x="690964" y="141523"/>
                  <a:pt x="679552" y="152935"/>
                  <a:pt x="665474" y="152935"/>
                </a:cubicBezTo>
                <a:lnTo>
                  <a:pt x="0" y="152935"/>
                </a:lnTo>
                <a:lnTo>
                  <a:pt x="68746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4880254" y="4152701"/>
            <a:ext cx="518225" cy="152935"/>
          </a:xfrm>
          <a:custGeom>
            <a:avLst/>
            <a:gdLst>
              <a:gd name="connsiteX0" fmla="*/ 65763 w 774877"/>
              <a:gd name="connsiteY0" fmla="*/ 0 h 152935"/>
              <a:gd name="connsiteX1" fmla="*/ 749387 w 774877"/>
              <a:gd name="connsiteY1" fmla="*/ 0 h 152935"/>
              <a:gd name="connsiteX2" fmla="*/ 774877 w 774877"/>
              <a:gd name="connsiteY2" fmla="*/ 25490 h 152935"/>
              <a:gd name="connsiteX3" fmla="*/ 774877 w 774877"/>
              <a:gd name="connsiteY3" fmla="*/ 127445 h 152935"/>
              <a:gd name="connsiteX4" fmla="*/ 749387 w 774877"/>
              <a:gd name="connsiteY4" fmla="*/ 152935 h 152935"/>
              <a:gd name="connsiteX5" fmla="*/ 2465 w 774877"/>
              <a:gd name="connsiteY5" fmla="*/ 152935 h 152935"/>
              <a:gd name="connsiteX6" fmla="*/ 0 w 774877"/>
              <a:gd name="connsiteY6" fmla="*/ 146299 h 152935"/>
              <a:gd name="connsiteX7" fmla="*/ 65763 w 774877"/>
              <a:gd name="connsiteY7" fmla="*/ 0 h 15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877" h="152935">
                <a:moveTo>
                  <a:pt x="65763" y="0"/>
                </a:moveTo>
                <a:lnTo>
                  <a:pt x="749387" y="0"/>
                </a:lnTo>
                <a:cubicBezTo>
                  <a:pt x="763465" y="0"/>
                  <a:pt x="774877" y="11412"/>
                  <a:pt x="774877" y="25490"/>
                </a:cubicBezTo>
                <a:lnTo>
                  <a:pt x="774877" y="127445"/>
                </a:lnTo>
                <a:cubicBezTo>
                  <a:pt x="774877" y="141523"/>
                  <a:pt x="763465" y="152935"/>
                  <a:pt x="749387" y="152935"/>
                </a:cubicBezTo>
                <a:lnTo>
                  <a:pt x="2465" y="152935"/>
                </a:lnTo>
                <a:lnTo>
                  <a:pt x="0" y="146299"/>
                </a:lnTo>
                <a:lnTo>
                  <a:pt x="65763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4880255" y="4350647"/>
            <a:ext cx="518224" cy="152935"/>
          </a:xfrm>
          <a:custGeom>
            <a:avLst/>
            <a:gdLst>
              <a:gd name="connsiteX0" fmla="*/ 0 w 753843"/>
              <a:gd name="connsiteY0" fmla="*/ 0 h 152935"/>
              <a:gd name="connsiteX1" fmla="*/ 728353 w 753843"/>
              <a:gd name="connsiteY1" fmla="*/ 0 h 152935"/>
              <a:gd name="connsiteX2" fmla="*/ 753843 w 753843"/>
              <a:gd name="connsiteY2" fmla="*/ 25490 h 152935"/>
              <a:gd name="connsiteX3" fmla="*/ 753843 w 753843"/>
              <a:gd name="connsiteY3" fmla="*/ 127445 h 152935"/>
              <a:gd name="connsiteX4" fmla="*/ 728353 w 753843"/>
              <a:gd name="connsiteY4" fmla="*/ 152935 h 152935"/>
              <a:gd name="connsiteX5" fmla="*/ 56804 w 753843"/>
              <a:gd name="connsiteY5" fmla="*/ 152935 h 152935"/>
              <a:gd name="connsiteX6" fmla="*/ 0 w 753843"/>
              <a:gd name="connsiteY6" fmla="*/ 0 h 15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3843" h="152935">
                <a:moveTo>
                  <a:pt x="0" y="0"/>
                </a:moveTo>
                <a:lnTo>
                  <a:pt x="728353" y="0"/>
                </a:lnTo>
                <a:cubicBezTo>
                  <a:pt x="742431" y="0"/>
                  <a:pt x="753843" y="11412"/>
                  <a:pt x="753843" y="25490"/>
                </a:cubicBezTo>
                <a:lnTo>
                  <a:pt x="753843" y="127445"/>
                </a:lnTo>
                <a:cubicBezTo>
                  <a:pt x="753843" y="141523"/>
                  <a:pt x="742431" y="152935"/>
                  <a:pt x="728353" y="152935"/>
                </a:cubicBezTo>
                <a:lnTo>
                  <a:pt x="56804" y="1529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4917281" y="4548593"/>
            <a:ext cx="481198" cy="152935"/>
          </a:xfrm>
          <a:custGeom>
            <a:avLst/>
            <a:gdLst>
              <a:gd name="connsiteX0" fmla="*/ 6565 w 684014"/>
              <a:gd name="connsiteY0" fmla="*/ 0 h 152935"/>
              <a:gd name="connsiteX1" fmla="*/ 658524 w 684014"/>
              <a:gd name="connsiteY1" fmla="*/ 0 h 152935"/>
              <a:gd name="connsiteX2" fmla="*/ 684014 w 684014"/>
              <a:gd name="connsiteY2" fmla="*/ 25490 h 152935"/>
              <a:gd name="connsiteX3" fmla="*/ 684014 w 684014"/>
              <a:gd name="connsiteY3" fmla="*/ 127445 h 152935"/>
              <a:gd name="connsiteX4" fmla="*/ 658524 w 684014"/>
              <a:gd name="connsiteY4" fmla="*/ 152935 h 152935"/>
              <a:gd name="connsiteX5" fmla="*/ 0 w 684014"/>
              <a:gd name="connsiteY5" fmla="*/ 152935 h 152935"/>
              <a:gd name="connsiteX6" fmla="*/ 44099 w 684014"/>
              <a:gd name="connsiteY6" fmla="*/ 101054 h 152935"/>
              <a:gd name="connsiteX7" fmla="*/ 6565 w 684014"/>
              <a:gd name="connsiteY7" fmla="*/ 0 h 15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014" h="152935">
                <a:moveTo>
                  <a:pt x="6565" y="0"/>
                </a:moveTo>
                <a:lnTo>
                  <a:pt x="658524" y="0"/>
                </a:lnTo>
                <a:cubicBezTo>
                  <a:pt x="672602" y="0"/>
                  <a:pt x="684014" y="11412"/>
                  <a:pt x="684014" y="25490"/>
                </a:cubicBezTo>
                <a:lnTo>
                  <a:pt x="684014" y="127445"/>
                </a:lnTo>
                <a:cubicBezTo>
                  <a:pt x="684014" y="141523"/>
                  <a:pt x="672602" y="152935"/>
                  <a:pt x="658524" y="152935"/>
                </a:cubicBezTo>
                <a:lnTo>
                  <a:pt x="0" y="152935"/>
                </a:lnTo>
                <a:lnTo>
                  <a:pt x="44099" y="101054"/>
                </a:lnTo>
                <a:lnTo>
                  <a:pt x="6565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4817322" y="4746539"/>
            <a:ext cx="581156" cy="152935"/>
          </a:xfrm>
          <a:custGeom>
            <a:avLst/>
            <a:gdLst>
              <a:gd name="connsiteX0" fmla="*/ 129994 w 843548"/>
              <a:gd name="connsiteY0" fmla="*/ 0 h 152935"/>
              <a:gd name="connsiteX1" fmla="*/ 818058 w 843548"/>
              <a:gd name="connsiteY1" fmla="*/ 0 h 152935"/>
              <a:gd name="connsiteX2" fmla="*/ 843548 w 843548"/>
              <a:gd name="connsiteY2" fmla="*/ 25490 h 152935"/>
              <a:gd name="connsiteX3" fmla="*/ 843548 w 843548"/>
              <a:gd name="connsiteY3" fmla="*/ 127445 h 152935"/>
              <a:gd name="connsiteX4" fmla="*/ 818058 w 843548"/>
              <a:gd name="connsiteY4" fmla="*/ 152935 h 152935"/>
              <a:gd name="connsiteX5" fmla="*/ 0 w 843548"/>
              <a:gd name="connsiteY5" fmla="*/ 152935 h 152935"/>
              <a:gd name="connsiteX6" fmla="*/ 129994 w 843548"/>
              <a:gd name="connsiteY6" fmla="*/ 0 h 15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548" h="152935">
                <a:moveTo>
                  <a:pt x="129994" y="0"/>
                </a:moveTo>
                <a:lnTo>
                  <a:pt x="818058" y="0"/>
                </a:lnTo>
                <a:cubicBezTo>
                  <a:pt x="832136" y="0"/>
                  <a:pt x="843548" y="11412"/>
                  <a:pt x="843548" y="25490"/>
                </a:cubicBezTo>
                <a:lnTo>
                  <a:pt x="843548" y="127445"/>
                </a:lnTo>
                <a:cubicBezTo>
                  <a:pt x="843548" y="141523"/>
                  <a:pt x="832136" y="152935"/>
                  <a:pt x="818058" y="152935"/>
                </a:cubicBezTo>
                <a:lnTo>
                  <a:pt x="0" y="152935"/>
                </a:lnTo>
                <a:lnTo>
                  <a:pt x="129994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4707731" y="4944485"/>
            <a:ext cx="690748" cy="152935"/>
          </a:xfrm>
          <a:custGeom>
            <a:avLst/>
            <a:gdLst>
              <a:gd name="connsiteX0" fmla="*/ 129995 w 1020818"/>
              <a:gd name="connsiteY0" fmla="*/ 0 h 152935"/>
              <a:gd name="connsiteX1" fmla="*/ 995328 w 1020818"/>
              <a:gd name="connsiteY1" fmla="*/ 0 h 152935"/>
              <a:gd name="connsiteX2" fmla="*/ 1020818 w 1020818"/>
              <a:gd name="connsiteY2" fmla="*/ 25490 h 152935"/>
              <a:gd name="connsiteX3" fmla="*/ 1020818 w 1020818"/>
              <a:gd name="connsiteY3" fmla="*/ 127445 h 152935"/>
              <a:gd name="connsiteX4" fmla="*/ 995328 w 1020818"/>
              <a:gd name="connsiteY4" fmla="*/ 152935 h 152935"/>
              <a:gd name="connsiteX5" fmla="*/ 0 w 1020818"/>
              <a:gd name="connsiteY5" fmla="*/ 152935 h 152935"/>
              <a:gd name="connsiteX6" fmla="*/ 129995 w 1020818"/>
              <a:gd name="connsiteY6" fmla="*/ 0 h 15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0818" h="152935">
                <a:moveTo>
                  <a:pt x="129995" y="0"/>
                </a:moveTo>
                <a:lnTo>
                  <a:pt x="995328" y="0"/>
                </a:lnTo>
                <a:cubicBezTo>
                  <a:pt x="1009406" y="0"/>
                  <a:pt x="1020818" y="11412"/>
                  <a:pt x="1020818" y="25490"/>
                </a:cubicBezTo>
                <a:lnTo>
                  <a:pt x="1020818" y="127445"/>
                </a:lnTo>
                <a:cubicBezTo>
                  <a:pt x="1020818" y="141523"/>
                  <a:pt x="1009406" y="152935"/>
                  <a:pt x="995328" y="152935"/>
                </a:cubicBezTo>
                <a:lnTo>
                  <a:pt x="0" y="152935"/>
                </a:lnTo>
                <a:lnTo>
                  <a:pt x="129995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4610100" y="5142431"/>
            <a:ext cx="788377" cy="152935"/>
          </a:xfrm>
          <a:custGeom>
            <a:avLst/>
            <a:gdLst>
              <a:gd name="connsiteX0" fmla="*/ 129994 w 1180352"/>
              <a:gd name="connsiteY0" fmla="*/ 0 h 152935"/>
              <a:gd name="connsiteX1" fmla="*/ 1154862 w 1180352"/>
              <a:gd name="connsiteY1" fmla="*/ 0 h 152935"/>
              <a:gd name="connsiteX2" fmla="*/ 1180352 w 1180352"/>
              <a:gd name="connsiteY2" fmla="*/ 25490 h 152935"/>
              <a:gd name="connsiteX3" fmla="*/ 1180352 w 1180352"/>
              <a:gd name="connsiteY3" fmla="*/ 127445 h 152935"/>
              <a:gd name="connsiteX4" fmla="*/ 1154862 w 1180352"/>
              <a:gd name="connsiteY4" fmla="*/ 152935 h 152935"/>
              <a:gd name="connsiteX5" fmla="*/ 0 w 1180352"/>
              <a:gd name="connsiteY5" fmla="*/ 152935 h 152935"/>
              <a:gd name="connsiteX6" fmla="*/ 129994 w 1180352"/>
              <a:gd name="connsiteY6" fmla="*/ 0 h 15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352" h="152935">
                <a:moveTo>
                  <a:pt x="129994" y="0"/>
                </a:moveTo>
                <a:lnTo>
                  <a:pt x="1154862" y="0"/>
                </a:lnTo>
                <a:cubicBezTo>
                  <a:pt x="1168940" y="0"/>
                  <a:pt x="1180352" y="11412"/>
                  <a:pt x="1180352" y="25490"/>
                </a:cubicBezTo>
                <a:lnTo>
                  <a:pt x="1180352" y="127445"/>
                </a:lnTo>
                <a:cubicBezTo>
                  <a:pt x="1180352" y="141523"/>
                  <a:pt x="1168940" y="152935"/>
                  <a:pt x="1154862" y="152935"/>
                </a:cubicBezTo>
                <a:lnTo>
                  <a:pt x="0" y="152935"/>
                </a:lnTo>
                <a:lnTo>
                  <a:pt x="129994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4527022" y="5340377"/>
            <a:ext cx="871458" cy="152935"/>
          </a:xfrm>
          <a:custGeom>
            <a:avLst/>
            <a:gdLst>
              <a:gd name="connsiteX0" fmla="*/ 94760 w 1312569"/>
              <a:gd name="connsiteY0" fmla="*/ 0 h 152935"/>
              <a:gd name="connsiteX1" fmla="*/ 1287079 w 1312569"/>
              <a:gd name="connsiteY1" fmla="*/ 0 h 152935"/>
              <a:gd name="connsiteX2" fmla="*/ 1312569 w 1312569"/>
              <a:gd name="connsiteY2" fmla="*/ 25490 h 152935"/>
              <a:gd name="connsiteX3" fmla="*/ 1312569 w 1312569"/>
              <a:gd name="connsiteY3" fmla="*/ 127445 h 152935"/>
              <a:gd name="connsiteX4" fmla="*/ 1287079 w 1312569"/>
              <a:gd name="connsiteY4" fmla="*/ 152935 h 152935"/>
              <a:gd name="connsiteX5" fmla="*/ 0 w 1312569"/>
              <a:gd name="connsiteY5" fmla="*/ 152935 h 152935"/>
              <a:gd name="connsiteX6" fmla="*/ 39547 w 1312569"/>
              <a:gd name="connsiteY6" fmla="*/ 64958 h 152935"/>
              <a:gd name="connsiteX7" fmla="*/ 94760 w 1312569"/>
              <a:gd name="connsiteY7" fmla="*/ 0 h 15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2569" h="152935">
                <a:moveTo>
                  <a:pt x="94760" y="0"/>
                </a:moveTo>
                <a:lnTo>
                  <a:pt x="1287079" y="0"/>
                </a:lnTo>
                <a:cubicBezTo>
                  <a:pt x="1301157" y="0"/>
                  <a:pt x="1312569" y="11412"/>
                  <a:pt x="1312569" y="25490"/>
                </a:cubicBezTo>
                <a:lnTo>
                  <a:pt x="1312569" y="127445"/>
                </a:lnTo>
                <a:cubicBezTo>
                  <a:pt x="1312569" y="141523"/>
                  <a:pt x="1301157" y="152935"/>
                  <a:pt x="1287079" y="152935"/>
                </a:cubicBezTo>
                <a:lnTo>
                  <a:pt x="0" y="152935"/>
                </a:lnTo>
                <a:lnTo>
                  <a:pt x="39547" y="64958"/>
                </a:lnTo>
                <a:lnTo>
                  <a:pt x="9476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4473426" y="5533560"/>
            <a:ext cx="925051" cy="152935"/>
          </a:xfrm>
          <a:custGeom>
            <a:avLst/>
            <a:gdLst>
              <a:gd name="connsiteX0" fmla="*/ 68086 w 1403128"/>
              <a:gd name="connsiteY0" fmla="*/ 0 h 152935"/>
              <a:gd name="connsiteX1" fmla="*/ 1377638 w 1403128"/>
              <a:gd name="connsiteY1" fmla="*/ 0 h 152935"/>
              <a:gd name="connsiteX2" fmla="*/ 1403128 w 1403128"/>
              <a:gd name="connsiteY2" fmla="*/ 25490 h 152935"/>
              <a:gd name="connsiteX3" fmla="*/ 1403128 w 1403128"/>
              <a:gd name="connsiteY3" fmla="*/ 127445 h 152935"/>
              <a:gd name="connsiteX4" fmla="*/ 1377638 w 1403128"/>
              <a:gd name="connsiteY4" fmla="*/ 152935 h 152935"/>
              <a:gd name="connsiteX5" fmla="*/ 3543 w 1403128"/>
              <a:gd name="connsiteY5" fmla="*/ 152935 h 152935"/>
              <a:gd name="connsiteX6" fmla="*/ 0 w 1403128"/>
              <a:gd name="connsiteY6" fmla="*/ 151468 h 152935"/>
              <a:gd name="connsiteX7" fmla="*/ 68086 w 1403128"/>
              <a:gd name="connsiteY7" fmla="*/ 0 h 15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3128" h="152935">
                <a:moveTo>
                  <a:pt x="68086" y="0"/>
                </a:moveTo>
                <a:lnTo>
                  <a:pt x="1377638" y="0"/>
                </a:lnTo>
                <a:cubicBezTo>
                  <a:pt x="1391716" y="0"/>
                  <a:pt x="1403128" y="11412"/>
                  <a:pt x="1403128" y="25490"/>
                </a:cubicBezTo>
                <a:lnTo>
                  <a:pt x="1403128" y="127445"/>
                </a:lnTo>
                <a:cubicBezTo>
                  <a:pt x="1403128" y="141523"/>
                  <a:pt x="1391716" y="152935"/>
                  <a:pt x="1377638" y="152935"/>
                </a:cubicBezTo>
                <a:lnTo>
                  <a:pt x="3543" y="152935"/>
                </a:lnTo>
                <a:lnTo>
                  <a:pt x="0" y="151468"/>
                </a:lnTo>
                <a:lnTo>
                  <a:pt x="68086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Left Brace 1"/>
          <p:cNvSpPr/>
          <p:nvPr/>
        </p:nvSpPr>
        <p:spPr>
          <a:xfrm>
            <a:off x="317396" y="2965025"/>
            <a:ext cx="110067" cy="3118805"/>
          </a:xfrm>
          <a:prstGeom prst="leftBrace">
            <a:avLst>
              <a:gd name="adj1" fmla="val 58093"/>
              <a:gd name="adj2" fmla="val 50000"/>
            </a:avLst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" name="Left Brace 260"/>
          <p:cNvSpPr/>
          <p:nvPr/>
        </p:nvSpPr>
        <p:spPr>
          <a:xfrm rot="16200000">
            <a:off x="3596811" y="3577142"/>
            <a:ext cx="188238" cy="5352395"/>
          </a:xfrm>
          <a:prstGeom prst="leftBrace">
            <a:avLst>
              <a:gd name="adj1" fmla="val 58093"/>
              <a:gd name="adj2" fmla="val 50000"/>
            </a:avLst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2" name="Rounded Rectangle 261"/>
          <p:cNvSpPr/>
          <p:nvPr/>
        </p:nvSpPr>
        <p:spPr>
          <a:xfrm>
            <a:off x="2255607" y="6324903"/>
            <a:ext cx="3413048" cy="1709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32 columns = 32 pixels in each strip</a:t>
            </a:r>
            <a:endParaRPr lang="en-US" sz="1050" dirty="0"/>
          </a:p>
        </p:txBody>
      </p:sp>
      <p:sp>
        <p:nvSpPr>
          <p:cNvPr id="263" name="Rounded Rectangle 262"/>
          <p:cNvSpPr/>
          <p:nvPr/>
        </p:nvSpPr>
        <p:spPr>
          <a:xfrm rot="16200000">
            <a:off x="-794931" y="4372474"/>
            <a:ext cx="2073684" cy="2839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128 rows = 128 strips</a:t>
            </a:r>
            <a:endParaRPr lang="en-US" sz="1050" dirty="0"/>
          </a:p>
        </p:txBody>
      </p:sp>
      <p:sp>
        <p:nvSpPr>
          <p:cNvPr id="507" name="Rounded Rectangle 506"/>
          <p:cNvSpPr/>
          <p:nvPr/>
        </p:nvSpPr>
        <p:spPr>
          <a:xfrm>
            <a:off x="1030983" y="2623791"/>
            <a:ext cx="892549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column 0</a:t>
            </a:r>
            <a:endParaRPr lang="en-US" sz="1100" dirty="0"/>
          </a:p>
        </p:txBody>
      </p:sp>
      <p:sp>
        <p:nvSpPr>
          <p:cNvPr id="508" name="Rounded Rectangle 507"/>
          <p:cNvSpPr/>
          <p:nvPr/>
        </p:nvSpPr>
        <p:spPr>
          <a:xfrm>
            <a:off x="1999953" y="2623791"/>
            <a:ext cx="892549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column 1</a:t>
            </a:r>
          </a:p>
        </p:txBody>
      </p:sp>
      <p:sp>
        <p:nvSpPr>
          <p:cNvPr id="509" name="Rounded Rectangle 508"/>
          <p:cNvSpPr/>
          <p:nvPr/>
        </p:nvSpPr>
        <p:spPr>
          <a:xfrm>
            <a:off x="2968922" y="2623791"/>
            <a:ext cx="892549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column </a:t>
            </a:r>
            <a:r>
              <a:rPr lang="en-US" sz="1100" dirty="0" smtClean="0"/>
              <a:t>2</a:t>
            </a:r>
            <a:endParaRPr lang="en-US" sz="1100" dirty="0"/>
          </a:p>
        </p:txBody>
      </p:sp>
      <p:sp>
        <p:nvSpPr>
          <p:cNvPr id="510" name="Rounded Rectangle 509"/>
          <p:cNvSpPr/>
          <p:nvPr/>
        </p:nvSpPr>
        <p:spPr>
          <a:xfrm>
            <a:off x="5298320" y="2623791"/>
            <a:ext cx="1068806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…column </a:t>
            </a:r>
            <a:r>
              <a:rPr lang="en-US" sz="1100" dirty="0"/>
              <a:t>31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6641191" y="2965023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ounded Rectangle 221"/>
          <p:cNvSpPr/>
          <p:nvPr/>
        </p:nvSpPr>
        <p:spPr>
          <a:xfrm>
            <a:off x="6812059" y="2965023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ounded Rectangle 222"/>
          <p:cNvSpPr/>
          <p:nvPr/>
        </p:nvSpPr>
        <p:spPr>
          <a:xfrm>
            <a:off x="6982927" y="2965023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ounded Rectangle 223"/>
          <p:cNvSpPr/>
          <p:nvPr/>
        </p:nvSpPr>
        <p:spPr>
          <a:xfrm>
            <a:off x="7153795" y="2965023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ounded Rectangle 224"/>
          <p:cNvSpPr/>
          <p:nvPr/>
        </p:nvSpPr>
        <p:spPr>
          <a:xfrm>
            <a:off x="7324664" y="2965023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ounded Rectangle 225"/>
          <p:cNvSpPr/>
          <p:nvPr/>
        </p:nvSpPr>
        <p:spPr>
          <a:xfrm>
            <a:off x="7495532" y="2965023"/>
            <a:ext cx="147036" cy="146304"/>
          </a:xfrm>
          <a:prstGeom prst="roundRect">
            <a:avLst/>
          </a:prstGeom>
          <a:ln>
            <a:solidFill>
              <a:srgbClr val="00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ounded Rectangle 226"/>
          <p:cNvSpPr/>
          <p:nvPr/>
        </p:nvSpPr>
        <p:spPr>
          <a:xfrm>
            <a:off x="7667856" y="2965023"/>
            <a:ext cx="147036" cy="14630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ounded Rectangle 213"/>
          <p:cNvSpPr/>
          <p:nvPr/>
        </p:nvSpPr>
        <p:spPr>
          <a:xfrm>
            <a:off x="6641191" y="3163190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ounded Rectangle 214"/>
          <p:cNvSpPr/>
          <p:nvPr/>
        </p:nvSpPr>
        <p:spPr>
          <a:xfrm>
            <a:off x="6812059" y="3163190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ounded Rectangle 215"/>
          <p:cNvSpPr/>
          <p:nvPr/>
        </p:nvSpPr>
        <p:spPr>
          <a:xfrm>
            <a:off x="6982927" y="3163190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ounded Rectangle 216"/>
          <p:cNvSpPr/>
          <p:nvPr/>
        </p:nvSpPr>
        <p:spPr>
          <a:xfrm>
            <a:off x="7153795" y="3163190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ounded Rectangle 217"/>
          <p:cNvSpPr/>
          <p:nvPr/>
        </p:nvSpPr>
        <p:spPr>
          <a:xfrm>
            <a:off x="7324664" y="3163190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ounded Rectangle 218"/>
          <p:cNvSpPr/>
          <p:nvPr/>
        </p:nvSpPr>
        <p:spPr>
          <a:xfrm>
            <a:off x="7495532" y="3163190"/>
            <a:ext cx="147036" cy="146304"/>
          </a:xfrm>
          <a:prstGeom prst="roundRect">
            <a:avLst/>
          </a:prstGeom>
          <a:ln>
            <a:solidFill>
              <a:srgbClr val="00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ounded Rectangle 219"/>
          <p:cNvSpPr/>
          <p:nvPr/>
        </p:nvSpPr>
        <p:spPr>
          <a:xfrm>
            <a:off x="7667856" y="3163190"/>
            <a:ext cx="147036" cy="14630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ounded Rectangle 199"/>
          <p:cNvSpPr/>
          <p:nvPr/>
        </p:nvSpPr>
        <p:spPr>
          <a:xfrm>
            <a:off x="6641191" y="3559524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ounded Rectangle 200"/>
          <p:cNvSpPr/>
          <p:nvPr/>
        </p:nvSpPr>
        <p:spPr>
          <a:xfrm>
            <a:off x="6812059" y="3559524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ounded Rectangle 201"/>
          <p:cNvSpPr/>
          <p:nvPr/>
        </p:nvSpPr>
        <p:spPr>
          <a:xfrm>
            <a:off x="6982927" y="3559524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ounded Rectangle 202"/>
          <p:cNvSpPr/>
          <p:nvPr/>
        </p:nvSpPr>
        <p:spPr>
          <a:xfrm>
            <a:off x="7153795" y="3559524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ounded Rectangle 203"/>
          <p:cNvSpPr/>
          <p:nvPr/>
        </p:nvSpPr>
        <p:spPr>
          <a:xfrm>
            <a:off x="7324664" y="3559524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ounded Rectangle 204"/>
          <p:cNvSpPr/>
          <p:nvPr/>
        </p:nvSpPr>
        <p:spPr>
          <a:xfrm>
            <a:off x="7495532" y="3559524"/>
            <a:ext cx="147036" cy="146304"/>
          </a:xfrm>
          <a:prstGeom prst="roundRect">
            <a:avLst/>
          </a:prstGeom>
          <a:ln>
            <a:solidFill>
              <a:srgbClr val="00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ounded Rectangle 205"/>
          <p:cNvSpPr/>
          <p:nvPr/>
        </p:nvSpPr>
        <p:spPr>
          <a:xfrm>
            <a:off x="7667856" y="3559524"/>
            <a:ext cx="147036" cy="14630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ounded Rectangle 192"/>
          <p:cNvSpPr/>
          <p:nvPr/>
        </p:nvSpPr>
        <p:spPr>
          <a:xfrm>
            <a:off x="6641191" y="3757691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ounded Rectangle 193"/>
          <p:cNvSpPr/>
          <p:nvPr/>
        </p:nvSpPr>
        <p:spPr>
          <a:xfrm>
            <a:off x="6812059" y="3757691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ounded Rectangle 194"/>
          <p:cNvSpPr/>
          <p:nvPr/>
        </p:nvSpPr>
        <p:spPr>
          <a:xfrm>
            <a:off x="6982927" y="3757691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ounded Rectangle 195"/>
          <p:cNvSpPr/>
          <p:nvPr/>
        </p:nvSpPr>
        <p:spPr>
          <a:xfrm>
            <a:off x="7153795" y="3757691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ounded Rectangle 196"/>
          <p:cNvSpPr/>
          <p:nvPr/>
        </p:nvSpPr>
        <p:spPr>
          <a:xfrm>
            <a:off x="7324664" y="3757691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ounded Rectangle 197"/>
          <p:cNvSpPr/>
          <p:nvPr/>
        </p:nvSpPr>
        <p:spPr>
          <a:xfrm>
            <a:off x="7495532" y="3757691"/>
            <a:ext cx="147036" cy="146304"/>
          </a:xfrm>
          <a:prstGeom prst="roundRect">
            <a:avLst/>
          </a:prstGeom>
          <a:ln>
            <a:solidFill>
              <a:srgbClr val="00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ounded Rectangle 198"/>
          <p:cNvSpPr/>
          <p:nvPr/>
        </p:nvSpPr>
        <p:spPr>
          <a:xfrm>
            <a:off x="7667856" y="3757691"/>
            <a:ext cx="147036" cy="14630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ounded Rectangle 185"/>
          <p:cNvSpPr/>
          <p:nvPr/>
        </p:nvSpPr>
        <p:spPr>
          <a:xfrm>
            <a:off x="6641191" y="3955858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ounded Rectangle 186"/>
          <p:cNvSpPr/>
          <p:nvPr/>
        </p:nvSpPr>
        <p:spPr>
          <a:xfrm>
            <a:off x="6812059" y="3955858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ounded Rectangle 187"/>
          <p:cNvSpPr/>
          <p:nvPr/>
        </p:nvSpPr>
        <p:spPr>
          <a:xfrm>
            <a:off x="6982927" y="3955858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ounded Rectangle 188"/>
          <p:cNvSpPr/>
          <p:nvPr/>
        </p:nvSpPr>
        <p:spPr>
          <a:xfrm>
            <a:off x="7153795" y="3955858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ounded Rectangle 189"/>
          <p:cNvSpPr/>
          <p:nvPr/>
        </p:nvSpPr>
        <p:spPr>
          <a:xfrm>
            <a:off x="7324664" y="3955858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ounded Rectangle 190"/>
          <p:cNvSpPr/>
          <p:nvPr/>
        </p:nvSpPr>
        <p:spPr>
          <a:xfrm>
            <a:off x="7495532" y="3955858"/>
            <a:ext cx="147036" cy="146304"/>
          </a:xfrm>
          <a:prstGeom prst="roundRect">
            <a:avLst/>
          </a:prstGeom>
          <a:ln>
            <a:solidFill>
              <a:srgbClr val="00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ounded Rectangle 191"/>
          <p:cNvSpPr/>
          <p:nvPr/>
        </p:nvSpPr>
        <p:spPr>
          <a:xfrm>
            <a:off x="7667856" y="3955858"/>
            <a:ext cx="147036" cy="14630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ounded Rectangle 178"/>
          <p:cNvSpPr/>
          <p:nvPr/>
        </p:nvSpPr>
        <p:spPr>
          <a:xfrm>
            <a:off x="6641191" y="4154025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ounded Rectangle 179"/>
          <p:cNvSpPr/>
          <p:nvPr/>
        </p:nvSpPr>
        <p:spPr>
          <a:xfrm>
            <a:off x="6812059" y="4154025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ounded Rectangle 180"/>
          <p:cNvSpPr/>
          <p:nvPr/>
        </p:nvSpPr>
        <p:spPr>
          <a:xfrm>
            <a:off x="6982927" y="4154025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ounded Rectangle 181"/>
          <p:cNvSpPr/>
          <p:nvPr/>
        </p:nvSpPr>
        <p:spPr>
          <a:xfrm>
            <a:off x="7153795" y="4154025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ounded Rectangle 182"/>
          <p:cNvSpPr/>
          <p:nvPr/>
        </p:nvSpPr>
        <p:spPr>
          <a:xfrm>
            <a:off x="7324664" y="4154025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ounded Rectangle 183"/>
          <p:cNvSpPr/>
          <p:nvPr/>
        </p:nvSpPr>
        <p:spPr>
          <a:xfrm>
            <a:off x="7495532" y="4154025"/>
            <a:ext cx="147036" cy="146304"/>
          </a:xfrm>
          <a:prstGeom prst="roundRect">
            <a:avLst/>
          </a:prstGeom>
          <a:ln>
            <a:solidFill>
              <a:srgbClr val="00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ounded Rectangle 184"/>
          <p:cNvSpPr/>
          <p:nvPr/>
        </p:nvSpPr>
        <p:spPr>
          <a:xfrm>
            <a:off x="7667856" y="4154025"/>
            <a:ext cx="147036" cy="14630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ounded Rectangle 171"/>
          <p:cNvSpPr/>
          <p:nvPr/>
        </p:nvSpPr>
        <p:spPr>
          <a:xfrm>
            <a:off x="6641191" y="4352192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ounded Rectangle 172"/>
          <p:cNvSpPr/>
          <p:nvPr/>
        </p:nvSpPr>
        <p:spPr>
          <a:xfrm>
            <a:off x="6812059" y="4352192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ounded Rectangle 173"/>
          <p:cNvSpPr/>
          <p:nvPr/>
        </p:nvSpPr>
        <p:spPr>
          <a:xfrm>
            <a:off x="6982927" y="4352192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ounded Rectangle 174"/>
          <p:cNvSpPr/>
          <p:nvPr/>
        </p:nvSpPr>
        <p:spPr>
          <a:xfrm>
            <a:off x="7153795" y="4352192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ounded Rectangle 175"/>
          <p:cNvSpPr/>
          <p:nvPr/>
        </p:nvSpPr>
        <p:spPr>
          <a:xfrm>
            <a:off x="7324664" y="4352192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ounded Rectangle 176"/>
          <p:cNvSpPr/>
          <p:nvPr/>
        </p:nvSpPr>
        <p:spPr>
          <a:xfrm>
            <a:off x="7495532" y="4352192"/>
            <a:ext cx="147036" cy="146304"/>
          </a:xfrm>
          <a:prstGeom prst="roundRect">
            <a:avLst/>
          </a:prstGeom>
          <a:ln>
            <a:solidFill>
              <a:srgbClr val="00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ounded Rectangle 177"/>
          <p:cNvSpPr/>
          <p:nvPr/>
        </p:nvSpPr>
        <p:spPr>
          <a:xfrm>
            <a:off x="7667856" y="4352192"/>
            <a:ext cx="147036" cy="14630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ounded Rectangle 164"/>
          <p:cNvSpPr/>
          <p:nvPr/>
        </p:nvSpPr>
        <p:spPr>
          <a:xfrm>
            <a:off x="6641191" y="4550359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ounded Rectangle 165"/>
          <p:cNvSpPr/>
          <p:nvPr/>
        </p:nvSpPr>
        <p:spPr>
          <a:xfrm>
            <a:off x="6812059" y="4550359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ounded Rectangle 166"/>
          <p:cNvSpPr/>
          <p:nvPr/>
        </p:nvSpPr>
        <p:spPr>
          <a:xfrm>
            <a:off x="6982927" y="4550359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ounded Rectangle 167"/>
          <p:cNvSpPr/>
          <p:nvPr/>
        </p:nvSpPr>
        <p:spPr>
          <a:xfrm>
            <a:off x="7153795" y="4550359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ounded Rectangle 168"/>
          <p:cNvSpPr/>
          <p:nvPr/>
        </p:nvSpPr>
        <p:spPr>
          <a:xfrm>
            <a:off x="7324664" y="4550359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ounded Rectangle 169"/>
          <p:cNvSpPr/>
          <p:nvPr/>
        </p:nvSpPr>
        <p:spPr>
          <a:xfrm>
            <a:off x="7495532" y="4550359"/>
            <a:ext cx="147036" cy="146304"/>
          </a:xfrm>
          <a:prstGeom prst="roundRect">
            <a:avLst/>
          </a:prstGeom>
          <a:ln>
            <a:solidFill>
              <a:srgbClr val="00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ounded Rectangle 170"/>
          <p:cNvSpPr/>
          <p:nvPr/>
        </p:nvSpPr>
        <p:spPr>
          <a:xfrm>
            <a:off x="7667856" y="4550359"/>
            <a:ext cx="147036" cy="14630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ounded Rectangle 157"/>
          <p:cNvSpPr/>
          <p:nvPr/>
        </p:nvSpPr>
        <p:spPr>
          <a:xfrm>
            <a:off x="6641191" y="4748526"/>
            <a:ext cx="147036" cy="146304"/>
          </a:xfrm>
          <a:prstGeom prst="roundRect">
            <a:avLst/>
          </a:prstGeom>
          <a:solidFill>
            <a:schemeClr val="bg1">
              <a:lumMod val="50000"/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ounded Rectangle 158"/>
          <p:cNvSpPr/>
          <p:nvPr/>
        </p:nvSpPr>
        <p:spPr>
          <a:xfrm>
            <a:off x="6812059" y="4748526"/>
            <a:ext cx="147036" cy="146304"/>
          </a:xfrm>
          <a:prstGeom prst="roundRect">
            <a:avLst/>
          </a:prstGeom>
          <a:solidFill>
            <a:schemeClr val="bg1">
              <a:lumMod val="50000"/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ounded Rectangle 159"/>
          <p:cNvSpPr/>
          <p:nvPr/>
        </p:nvSpPr>
        <p:spPr>
          <a:xfrm>
            <a:off x="6982927" y="4748526"/>
            <a:ext cx="147036" cy="146304"/>
          </a:xfrm>
          <a:prstGeom prst="roundRect">
            <a:avLst/>
          </a:prstGeom>
          <a:solidFill>
            <a:schemeClr val="bg1">
              <a:lumMod val="50000"/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ounded Rectangle 160"/>
          <p:cNvSpPr/>
          <p:nvPr/>
        </p:nvSpPr>
        <p:spPr>
          <a:xfrm>
            <a:off x="7153795" y="4748526"/>
            <a:ext cx="147036" cy="146304"/>
          </a:xfrm>
          <a:prstGeom prst="roundRect">
            <a:avLst/>
          </a:prstGeom>
          <a:solidFill>
            <a:schemeClr val="bg1">
              <a:lumMod val="50000"/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ounded Rectangle 161"/>
          <p:cNvSpPr/>
          <p:nvPr/>
        </p:nvSpPr>
        <p:spPr>
          <a:xfrm>
            <a:off x="7324664" y="4748526"/>
            <a:ext cx="147036" cy="146304"/>
          </a:xfrm>
          <a:prstGeom prst="roundRect">
            <a:avLst/>
          </a:prstGeom>
          <a:solidFill>
            <a:schemeClr val="bg1">
              <a:lumMod val="50000"/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ounded Rectangle 162"/>
          <p:cNvSpPr/>
          <p:nvPr/>
        </p:nvSpPr>
        <p:spPr>
          <a:xfrm>
            <a:off x="7495532" y="4748526"/>
            <a:ext cx="147036" cy="14630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ounded Rectangle 163"/>
          <p:cNvSpPr/>
          <p:nvPr/>
        </p:nvSpPr>
        <p:spPr>
          <a:xfrm>
            <a:off x="7667856" y="4748526"/>
            <a:ext cx="147036" cy="146304"/>
          </a:xfrm>
          <a:prstGeom prst="roundRect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ounded Rectangle 150"/>
          <p:cNvSpPr/>
          <p:nvPr/>
        </p:nvSpPr>
        <p:spPr>
          <a:xfrm>
            <a:off x="6641191" y="4946693"/>
            <a:ext cx="147036" cy="14630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ounded Rectangle 151"/>
          <p:cNvSpPr/>
          <p:nvPr/>
        </p:nvSpPr>
        <p:spPr>
          <a:xfrm>
            <a:off x="6812059" y="4946693"/>
            <a:ext cx="147036" cy="14630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ounded Rectangle 152"/>
          <p:cNvSpPr/>
          <p:nvPr/>
        </p:nvSpPr>
        <p:spPr>
          <a:xfrm>
            <a:off x="6982927" y="4946693"/>
            <a:ext cx="147036" cy="14630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ounded Rectangle 153"/>
          <p:cNvSpPr/>
          <p:nvPr/>
        </p:nvSpPr>
        <p:spPr>
          <a:xfrm>
            <a:off x="7153795" y="4946693"/>
            <a:ext cx="147036" cy="14630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ounded Rectangle 154"/>
          <p:cNvSpPr/>
          <p:nvPr/>
        </p:nvSpPr>
        <p:spPr>
          <a:xfrm>
            <a:off x="7324664" y="4946693"/>
            <a:ext cx="147036" cy="14630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ounded Rectangle 155"/>
          <p:cNvSpPr/>
          <p:nvPr/>
        </p:nvSpPr>
        <p:spPr>
          <a:xfrm>
            <a:off x="7495532" y="4946693"/>
            <a:ext cx="147036" cy="146304"/>
          </a:xfrm>
          <a:prstGeom prst="roundRect">
            <a:avLst/>
          </a:prstGeom>
          <a:solidFill>
            <a:srgbClr val="00CC00">
              <a:alpha val="80000"/>
            </a:srgbClr>
          </a:solidFill>
          <a:ln>
            <a:solidFill>
              <a:srgbClr val="00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ounded Rectangle 156"/>
          <p:cNvSpPr/>
          <p:nvPr/>
        </p:nvSpPr>
        <p:spPr>
          <a:xfrm>
            <a:off x="7667856" y="4946693"/>
            <a:ext cx="147036" cy="146304"/>
          </a:xfrm>
          <a:prstGeom prst="roundRect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ounded Rectangle 143"/>
          <p:cNvSpPr/>
          <p:nvPr/>
        </p:nvSpPr>
        <p:spPr>
          <a:xfrm>
            <a:off x="6641191" y="5144860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ounded Rectangle 144"/>
          <p:cNvSpPr/>
          <p:nvPr/>
        </p:nvSpPr>
        <p:spPr>
          <a:xfrm>
            <a:off x="6812059" y="5144860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ounded Rectangle 145"/>
          <p:cNvSpPr/>
          <p:nvPr/>
        </p:nvSpPr>
        <p:spPr>
          <a:xfrm>
            <a:off x="6982927" y="5144860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ounded Rectangle 146"/>
          <p:cNvSpPr/>
          <p:nvPr/>
        </p:nvSpPr>
        <p:spPr>
          <a:xfrm>
            <a:off x="7153795" y="5144860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ounded Rectangle 147"/>
          <p:cNvSpPr/>
          <p:nvPr/>
        </p:nvSpPr>
        <p:spPr>
          <a:xfrm>
            <a:off x="7324664" y="5144860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ounded Rectangle 148"/>
          <p:cNvSpPr/>
          <p:nvPr/>
        </p:nvSpPr>
        <p:spPr>
          <a:xfrm>
            <a:off x="7495532" y="5144860"/>
            <a:ext cx="147036" cy="146304"/>
          </a:xfrm>
          <a:prstGeom prst="roundRect">
            <a:avLst/>
          </a:prstGeom>
          <a:ln>
            <a:solidFill>
              <a:srgbClr val="00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ounded Rectangle 149"/>
          <p:cNvSpPr/>
          <p:nvPr/>
        </p:nvSpPr>
        <p:spPr>
          <a:xfrm>
            <a:off x="7667856" y="5144860"/>
            <a:ext cx="147036" cy="14630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6641191" y="5343027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ounded Rectangle 137"/>
          <p:cNvSpPr/>
          <p:nvPr/>
        </p:nvSpPr>
        <p:spPr>
          <a:xfrm>
            <a:off x="6812059" y="5343027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ounded Rectangle 138"/>
          <p:cNvSpPr/>
          <p:nvPr/>
        </p:nvSpPr>
        <p:spPr>
          <a:xfrm>
            <a:off x="6982927" y="5343027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ounded Rectangle 139"/>
          <p:cNvSpPr/>
          <p:nvPr/>
        </p:nvSpPr>
        <p:spPr>
          <a:xfrm>
            <a:off x="7153795" y="5343027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ounded Rectangle 140"/>
          <p:cNvSpPr/>
          <p:nvPr/>
        </p:nvSpPr>
        <p:spPr>
          <a:xfrm>
            <a:off x="7324664" y="5343027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ounded Rectangle 141"/>
          <p:cNvSpPr/>
          <p:nvPr/>
        </p:nvSpPr>
        <p:spPr>
          <a:xfrm>
            <a:off x="7495532" y="5343027"/>
            <a:ext cx="147036" cy="146304"/>
          </a:xfrm>
          <a:prstGeom prst="roundRect">
            <a:avLst/>
          </a:prstGeom>
          <a:ln>
            <a:solidFill>
              <a:srgbClr val="00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ounded Rectangle 142"/>
          <p:cNvSpPr/>
          <p:nvPr/>
        </p:nvSpPr>
        <p:spPr>
          <a:xfrm>
            <a:off x="7667856" y="5343027"/>
            <a:ext cx="147036" cy="14630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ounded Rectangle 129"/>
          <p:cNvSpPr/>
          <p:nvPr/>
        </p:nvSpPr>
        <p:spPr>
          <a:xfrm>
            <a:off x="6641191" y="5541194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ounded Rectangle 130"/>
          <p:cNvSpPr/>
          <p:nvPr/>
        </p:nvSpPr>
        <p:spPr>
          <a:xfrm>
            <a:off x="6812059" y="5541194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ounded Rectangle 131"/>
          <p:cNvSpPr/>
          <p:nvPr/>
        </p:nvSpPr>
        <p:spPr>
          <a:xfrm>
            <a:off x="6982927" y="5541194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ounded Rectangle 132"/>
          <p:cNvSpPr/>
          <p:nvPr/>
        </p:nvSpPr>
        <p:spPr>
          <a:xfrm>
            <a:off x="7153795" y="5541194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ounded Rectangle 133"/>
          <p:cNvSpPr/>
          <p:nvPr/>
        </p:nvSpPr>
        <p:spPr>
          <a:xfrm>
            <a:off x="7324664" y="5541194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ounded Rectangle 134"/>
          <p:cNvSpPr/>
          <p:nvPr/>
        </p:nvSpPr>
        <p:spPr>
          <a:xfrm>
            <a:off x="7495532" y="5541194"/>
            <a:ext cx="147036" cy="146304"/>
          </a:xfrm>
          <a:prstGeom prst="roundRect">
            <a:avLst/>
          </a:prstGeom>
          <a:ln>
            <a:solidFill>
              <a:srgbClr val="00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ounded Rectangle 135"/>
          <p:cNvSpPr/>
          <p:nvPr/>
        </p:nvSpPr>
        <p:spPr>
          <a:xfrm>
            <a:off x="7667856" y="5541194"/>
            <a:ext cx="147036" cy="14630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ounded Rectangle 122"/>
          <p:cNvSpPr/>
          <p:nvPr/>
        </p:nvSpPr>
        <p:spPr>
          <a:xfrm>
            <a:off x="6641191" y="5739361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ounded Rectangle 123"/>
          <p:cNvSpPr/>
          <p:nvPr/>
        </p:nvSpPr>
        <p:spPr>
          <a:xfrm>
            <a:off x="6812059" y="5739361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ounded Rectangle 124"/>
          <p:cNvSpPr/>
          <p:nvPr/>
        </p:nvSpPr>
        <p:spPr>
          <a:xfrm>
            <a:off x="6982927" y="5739361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ounded Rectangle 125"/>
          <p:cNvSpPr/>
          <p:nvPr/>
        </p:nvSpPr>
        <p:spPr>
          <a:xfrm>
            <a:off x="7153795" y="5739361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ounded Rectangle 126"/>
          <p:cNvSpPr/>
          <p:nvPr/>
        </p:nvSpPr>
        <p:spPr>
          <a:xfrm>
            <a:off x="7324664" y="5739361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ounded Rectangle 127"/>
          <p:cNvSpPr/>
          <p:nvPr/>
        </p:nvSpPr>
        <p:spPr>
          <a:xfrm>
            <a:off x="7495532" y="5739361"/>
            <a:ext cx="147036" cy="146304"/>
          </a:xfrm>
          <a:prstGeom prst="roundRect">
            <a:avLst/>
          </a:prstGeom>
          <a:ln>
            <a:solidFill>
              <a:srgbClr val="00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ounded Rectangle 128"/>
          <p:cNvSpPr/>
          <p:nvPr/>
        </p:nvSpPr>
        <p:spPr>
          <a:xfrm>
            <a:off x="7667856" y="5739361"/>
            <a:ext cx="147036" cy="14630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ounded Rectangle 115"/>
          <p:cNvSpPr/>
          <p:nvPr/>
        </p:nvSpPr>
        <p:spPr>
          <a:xfrm>
            <a:off x="6641191" y="5937526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ounded Rectangle 116"/>
          <p:cNvSpPr/>
          <p:nvPr/>
        </p:nvSpPr>
        <p:spPr>
          <a:xfrm>
            <a:off x="6812059" y="5937526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ounded Rectangle 117"/>
          <p:cNvSpPr/>
          <p:nvPr/>
        </p:nvSpPr>
        <p:spPr>
          <a:xfrm>
            <a:off x="6982927" y="5937526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ounded Rectangle 118"/>
          <p:cNvSpPr/>
          <p:nvPr/>
        </p:nvSpPr>
        <p:spPr>
          <a:xfrm>
            <a:off x="7153795" y="5937526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ounded Rectangle 119"/>
          <p:cNvSpPr/>
          <p:nvPr/>
        </p:nvSpPr>
        <p:spPr>
          <a:xfrm>
            <a:off x="7324664" y="5937526"/>
            <a:ext cx="147036" cy="14630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ounded Rectangle 120"/>
          <p:cNvSpPr/>
          <p:nvPr/>
        </p:nvSpPr>
        <p:spPr>
          <a:xfrm>
            <a:off x="7495532" y="5937526"/>
            <a:ext cx="147036" cy="146304"/>
          </a:xfrm>
          <a:prstGeom prst="roundRect">
            <a:avLst/>
          </a:prstGeom>
          <a:ln>
            <a:solidFill>
              <a:srgbClr val="00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ounded Rectangle 121"/>
          <p:cNvSpPr/>
          <p:nvPr/>
        </p:nvSpPr>
        <p:spPr>
          <a:xfrm>
            <a:off x="7667856" y="5937526"/>
            <a:ext cx="147036" cy="14630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ounded Rectangle 206"/>
          <p:cNvSpPr/>
          <p:nvPr/>
        </p:nvSpPr>
        <p:spPr>
          <a:xfrm>
            <a:off x="6641191" y="3361357"/>
            <a:ext cx="147036" cy="146304"/>
          </a:xfrm>
          <a:prstGeom prst="round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ounded Rectangle 207"/>
          <p:cNvSpPr/>
          <p:nvPr/>
        </p:nvSpPr>
        <p:spPr>
          <a:xfrm>
            <a:off x="6812059" y="3361357"/>
            <a:ext cx="147036" cy="146304"/>
          </a:xfrm>
          <a:prstGeom prst="round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ounded Rectangle 208"/>
          <p:cNvSpPr/>
          <p:nvPr/>
        </p:nvSpPr>
        <p:spPr>
          <a:xfrm>
            <a:off x="6982927" y="3361357"/>
            <a:ext cx="147036" cy="146304"/>
          </a:xfrm>
          <a:prstGeom prst="round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ounded Rectangle 209"/>
          <p:cNvSpPr/>
          <p:nvPr/>
        </p:nvSpPr>
        <p:spPr>
          <a:xfrm>
            <a:off x="7153795" y="3361357"/>
            <a:ext cx="147036" cy="146304"/>
          </a:xfrm>
          <a:prstGeom prst="roundRect">
            <a:avLst/>
          </a:prstGeom>
          <a:solidFill>
            <a:schemeClr val="bg1">
              <a:lumMod val="50000"/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ounded Rectangle 211"/>
          <p:cNvSpPr/>
          <p:nvPr/>
        </p:nvSpPr>
        <p:spPr>
          <a:xfrm>
            <a:off x="7495532" y="3361357"/>
            <a:ext cx="147036" cy="14630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ounded Rectangle 212"/>
          <p:cNvSpPr/>
          <p:nvPr/>
        </p:nvSpPr>
        <p:spPr>
          <a:xfrm>
            <a:off x="7667856" y="3361357"/>
            <a:ext cx="147036" cy="146304"/>
          </a:xfrm>
          <a:prstGeom prst="roundRect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ounded Rectangle 263"/>
          <p:cNvSpPr/>
          <p:nvPr/>
        </p:nvSpPr>
        <p:spPr>
          <a:xfrm>
            <a:off x="7324664" y="3361357"/>
            <a:ext cx="147036" cy="14630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Left Brace 264"/>
          <p:cNvSpPr/>
          <p:nvPr/>
        </p:nvSpPr>
        <p:spPr>
          <a:xfrm rot="5400000">
            <a:off x="7009696" y="2461939"/>
            <a:ext cx="95835" cy="828172"/>
          </a:xfrm>
          <a:prstGeom prst="leftBrace">
            <a:avLst>
              <a:gd name="adj1" fmla="val 37853"/>
              <a:gd name="adj2" fmla="val 50000"/>
            </a:avLst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6" name="Rounded Rectangle 265"/>
          <p:cNvSpPr/>
          <p:nvPr/>
        </p:nvSpPr>
        <p:spPr>
          <a:xfrm>
            <a:off x="6553201" y="2375717"/>
            <a:ext cx="1010184" cy="4297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i="1" dirty="0" smtClean="0"/>
              <a:t>column</a:t>
            </a:r>
          </a:p>
          <a:p>
            <a:pPr algn="ctr"/>
            <a:r>
              <a:rPr lang="en-US" sz="1000" i="1" dirty="0" smtClean="0"/>
              <a:t>address</a:t>
            </a:r>
          </a:p>
          <a:p>
            <a:pPr algn="ctr"/>
            <a:r>
              <a:rPr lang="en-US" sz="1000" i="1" dirty="0" smtClean="0"/>
              <a:t>(5 bits)</a:t>
            </a:r>
            <a:endParaRPr lang="en-US" sz="1000" i="1" dirty="0"/>
          </a:p>
        </p:txBody>
      </p:sp>
      <p:sp>
        <p:nvSpPr>
          <p:cNvPr id="267" name="Rounded Rectangle 266"/>
          <p:cNvSpPr/>
          <p:nvPr/>
        </p:nvSpPr>
        <p:spPr>
          <a:xfrm rot="18980775">
            <a:off x="7304463" y="2457917"/>
            <a:ext cx="1129415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i="1" dirty="0" smtClean="0"/>
              <a:t>Multiple hit flag</a:t>
            </a:r>
            <a:endParaRPr lang="en-US" sz="1000" i="1" dirty="0"/>
          </a:p>
        </p:txBody>
      </p:sp>
      <p:sp>
        <p:nvSpPr>
          <p:cNvPr id="269" name="Rounded Rectangle 268"/>
          <p:cNvSpPr/>
          <p:nvPr/>
        </p:nvSpPr>
        <p:spPr>
          <a:xfrm>
            <a:off x="8064590" y="2921139"/>
            <a:ext cx="1038723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rgbClr val="0000FF"/>
                </a:solidFill>
              </a:rPr>
              <a:t>no hits</a:t>
            </a:r>
            <a:endParaRPr lang="en-US" sz="1100" dirty="0">
              <a:solidFill>
                <a:srgbClr val="0000FF"/>
              </a:solidFill>
            </a:endParaRPr>
          </a:p>
        </p:txBody>
      </p:sp>
      <p:sp>
        <p:nvSpPr>
          <p:cNvPr id="270" name="Rounded Rectangle 269"/>
          <p:cNvSpPr/>
          <p:nvPr/>
        </p:nvSpPr>
        <p:spPr>
          <a:xfrm>
            <a:off x="8064590" y="3107799"/>
            <a:ext cx="1038723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rgbClr val="0000FF"/>
                </a:solidFill>
              </a:rPr>
              <a:t>no hits</a:t>
            </a:r>
            <a:endParaRPr lang="en-US" sz="1100" dirty="0">
              <a:solidFill>
                <a:srgbClr val="0000FF"/>
              </a:solidFill>
            </a:endParaRPr>
          </a:p>
        </p:txBody>
      </p:sp>
      <p:sp>
        <p:nvSpPr>
          <p:cNvPr id="271" name="Rounded Rectangle 270"/>
          <p:cNvSpPr/>
          <p:nvPr/>
        </p:nvSpPr>
        <p:spPr>
          <a:xfrm>
            <a:off x="8064590" y="3313483"/>
            <a:ext cx="1038723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rgbClr val="0000FF"/>
                </a:solidFill>
              </a:rPr>
              <a:t>1 hit in col 2</a:t>
            </a:r>
            <a:endParaRPr lang="en-US" sz="1100" dirty="0">
              <a:solidFill>
                <a:srgbClr val="0000FF"/>
              </a:solidFill>
            </a:endParaRPr>
          </a:p>
        </p:txBody>
      </p:sp>
      <p:sp>
        <p:nvSpPr>
          <p:cNvPr id="272" name="Rounded Rectangle 271"/>
          <p:cNvSpPr/>
          <p:nvPr/>
        </p:nvSpPr>
        <p:spPr>
          <a:xfrm>
            <a:off x="8064590" y="3503903"/>
            <a:ext cx="1038723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rgbClr val="0000FF"/>
                </a:solidFill>
              </a:rPr>
              <a:t>no hits</a:t>
            </a:r>
            <a:endParaRPr lang="en-US" sz="1100" dirty="0">
              <a:solidFill>
                <a:srgbClr val="0000FF"/>
              </a:solidFill>
            </a:endParaRPr>
          </a:p>
        </p:txBody>
      </p:sp>
      <p:sp>
        <p:nvSpPr>
          <p:cNvPr id="273" name="Rounded Rectangle 272"/>
          <p:cNvSpPr/>
          <p:nvPr/>
        </p:nvSpPr>
        <p:spPr>
          <a:xfrm>
            <a:off x="8064590" y="3709817"/>
            <a:ext cx="1038723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rgbClr val="0000FF"/>
                </a:solidFill>
              </a:rPr>
              <a:t>no hits</a:t>
            </a:r>
            <a:endParaRPr lang="en-US" sz="1100" dirty="0">
              <a:solidFill>
                <a:srgbClr val="0000FF"/>
              </a:solidFill>
            </a:endParaRPr>
          </a:p>
        </p:txBody>
      </p:sp>
      <p:sp>
        <p:nvSpPr>
          <p:cNvPr id="274" name="Rounded Rectangle 273"/>
          <p:cNvSpPr/>
          <p:nvPr/>
        </p:nvSpPr>
        <p:spPr>
          <a:xfrm>
            <a:off x="8064590" y="3907984"/>
            <a:ext cx="1038723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rgbClr val="0000FF"/>
                </a:solidFill>
              </a:rPr>
              <a:t>no hits</a:t>
            </a:r>
            <a:endParaRPr lang="en-US" sz="1100" dirty="0">
              <a:solidFill>
                <a:srgbClr val="0000FF"/>
              </a:solidFill>
            </a:endParaRPr>
          </a:p>
        </p:txBody>
      </p:sp>
      <p:sp>
        <p:nvSpPr>
          <p:cNvPr id="275" name="Rounded Rectangle 274"/>
          <p:cNvSpPr/>
          <p:nvPr/>
        </p:nvSpPr>
        <p:spPr>
          <a:xfrm>
            <a:off x="8064590" y="4097635"/>
            <a:ext cx="1038723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rgbClr val="0000FF"/>
                </a:solidFill>
              </a:rPr>
              <a:t>no hits</a:t>
            </a:r>
            <a:endParaRPr lang="en-US" sz="1100" dirty="0">
              <a:solidFill>
                <a:srgbClr val="0000FF"/>
              </a:solidFill>
            </a:endParaRPr>
          </a:p>
        </p:txBody>
      </p:sp>
      <p:sp>
        <p:nvSpPr>
          <p:cNvPr id="276" name="Rounded Rectangle 275"/>
          <p:cNvSpPr/>
          <p:nvPr/>
        </p:nvSpPr>
        <p:spPr>
          <a:xfrm>
            <a:off x="8064590" y="4304309"/>
            <a:ext cx="1038723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rgbClr val="0000FF"/>
                </a:solidFill>
              </a:rPr>
              <a:t>no hits</a:t>
            </a:r>
            <a:endParaRPr lang="en-US" sz="1100" dirty="0">
              <a:solidFill>
                <a:srgbClr val="0000FF"/>
              </a:solidFill>
            </a:endParaRPr>
          </a:p>
        </p:txBody>
      </p:sp>
      <p:sp>
        <p:nvSpPr>
          <p:cNvPr id="277" name="Rounded Rectangle 276"/>
          <p:cNvSpPr/>
          <p:nvPr/>
        </p:nvSpPr>
        <p:spPr>
          <a:xfrm>
            <a:off x="8064590" y="4502485"/>
            <a:ext cx="1038723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rgbClr val="0000FF"/>
                </a:solidFill>
              </a:rPr>
              <a:t>no hits</a:t>
            </a:r>
            <a:endParaRPr lang="en-US" sz="1100" dirty="0">
              <a:solidFill>
                <a:srgbClr val="0000FF"/>
              </a:solidFill>
            </a:endParaRPr>
          </a:p>
        </p:txBody>
      </p:sp>
      <p:sp>
        <p:nvSpPr>
          <p:cNvPr id="278" name="Rounded Rectangle 277"/>
          <p:cNvSpPr/>
          <p:nvPr/>
        </p:nvSpPr>
        <p:spPr>
          <a:xfrm>
            <a:off x="8064590" y="5096986"/>
            <a:ext cx="1038723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rgbClr val="0000FF"/>
                </a:solidFill>
              </a:rPr>
              <a:t>no hits</a:t>
            </a:r>
            <a:endParaRPr lang="en-US" sz="1100" dirty="0">
              <a:solidFill>
                <a:srgbClr val="0000FF"/>
              </a:solidFill>
            </a:endParaRPr>
          </a:p>
        </p:txBody>
      </p:sp>
      <p:sp>
        <p:nvSpPr>
          <p:cNvPr id="279" name="Rounded Rectangle 278"/>
          <p:cNvSpPr/>
          <p:nvPr/>
        </p:nvSpPr>
        <p:spPr>
          <a:xfrm>
            <a:off x="8064590" y="5287169"/>
            <a:ext cx="1038723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rgbClr val="0000FF"/>
                </a:solidFill>
              </a:rPr>
              <a:t>no hits</a:t>
            </a:r>
            <a:endParaRPr lang="en-US" sz="1100" dirty="0">
              <a:solidFill>
                <a:srgbClr val="0000FF"/>
              </a:solidFill>
            </a:endParaRPr>
          </a:p>
        </p:txBody>
      </p:sp>
      <p:sp>
        <p:nvSpPr>
          <p:cNvPr id="280" name="Rounded Rectangle 279"/>
          <p:cNvSpPr/>
          <p:nvPr/>
        </p:nvSpPr>
        <p:spPr>
          <a:xfrm>
            <a:off x="8064590" y="5507626"/>
            <a:ext cx="1038723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rgbClr val="0000FF"/>
                </a:solidFill>
              </a:rPr>
              <a:t>no hits</a:t>
            </a:r>
            <a:endParaRPr lang="en-US" sz="1100" dirty="0">
              <a:solidFill>
                <a:srgbClr val="0000FF"/>
              </a:solidFill>
            </a:endParaRPr>
          </a:p>
        </p:txBody>
      </p:sp>
      <p:sp>
        <p:nvSpPr>
          <p:cNvPr id="281" name="Rounded Rectangle 280"/>
          <p:cNvSpPr/>
          <p:nvPr/>
        </p:nvSpPr>
        <p:spPr>
          <a:xfrm>
            <a:off x="8064590" y="5683409"/>
            <a:ext cx="1038723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rgbClr val="0000FF"/>
                </a:solidFill>
              </a:rPr>
              <a:t>no hits</a:t>
            </a:r>
            <a:endParaRPr lang="en-US" sz="1100" dirty="0">
              <a:solidFill>
                <a:srgbClr val="0000FF"/>
              </a:solidFill>
            </a:endParaRPr>
          </a:p>
        </p:txBody>
      </p:sp>
      <p:sp>
        <p:nvSpPr>
          <p:cNvPr id="282" name="Rounded Rectangle 281"/>
          <p:cNvSpPr/>
          <p:nvPr/>
        </p:nvSpPr>
        <p:spPr>
          <a:xfrm>
            <a:off x="8064590" y="5889652"/>
            <a:ext cx="1038723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rgbClr val="0000FF"/>
                </a:solidFill>
              </a:rPr>
              <a:t>no hits</a:t>
            </a:r>
            <a:endParaRPr lang="en-US" sz="1100" dirty="0">
              <a:solidFill>
                <a:srgbClr val="0000FF"/>
              </a:solidFill>
            </a:endParaRPr>
          </a:p>
        </p:txBody>
      </p:sp>
      <p:sp>
        <p:nvSpPr>
          <p:cNvPr id="284" name="Rounded Rectangle 283"/>
          <p:cNvSpPr/>
          <p:nvPr/>
        </p:nvSpPr>
        <p:spPr>
          <a:xfrm>
            <a:off x="8064590" y="4714958"/>
            <a:ext cx="1038723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rgbClr val="0000FF"/>
                </a:solidFill>
              </a:rPr>
              <a:t>1 hit in col 31</a:t>
            </a:r>
            <a:endParaRPr lang="en-US" sz="1100" dirty="0">
              <a:solidFill>
                <a:srgbClr val="0000FF"/>
              </a:solidFill>
            </a:endParaRPr>
          </a:p>
        </p:txBody>
      </p:sp>
      <p:sp>
        <p:nvSpPr>
          <p:cNvPr id="286" name="Rounded Rectangle 285"/>
          <p:cNvSpPr/>
          <p:nvPr/>
        </p:nvSpPr>
        <p:spPr>
          <a:xfrm>
            <a:off x="7261622" y="6126980"/>
            <a:ext cx="1497831" cy="5985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*</a:t>
            </a:r>
            <a:r>
              <a:rPr lang="en-US" sz="1100" dirty="0" smtClean="0">
                <a:solidFill>
                  <a:srgbClr val="0000FF"/>
                </a:solidFill>
              </a:rPr>
              <a:t> = 1</a:t>
            </a:r>
            <a:r>
              <a:rPr lang="en-US" sz="1100" baseline="30000" dirty="0" smtClean="0">
                <a:solidFill>
                  <a:srgbClr val="0000FF"/>
                </a:solidFill>
              </a:rPr>
              <a:t>st</a:t>
            </a:r>
            <a:r>
              <a:rPr lang="en-US" sz="1100" dirty="0" smtClean="0">
                <a:solidFill>
                  <a:srgbClr val="0000FF"/>
                </a:solidFill>
              </a:rPr>
              <a:t> hit was in col 0, </a:t>
            </a:r>
            <a:br>
              <a:rPr lang="en-US" sz="1100" dirty="0" smtClean="0">
                <a:solidFill>
                  <a:srgbClr val="0000FF"/>
                </a:solidFill>
              </a:rPr>
            </a:br>
            <a:r>
              <a:rPr lang="en-US" sz="1100" dirty="0" smtClean="0">
                <a:solidFill>
                  <a:srgbClr val="0000FF"/>
                </a:solidFill>
              </a:rPr>
              <a:t>+ there was at least 1 </a:t>
            </a:r>
            <a:br>
              <a:rPr lang="en-US" sz="1100" dirty="0" smtClean="0">
                <a:solidFill>
                  <a:srgbClr val="0000FF"/>
                </a:solidFill>
              </a:rPr>
            </a:br>
            <a:r>
              <a:rPr lang="en-US" sz="1100" dirty="0" smtClean="0">
                <a:solidFill>
                  <a:srgbClr val="0000FF"/>
                </a:solidFill>
              </a:rPr>
              <a:t>more hit in this row</a:t>
            </a:r>
            <a:endParaRPr lang="en-US" sz="1100" dirty="0">
              <a:solidFill>
                <a:srgbClr val="0000FF"/>
              </a:solidFill>
            </a:endParaRPr>
          </a:p>
        </p:txBody>
      </p:sp>
      <p:sp>
        <p:nvSpPr>
          <p:cNvPr id="287" name="Rounded Rectangle 286"/>
          <p:cNvSpPr/>
          <p:nvPr/>
        </p:nvSpPr>
        <p:spPr>
          <a:xfrm>
            <a:off x="8064590" y="4898819"/>
            <a:ext cx="1038723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rgbClr val="0000FF"/>
                </a:solidFill>
              </a:rPr>
              <a:t>see</a:t>
            </a:r>
            <a:r>
              <a:rPr lang="en-US" sz="1200" b="1" dirty="0" smtClean="0">
                <a:solidFill>
                  <a:srgbClr val="0000FF"/>
                </a:solidFill>
              </a:rPr>
              <a:t> * </a:t>
            </a:r>
            <a:r>
              <a:rPr lang="en-US" sz="1100" dirty="0" smtClean="0">
                <a:solidFill>
                  <a:srgbClr val="0000FF"/>
                </a:solidFill>
              </a:rPr>
              <a:t>below</a:t>
            </a:r>
            <a:endParaRPr lang="en-US" sz="1100" dirty="0">
              <a:solidFill>
                <a:srgbClr val="0000FF"/>
              </a:solidFill>
            </a:endParaRPr>
          </a:p>
        </p:txBody>
      </p:sp>
      <p:sp>
        <p:nvSpPr>
          <p:cNvPr id="288" name="Rounded Rectangle 287"/>
          <p:cNvSpPr/>
          <p:nvPr/>
        </p:nvSpPr>
        <p:spPr>
          <a:xfrm>
            <a:off x="8067489" y="2684441"/>
            <a:ext cx="1138376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b="1" dirty="0" smtClean="0">
                <a:solidFill>
                  <a:srgbClr val="0000FF"/>
                </a:solidFill>
              </a:rPr>
              <a:t>interpretation</a:t>
            </a:r>
            <a:r>
              <a:rPr lang="en-US" sz="1100" dirty="0" smtClean="0">
                <a:solidFill>
                  <a:srgbClr val="0000FF"/>
                </a:solidFill>
              </a:rPr>
              <a:t>:</a:t>
            </a:r>
            <a:endParaRPr lang="en-US" sz="1100" dirty="0">
              <a:solidFill>
                <a:srgbClr val="0000FF"/>
              </a:solidFill>
            </a:endParaRPr>
          </a:p>
        </p:txBody>
      </p:sp>
      <p:sp>
        <p:nvSpPr>
          <p:cNvPr id="290" name="Rounded Rectangle 289"/>
          <p:cNvSpPr/>
          <p:nvPr/>
        </p:nvSpPr>
        <p:spPr>
          <a:xfrm rot="18980775">
            <a:off x="7490820" y="2303532"/>
            <a:ext cx="1576714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i="1" dirty="0"/>
              <a:t>Hit/no hit (internal signal)</a:t>
            </a:r>
          </a:p>
        </p:txBody>
      </p:sp>
      <p:sp>
        <p:nvSpPr>
          <p:cNvPr id="307" name="Rounded Rectangle 306"/>
          <p:cNvSpPr/>
          <p:nvPr/>
        </p:nvSpPr>
        <p:spPr>
          <a:xfrm>
            <a:off x="6416645" y="2488869"/>
            <a:ext cx="443744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i="1" dirty="0" err="1" smtClean="0"/>
              <a:t>msb</a:t>
            </a:r>
            <a:endParaRPr lang="en-US" sz="1000" i="1" dirty="0"/>
          </a:p>
        </p:txBody>
      </p:sp>
      <p:cxnSp>
        <p:nvCxnSpPr>
          <p:cNvPr id="308" name="Straight Arrow Connector 307"/>
          <p:cNvCxnSpPr/>
          <p:nvPr/>
        </p:nvCxnSpPr>
        <p:spPr>
          <a:xfrm>
            <a:off x="6712703" y="2684441"/>
            <a:ext cx="0" cy="167636"/>
          </a:xfrm>
          <a:prstGeom prst="straightConnector1">
            <a:avLst/>
          </a:prstGeom>
          <a:ln w="952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" name="Rounded Rectangle 308"/>
          <p:cNvSpPr/>
          <p:nvPr/>
        </p:nvSpPr>
        <p:spPr>
          <a:xfrm>
            <a:off x="7231366" y="2488869"/>
            <a:ext cx="443744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i="1" dirty="0" err="1"/>
              <a:t>l</a:t>
            </a:r>
            <a:r>
              <a:rPr lang="en-US" sz="1000" i="1" dirty="0" err="1" smtClean="0"/>
              <a:t>sb</a:t>
            </a:r>
            <a:endParaRPr lang="en-US" sz="1000" i="1" dirty="0"/>
          </a:p>
        </p:txBody>
      </p:sp>
      <p:cxnSp>
        <p:nvCxnSpPr>
          <p:cNvPr id="310" name="Straight Arrow Connector 309"/>
          <p:cNvCxnSpPr/>
          <p:nvPr/>
        </p:nvCxnSpPr>
        <p:spPr>
          <a:xfrm>
            <a:off x="7398850" y="2684441"/>
            <a:ext cx="0" cy="167636"/>
          </a:xfrm>
          <a:prstGeom prst="straightConnector1">
            <a:avLst/>
          </a:prstGeom>
          <a:ln w="952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/>
          <p:nvPr/>
        </p:nvCxnSpPr>
        <p:spPr>
          <a:xfrm>
            <a:off x="6438916" y="3038175"/>
            <a:ext cx="136434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>
            <a:off x="6438916" y="3239217"/>
            <a:ext cx="136434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>
            <a:off x="6438916" y="3431634"/>
            <a:ext cx="136434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/>
          <p:nvPr/>
        </p:nvCxnSpPr>
        <p:spPr>
          <a:xfrm>
            <a:off x="6438916" y="3632676"/>
            <a:ext cx="136434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/>
          <p:nvPr/>
        </p:nvCxnSpPr>
        <p:spPr>
          <a:xfrm>
            <a:off x="6438916" y="3827958"/>
            <a:ext cx="136434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/>
          <p:nvPr/>
        </p:nvCxnSpPr>
        <p:spPr>
          <a:xfrm>
            <a:off x="6438916" y="4029000"/>
            <a:ext cx="136434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/>
          <p:cNvCxnSpPr/>
          <p:nvPr/>
        </p:nvCxnSpPr>
        <p:spPr>
          <a:xfrm>
            <a:off x="6438916" y="4224217"/>
            <a:ext cx="136434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/>
          <p:cNvCxnSpPr/>
          <p:nvPr/>
        </p:nvCxnSpPr>
        <p:spPr>
          <a:xfrm>
            <a:off x="6438916" y="4425259"/>
            <a:ext cx="136434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/>
          <p:cNvCxnSpPr/>
          <p:nvPr/>
        </p:nvCxnSpPr>
        <p:spPr>
          <a:xfrm>
            <a:off x="6438916" y="4619974"/>
            <a:ext cx="136434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/>
          <p:cNvCxnSpPr/>
          <p:nvPr/>
        </p:nvCxnSpPr>
        <p:spPr>
          <a:xfrm>
            <a:off x="6438916" y="4821016"/>
            <a:ext cx="136434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/>
          <p:cNvCxnSpPr/>
          <p:nvPr/>
        </p:nvCxnSpPr>
        <p:spPr>
          <a:xfrm>
            <a:off x="6438916" y="5016970"/>
            <a:ext cx="136434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301"/>
          <p:cNvCxnSpPr/>
          <p:nvPr/>
        </p:nvCxnSpPr>
        <p:spPr>
          <a:xfrm>
            <a:off x="6438916" y="5218012"/>
            <a:ext cx="136434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/>
          <p:cNvCxnSpPr/>
          <p:nvPr/>
        </p:nvCxnSpPr>
        <p:spPr>
          <a:xfrm>
            <a:off x="6438916" y="5413304"/>
            <a:ext cx="136434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Arrow Connector 313"/>
          <p:cNvCxnSpPr/>
          <p:nvPr/>
        </p:nvCxnSpPr>
        <p:spPr>
          <a:xfrm>
            <a:off x="6438916" y="5614346"/>
            <a:ext cx="136434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Arrow Connector 314"/>
          <p:cNvCxnSpPr/>
          <p:nvPr/>
        </p:nvCxnSpPr>
        <p:spPr>
          <a:xfrm>
            <a:off x="6438916" y="5806321"/>
            <a:ext cx="136434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Arrow Connector 315"/>
          <p:cNvCxnSpPr/>
          <p:nvPr/>
        </p:nvCxnSpPr>
        <p:spPr>
          <a:xfrm>
            <a:off x="6438916" y="6007363"/>
            <a:ext cx="136434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Rounded Rectangle 318"/>
          <p:cNvSpPr/>
          <p:nvPr/>
        </p:nvSpPr>
        <p:spPr>
          <a:xfrm>
            <a:off x="1983702" y="2965025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Rounded Rectangle 320"/>
          <p:cNvSpPr/>
          <p:nvPr/>
        </p:nvSpPr>
        <p:spPr>
          <a:xfrm>
            <a:off x="2952671" y="2965025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ounded Rectangle 321"/>
          <p:cNvSpPr/>
          <p:nvPr/>
        </p:nvSpPr>
        <p:spPr>
          <a:xfrm>
            <a:off x="5442073" y="2965025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Rounded Rectangle 322"/>
          <p:cNvSpPr/>
          <p:nvPr/>
        </p:nvSpPr>
        <p:spPr>
          <a:xfrm>
            <a:off x="4473427" y="5736269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ounded Rectangle 323"/>
          <p:cNvSpPr/>
          <p:nvPr/>
        </p:nvSpPr>
        <p:spPr>
          <a:xfrm>
            <a:off x="4473427" y="5934209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ounded Rectangle 324"/>
          <p:cNvSpPr/>
          <p:nvPr/>
        </p:nvSpPr>
        <p:spPr>
          <a:xfrm>
            <a:off x="5442073" y="3162749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ounded Rectangle 327"/>
          <p:cNvSpPr/>
          <p:nvPr/>
        </p:nvSpPr>
        <p:spPr>
          <a:xfrm>
            <a:off x="5442073" y="3361357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ounded Rectangle 328"/>
          <p:cNvSpPr/>
          <p:nvPr/>
        </p:nvSpPr>
        <p:spPr>
          <a:xfrm>
            <a:off x="5442073" y="3559524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Rounded Rectangle 329"/>
          <p:cNvSpPr/>
          <p:nvPr/>
        </p:nvSpPr>
        <p:spPr>
          <a:xfrm>
            <a:off x="5442073" y="3757691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ounded Rectangle 332"/>
          <p:cNvSpPr/>
          <p:nvPr/>
        </p:nvSpPr>
        <p:spPr>
          <a:xfrm>
            <a:off x="1014732" y="3163190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ounded Rectangle 333"/>
          <p:cNvSpPr/>
          <p:nvPr/>
        </p:nvSpPr>
        <p:spPr>
          <a:xfrm>
            <a:off x="1983702" y="3163190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ounded Rectangle 334"/>
          <p:cNvSpPr/>
          <p:nvPr/>
        </p:nvSpPr>
        <p:spPr>
          <a:xfrm>
            <a:off x="2952671" y="3163190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Rounded Rectangle 335"/>
          <p:cNvSpPr/>
          <p:nvPr/>
        </p:nvSpPr>
        <p:spPr>
          <a:xfrm>
            <a:off x="1014732" y="3361357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ounded Rectangle 336"/>
          <p:cNvSpPr/>
          <p:nvPr/>
        </p:nvSpPr>
        <p:spPr>
          <a:xfrm>
            <a:off x="1983702" y="3361357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Rounded Rectangle 337"/>
          <p:cNvSpPr/>
          <p:nvPr/>
        </p:nvSpPr>
        <p:spPr>
          <a:xfrm>
            <a:off x="2952671" y="3361357"/>
            <a:ext cx="925053" cy="15293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hit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39" name="Rounded Rectangle 338"/>
          <p:cNvSpPr/>
          <p:nvPr/>
        </p:nvSpPr>
        <p:spPr>
          <a:xfrm>
            <a:off x="1014732" y="3556882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Rounded Rectangle 339"/>
          <p:cNvSpPr/>
          <p:nvPr/>
        </p:nvSpPr>
        <p:spPr>
          <a:xfrm>
            <a:off x="1983702" y="3556882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Rounded Rectangle 340"/>
          <p:cNvSpPr/>
          <p:nvPr/>
        </p:nvSpPr>
        <p:spPr>
          <a:xfrm>
            <a:off x="2952671" y="3556882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Rounded Rectangle 341"/>
          <p:cNvSpPr/>
          <p:nvPr/>
        </p:nvSpPr>
        <p:spPr>
          <a:xfrm>
            <a:off x="1014732" y="3756809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Rounded Rectangle 342"/>
          <p:cNvSpPr/>
          <p:nvPr/>
        </p:nvSpPr>
        <p:spPr>
          <a:xfrm>
            <a:off x="1983702" y="3756809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Rounded Rectangle 343"/>
          <p:cNvSpPr/>
          <p:nvPr/>
        </p:nvSpPr>
        <p:spPr>
          <a:xfrm>
            <a:off x="2952671" y="3756809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Rounded Rectangle 344"/>
          <p:cNvSpPr/>
          <p:nvPr/>
        </p:nvSpPr>
        <p:spPr>
          <a:xfrm>
            <a:off x="1014732" y="3951868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Rounded Rectangle 345"/>
          <p:cNvSpPr/>
          <p:nvPr/>
        </p:nvSpPr>
        <p:spPr>
          <a:xfrm>
            <a:off x="1983702" y="3951868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Rounded Rectangle 346"/>
          <p:cNvSpPr/>
          <p:nvPr/>
        </p:nvSpPr>
        <p:spPr>
          <a:xfrm>
            <a:off x="2952671" y="3951868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Rounded Rectangle 347"/>
          <p:cNvSpPr/>
          <p:nvPr/>
        </p:nvSpPr>
        <p:spPr>
          <a:xfrm>
            <a:off x="1014732" y="4151375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Rounded Rectangle 348"/>
          <p:cNvSpPr/>
          <p:nvPr/>
        </p:nvSpPr>
        <p:spPr>
          <a:xfrm>
            <a:off x="1983702" y="4151375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Rounded Rectangle 349"/>
          <p:cNvSpPr/>
          <p:nvPr/>
        </p:nvSpPr>
        <p:spPr>
          <a:xfrm>
            <a:off x="2952671" y="4151375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Rounded Rectangle 350"/>
          <p:cNvSpPr/>
          <p:nvPr/>
        </p:nvSpPr>
        <p:spPr>
          <a:xfrm>
            <a:off x="1014732" y="4350647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Rounded Rectangle 351"/>
          <p:cNvSpPr/>
          <p:nvPr/>
        </p:nvSpPr>
        <p:spPr>
          <a:xfrm>
            <a:off x="1983702" y="4350647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Rounded Rectangle 352"/>
          <p:cNvSpPr/>
          <p:nvPr/>
        </p:nvSpPr>
        <p:spPr>
          <a:xfrm>
            <a:off x="2952671" y="4350647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Rounded Rectangle 353"/>
          <p:cNvSpPr/>
          <p:nvPr/>
        </p:nvSpPr>
        <p:spPr>
          <a:xfrm>
            <a:off x="1014732" y="4550359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Rounded Rectangle 354"/>
          <p:cNvSpPr/>
          <p:nvPr/>
        </p:nvSpPr>
        <p:spPr>
          <a:xfrm>
            <a:off x="1983702" y="4550359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Rounded Rectangle 355"/>
          <p:cNvSpPr/>
          <p:nvPr/>
        </p:nvSpPr>
        <p:spPr>
          <a:xfrm>
            <a:off x="2952671" y="4550359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Rounded Rectangle 356"/>
          <p:cNvSpPr/>
          <p:nvPr/>
        </p:nvSpPr>
        <p:spPr>
          <a:xfrm>
            <a:off x="1014732" y="4745884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Rounded Rectangle 357"/>
          <p:cNvSpPr/>
          <p:nvPr/>
        </p:nvSpPr>
        <p:spPr>
          <a:xfrm>
            <a:off x="1983702" y="4745884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Rounded Rectangle 358"/>
          <p:cNvSpPr/>
          <p:nvPr/>
        </p:nvSpPr>
        <p:spPr>
          <a:xfrm>
            <a:off x="2952671" y="4745884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Rounded Rectangle 359"/>
          <p:cNvSpPr/>
          <p:nvPr/>
        </p:nvSpPr>
        <p:spPr>
          <a:xfrm>
            <a:off x="1014732" y="5138229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Rounded Rectangle 360"/>
          <p:cNvSpPr/>
          <p:nvPr/>
        </p:nvSpPr>
        <p:spPr>
          <a:xfrm>
            <a:off x="1983702" y="5138229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Rounded Rectangle 361"/>
          <p:cNvSpPr/>
          <p:nvPr/>
        </p:nvSpPr>
        <p:spPr>
          <a:xfrm>
            <a:off x="2952671" y="5138229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Rounded Rectangle 362"/>
          <p:cNvSpPr/>
          <p:nvPr/>
        </p:nvSpPr>
        <p:spPr>
          <a:xfrm>
            <a:off x="1014732" y="5343027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Rounded Rectangle 363"/>
          <p:cNvSpPr/>
          <p:nvPr/>
        </p:nvSpPr>
        <p:spPr>
          <a:xfrm>
            <a:off x="1983702" y="5343027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Rounded Rectangle 364"/>
          <p:cNvSpPr/>
          <p:nvPr/>
        </p:nvSpPr>
        <p:spPr>
          <a:xfrm>
            <a:off x="2952671" y="5343027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Rounded Rectangle 365"/>
          <p:cNvSpPr/>
          <p:nvPr/>
        </p:nvSpPr>
        <p:spPr>
          <a:xfrm>
            <a:off x="1014732" y="5538323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Rounded Rectangle 366"/>
          <p:cNvSpPr/>
          <p:nvPr/>
        </p:nvSpPr>
        <p:spPr>
          <a:xfrm>
            <a:off x="1983702" y="5538323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Rounded Rectangle 367"/>
          <p:cNvSpPr/>
          <p:nvPr/>
        </p:nvSpPr>
        <p:spPr>
          <a:xfrm>
            <a:off x="2952671" y="5538323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Rounded Rectangle 368"/>
          <p:cNvSpPr/>
          <p:nvPr/>
        </p:nvSpPr>
        <p:spPr>
          <a:xfrm>
            <a:off x="1014732" y="5739361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Rounded Rectangle 369"/>
          <p:cNvSpPr/>
          <p:nvPr/>
        </p:nvSpPr>
        <p:spPr>
          <a:xfrm>
            <a:off x="1983702" y="5739361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Rounded Rectangle 370"/>
          <p:cNvSpPr/>
          <p:nvPr/>
        </p:nvSpPr>
        <p:spPr>
          <a:xfrm>
            <a:off x="2952671" y="5739361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Rounded Rectangle 371"/>
          <p:cNvSpPr/>
          <p:nvPr/>
        </p:nvSpPr>
        <p:spPr>
          <a:xfrm>
            <a:off x="1014732" y="5934210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Rounded Rectangle 372"/>
          <p:cNvSpPr/>
          <p:nvPr/>
        </p:nvSpPr>
        <p:spPr>
          <a:xfrm>
            <a:off x="1983702" y="5934210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Rounded Rectangle 373"/>
          <p:cNvSpPr/>
          <p:nvPr/>
        </p:nvSpPr>
        <p:spPr>
          <a:xfrm>
            <a:off x="2952671" y="5934210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Rounded Rectangle 374"/>
          <p:cNvSpPr/>
          <p:nvPr/>
        </p:nvSpPr>
        <p:spPr>
          <a:xfrm>
            <a:off x="5442073" y="3952542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Rounded Rectangle 375"/>
          <p:cNvSpPr/>
          <p:nvPr/>
        </p:nvSpPr>
        <p:spPr>
          <a:xfrm>
            <a:off x="5442073" y="4152700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Rounded Rectangle 376"/>
          <p:cNvSpPr/>
          <p:nvPr/>
        </p:nvSpPr>
        <p:spPr>
          <a:xfrm>
            <a:off x="5442073" y="4348791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Rounded Rectangle 377"/>
          <p:cNvSpPr/>
          <p:nvPr/>
        </p:nvSpPr>
        <p:spPr>
          <a:xfrm>
            <a:off x="5442073" y="4543728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Rounded Rectangle 378"/>
          <p:cNvSpPr/>
          <p:nvPr/>
        </p:nvSpPr>
        <p:spPr>
          <a:xfrm>
            <a:off x="5442073" y="4944484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Rounded Rectangle 379"/>
          <p:cNvSpPr/>
          <p:nvPr/>
        </p:nvSpPr>
        <p:spPr>
          <a:xfrm>
            <a:off x="5442073" y="5139804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Rounded Rectangle 380"/>
          <p:cNvSpPr/>
          <p:nvPr/>
        </p:nvSpPr>
        <p:spPr>
          <a:xfrm>
            <a:off x="5442073" y="5331726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Rounded Rectangle 381"/>
          <p:cNvSpPr/>
          <p:nvPr/>
        </p:nvSpPr>
        <p:spPr>
          <a:xfrm>
            <a:off x="5442073" y="5532555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Rounded Rectangle 382"/>
          <p:cNvSpPr/>
          <p:nvPr/>
        </p:nvSpPr>
        <p:spPr>
          <a:xfrm>
            <a:off x="5442073" y="5727965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Rounded Rectangle 383"/>
          <p:cNvSpPr/>
          <p:nvPr/>
        </p:nvSpPr>
        <p:spPr>
          <a:xfrm>
            <a:off x="5442073" y="5934208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Rounded Rectangle 384"/>
          <p:cNvSpPr/>
          <p:nvPr/>
        </p:nvSpPr>
        <p:spPr>
          <a:xfrm>
            <a:off x="2952671" y="4940524"/>
            <a:ext cx="925053" cy="15293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8" name="Picture 97" descr="Red_flag_waving_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453" y="4873426"/>
            <a:ext cx="287214" cy="266378"/>
          </a:xfrm>
          <a:prstGeom prst="rect">
            <a:avLst/>
          </a:prstGeom>
          <a:effectLst>
            <a:outerShdw blurRad="50800" dist="76200" dir="2040000" algn="ctr" rotWithShape="0">
              <a:srgbClr val="000000">
                <a:alpha val="32000"/>
              </a:srgbClr>
            </a:outerShdw>
          </a:effectLst>
        </p:spPr>
      </p:pic>
      <p:sp>
        <p:nvSpPr>
          <p:cNvPr id="386" name="Rounded Rectangle 385"/>
          <p:cNvSpPr/>
          <p:nvPr/>
        </p:nvSpPr>
        <p:spPr>
          <a:xfrm>
            <a:off x="1014730" y="4944483"/>
            <a:ext cx="925053" cy="15293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hit</a:t>
            </a:r>
            <a:endParaRPr lang="en-US" b="1" dirty="0"/>
          </a:p>
        </p:txBody>
      </p:sp>
      <p:sp>
        <p:nvSpPr>
          <p:cNvPr id="388" name="Rounded Rectangle 387"/>
          <p:cNvSpPr/>
          <p:nvPr/>
        </p:nvSpPr>
        <p:spPr>
          <a:xfrm>
            <a:off x="381000" y="2920920"/>
            <a:ext cx="633730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row 0</a:t>
            </a:r>
            <a:endParaRPr lang="en-US" sz="1100" dirty="0"/>
          </a:p>
        </p:txBody>
      </p:sp>
      <p:sp>
        <p:nvSpPr>
          <p:cNvPr id="390" name="Rounded Rectangle 389"/>
          <p:cNvSpPr/>
          <p:nvPr/>
        </p:nvSpPr>
        <p:spPr>
          <a:xfrm>
            <a:off x="381000" y="3118866"/>
            <a:ext cx="633730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row 1</a:t>
            </a:r>
            <a:endParaRPr lang="en-US" sz="1100" dirty="0"/>
          </a:p>
        </p:txBody>
      </p:sp>
      <p:sp>
        <p:nvSpPr>
          <p:cNvPr id="391" name="Rounded Rectangle 390"/>
          <p:cNvSpPr/>
          <p:nvPr/>
        </p:nvSpPr>
        <p:spPr>
          <a:xfrm>
            <a:off x="381000" y="3317473"/>
            <a:ext cx="633730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row 2</a:t>
            </a:r>
            <a:endParaRPr lang="en-US" sz="1100" dirty="0"/>
          </a:p>
        </p:txBody>
      </p:sp>
      <p:sp>
        <p:nvSpPr>
          <p:cNvPr id="392" name="Rounded Rectangle 391"/>
          <p:cNvSpPr/>
          <p:nvPr/>
        </p:nvSpPr>
        <p:spPr>
          <a:xfrm>
            <a:off x="381000" y="3503902"/>
            <a:ext cx="633730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row 3</a:t>
            </a:r>
            <a:endParaRPr lang="en-US" sz="1100" dirty="0"/>
          </a:p>
        </p:txBody>
      </p:sp>
      <p:sp>
        <p:nvSpPr>
          <p:cNvPr id="393" name="Rounded Rectangle 392"/>
          <p:cNvSpPr/>
          <p:nvPr/>
        </p:nvSpPr>
        <p:spPr>
          <a:xfrm>
            <a:off x="381000" y="3709816"/>
            <a:ext cx="633730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row 4</a:t>
            </a:r>
            <a:endParaRPr lang="en-US" sz="1100" dirty="0"/>
          </a:p>
        </p:txBody>
      </p:sp>
      <p:sp>
        <p:nvSpPr>
          <p:cNvPr id="394" name="Rounded Rectangle 393"/>
          <p:cNvSpPr/>
          <p:nvPr/>
        </p:nvSpPr>
        <p:spPr>
          <a:xfrm>
            <a:off x="381000" y="3907974"/>
            <a:ext cx="633730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row 5</a:t>
            </a:r>
            <a:endParaRPr lang="en-US" sz="1100" dirty="0"/>
          </a:p>
        </p:txBody>
      </p:sp>
      <p:sp>
        <p:nvSpPr>
          <p:cNvPr id="395" name="Rounded Rectangle 394"/>
          <p:cNvSpPr/>
          <p:nvPr/>
        </p:nvSpPr>
        <p:spPr>
          <a:xfrm>
            <a:off x="381000" y="4098531"/>
            <a:ext cx="633730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row 6</a:t>
            </a:r>
            <a:endParaRPr lang="en-US" sz="1100" dirty="0"/>
          </a:p>
        </p:txBody>
      </p:sp>
      <p:sp>
        <p:nvSpPr>
          <p:cNvPr id="396" name="Rounded Rectangle 395"/>
          <p:cNvSpPr/>
          <p:nvPr/>
        </p:nvSpPr>
        <p:spPr>
          <a:xfrm>
            <a:off x="381000" y="4305636"/>
            <a:ext cx="633730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row 7</a:t>
            </a:r>
            <a:endParaRPr lang="en-US" sz="1100" dirty="0"/>
          </a:p>
        </p:txBody>
      </p:sp>
      <p:sp>
        <p:nvSpPr>
          <p:cNvPr id="397" name="Rounded Rectangle 396"/>
          <p:cNvSpPr/>
          <p:nvPr/>
        </p:nvSpPr>
        <p:spPr>
          <a:xfrm>
            <a:off x="381000" y="4501726"/>
            <a:ext cx="633730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row 8</a:t>
            </a:r>
            <a:endParaRPr lang="en-US" sz="1100" dirty="0"/>
          </a:p>
        </p:txBody>
      </p:sp>
      <p:sp>
        <p:nvSpPr>
          <p:cNvPr id="398" name="Rounded Rectangle 397"/>
          <p:cNvSpPr/>
          <p:nvPr/>
        </p:nvSpPr>
        <p:spPr>
          <a:xfrm>
            <a:off x="381000" y="4701528"/>
            <a:ext cx="633730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row 9</a:t>
            </a:r>
            <a:endParaRPr lang="en-US" sz="1100" dirty="0"/>
          </a:p>
        </p:txBody>
      </p:sp>
      <p:sp>
        <p:nvSpPr>
          <p:cNvPr id="399" name="Rounded Rectangle 398"/>
          <p:cNvSpPr/>
          <p:nvPr/>
        </p:nvSpPr>
        <p:spPr>
          <a:xfrm>
            <a:off x="381000" y="4885589"/>
            <a:ext cx="633730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row 10</a:t>
            </a:r>
            <a:endParaRPr lang="en-US" sz="1100" dirty="0"/>
          </a:p>
        </p:txBody>
      </p:sp>
      <p:sp>
        <p:nvSpPr>
          <p:cNvPr id="400" name="Rounded Rectangle 399"/>
          <p:cNvSpPr/>
          <p:nvPr/>
        </p:nvSpPr>
        <p:spPr>
          <a:xfrm>
            <a:off x="381000" y="5097420"/>
            <a:ext cx="633730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row 11</a:t>
            </a:r>
            <a:endParaRPr lang="en-US" sz="1100" dirty="0"/>
          </a:p>
        </p:txBody>
      </p:sp>
      <p:sp>
        <p:nvSpPr>
          <p:cNvPr id="401" name="Rounded Rectangle 400"/>
          <p:cNvSpPr/>
          <p:nvPr/>
        </p:nvSpPr>
        <p:spPr>
          <a:xfrm>
            <a:off x="381000" y="5295153"/>
            <a:ext cx="633730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(etc)</a:t>
            </a:r>
            <a:endParaRPr lang="en-US" sz="1100" dirty="0"/>
          </a:p>
        </p:txBody>
      </p:sp>
      <p:sp>
        <p:nvSpPr>
          <p:cNvPr id="317" name="Rounded Rectangle 316"/>
          <p:cNvSpPr/>
          <p:nvPr/>
        </p:nvSpPr>
        <p:spPr>
          <a:xfrm>
            <a:off x="3956814" y="2623791"/>
            <a:ext cx="892549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column </a:t>
            </a:r>
            <a:r>
              <a:rPr lang="en-US" sz="1100" dirty="0" smtClean="0"/>
              <a:t>3…</a:t>
            </a:r>
            <a:endParaRPr lang="en-US" sz="1100" dirty="0"/>
          </a:p>
        </p:txBody>
      </p:sp>
      <p:sp>
        <p:nvSpPr>
          <p:cNvPr id="318" name="Content Placeholder 16"/>
          <p:cNvSpPr>
            <a:spLocks noGrp="1"/>
          </p:cNvSpPr>
          <p:nvPr>
            <p:ph idx="4294967295"/>
          </p:nvPr>
        </p:nvSpPr>
        <p:spPr>
          <a:xfrm>
            <a:off x="349969" y="845588"/>
            <a:ext cx="8077558" cy="172692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This first stage of encoding represents the state of each of the 128 strips (rows) as 7 bits in all: 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The first hit in a strip appears as a 5-bit column address. </a:t>
            </a:r>
            <a:r>
              <a:rPr lang="en-US" sz="1600" dirty="0" smtClean="0">
                <a:solidFill>
                  <a:srgbClr val="FF0066"/>
                </a:solidFill>
              </a:rPr>
              <a:t>First means the column with the lowest column address, or left-most column containing a hit.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This is followed by a 1-bit flag to indicate if there were any more hits within a strip.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There is also a 1-bit hit/no hit indicator </a:t>
            </a:r>
            <a:r>
              <a:rPr lang="en-US" sz="1600" dirty="0" smtClean="0">
                <a:solidFill>
                  <a:srgbClr val="FF0066"/>
                </a:solidFill>
              </a:rPr>
              <a:t>– this is an internal signal to the next block</a:t>
            </a:r>
            <a:r>
              <a:rPr lang="en-US" sz="1600" dirty="0" smtClean="0"/>
              <a:t>.</a:t>
            </a:r>
            <a:endParaRPr lang="en-US" sz="2000" dirty="0"/>
          </a:p>
        </p:txBody>
      </p:sp>
      <p:sp>
        <p:nvSpPr>
          <p:cNvPr id="320" name="TextBox 319"/>
          <p:cNvSpPr txBox="1"/>
          <p:nvPr/>
        </p:nvSpPr>
        <p:spPr>
          <a:xfrm>
            <a:off x="345906" y="2289718"/>
            <a:ext cx="370382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An example with 4 hits in the array of pixels:</a:t>
            </a:r>
          </a:p>
        </p:txBody>
      </p:sp>
      <p:grpSp>
        <p:nvGrpSpPr>
          <p:cNvPr id="326" name="Group 325"/>
          <p:cNvGrpSpPr/>
          <p:nvPr/>
        </p:nvGrpSpPr>
        <p:grpSpPr>
          <a:xfrm>
            <a:off x="7867088" y="183728"/>
            <a:ext cx="1249237" cy="494395"/>
            <a:chOff x="7867088" y="183728"/>
            <a:chExt cx="1249237" cy="494395"/>
          </a:xfrm>
        </p:grpSpPr>
        <p:sp>
          <p:nvSpPr>
            <p:cNvPr id="327" name="Rounded Rectangle 326"/>
            <p:cNvSpPr/>
            <p:nvPr/>
          </p:nvSpPr>
          <p:spPr>
            <a:xfrm>
              <a:off x="8256442" y="231602"/>
              <a:ext cx="147036" cy="146304"/>
            </a:xfrm>
            <a:prstGeom prst="roundRect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ounded Rectangle 330"/>
            <p:cNvSpPr/>
            <p:nvPr/>
          </p:nvSpPr>
          <p:spPr>
            <a:xfrm>
              <a:off x="8256442" y="483946"/>
              <a:ext cx="147036" cy="146304"/>
            </a:xfrm>
            <a:prstGeom prst="roundRect">
              <a:avLst/>
            </a:prstGeom>
            <a:solidFill>
              <a:schemeClr val="bg1">
                <a:lumMod val="50000"/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ounded Rectangle 331"/>
            <p:cNvSpPr/>
            <p:nvPr/>
          </p:nvSpPr>
          <p:spPr>
            <a:xfrm>
              <a:off x="8397315" y="183728"/>
              <a:ext cx="719010" cy="24205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100" dirty="0" smtClean="0">
                  <a:solidFill>
                    <a:schemeClr val="tx1"/>
                  </a:solidFill>
                </a:rPr>
                <a:t>mean 0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89" name="Rounded Rectangle 388"/>
            <p:cNvSpPr/>
            <p:nvPr/>
          </p:nvSpPr>
          <p:spPr>
            <a:xfrm>
              <a:off x="8397315" y="436072"/>
              <a:ext cx="719010" cy="24205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100" dirty="0" smtClean="0">
                  <a:solidFill>
                    <a:schemeClr val="tx1"/>
                  </a:solidFill>
                </a:rPr>
                <a:t>mean 1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402" name="Rounded Rectangle 401"/>
            <p:cNvSpPr/>
            <p:nvPr/>
          </p:nvSpPr>
          <p:spPr>
            <a:xfrm>
              <a:off x="8061765" y="231601"/>
              <a:ext cx="147036" cy="146304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ounded Rectangle 402"/>
            <p:cNvSpPr/>
            <p:nvPr/>
          </p:nvSpPr>
          <p:spPr>
            <a:xfrm>
              <a:off x="8061765" y="483946"/>
              <a:ext cx="147036" cy="146304"/>
            </a:xfrm>
            <a:prstGeom prst="roundRect">
              <a:avLst/>
            </a:prstGeom>
            <a:solidFill>
              <a:srgbClr val="FF0000">
                <a:alpha val="6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ounded Rectangle 403"/>
            <p:cNvSpPr/>
            <p:nvPr/>
          </p:nvSpPr>
          <p:spPr>
            <a:xfrm>
              <a:off x="7867088" y="231602"/>
              <a:ext cx="147036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ounded Rectangle 404"/>
            <p:cNvSpPr/>
            <p:nvPr/>
          </p:nvSpPr>
          <p:spPr>
            <a:xfrm>
              <a:off x="7867088" y="483945"/>
              <a:ext cx="147036" cy="146304"/>
            </a:xfrm>
            <a:prstGeom prst="roundRect">
              <a:avLst/>
            </a:prstGeom>
            <a:solidFill>
              <a:srgbClr val="00CC00">
                <a:alpha val="80000"/>
              </a:srgbClr>
            </a:solidFill>
            <a:ln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723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17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Hit encoding</a:t>
            </a:r>
            <a:endParaRPr lang="en-GB" sz="3600" dirty="0">
              <a:solidFill>
                <a:srgbClr val="0000FF"/>
              </a:solidFill>
            </a:endParaRPr>
          </a:p>
        </p:txBody>
      </p:sp>
      <p:grpSp>
        <p:nvGrpSpPr>
          <p:cNvPr id="376" name="Group 375"/>
          <p:cNvGrpSpPr/>
          <p:nvPr/>
        </p:nvGrpSpPr>
        <p:grpSpPr>
          <a:xfrm>
            <a:off x="2247077" y="3460882"/>
            <a:ext cx="1176436" cy="154616"/>
            <a:chOff x="2529206" y="1977700"/>
            <a:chExt cx="1291007" cy="154616"/>
          </a:xfrm>
        </p:grpSpPr>
        <p:sp>
          <p:nvSpPr>
            <p:cNvPr id="377" name="Rounded Rectangle 376"/>
            <p:cNvSpPr/>
            <p:nvPr/>
          </p:nvSpPr>
          <p:spPr>
            <a:xfrm>
              <a:off x="2719933" y="1986012"/>
              <a:ext cx="406869" cy="146304"/>
            </a:xfrm>
            <a:prstGeom prst="roundRect">
              <a:avLst/>
            </a:prstGeom>
            <a:solidFill>
              <a:srgbClr val="FF0000">
                <a:alpha val="60000"/>
              </a:srgb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/>
                <a:t>a</a:t>
              </a:r>
              <a:r>
                <a:rPr lang="en-US" sz="700" dirty="0" smtClean="0"/>
                <a:t>dd</a:t>
              </a:r>
              <a:endParaRPr lang="en-US" sz="700" dirty="0"/>
            </a:p>
          </p:txBody>
        </p:sp>
        <p:sp>
          <p:nvSpPr>
            <p:cNvPr id="378" name="Rounded Rectangle 377"/>
            <p:cNvSpPr/>
            <p:nvPr/>
          </p:nvSpPr>
          <p:spPr>
            <a:xfrm>
              <a:off x="3372657" y="1986012"/>
              <a:ext cx="447556" cy="146304"/>
            </a:xfrm>
            <a:prstGeom prst="round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/>
                <a:t>skip</a:t>
              </a:r>
              <a:endParaRPr lang="en-US" sz="700" dirty="0"/>
            </a:p>
          </p:txBody>
        </p:sp>
        <p:cxnSp>
          <p:nvCxnSpPr>
            <p:cNvPr id="379" name="Straight Arrow Connector 378"/>
            <p:cNvCxnSpPr/>
            <p:nvPr/>
          </p:nvCxnSpPr>
          <p:spPr>
            <a:xfrm>
              <a:off x="2529206" y="2059164"/>
              <a:ext cx="149721" cy="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0" name="Rounded Rectangle 379"/>
            <p:cNvSpPr/>
            <p:nvPr/>
          </p:nvSpPr>
          <p:spPr>
            <a:xfrm>
              <a:off x="3091395" y="1977700"/>
              <a:ext cx="336255" cy="1463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/>
                <a:t>or</a:t>
              </a:r>
              <a:endParaRPr lang="en-US" sz="700" dirty="0"/>
            </a:p>
          </p:txBody>
        </p:sp>
      </p:grpSp>
      <p:grpSp>
        <p:nvGrpSpPr>
          <p:cNvPr id="381" name="Group 380"/>
          <p:cNvGrpSpPr/>
          <p:nvPr/>
        </p:nvGrpSpPr>
        <p:grpSpPr>
          <a:xfrm>
            <a:off x="2247078" y="3856796"/>
            <a:ext cx="1176433" cy="154616"/>
            <a:chOff x="2529206" y="1977700"/>
            <a:chExt cx="1291003" cy="154616"/>
          </a:xfrm>
        </p:grpSpPr>
        <p:sp>
          <p:nvSpPr>
            <p:cNvPr id="382" name="Rounded Rectangle 381"/>
            <p:cNvSpPr/>
            <p:nvPr/>
          </p:nvSpPr>
          <p:spPr>
            <a:xfrm>
              <a:off x="2719932" y="1986012"/>
              <a:ext cx="406868" cy="146304"/>
            </a:xfrm>
            <a:prstGeom prst="roundRect">
              <a:avLst/>
            </a:prstGeom>
            <a:solidFill>
              <a:srgbClr val="FF0000">
                <a:alpha val="60000"/>
              </a:srgb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/>
                <a:t>a</a:t>
              </a:r>
              <a:r>
                <a:rPr lang="en-US" sz="700" dirty="0" smtClean="0"/>
                <a:t>dd</a:t>
              </a:r>
              <a:endParaRPr lang="en-US" sz="700" dirty="0"/>
            </a:p>
          </p:txBody>
        </p:sp>
        <p:sp>
          <p:nvSpPr>
            <p:cNvPr id="383" name="Rounded Rectangle 382"/>
            <p:cNvSpPr/>
            <p:nvPr/>
          </p:nvSpPr>
          <p:spPr>
            <a:xfrm>
              <a:off x="3372654" y="1986012"/>
              <a:ext cx="447555" cy="146304"/>
            </a:xfrm>
            <a:prstGeom prst="round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/>
                <a:t>skip</a:t>
              </a:r>
              <a:endParaRPr lang="en-US" sz="700" dirty="0"/>
            </a:p>
          </p:txBody>
        </p:sp>
        <p:cxnSp>
          <p:nvCxnSpPr>
            <p:cNvPr id="384" name="Straight Arrow Connector 383"/>
            <p:cNvCxnSpPr/>
            <p:nvPr/>
          </p:nvCxnSpPr>
          <p:spPr>
            <a:xfrm>
              <a:off x="2529206" y="2059164"/>
              <a:ext cx="149721" cy="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5" name="Rounded Rectangle 384"/>
            <p:cNvSpPr/>
            <p:nvPr/>
          </p:nvSpPr>
          <p:spPr>
            <a:xfrm>
              <a:off x="3091396" y="1977700"/>
              <a:ext cx="336255" cy="1463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/>
                <a:t>or</a:t>
              </a:r>
              <a:endParaRPr lang="en-US" sz="700" dirty="0"/>
            </a:p>
          </p:txBody>
        </p:sp>
      </p:grpSp>
      <p:grpSp>
        <p:nvGrpSpPr>
          <p:cNvPr id="386" name="Group 385"/>
          <p:cNvGrpSpPr/>
          <p:nvPr/>
        </p:nvGrpSpPr>
        <p:grpSpPr>
          <a:xfrm>
            <a:off x="2247078" y="4054753"/>
            <a:ext cx="1176433" cy="154616"/>
            <a:chOff x="2529206" y="1977700"/>
            <a:chExt cx="1291003" cy="154616"/>
          </a:xfrm>
        </p:grpSpPr>
        <p:sp>
          <p:nvSpPr>
            <p:cNvPr id="387" name="Rounded Rectangle 386"/>
            <p:cNvSpPr/>
            <p:nvPr/>
          </p:nvSpPr>
          <p:spPr>
            <a:xfrm>
              <a:off x="2719932" y="1986012"/>
              <a:ext cx="406868" cy="146304"/>
            </a:xfrm>
            <a:prstGeom prst="roundRect">
              <a:avLst/>
            </a:prstGeom>
            <a:solidFill>
              <a:srgbClr val="FF0000">
                <a:alpha val="60000"/>
              </a:srgb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/>
                <a:t>a</a:t>
              </a:r>
              <a:r>
                <a:rPr lang="en-US" sz="700" dirty="0" smtClean="0"/>
                <a:t>dd</a:t>
              </a:r>
              <a:endParaRPr lang="en-US" sz="700" dirty="0"/>
            </a:p>
          </p:txBody>
        </p:sp>
        <p:sp>
          <p:nvSpPr>
            <p:cNvPr id="388" name="Rounded Rectangle 387"/>
            <p:cNvSpPr/>
            <p:nvPr/>
          </p:nvSpPr>
          <p:spPr>
            <a:xfrm>
              <a:off x="3372654" y="1986012"/>
              <a:ext cx="447555" cy="146304"/>
            </a:xfrm>
            <a:prstGeom prst="round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/>
                <a:t>skip</a:t>
              </a:r>
              <a:endParaRPr lang="en-US" sz="700" dirty="0"/>
            </a:p>
          </p:txBody>
        </p:sp>
        <p:cxnSp>
          <p:nvCxnSpPr>
            <p:cNvPr id="389" name="Straight Arrow Connector 388"/>
            <p:cNvCxnSpPr/>
            <p:nvPr/>
          </p:nvCxnSpPr>
          <p:spPr>
            <a:xfrm>
              <a:off x="2529206" y="2059164"/>
              <a:ext cx="149721" cy="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0" name="Rounded Rectangle 389"/>
            <p:cNvSpPr/>
            <p:nvPr/>
          </p:nvSpPr>
          <p:spPr>
            <a:xfrm>
              <a:off x="3091396" y="1977700"/>
              <a:ext cx="336255" cy="1463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/>
                <a:t>or</a:t>
              </a:r>
              <a:endParaRPr lang="en-US" sz="700" dirty="0"/>
            </a:p>
          </p:txBody>
        </p:sp>
      </p:grpSp>
      <p:grpSp>
        <p:nvGrpSpPr>
          <p:cNvPr id="391" name="Group 390"/>
          <p:cNvGrpSpPr/>
          <p:nvPr/>
        </p:nvGrpSpPr>
        <p:grpSpPr>
          <a:xfrm>
            <a:off x="2247078" y="4252710"/>
            <a:ext cx="1176433" cy="154616"/>
            <a:chOff x="2529206" y="1977700"/>
            <a:chExt cx="1291003" cy="154616"/>
          </a:xfrm>
        </p:grpSpPr>
        <p:sp>
          <p:nvSpPr>
            <p:cNvPr id="392" name="Rounded Rectangle 391"/>
            <p:cNvSpPr/>
            <p:nvPr/>
          </p:nvSpPr>
          <p:spPr>
            <a:xfrm>
              <a:off x="2719932" y="1986012"/>
              <a:ext cx="406868" cy="146304"/>
            </a:xfrm>
            <a:prstGeom prst="roundRect">
              <a:avLst/>
            </a:prstGeom>
            <a:solidFill>
              <a:srgbClr val="FF0000">
                <a:alpha val="60000"/>
              </a:srgb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/>
                <a:t>a</a:t>
              </a:r>
              <a:r>
                <a:rPr lang="en-US" sz="700" dirty="0" smtClean="0"/>
                <a:t>dd</a:t>
              </a:r>
              <a:endParaRPr lang="en-US" sz="700" dirty="0"/>
            </a:p>
          </p:txBody>
        </p:sp>
        <p:sp>
          <p:nvSpPr>
            <p:cNvPr id="393" name="Rounded Rectangle 392"/>
            <p:cNvSpPr/>
            <p:nvPr/>
          </p:nvSpPr>
          <p:spPr>
            <a:xfrm>
              <a:off x="3372654" y="1986012"/>
              <a:ext cx="447555" cy="146304"/>
            </a:xfrm>
            <a:prstGeom prst="round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/>
                <a:t>skip</a:t>
              </a:r>
              <a:endParaRPr lang="en-US" sz="700" dirty="0"/>
            </a:p>
          </p:txBody>
        </p:sp>
        <p:cxnSp>
          <p:nvCxnSpPr>
            <p:cNvPr id="394" name="Straight Arrow Connector 393"/>
            <p:cNvCxnSpPr/>
            <p:nvPr/>
          </p:nvCxnSpPr>
          <p:spPr>
            <a:xfrm>
              <a:off x="2529206" y="2059164"/>
              <a:ext cx="149721" cy="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5" name="Rounded Rectangle 394"/>
            <p:cNvSpPr/>
            <p:nvPr/>
          </p:nvSpPr>
          <p:spPr>
            <a:xfrm>
              <a:off x="3091396" y="1977700"/>
              <a:ext cx="336255" cy="1463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/>
                <a:t>or</a:t>
              </a:r>
              <a:endParaRPr lang="en-US" sz="700" dirty="0"/>
            </a:p>
          </p:txBody>
        </p:sp>
      </p:grpSp>
      <p:grpSp>
        <p:nvGrpSpPr>
          <p:cNvPr id="396" name="Group 395"/>
          <p:cNvGrpSpPr/>
          <p:nvPr/>
        </p:nvGrpSpPr>
        <p:grpSpPr>
          <a:xfrm>
            <a:off x="2247078" y="4450667"/>
            <a:ext cx="1176433" cy="154616"/>
            <a:chOff x="2529206" y="1977700"/>
            <a:chExt cx="1291003" cy="154616"/>
          </a:xfrm>
        </p:grpSpPr>
        <p:sp>
          <p:nvSpPr>
            <p:cNvPr id="397" name="Rounded Rectangle 396"/>
            <p:cNvSpPr/>
            <p:nvPr/>
          </p:nvSpPr>
          <p:spPr>
            <a:xfrm>
              <a:off x="2719932" y="1986012"/>
              <a:ext cx="406868" cy="146304"/>
            </a:xfrm>
            <a:prstGeom prst="roundRect">
              <a:avLst/>
            </a:prstGeom>
            <a:solidFill>
              <a:srgbClr val="FF0000">
                <a:alpha val="60000"/>
              </a:srgb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/>
                <a:t>a</a:t>
              </a:r>
              <a:r>
                <a:rPr lang="en-US" sz="700" dirty="0" smtClean="0"/>
                <a:t>dd</a:t>
              </a:r>
              <a:endParaRPr lang="en-US" sz="700" dirty="0"/>
            </a:p>
          </p:txBody>
        </p:sp>
        <p:sp>
          <p:nvSpPr>
            <p:cNvPr id="398" name="Rounded Rectangle 397"/>
            <p:cNvSpPr/>
            <p:nvPr/>
          </p:nvSpPr>
          <p:spPr>
            <a:xfrm>
              <a:off x="3372654" y="1986012"/>
              <a:ext cx="447555" cy="146304"/>
            </a:xfrm>
            <a:prstGeom prst="round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/>
                <a:t>skip</a:t>
              </a:r>
              <a:endParaRPr lang="en-US" sz="700" dirty="0"/>
            </a:p>
          </p:txBody>
        </p:sp>
        <p:cxnSp>
          <p:nvCxnSpPr>
            <p:cNvPr id="399" name="Straight Arrow Connector 398"/>
            <p:cNvCxnSpPr/>
            <p:nvPr/>
          </p:nvCxnSpPr>
          <p:spPr>
            <a:xfrm>
              <a:off x="2529206" y="2059164"/>
              <a:ext cx="149721" cy="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0" name="Rounded Rectangle 399"/>
            <p:cNvSpPr/>
            <p:nvPr/>
          </p:nvSpPr>
          <p:spPr>
            <a:xfrm>
              <a:off x="3091396" y="1977700"/>
              <a:ext cx="336255" cy="1463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/>
                <a:t>or</a:t>
              </a:r>
              <a:endParaRPr lang="en-US" sz="700" dirty="0"/>
            </a:p>
          </p:txBody>
        </p:sp>
      </p:grpSp>
      <p:grpSp>
        <p:nvGrpSpPr>
          <p:cNvPr id="401" name="Group 400"/>
          <p:cNvGrpSpPr/>
          <p:nvPr/>
        </p:nvGrpSpPr>
        <p:grpSpPr>
          <a:xfrm>
            <a:off x="2247078" y="4648624"/>
            <a:ext cx="1176433" cy="154616"/>
            <a:chOff x="2529206" y="1977700"/>
            <a:chExt cx="1291003" cy="154616"/>
          </a:xfrm>
        </p:grpSpPr>
        <p:sp>
          <p:nvSpPr>
            <p:cNvPr id="402" name="Rounded Rectangle 401"/>
            <p:cNvSpPr/>
            <p:nvPr/>
          </p:nvSpPr>
          <p:spPr>
            <a:xfrm>
              <a:off x="2719932" y="1986012"/>
              <a:ext cx="406868" cy="146304"/>
            </a:xfrm>
            <a:prstGeom prst="roundRect">
              <a:avLst/>
            </a:prstGeom>
            <a:solidFill>
              <a:srgbClr val="FF0000">
                <a:alpha val="60000"/>
              </a:srgb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/>
                <a:t>a</a:t>
              </a:r>
              <a:r>
                <a:rPr lang="en-US" sz="700" dirty="0" smtClean="0"/>
                <a:t>dd</a:t>
              </a:r>
              <a:endParaRPr lang="en-US" sz="700" dirty="0"/>
            </a:p>
          </p:txBody>
        </p:sp>
        <p:sp>
          <p:nvSpPr>
            <p:cNvPr id="403" name="Rounded Rectangle 402"/>
            <p:cNvSpPr/>
            <p:nvPr/>
          </p:nvSpPr>
          <p:spPr>
            <a:xfrm>
              <a:off x="3372654" y="1986012"/>
              <a:ext cx="447555" cy="146304"/>
            </a:xfrm>
            <a:prstGeom prst="round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/>
                <a:t>skip</a:t>
              </a:r>
              <a:endParaRPr lang="en-US" sz="700" dirty="0"/>
            </a:p>
          </p:txBody>
        </p:sp>
        <p:cxnSp>
          <p:nvCxnSpPr>
            <p:cNvPr id="404" name="Straight Arrow Connector 403"/>
            <p:cNvCxnSpPr/>
            <p:nvPr/>
          </p:nvCxnSpPr>
          <p:spPr>
            <a:xfrm>
              <a:off x="2529206" y="2059164"/>
              <a:ext cx="149721" cy="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5" name="Rounded Rectangle 404"/>
            <p:cNvSpPr/>
            <p:nvPr/>
          </p:nvSpPr>
          <p:spPr>
            <a:xfrm>
              <a:off x="3091396" y="1977700"/>
              <a:ext cx="336255" cy="1463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/>
                <a:t>or</a:t>
              </a:r>
              <a:endParaRPr lang="en-US" sz="700" dirty="0"/>
            </a:p>
          </p:txBody>
        </p:sp>
      </p:grpSp>
      <p:grpSp>
        <p:nvGrpSpPr>
          <p:cNvPr id="406" name="Group 405"/>
          <p:cNvGrpSpPr/>
          <p:nvPr/>
        </p:nvGrpSpPr>
        <p:grpSpPr>
          <a:xfrm>
            <a:off x="2247078" y="4846581"/>
            <a:ext cx="1176433" cy="154616"/>
            <a:chOff x="2529206" y="1977700"/>
            <a:chExt cx="1291003" cy="154616"/>
          </a:xfrm>
        </p:grpSpPr>
        <p:sp>
          <p:nvSpPr>
            <p:cNvPr id="407" name="Rounded Rectangle 406"/>
            <p:cNvSpPr/>
            <p:nvPr/>
          </p:nvSpPr>
          <p:spPr>
            <a:xfrm>
              <a:off x="2719932" y="1986012"/>
              <a:ext cx="406868" cy="146304"/>
            </a:xfrm>
            <a:prstGeom prst="roundRect">
              <a:avLst/>
            </a:prstGeom>
            <a:solidFill>
              <a:srgbClr val="FF0000">
                <a:alpha val="60000"/>
              </a:srgb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/>
                <a:t>a</a:t>
              </a:r>
              <a:r>
                <a:rPr lang="en-US" sz="700" dirty="0" smtClean="0"/>
                <a:t>dd</a:t>
              </a:r>
              <a:endParaRPr lang="en-US" sz="700" dirty="0"/>
            </a:p>
          </p:txBody>
        </p:sp>
        <p:sp>
          <p:nvSpPr>
            <p:cNvPr id="408" name="Rounded Rectangle 407"/>
            <p:cNvSpPr/>
            <p:nvPr/>
          </p:nvSpPr>
          <p:spPr>
            <a:xfrm>
              <a:off x="3372654" y="1986012"/>
              <a:ext cx="447555" cy="146304"/>
            </a:xfrm>
            <a:prstGeom prst="round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/>
                <a:t>skip</a:t>
              </a:r>
              <a:endParaRPr lang="en-US" sz="700" dirty="0"/>
            </a:p>
          </p:txBody>
        </p:sp>
        <p:cxnSp>
          <p:nvCxnSpPr>
            <p:cNvPr id="409" name="Straight Arrow Connector 408"/>
            <p:cNvCxnSpPr/>
            <p:nvPr/>
          </p:nvCxnSpPr>
          <p:spPr>
            <a:xfrm>
              <a:off x="2529206" y="2059164"/>
              <a:ext cx="149721" cy="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" name="Rounded Rectangle 409"/>
            <p:cNvSpPr/>
            <p:nvPr/>
          </p:nvSpPr>
          <p:spPr>
            <a:xfrm>
              <a:off x="3091396" y="1977700"/>
              <a:ext cx="336255" cy="1463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/>
                <a:t>or</a:t>
              </a:r>
              <a:endParaRPr lang="en-US" sz="700" dirty="0"/>
            </a:p>
          </p:txBody>
        </p:sp>
      </p:grpSp>
      <p:grpSp>
        <p:nvGrpSpPr>
          <p:cNvPr id="411" name="Group 410"/>
          <p:cNvGrpSpPr/>
          <p:nvPr/>
        </p:nvGrpSpPr>
        <p:grpSpPr>
          <a:xfrm>
            <a:off x="2247078" y="5044538"/>
            <a:ext cx="1176433" cy="154616"/>
            <a:chOff x="2529206" y="1977700"/>
            <a:chExt cx="1291003" cy="154616"/>
          </a:xfrm>
        </p:grpSpPr>
        <p:sp>
          <p:nvSpPr>
            <p:cNvPr id="412" name="Rounded Rectangle 411"/>
            <p:cNvSpPr/>
            <p:nvPr/>
          </p:nvSpPr>
          <p:spPr>
            <a:xfrm>
              <a:off x="2719932" y="1986012"/>
              <a:ext cx="406868" cy="146304"/>
            </a:xfrm>
            <a:prstGeom prst="roundRect">
              <a:avLst/>
            </a:prstGeom>
            <a:solidFill>
              <a:srgbClr val="FF0000">
                <a:alpha val="60000"/>
              </a:srgb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/>
                <a:t>a</a:t>
              </a:r>
              <a:r>
                <a:rPr lang="en-US" sz="700" dirty="0" smtClean="0"/>
                <a:t>dd</a:t>
              </a:r>
              <a:endParaRPr lang="en-US" sz="700" dirty="0"/>
            </a:p>
          </p:txBody>
        </p:sp>
        <p:sp>
          <p:nvSpPr>
            <p:cNvPr id="413" name="Rounded Rectangle 412"/>
            <p:cNvSpPr/>
            <p:nvPr/>
          </p:nvSpPr>
          <p:spPr>
            <a:xfrm>
              <a:off x="3372654" y="1986012"/>
              <a:ext cx="447555" cy="146304"/>
            </a:xfrm>
            <a:prstGeom prst="round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/>
                <a:t>skip</a:t>
              </a:r>
              <a:endParaRPr lang="en-US" sz="700" dirty="0"/>
            </a:p>
          </p:txBody>
        </p:sp>
        <p:cxnSp>
          <p:nvCxnSpPr>
            <p:cNvPr id="414" name="Straight Arrow Connector 413"/>
            <p:cNvCxnSpPr/>
            <p:nvPr/>
          </p:nvCxnSpPr>
          <p:spPr>
            <a:xfrm>
              <a:off x="2529206" y="2059164"/>
              <a:ext cx="149721" cy="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5" name="Rounded Rectangle 414"/>
            <p:cNvSpPr/>
            <p:nvPr/>
          </p:nvSpPr>
          <p:spPr>
            <a:xfrm>
              <a:off x="3091396" y="1977700"/>
              <a:ext cx="336255" cy="1463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/>
                <a:t>or</a:t>
              </a:r>
              <a:endParaRPr lang="en-US" sz="700" dirty="0"/>
            </a:p>
          </p:txBody>
        </p:sp>
      </p:grpSp>
      <p:grpSp>
        <p:nvGrpSpPr>
          <p:cNvPr id="416" name="Group 415"/>
          <p:cNvGrpSpPr/>
          <p:nvPr/>
        </p:nvGrpSpPr>
        <p:grpSpPr>
          <a:xfrm>
            <a:off x="2247078" y="5244385"/>
            <a:ext cx="1176433" cy="154616"/>
            <a:chOff x="2529206" y="1977700"/>
            <a:chExt cx="1291003" cy="154616"/>
          </a:xfrm>
        </p:grpSpPr>
        <p:sp>
          <p:nvSpPr>
            <p:cNvPr id="417" name="Rounded Rectangle 416"/>
            <p:cNvSpPr/>
            <p:nvPr/>
          </p:nvSpPr>
          <p:spPr>
            <a:xfrm>
              <a:off x="2719932" y="1986012"/>
              <a:ext cx="406868" cy="146304"/>
            </a:xfrm>
            <a:prstGeom prst="roundRect">
              <a:avLst/>
            </a:prstGeom>
            <a:solidFill>
              <a:srgbClr val="FF0000">
                <a:alpha val="60000"/>
              </a:srgb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/>
                <a:t>a</a:t>
              </a:r>
              <a:r>
                <a:rPr lang="en-US" sz="700" dirty="0" smtClean="0"/>
                <a:t>dd</a:t>
              </a:r>
              <a:endParaRPr lang="en-US" sz="700" dirty="0"/>
            </a:p>
          </p:txBody>
        </p:sp>
        <p:sp>
          <p:nvSpPr>
            <p:cNvPr id="418" name="Rounded Rectangle 417"/>
            <p:cNvSpPr/>
            <p:nvPr/>
          </p:nvSpPr>
          <p:spPr>
            <a:xfrm>
              <a:off x="3372654" y="1986012"/>
              <a:ext cx="447555" cy="146304"/>
            </a:xfrm>
            <a:prstGeom prst="round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/>
                <a:t>skip</a:t>
              </a:r>
              <a:endParaRPr lang="en-US" sz="700" dirty="0"/>
            </a:p>
          </p:txBody>
        </p:sp>
        <p:cxnSp>
          <p:nvCxnSpPr>
            <p:cNvPr id="419" name="Straight Arrow Connector 418"/>
            <p:cNvCxnSpPr/>
            <p:nvPr/>
          </p:nvCxnSpPr>
          <p:spPr>
            <a:xfrm>
              <a:off x="2529206" y="2059164"/>
              <a:ext cx="149721" cy="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" name="Rounded Rectangle 419"/>
            <p:cNvSpPr/>
            <p:nvPr/>
          </p:nvSpPr>
          <p:spPr>
            <a:xfrm>
              <a:off x="3091396" y="1977700"/>
              <a:ext cx="336255" cy="1463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/>
                <a:t>or</a:t>
              </a:r>
              <a:endParaRPr lang="en-US" sz="700" dirty="0"/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2247078" y="5440452"/>
            <a:ext cx="1176433" cy="154616"/>
            <a:chOff x="2529206" y="1977700"/>
            <a:chExt cx="1291003" cy="154616"/>
          </a:xfrm>
        </p:grpSpPr>
        <p:sp>
          <p:nvSpPr>
            <p:cNvPr id="422" name="Rounded Rectangle 421"/>
            <p:cNvSpPr/>
            <p:nvPr/>
          </p:nvSpPr>
          <p:spPr>
            <a:xfrm>
              <a:off x="2719932" y="1986012"/>
              <a:ext cx="406868" cy="146304"/>
            </a:xfrm>
            <a:prstGeom prst="roundRect">
              <a:avLst/>
            </a:prstGeom>
            <a:solidFill>
              <a:srgbClr val="FF0000">
                <a:alpha val="60000"/>
              </a:srgb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/>
                <a:t>a</a:t>
              </a:r>
              <a:r>
                <a:rPr lang="en-US" sz="700" dirty="0" smtClean="0"/>
                <a:t>dd</a:t>
              </a:r>
              <a:endParaRPr lang="en-US" sz="700" dirty="0"/>
            </a:p>
          </p:txBody>
        </p:sp>
        <p:sp>
          <p:nvSpPr>
            <p:cNvPr id="423" name="Rounded Rectangle 422"/>
            <p:cNvSpPr/>
            <p:nvPr/>
          </p:nvSpPr>
          <p:spPr>
            <a:xfrm>
              <a:off x="3372654" y="1986012"/>
              <a:ext cx="447555" cy="146304"/>
            </a:xfrm>
            <a:prstGeom prst="round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/>
                <a:t>skip</a:t>
              </a:r>
              <a:endParaRPr lang="en-US" sz="700" dirty="0"/>
            </a:p>
          </p:txBody>
        </p:sp>
        <p:cxnSp>
          <p:nvCxnSpPr>
            <p:cNvPr id="424" name="Straight Arrow Connector 423"/>
            <p:cNvCxnSpPr/>
            <p:nvPr/>
          </p:nvCxnSpPr>
          <p:spPr>
            <a:xfrm>
              <a:off x="2529206" y="2059164"/>
              <a:ext cx="149721" cy="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5" name="Rounded Rectangle 424"/>
            <p:cNvSpPr/>
            <p:nvPr/>
          </p:nvSpPr>
          <p:spPr>
            <a:xfrm>
              <a:off x="3091396" y="1977700"/>
              <a:ext cx="336255" cy="1463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/>
                <a:t>or</a:t>
              </a:r>
              <a:endParaRPr lang="en-US" sz="700" dirty="0"/>
            </a:p>
          </p:txBody>
        </p:sp>
      </p:grpSp>
      <p:grpSp>
        <p:nvGrpSpPr>
          <p:cNvPr id="426" name="Group 425"/>
          <p:cNvGrpSpPr/>
          <p:nvPr/>
        </p:nvGrpSpPr>
        <p:grpSpPr>
          <a:xfrm>
            <a:off x="2247078" y="5640719"/>
            <a:ext cx="1176433" cy="154616"/>
            <a:chOff x="2529206" y="1977700"/>
            <a:chExt cx="1291003" cy="154616"/>
          </a:xfrm>
        </p:grpSpPr>
        <p:sp>
          <p:nvSpPr>
            <p:cNvPr id="427" name="Rounded Rectangle 426"/>
            <p:cNvSpPr/>
            <p:nvPr/>
          </p:nvSpPr>
          <p:spPr>
            <a:xfrm>
              <a:off x="2719932" y="1986012"/>
              <a:ext cx="406868" cy="146304"/>
            </a:xfrm>
            <a:prstGeom prst="roundRect">
              <a:avLst/>
            </a:prstGeom>
            <a:solidFill>
              <a:srgbClr val="FF0000">
                <a:alpha val="60000"/>
              </a:srgb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/>
                <a:t>a</a:t>
              </a:r>
              <a:r>
                <a:rPr lang="en-US" sz="700" dirty="0" smtClean="0"/>
                <a:t>dd</a:t>
              </a:r>
              <a:endParaRPr lang="en-US" sz="700" dirty="0"/>
            </a:p>
          </p:txBody>
        </p:sp>
        <p:sp>
          <p:nvSpPr>
            <p:cNvPr id="428" name="Rounded Rectangle 427"/>
            <p:cNvSpPr/>
            <p:nvPr/>
          </p:nvSpPr>
          <p:spPr>
            <a:xfrm>
              <a:off x="3372654" y="1986012"/>
              <a:ext cx="447555" cy="146304"/>
            </a:xfrm>
            <a:prstGeom prst="round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/>
                <a:t>skip</a:t>
              </a:r>
              <a:endParaRPr lang="en-US" sz="700" dirty="0"/>
            </a:p>
          </p:txBody>
        </p:sp>
        <p:cxnSp>
          <p:nvCxnSpPr>
            <p:cNvPr id="429" name="Straight Arrow Connector 428"/>
            <p:cNvCxnSpPr/>
            <p:nvPr/>
          </p:nvCxnSpPr>
          <p:spPr>
            <a:xfrm>
              <a:off x="2529206" y="2059164"/>
              <a:ext cx="149721" cy="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0" name="Rounded Rectangle 429"/>
            <p:cNvSpPr/>
            <p:nvPr/>
          </p:nvSpPr>
          <p:spPr>
            <a:xfrm>
              <a:off x="3091396" y="1977700"/>
              <a:ext cx="336255" cy="1463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/>
                <a:t>or</a:t>
              </a:r>
              <a:endParaRPr lang="en-US" sz="700" dirty="0"/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2247078" y="5838886"/>
            <a:ext cx="1176433" cy="154616"/>
            <a:chOff x="2529206" y="1977700"/>
            <a:chExt cx="1291003" cy="154616"/>
          </a:xfrm>
        </p:grpSpPr>
        <p:sp>
          <p:nvSpPr>
            <p:cNvPr id="432" name="Rounded Rectangle 431"/>
            <p:cNvSpPr/>
            <p:nvPr/>
          </p:nvSpPr>
          <p:spPr>
            <a:xfrm>
              <a:off x="2719932" y="1986012"/>
              <a:ext cx="406868" cy="146304"/>
            </a:xfrm>
            <a:prstGeom prst="roundRect">
              <a:avLst/>
            </a:prstGeom>
            <a:solidFill>
              <a:srgbClr val="FF0000">
                <a:alpha val="60000"/>
              </a:srgb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/>
                <a:t>a</a:t>
              </a:r>
              <a:r>
                <a:rPr lang="en-US" sz="700" dirty="0" smtClean="0"/>
                <a:t>dd</a:t>
              </a:r>
              <a:endParaRPr lang="en-US" sz="700" dirty="0"/>
            </a:p>
          </p:txBody>
        </p:sp>
        <p:sp>
          <p:nvSpPr>
            <p:cNvPr id="433" name="Rounded Rectangle 432"/>
            <p:cNvSpPr/>
            <p:nvPr/>
          </p:nvSpPr>
          <p:spPr>
            <a:xfrm>
              <a:off x="3372654" y="1986012"/>
              <a:ext cx="447555" cy="146304"/>
            </a:xfrm>
            <a:prstGeom prst="round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/>
                <a:t>skip</a:t>
              </a:r>
              <a:endParaRPr lang="en-US" sz="700" dirty="0"/>
            </a:p>
          </p:txBody>
        </p:sp>
        <p:cxnSp>
          <p:nvCxnSpPr>
            <p:cNvPr id="434" name="Straight Arrow Connector 433"/>
            <p:cNvCxnSpPr/>
            <p:nvPr/>
          </p:nvCxnSpPr>
          <p:spPr>
            <a:xfrm>
              <a:off x="2529206" y="2059164"/>
              <a:ext cx="149721" cy="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5" name="Rounded Rectangle 434"/>
            <p:cNvSpPr/>
            <p:nvPr/>
          </p:nvSpPr>
          <p:spPr>
            <a:xfrm>
              <a:off x="3091396" y="1977700"/>
              <a:ext cx="336255" cy="1463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/>
                <a:t>or</a:t>
              </a:r>
              <a:endParaRPr lang="en-US" sz="700" dirty="0"/>
            </a:p>
          </p:txBody>
        </p:sp>
      </p:grpSp>
      <p:grpSp>
        <p:nvGrpSpPr>
          <p:cNvPr id="436" name="Group 435"/>
          <p:cNvGrpSpPr/>
          <p:nvPr/>
        </p:nvGrpSpPr>
        <p:grpSpPr>
          <a:xfrm>
            <a:off x="2247078" y="6037053"/>
            <a:ext cx="1176433" cy="154616"/>
            <a:chOff x="2529206" y="1977700"/>
            <a:chExt cx="1291003" cy="154616"/>
          </a:xfrm>
        </p:grpSpPr>
        <p:sp>
          <p:nvSpPr>
            <p:cNvPr id="437" name="Rounded Rectangle 436"/>
            <p:cNvSpPr/>
            <p:nvPr/>
          </p:nvSpPr>
          <p:spPr>
            <a:xfrm>
              <a:off x="2719932" y="1986012"/>
              <a:ext cx="406868" cy="146304"/>
            </a:xfrm>
            <a:prstGeom prst="roundRect">
              <a:avLst/>
            </a:prstGeom>
            <a:solidFill>
              <a:srgbClr val="FF0000">
                <a:alpha val="60000"/>
              </a:srgb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/>
                <a:t>a</a:t>
              </a:r>
              <a:r>
                <a:rPr lang="en-US" sz="700" dirty="0" smtClean="0"/>
                <a:t>dd</a:t>
              </a:r>
              <a:endParaRPr lang="en-US" sz="700" dirty="0"/>
            </a:p>
          </p:txBody>
        </p:sp>
        <p:sp>
          <p:nvSpPr>
            <p:cNvPr id="438" name="Rounded Rectangle 437"/>
            <p:cNvSpPr/>
            <p:nvPr/>
          </p:nvSpPr>
          <p:spPr>
            <a:xfrm>
              <a:off x="3372654" y="1986012"/>
              <a:ext cx="447555" cy="146304"/>
            </a:xfrm>
            <a:prstGeom prst="round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/>
                <a:t>skip</a:t>
              </a:r>
              <a:endParaRPr lang="en-US" sz="700" dirty="0"/>
            </a:p>
          </p:txBody>
        </p:sp>
        <p:cxnSp>
          <p:nvCxnSpPr>
            <p:cNvPr id="439" name="Straight Arrow Connector 438"/>
            <p:cNvCxnSpPr/>
            <p:nvPr/>
          </p:nvCxnSpPr>
          <p:spPr>
            <a:xfrm>
              <a:off x="2529206" y="2059164"/>
              <a:ext cx="149721" cy="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0" name="Rounded Rectangle 439"/>
            <p:cNvSpPr/>
            <p:nvPr/>
          </p:nvSpPr>
          <p:spPr>
            <a:xfrm>
              <a:off x="3091396" y="1977700"/>
              <a:ext cx="336255" cy="1463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/>
                <a:t>or</a:t>
              </a:r>
              <a:endParaRPr lang="en-US" sz="700" dirty="0"/>
            </a:p>
          </p:txBody>
        </p:sp>
      </p:grpSp>
      <p:grpSp>
        <p:nvGrpSpPr>
          <p:cNvPr id="451" name="Group 450"/>
          <p:cNvGrpSpPr/>
          <p:nvPr/>
        </p:nvGrpSpPr>
        <p:grpSpPr>
          <a:xfrm>
            <a:off x="2247078" y="3658839"/>
            <a:ext cx="1176433" cy="154616"/>
            <a:chOff x="2529206" y="1977700"/>
            <a:chExt cx="1291003" cy="154616"/>
          </a:xfrm>
        </p:grpSpPr>
        <p:sp>
          <p:nvSpPr>
            <p:cNvPr id="452" name="Rounded Rectangle 451"/>
            <p:cNvSpPr/>
            <p:nvPr/>
          </p:nvSpPr>
          <p:spPr>
            <a:xfrm>
              <a:off x="2719932" y="1986012"/>
              <a:ext cx="406868" cy="146304"/>
            </a:xfrm>
            <a:prstGeom prst="roundRect">
              <a:avLst/>
            </a:prstGeom>
            <a:solidFill>
              <a:srgbClr val="FF0000">
                <a:alpha val="60000"/>
              </a:srgb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/>
                <a:t>a</a:t>
              </a:r>
              <a:r>
                <a:rPr lang="en-US" sz="700" dirty="0" smtClean="0"/>
                <a:t>dd</a:t>
              </a:r>
              <a:endParaRPr lang="en-US" sz="700" dirty="0"/>
            </a:p>
          </p:txBody>
        </p:sp>
        <p:sp>
          <p:nvSpPr>
            <p:cNvPr id="453" name="Rounded Rectangle 452"/>
            <p:cNvSpPr/>
            <p:nvPr/>
          </p:nvSpPr>
          <p:spPr>
            <a:xfrm>
              <a:off x="3372654" y="1986012"/>
              <a:ext cx="447555" cy="146304"/>
            </a:xfrm>
            <a:prstGeom prst="round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/>
                <a:t>skip</a:t>
              </a:r>
              <a:endParaRPr lang="en-US" sz="700" dirty="0"/>
            </a:p>
          </p:txBody>
        </p:sp>
        <p:cxnSp>
          <p:nvCxnSpPr>
            <p:cNvPr id="454" name="Straight Arrow Connector 453"/>
            <p:cNvCxnSpPr/>
            <p:nvPr/>
          </p:nvCxnSpPr>
          <p:spPr>
            <a:xfrm>
              <a:off x="2529206" y="2059164"/>
              <a:ext cx="149721" cy="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5" name="Rounded Rectangle 454"/>
            <p:cNvSpPr/>
            <p:nvPr/>
          </p:nvSpPr>
          <p:spPr>
            <a:xfrm>
              <a:off x="3091396" y="1977700"/>
              <a:ext cx="336255" cy="1463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/>
                <a:t>or</a:t>
              </a:r>
              <a:endParaRPr lang="en-US" sz="700" dirty="0"/>
            </a:p>
          </p:txBody>
        </p:sp>
      </p:grpSp>
      <p:grpSp>
        <p:nvGrpSpPr>
          <p:cNvPr id="456" name="Group 455"/>
          <p:cNvGrpSpPr/>
          <p:nvPr/>
        </p:nvGrpSpPr>
        <p:grpSpPr>
          <a:xfrm>
            <a:off x="3450831" y="3932620"/>
            <a:ext cx="3893549" cy="1577851"/>
            <a:chOff x="3850190" y="2449437"/>
            <a:chExt cx="3815530" cy="1577851"/>
          </a:xfrm>
        </p:grpSpPr>
        <p:cxnSp>
          <p:nvCxnSpPr>
            <p:cNvPr id="457" name="Straight Connector 456"/>
            <p:cNvCxnSpPr/>
            <p:nvPr/>
          </p:nvCxnSpPr>
          <p:spPr>
            <a:xfrm flipH="1">
              <a:off x="3850190" y="2449437"/>
              <a:ext cx="381553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/>
            <p:cNvCxnSpPr/>
            <p:nvPr/>
          </p:nvCxnSpPr>
          <p:spPr>
            <a:xfrm flipH="1">
              <a:off x="3850190" y="3834200"/>
              <a:ext cx="381553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/>
            <p:cNvCxnSpPr/>
            <p:nvPr/>
          </p:nvCxnSpPr>
          <p:spPr>
            <a:xfrm flipH="1">
              <a:off x="3850190" y="4027288"/>
              <a:ext cx="381553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3" name="Rounded Rectangle 472"/>
          <p:cNvSpPr/>
          <p:nvPr/>
        </p:nvSpPr>
        <p:spPr>
          <a:xfrm>
            <a:off x="5858687" y="3865108"/>
            <a:ext cx="133320" cy="146304"/>
          </a:xfrm>
          <a:prstGeom prst="round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smtClean="0"/>
              <a:t>1</a:t>
            </a:r>
            <a:endParaRPr lang="en-US" sz="1050" dirty="0"/>
          </a:p>
        </p:txBody>
      </p:sp>
      <p:sp>
        <p:nvSpPr>
          <p:cNvPr id="487" name="Rounded Rectangle 486"/>
          <p:cNvSpPr/>
          <p:nvPr/>
        </p:nvSpPr>
        <p:spPr>
          <a:xfrm>
            <a:off x="6237629" y="5442073"/>
            <a:ext cx="133320" cy="146304"/>
          </a:xfrm>
          <a:prstGeom prst="round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3</a:t>
            </a:r>
            <a:endParaRPr lang="en-US" sz="1050" dirty="0"/>
          </a:p>
        </p:txBody>
      </p:sp>
      <p:sp>
        <p:nvSpPr>
          <p:cNvPr id="488" name="Rounded Rectangle 487"/>
          <p:cNvSpPr/>
          <p:nvPr/>
        </p:nvSpPr>
        <p:spPr>
          <a:xfrm>
            <a:off x="6051326" y="5244385"/>
            <a:ext cx="133320" cy="146304"/>
          </a:xfrm>
          <a:prstGeom prst="round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2</a:t>
            </a:r>
          </a:p>
        </p:txBody>
      </p:sp>
      <p:grpSp>
        <p:nvGrpSpPr>
          <p:cNvPr id="502" name="Group 501"/>
          <p:cNvGrpSpPr/>
          <p:nvPr/>
        </p:nvGrpSpPr>
        <p:grpSpPr>
          <a:xfrm>
            <a:off x="5925347" y="3460881"/>
            <a:ext cx="1321820" cy="3134047"/>
            <a:chOff x="6565692" y="1815511"/>
            <a:chExt cx="1450548" cy="3296236"/>
          </a:xfrm>
        </p:grpSpPr>
        <p:cxnSp>
          <p:nvCxnSpPr>
            <p:cNvPr id="503" name="Straight Connector 502"/>
            <p:cNvCxnSpPr/>
            <p:nvPr/>
          </p:nvCxnSpPr>
          <p:spPr>
            <a:xfrm>
              <a:off x="6565692" y="1815511"/>
              <a:ext cx="0" cy="32962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/>
            <p:cNvCxnSpPr/>
            <p:nvPr/>
          </p:nvCxnSpPr>
          <p:spPr>
            <a:xfrm>
              <a:off x="6772913" y="1815511"/>
              <a:ext cx="0" cy="32962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Straight Connector 504"/>
            <p:cNvCxnSpPr/>
            <p:nvPr/>
          </p:nvCxnSpPr>
          <p:spPr>
            <a:xfrm>
              <a:off x="6980134" y="1815511"/>
              <a:ext cx="0" cy="32962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/>
            <p:cNvCxnSpPr/>
            <p:nvPr/>
          </p:nvCxnSpPr>
          <p:spPr>
            <a:xfrm>
              <a:off x="7187355" y="1815511"/>
              <a:ext cx="0" cy="32962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Connector 506"/>
            <p:cNvCxnSpPr/>
            <p:nvPr/>
          </p:nvCxnSpPr>
          <p:spPr>
            <a:xfrm>
              <a:off x="7394576" y="1815511"/>
              <a:ext cx="0" cy="32962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/>
            <p:cNvCxnSpPr/>
            <p:nvPr/>
          </p:nvCxnSpPr>
          <p:spPr>
            <a:xfrm>
              <a:off x="7601797" y="1815511"/>
              <a:ext cx="0" cy="32962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/>
            <p:cNvCxnSpPr/>
            <p:nvPr/>
          </p:nvCxnSpPr>
          <p:spPr>
            <a:xfrm>
              <a:off x="7809018" y="1815511"/>
              <a:ext cx="0" cy="32962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Connector 509"/>
            <p:cNvCxnSpPr/>
            <p:nvPr/>
          </p:nvCxnSpPr>
          <p:spPr>
            <a:xfrm>
              <a:off x="8016240" y="1815511"/>
              <a:ext cx="0" cy="32962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3" name="Rounded Rectangle 512"/>
          <p:cNvSpPr/>
          <p:nvPr/>
        </p:nvSpPr>
        <p:spPr>
          <a:xfrm>
            <a:off x="5883684" y="3237954"/>
            <a:ext cx="1419032" cy="1771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Output bus 8x13 bits</a:t>
            </a:r>
            <a:endParaRPr lang="en-US" sz="1050" dirty="0"/>
          </a:p>
        </p:txBody>
      </p:sp>
      <p:sp>
        <p:nvSpPr>
          <p:cNvPr id="514" name="Rounded Rectangle 513"/>
          <p:cNvSpPr/>
          <p:nvPr/>
        </p:nvSpPr>
        <p:spPr>
          <a:xfrm>
            <a:off x="5825228" y="6344008"/>
            <a:ext cx="1533039" cy="322928"/>
          </a:xfrm>
          <a:prstGeom prst="roundRect">
            <a:avLst>
              <a:gd name="adj" fmla="val 8974"/>
            </a:avLst>
          </a:prstGeom>
          <a:solidFill>
            <a:srgbClr val="CCFFCC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emory</a:t>
            </a:r>
            <a:endParaRPr lang="en-US" dirty="0"/>
          </a:p>
        </p:txBody>
      </p:sp>
      <p:sp>
        <p:nvSpPr>
          <p:cNvPr id="259" name="TextBox 258"/>
          <p:cNvSpPr txBox="1"/>
          <p:nvPr/>
        </p:nvSpPr>
        <p:spPr>
          <a:xfrm>
            <a:off x="16392" y="6536718"/>
            <a:ext cx="331338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-- adapted from P. Caragiulo’s diagram</a:t>
            </a:r>
          </a:p>
        </p:txBody>
      </p:sp>
      <p:sp>
        <p:nvSpPr>
          <p:cNvPr id="261" name="Rounded Rectangle 260"/>
          <p:cNvSpPr/>
          <p:nvPr/>
        </p:nvSpPr>
        <p:spPr>
          <a:xfrm>
            <a:off x="457200" y="3426578"/>
            <a:ext cx="617829" cy="2214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0" dirty="0" smtClean="0"/>
              <a:t>row 0</a:t>
            </a:r>
            <a:endParaRPr lang="en-US" sz="1050" dirty="0"/>
          </a:p>
        </p:txBody>
      </p:sp>
      <p:sp>
        <p:nvSpPr>
          <p:cNvPr id="262" name="Rounded Rectangle 261"/>
          <p:cNvSpPr/>
          <p:nvPr/>
        </p:nvSpPr>
        <p:spPr>
          <a:xfrm>
            <a:off x="457200" y="3629581"/>
            <a:ext cx="617829" cy="2214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0" dirty="0" smtClean="0"/>
              <a:t>row 1</a:t>
            </a:r>
            <a:endParaRPr lang="en-US" sz="1050" dirty="0"/>
          </a:p>
        </p:txBody>
      </p:sp>
      <p:sp>
        <p:nvSpPr>
          <p:cNvPr id="515" name="Rounded Rectangle 514"/>
          <p:cNvSpPr/>
          <p:nvPr/>
        </p:nvSpPr>
        <p:spPr>
          <a:xfrm>
            <a:off x="457200" y="3827538"/>
            <a:ext cx="617829" cy="2214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0" dirty="0" smtClean="0"/>
              <a:t>row 2</a:t>
            </a:r>
            <a:endParaRPr lang="en-US" sz="1050" dirty="0"/>
          </a:p>
        </p:txBody>
      </p:sp>
      <p:sp>
        <p:nvSpPr>
          <p:cNvPr id="516" name="Rounded Rectangle 515"/>
          <p:cNvSpPr/>
          <p:nvPr/>
        </p:nvSpPr>
        <p:spPr>
          <a:xfrm>
            <a:off x="457200" y="4017183"/>
            <a:ext cx="617829" cy="2214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0" dirty="0" smtClean="0"/>
              <a:t>row 3</a:t>
            </a:r>
            <a:endParaRPr lang="en-US" sz="1050" dirty="0"/>
          </a:p>
        </p:txBody>
      </p:sp>
      <p:sp>
        <p:nvSpPr>
          <p:cNvPr id="517" name="Rounded Rectangle 516"/>
          <p:cNvSpPr/>
          <p:nvPr/>
        </p:nvSpPr>
        <p:spPr>
          <a:xfrm>
            <a:off x="457200" y="4223452"/>
            <a:ext cx="617829" cy="2214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0" dirty="0" smtClean="0"/>
              <a:t>row 4</a:t>
            </a:r>
            <a:endParaRPr lang="en-US" sz="1050" dirty="0"/>
          </a:p>
        </p:txBody>
      </p:sp>
      <p:sp>
        <p:nvSpPr>
          <p:cNvPr id="518" name="Rounded Rectangle 517"/>
          <p:cNvSpPr/>
          <p:nvPr/>
        </p:nvSpPr>
        <p:spPr>
          <a:xfrm>
            <a:off x="457200" y="4421409"/>
            <a:ext cx="617829" cy="2214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0" dirty="0" smtClean="0"/>
              <a:t>row 5</a:t>
            </a:r>
            <a:endParaRPr lang="en-US" sz="1050" dirty="0"/>
          </a:p>
        </p:txBody>
      </p:sp>
      <p:sp>
        <p:nvSpPr>
          <p:cNvPr id="519" name="Rounded Rectangle 518"/>
          <p:cNvSpPr/>
          <p:nvPr/>
        </p:nvSpPr>
        <p:spPr>
          <a:xfrm>
            <a:off x="457200" y="4611054"/>
            <a:ext cx="617829" cy="2214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0" dirty="0" smtClean="0"/>
              <a:t>row 6</a:t>
            </a:r>
            <a:endParaRPr lang="en-US" sz="1050" dirty="0"/>
          </a:p>
        </p:txBody>
      </p:sp>
      <p:sp>
        <p:nvSpPr>
          <p:cNvPr id="520" name="Rounded Rectangle 519"/>
          <p:cNvSpPr/>
          <p:nvPr/>
        </p:nvSpPr>
        <p:spPr>
          <a:xfrm>
            <a:off x="457200" y="4817323"/>
            <a:ext cx="617829" cy="2214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0" dirty="0" smtClean="0"/>
              <a:t>row 7</a:t>
            </a:r>
            <a:endParaRPr lang="en-US" sz="1050" dirty="0"/>
          </a:p>
        </p:txBody>
      </p:sp>
      <p:sp>
        <p:nvSpPr>
          <p:cNvPr id="521" name="Rounded Rectangle 520"/>
          <p:cNvSpPr/>
          <p:nvPr/>
        </p:nvSpPr>
        <p:spPr>
          <a:xfrm>
            <a:off x="457200" y="5015280"/>
            <a:ext cx="617829" cy="2214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0" dirty="0" smtClean="0"/>
              <a:t>row 8</a:t>
            </a:r>
            <a:endParaRPr lang="en-US" sz="1050" dirty="0"/>
          </a:p>
        </p:txBody>
      </p:sp>
      <p:sp>
        <p:nvSpPr>
          <p:cNvPr id="522" name="Rounded Rectangle 521"/>
          <p:cNvSpPr/>
          <p:nvPr/>
        </p:nvSpPr>
        <p:spPr>
          <a:xfrm>
            <a:off x="457200" y="5203537"/>
            <a:ext cx="617829" cy="2214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0" dirty="0" smtClean="0"/>
              <a:t>row 9</a:t>
            </a:r>
            <a:endParaRPr lang="en-US" sz="1050" dirty="0"/>
          </a:p>
        </p:txBody>
      </p:sp>
      <p:sp>
        <p:nvSpPr>
          <p:cNvPr id="523" name="Rounded Rectangle 522"/>
          <p:cNvSpPr/>
          <p:nvPr/>
        </p:nvSpPr>
        <p:spPr>
          <a:xfrm>
            <a:off x="457200" y="5413294"/>
            <a:ext cx="617829" cy="2214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0" dirty="0" smtClean="0"/>
              <a:t>row 10</a:t>
            </a:r>
            <a:endParaRPr lang="en-US" sz="1050" dirty="0"/>
          </a:p>
        </p:txBody>
      </p:sp>
      <p:sp>
        <p:nvSpPr>
          <p:cNvPr id="525" name="Rounded Rectangle 524"/>
          <p:cNvSpPr/>
          <p:nvPr/>
        </p:nvSpPr>
        <p:spPr>
          <a:xfrm>
            <a:off x="457200" y="5602735"/>
            <a:ext cx="617829" cy="2214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0" dirty="0" smtClean="0"/>
              <a:t>row 11</a:t>
            </a:r>
            <a:endParaRPr lang="en-US" sz="1050" dirty="0"/>
          </a:p>
        </p:txBody>
      </p:sp>
      <p:sp>
        <p:nvSpPr>
          <p:cNvPr id="526" name="Rounded Rectangle 525"/>
          <p:cNvSpPr/>
          <p:nvPr/>
        </p:nvSpPr>
        <p:spPr>
          <a:xfrm>
            <a:off x="457200" y="5806767"/>
            <a:ext cx="617829" cy="2214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0" dirty="0" smtClean="0"/>
              <a:t>row 12</a:t>
            </a:r>
            <a:endParaRPr lang="en-US" sz="1050" dirty="0"/>
          </a:p>
        </p:txBody>
      </p:sp>
      <p:sp>
        <p:nvSpPr>
          <p:cNvPr id="527" name="Rounded Rectangle 526"/>
          <p:cNvSpPr/>
          <p:nvPr/>
        </p:nvSpPr>
        <p:spPr>
          <a:xfrm>
            <a:off x="457200" y="6006289"/>
            <a:ext cx="617829" cy="2214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0" dirty="0" smtClean="0"/>
              <a:t>row 13</a:t>
            </a:r>
            <a:endParaRPr lang="en-US" sz="1050" dirty="0"/>
          </a:p>
        </p:txBody>
      </p:sp>
      <p:sp>
        <p:nvSpPr>
          <p:cNvPr id="530" name="Rounded Rectangle 529"/>
          <p:cNvSpPr/>
          <p:nvPr/>
        </p:nvSpPr>
        <p:spPr>
          <a:xfrm>
            <a:off x="457200" y="6194725"/>
            <a:ext cx="617829" cy="2214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0" dirty="0" smtClean="0"/>
              <a:t>(etc.)</a:t>
            </a:r>
            <a:endParaRPr lang="en-US" sz="1050" dirty="0"/>
          </a:p>
        </p:txBody>
      </p:sp>
      <p:sp>
        <p:nvSpPr>
          <p:cNvPr id="543" name="Rounded Rectangle 542"/>
          <p:cNvSpPr/>
          <p:nvPr/>
        </p:nvSpPr>
        <p:spPr>
          <a:xfrm>
            <a:off x="7411970" y="3811401"/>
            <a:ext cx="1629480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rgbClr val="0000FF"/>
                </a:solidFill>
              </a:rPr>
              <a:t>row 2 had 1 hit in col 2</a:t>
            </a:r>
          </a:p>
          <a:p>
            <a:r>
              <a:rPr lang="en-US" sz="1100" dirty="0" smtClean="0">
                <a:solidFill>
                  <a:srgbClr val="0000FF"/>
                </a:solidFill>
              </a:rPr>
              <a:t>= 1</a:t>
            </a:r>
            <a:r>
              <a:rPr lang="en-US" sz="1100" baseline="30000" dirty="0" smtClean="0">
                <a:solidFill>
                  <a:srgbClr val="0000FF"/>
                </a:solidFill>
              </a:rPr>
              <a:t>st</a:t>
            </a:r>
            <a:r>
              <a:rPr lang="en-US" sz="1100" dirty="0" smtClean="0">
                <a:solidFill>
                  <a:srgbClr val="0000FF"/>
                </a:solidFill>
              </a:rPr>
              <a:t> write to memory</a:t>
            </a:r>
          </a:p>
        </p:txBody>
      </p:sp>
      <p:sp>
        <p:nvSpPr>
          <p:cNvPr id="544" name="Rounded Rectangle 543"/>
          <p:cNvSpPr/>
          <p:nvPr/>
        </p:nvSpPr>
        <p:spPr>
          <a:xfrm>
            <a:off x="7411970" y="4896946"/>
            <a:ext cx="1629480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rgbClr val="0000FF"/>
                </a:solidFill>
              </a:rPr>
              <a:t>row 9 had 1 hit in col 31</a:t>
            </a:r>
          </a:p>
          <a:p>
            <a:r>
              <a:rPr lang="en-US" sz="1100" dirty="0" smtClean="0">
                <a:solidFill>
                  <a:srgbClr val="0000FF"/>
                </a:solidFill>
              </a:rPr>
              <a:t>= 2</a:t>
            </a:r>
            <a:r>
              <a:rPr lang="en-US" sz="1100" baseline="30000" dirty="0" smtClean="0">
                <a:solidFill>
                  <a:srgbClr val="0000FF"/>
                </a:solidFill>
              </a:rPr>
              <a:t>nd</a:t>
            </a:r>
            <a:r>
              <a:rPr lang="en-US" sz="1100" dirty="0" smtClean="0">
                <a:solidFill>
                  <a:srgbClr val="0000FF"/>
                </a:solidFill>
              </a:rPr>
              <a:t> write to memory</a:t>
            </a:r>
            <a:endParaRPr lang="en-US" sz="1100" dirty="0">
              <a:solidFill>
                <a:srgbClr val="0000FF"/>
              </a:solidFill>
            </a:endParaRPr>
          </a:p>
        </p:txBody>
      </p:sp>
      <p:sp>
        <p:nvSpPr>
          <p:cNvPr id="545" name="Rounded Rectangle 544"/>
          <p:cNvSpPr/>
          <p:nvPr/>
        </p:nvSpPr>
        <p:spPr>
          <a:xfrm>
            <a:off x="7411970" y="5387483"/>
            <a:ext cx="1629480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100" dirty="0" smtClean="0">
                <a:solidFill>
                  <a:srgbClr val="0000FF"/>
                </a:solidFill>
              </a:rPr>
              <a:t>row 10 had its 1</a:t>
            </a:r>
            <a:r>
              <a:rPr lang="en-US" sz="1100" baseline="30000" dirty="0" smtClean="0">
                <a:solidFill>
                  <a:srgbClr val="0000FF"/>
                </a:solidFill>
              </a:rPr>
              <a:t>st</a:t>
            </a:r>
            <a:r>
              <a:rPr lang="en-US" sz="1100" dirty="0" smtClean="0">
                <a:solidFill>
                  <a:srgbClr val="0000FF"/>
                </a:solidFill>
              </a:rPr>
              <a:t> </a:t>
            </a:r>
            <a:r>
              <a:rPr lang="en-US" sz="1100" dirty="0">
                <a:solidFill>
                  <a:srgbClr val="0000FF"/>
                </a:solidFill>
              </a:rPr>
              <a:t>hit in col 0</a:t>
            </a:r>
            <a:r>
              <a:rPr lang="en-US" sz="1100" dirty="0" smtClean="0">
                <a:solidFill>
                  <a:srgbClr val="0000FF"/>
                </a:solidFill>
              </a:rPr>
              <a:t>, </a:t>
            </a:r>
          </a:p>
          <a:p>
            <a:r>
              <a:rPr lang="en-US" sz="1100" dirty="0" smtClean="0">
                <a:solidFill>
                  <a:srgbClr val="0000FF"/>
                </a:solidFill>
              </a:rPr>
              <a:t>+ there was at least 1 more hit within row 10</a:t>
            </a:r>
          </a:p>
          <a:p>
            <a:r>
              <a:rPr lang="en-US" sz="1100" dirty="0" smtClean="0">
                <a:solidFill>
                  <a:srgbClr val="0000FF"/>
                </a:solidFill>
              </a:rPr>
              <a:t>= 3</a:t>
            </a:r>
            <a:r>
              <a:rPr lang="en-US" sz="1100" baseline="30000" dirty="0" smtClean="0">
                <a:solidFill>
                  <a:srgbClr val="0000FF"/>
                </a:solidFill>
              </a:rPr>
              <a:t>rd</a:t>
            </a:r>
            <a:r>
              <a:rPr lang="en-US" sz="1100" dirty="0" smtClean="0">
                <a:solidFill>
                  <a:srgbClr val="0000FF"/>
                </a:solidFill>
              </a:rPr>
              <a:t> write to memory</a:t>
            </a:r>
            <a:endParaRPr lang="en-US" sz="1100" dirty="0">
              <a:solidFill>
                <a:srgbClr val="0000FF"/>
              </a:solidFill>
            </a:endParaRPr>
          </a:p>
        </p:txBody>
      </p:sp>
      <p:sp>
        <p:nvSpPr>
          <p:cNvPr id="546" name="Rounded Rectangle 545"/>
          <p:cNvSpPr/>
          <p:nvPr/>
        </p:nvSpPr>
        <p:spPr>
          <a:xfrm>
            <a:off x="7411970" y="3218831"/>
            <a:ext cx="1629480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b="1" dirty="0" smtClean="0">
                <a:solidFill>
                  <a:srgbClr val="0000FF"/>
                </a:solidFill>
              </a:rPr>
              <a:t>interpretation</a:t>
            </a:r>
            <a:r>
              <a:rPr lang="en-US" sz="1100" dirty="0" smtClean="0">
                <a:solidFill>
                  <a:srgbClr val="0000FF"/>
                </a:solidFill>
              </a:rPr>
              <a:t>:</a:t>
            </a:r>
            <a:endParaRPr lang="en-US" sz="1100" dirty="0">
              <a:solidFill>
                <a:srgbClr val="0000FF"/>
              </a:solidFill>
            </a:endParaRPr>
          </a:p>
        </p:txBody>
      </p:sp>
      <p:sp>
        <p:nvSpPr>
          <p:cNvPr id="549" name="Rounded Rectangle 548"/>
          <p:cNvSpPr/>
          <p:nvPr/>
        </p:nvSpPr>
        <p:spPr>
          <a:xfrm rot="18980775">
            <a:off x="1704348" y="2961520"/>
            <a:ext cx="1129415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i="1" dirty="0" smtClean="0"/>
              <a:t>Multiple hit flag</a:t>
            </a:r>
            <a:endParaRPr lang="en-US" sz="1000" i="1" dirty="0"/>
          </a:p>
        </p:txBody>
      </p:sp>
      <p:sp>
        <p:nvSpPr>
          <p:cNvPr id="550" name="Rounded Rectangle 549"/>
          <p:cNvSpPr/>
          <p:nvPr/>
        </p:nvSpPr>
        <p:spPr>
          <a:xfrm rot="18980775">
            <a:off x="1862024" y="2790560"/>
            <a:ext cx="1638906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i="1" dirty="0" smtClean="0"/>
              <a:t>Hit/no hit (internal signal)</a:t>
            </a:r>
            <a:endParaRPr lang="en-US" sz="1000" i="1" dirty="0"/>
          </a:p>
        </p:txBody>
      </p:sp>
      <p:sp>
        <p:nvSpPr>
          <p:cNvPr id="551" name="Left Brace 550"/>
          <p:cNvSpPr/>
          <p:nvPr/>
        </p:nvSpPr>
        <p:spPr>
          <a:xfrm rot="5400000">
            <a:off x="4192984" y="3377839"/>
            <a:ext cx="95834" cy="771874"/>
          </a:xfrm>
          <a:prstGeom prst="leftBrace">
            <a:avLst>
              <a:gd name="adj1" fmla="val 37853"/>
              <a:gd name="adj2" fmla="val 50000"/>
            </a:avLst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2" name="Rounded Rectangle 551"/>
          <p:cNvSpPr/>
          <p:nvPr/>
        </p:nvSpPr>
        <p:spPr>
          <a:xfrm>
            <a:off x="3729990" y="3414315"/>
            <a:ext cx="1010184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i="1" dirty="0" smtClean="0"/>
              <a:t>column address (5 bits)</a:t>
            </a:r>
            <a:endParaRPr lang="en-US" sz="1000" i="1" dirty="0"/>
          </a:p>
        </p:txBody>
      </p:sp>
      <p:sp>
        <p:nvSpPr>
          <p:cNvPr id="555" name="Left Brace 554"/>
          <p:cNvSpPr/>
          <p:nvPr/>
        </p:nvSpPr>
        <p:spPr>
          <a:xfrm rot="5400000">
            <a:off x="5125449" y="3221559"/>
            <a:ext cx="95834" cy="1084436"/>
          </a:xfrm>
          <a:prstGeom prst="leftBrace">
            <a:avLst>
              <a:gd name="adj1" fmla="val 37853"/>
              <a:gd name="adj2" fmla="val 50000"/>
            </a:avLst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2" name="Rounded Rectangle 561"/>
          <p:cNvSpPr/>
          <p:nvPr/>
        </p:nvSpPr>
        <p:spPr>
          <a:xfrm>
            <a:off x="4517303" y="3414315"/>
            <a:ext cx="1341384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i="1" dirty="0" smtClean="0"/>
              <a:t>strip (row) address </a:t>
            </a:r>
            <a:br>
              <a:rPr lang="en-US" sz="1000" i="1" dirty="0" smtClean="0"/>
            </a:br>
            <a:r>
              <a:rPr lang="en-US" sz="1000" i="1" dirty="0" smtClean="0"/>
              <a:t>(</a:t>
            </a:r>
            <a:r>
              <a:rPr lang="en-US" sz="1000" i="1" dirty="0"/>
              <a:t>7</a:t>
            </a:r>
            <a:r>
              <a:rPr lang="en-US" sz="1000" i="1" dirty="0" smtClean="0"/>
              <a:t> bits)</a:t>
            </a:r>
            <a:endParaRPr lang="en-US" sz="1000" i="1" dirty="0"/>
          </a:p>
        </p:txBody>
      </p:sp>
      <p:sp>
        <p:nvSpPr>
          <p:cNvPr id="575" name="Rounded Rectangle 574"/>
          <p:cNvSpPr/>
          <p:nvPr/>
        </p:nvSpPr>
        <p:spPr>
          <a:xfrm>
            <a:off x="3329121" y="3085628"/>
            <a:ext cx="1129415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i="1" dirty="0" smtClean="0"/>
              <a:t>Multiple hit flag</a:t>
            </a:r>
            <a:endParaRPr lang="en-US" sz="1000" i="1" dirty="0"/>
          </a:p>
        </p:txBody>
      </p:sp>
      <p:cxnSp>
        <p:nvCxnSpPr>
          <p:cNvPr id="576" name="Straight Arrow Connector 575"/>
          <p:cNvCxnSpPr/>
          <p:nvPr/>
        </p:nvCxnSpPr>
        <p:spPr>
          <a:xfrm>
            <a:off x="3759267" y="3317003"/>
            <a:ext cx="0" cy="510535"/>
          </a:xfrm>
          <a:prstGeom prst="straightConnector1">
            <a:avLst/>
          </a:prstGeom>
          <a:ln w="952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7" name="Left Brace 576"/>
          <p:cNvSpPr/>
          <p:nvPr/>
        </p:nvSpPr>
        <p:spPr>
          <a:xfrm rot="5400000">
            <a:off x="1411736" y="2952738"/>
            <a:ext cx="95835" cy="828508"/>
          </a:xfrm>
          <a:prstGeom prst="leftBrace">
            <a:avLst>
              <a:gd name="adj1" fmla="val 37853"/>
              <a:gd name="adj2" fmla="val 50000"/>
            </a:avLst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8" name="Rounded Rectangle 577"/>
          <p:cNvSpPr/>
          <p:nvPr/>
        </p:nvSpPr>
        <p:spPr>
          <a:xfrm>
            <a:off x="1008495" y="2866682"/>
            <a:ext cx="1010184" cy="4297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i="1" dirty="0" smtClean="0"/>
              <a:t>column</a:t>
            </a:r>
          </a:p>
          <a:p>
            <a:pPr algn="ctr"/>
            <a:r>
              <a:rPr lang="en-US" sz="1000" i="1" dirty="0" smtClean="0"/>
              <a:t>address</a:t>
            </a:r>
          </a:p>
          <a:p>
            <a:pPr algn="ctr"/>
            <a:r>
              <a:rPr lang="en-US" sz="1000" i="1" dirty="0" smtClean="0"/>
              <a:t>(5 bits)</a:t>
            </a:r>
            <a:endParaRPr lang="en-US" sz="1000" i="1" dirty="0"/>
          </a:p>
        </p:txBody>
      </p:sp>
      <p:sp>
        <p:nvSpPr>
          <p:cNvPr id="579" name="Rounded Rectangle 578"/>
          <p:cNvSpPr/>
          <p:nvPr/>
        </p:nvSpPr>
        <p:spPr>
          <a:xfrm>
            <a:off x="819557" y="2979834"/>
            <a:ext cx="443744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i="1" dirty="0" err="1" smtClean="0"/>
              <a:t>msb</a:t>
            </a:r>
            <a:endParaRPr lang="en-US" sz="1000" i="1" dirty="0"/>
          </a:p>
        </p:txBody>
      </p:sp>
      <p:cxnSp>
        <p:nvCxnSpPr>
          <p:cNvPr id="580" name="Straight Arrow Connector 579"/>
          <p:cNvCxnSpPr/>
          <p:nvPr/>
        </p:nvCxnSpPr>
        <p:spPr>
          <a:xfrm>
            <a:off x="1115615" y="3175406"/>
            <a:ext cx="0" cy="167636"/>
          </a:xfrm>
          <a:prstGeom prst="straightConnector1">
            <a:avLst/>
          </a:prstGeom>
          <a:ln w="952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1" name="Rounded Rectangle 580"/>
          <p:cNvSpPr/>
          <p:nvPr/>
        </p:nvSpPr>
        <p:spPr>
          <a:xfrm>
            <a:off x="1636659" y="2979834"/>
            <a:ext cx="443744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i="1" dirty="0" err="1"/>
              <a:t>l</a:t>
            </a:r>
            <a:r>
              <a:rPr lang="en-US" sz="1000" i="1" dirty="0" err="1" smtClean="0"/>
              <a:t>sb</a:t>
            </a:r>
            <a:endParaRPr lang="en-US" sz="1000" i="1" dirty="0"/>
          </a:p>
        </p:txBody>
      </p:sp>
      <p:cxnSp>
        <p:nvCxnSpPr>
          <p:cNvPr id="582" name="Straight Arrow Connector 581"/>
          <p:cNvCxnSpPr/>
          <p:nvPr/>
        </p:nvCxnSpPr>
        <p:spPr>
          <a:xfrm>
            <a:off x="1804143" y="3175406"/>
            <a:ext cx="0" cy="167636"/>
          </a:xfrm>
          <a:prstGeom prst="straightConnector1">
            <a:avLst/>
          </a:prstGeom>
          <a:ln w="952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" name="Straight Arrow Connector 582"/>
          <p:cNvCxnSpPr/>
          <p:nvPr/>
        </p:nvCxnSpPr>
        <p:spPr>
          <a:xfrm flipV="1">
            <a:off x="3918254" y="4044087"/>
            <a:ext cx="0" cy="167636"/>
          </a:xfrm>
          <a:prstGeom prst="straightConnector1">
            <a:avLst/>
          </a:prstGeom>
          <a:ln w="952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Straight Arrow Connector 583"/>
          <p:cNvCxnSpPr/>
          <p:nvPr/>
        </p:nvCxnSpPr>
        <p:spPr>
          <a:xfrm flipV="1">
            <a:off x="4552774" y="4044087"/>
            <a:ext cx="0" cy="167636"/>
          </a:xfrm>
          <a:prstGeom prst="straightConnector1">
            <a:avLst/>
          </a:prstGeom>
          <a:ln w="952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5" name="Straight Arrow Connector 584"/>
          <p:cNvCxnSpPr/>
          <p:nvPr/>
        </p:nvCxnSpPr>
        <p:spPr>
          <a:xfrm flipV="1">
            <a:off x="4701192" y="4044087"/>
            <a:ext cx="0" cy="167636"/>
          </a:xfrm>
          <a:prstGeom prst="straightConnector1">
            <a:avLst/>
          </a:prstGeom>
          <a:ln w="952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6" name="Straight Arrow Connector 585"/>
          <p:cNvCxnSpPr/>
          <p:nvPr/>
        </p:nvCxnSpPr>
        <p:spPr>
          <a:xfrm flipV="1">
            <a:off x="5656343" y="4044087"/>
            <a:ext cx="0" cy="167636"/>
          </a:xfrm>
          <a:prstGeom prst="straightConnector1">
            <a:avLst/>
          </a:prstGeom>
          <a:ln w="952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7" name="Rounded Rectangle 586"/>
          <p:cNvSpPr/>
          <p:nvPr/>
        </p:nvSpPr>
        <p:spPr>
          <a:xfrm>
            <a:off x="3697103" y="4147313"/>
            <a:ext cx="443744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i="1" dirty="0" err="1" smtClean="0"/>
              <a:t>msb</a:t>
            </a:r>
            <a:endParaRPr lang="en-US" sz="1000" i="1" dirty="0"/>
          </a:p>
        </p:txBody>
      </p:sp>
      <p:sp>
        <p:nvSpPr>
          <p:cNvPr id="588" name="Rounded Rectangle 587"/>
          <p:cNvSpPr/>
          <p:nvPr/>
        </p:nvSpPr>
        <p:spPr>
          <a:xfrm>
            <a:off x="4297568" y="4158461"/>
            <a:ext cx="443744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i="1" dirty="0" err="1"/>
              <a:t>l</a:t>
            </a:r>
            <a:r>
              <a:rPr lang="en-US" sz="1000" i="1" dirty="0" err="1" smtClean="0"/>
              <a:t>sb</a:t>
            </a:r>
            <a:endParaRPr lang="en-US" sz="1000" i="1" dirty="0"/>
          </a:p>
        </p:txBody>
      </p:sp>
      <p:sp>
        <p:nvSpPr>
          <p:cNvPr id="589" name="Rounded Rectangle 588"/>
          <p:cNvSpPr/>
          <p:nvPr/>
        </p:nvSpPr>
        <p:spPr>
          <a:xfrm>
            <a:off x="4526940" y="4158461"/>
            <a:ext cx="443744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i="1" dirty="0" err="1"/>
              <a:t>l</a:t>
            </a:r>
            <a:r>
              <a:rPr lang="en-US" sz="1000" i="1" dirty="0" err="1" smtClean="0"/>
              <a:t>sb</a:t>
            </a:r>
            <a:endParaRPr lang="en-US" sz="1000" i="1" dirty="0"/>
          </a:p>
        </p:txBody>
      </p:sp>
      <p:sp>
        <p:nvSpPr>
          <p:cNvPr id="590" name="Rounded Rectangle 589"/>
          <p:cNvSpPr/>
          <p:nvPr/>
        </p:nvSpPr>
        <p:spPr>
          <a:xfrm>
            <a:off x="5434471" y="4147313"/>
            <a:ext cx="443744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i="1" dirty="0" err="1" smtClean="0"/>
              <a:t>msb</a:t>
            </a:r>
            <a:endParaRPr lang="en-US" sz="1000" i="1" dirty="0"/>
          </a:p>
        </p:txBody>
      </p:sp>
      <p:sp>
        <p:nvSpPr>
          <p:cNvPr id="636" name="Rounded Rectangle 635"/>
          <p:cNvSpPr/>
          <p:nvPr/>
        </p:nvSpPr>
        <p:spPr>
          <a:xfrm>
            <a:off x="3550336" y="2618610"/>
            <a:ext cx="5307914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100" dirty="0" smtClean="0">
                <a:solidFill>
                  <a:schemeClr val="tx1"/>
                </a:solidFill>
              </a:rPr>
              <a:t>These bits are ordered to match the </a:t>
            </a:r>
            <a:r>
              <a:rPr lang="en-US" sz="1100" dirty="0" err="1" smtClean="0">
                <a:solidFill>
                  <a:schemeClr val="tx1"/>
                </a:solidFill>
              </a:rPr>
              <a:t>Serializer’s</a:t>
            </a:r>
            <a:r>
              <a:rPr lang="en-US" sz="1100" dirty="0" smtClean="0">
                <a:solidFill>
                  <a:schemeClr val="tx1"/>
                </a:solidFill>
              </a:rPr>
              <a:t> memory .</a:t>
            </a:r>
            <a:br>
              <a:rPr lang="en-US" sz="1100" dirty="0" smtClean="0">
                <a:solidFill>
                  <a:schemeClr val="tx1"/>
                </a:solidFill>
              </a:rPr>
            </a:br>
            <a:r>
              <a:rPr lang="en-US" sz="1100" dirty="0" smtClean="0">
                <a:solidFill>
                  <a:srgbClr val="FF0066"/>
                </a:solidFill>
              </a:rPr>
              <a:t>Note, the order was corrected with Pietro’s input, compared to the meeting of 5 May. </a:t>
            </a:r>
            <a:endParaRPr lang="en-US" sz="1100" dirty="0">
              <a:solidFill>
                <a:srgbClr val="FF0066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045400" y="3465402"/>
            <a:ext cx="1173701" cy="2722475"/>
            <a:chOff x="1045400" y="3465402"/>
            <a:chExt cx="1173701" cy="2722475"/>
          </a:xfrm>
        </p:grpSpPr>
        <p:sp>
          <p:nvSpPr>
            <p:cNvPr id="646" name="Rounded Rectangle 645"/>
            <p:cNvSpPr/>
            <p:nvPr/>
          </p:nvSpPr>
          <p:spPr>
            <a:xfrm>
              <a:off x="1045400" y="3465402"/>
              <a:ext cx="147036" cy="146304"/>
            </a:xfrm>
            <a:prstGeom prst="round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Rounded Rectangle 646"/>
            <p:cNvSpPr/>
            <p:nvPr/>
          </p:nvSpPr>
          <p:spPr>
            <a:xfrm>
              <a:off x="1216268" y="3465402"/>
              <a:ext cx="147036" cy="146304"/>
            </a:xfrm>
            <a:prstGeom prst="round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Rounded Rectangle 647"/>
            <p:cNvSpPr/>
            <p:nvPr/>
          </p:nvSpPr>
          <p:spPr>
            <a:xfrm>
              <a:off x="1387136" y="3465402"/>
              <a:ext cx="147036" cy="146304"/>
            </a:xfrm>
            <a:prstGeom prst="round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Rounded Rectangle 648"/>
            <p:cNvSpPr/>
            <p:nvPr/>
          </p:nvSpPr>
          <p:spPr>
            <a:xfrm>
              <a:off x="1558004" y="3465402"/>
              <a:ext cx="147036" cy="146304"/>
            </a:xfrm>
            <a:prstGeom prst="round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Rounded Rectangle 649"/>
            <p:cNvSpPr/>
            <p:nvPr/>
          </p:nvSpPr>
          <p:spPr>
            <a:xfrm>
              <a:off x="1728873" y="3465402"/>
              <a:ext cx="147036" cy="146304"/>
            </a:xfrm>
            <a:prstGeom prst="round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Rounded Rectangle 650"/>
            <p:cNvSpPr/>
            <p:nvPr/>
          </p:nvSpPr>
          <p:spPr>
            <a:xfrm>
              <a:off x="1899741" y="3465402"/>
              <a:ext cx="147036" cy="146304"/>
            </a:xfrm>
            <a:prstGeom prst="roundRect">
              <a:avLst/>
            </a:prstGeom>
            <a:ln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Rounded Rectangle 651"/>
            <p:cNvSpPr/>
            <p:nvPr/>
          </p:nvSpPr>
          <p:spPr>
            <a:xfrm>
              <a:off x="2072065" y="3465402"/>
              <a:ext cx="147036" cy="146304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Rounded Rectangle 652"/>
            <p:cNvSpPr/>
            <p:nvPr/>
          </p:nvSpPr>
          <p:spPr>
            <a:xfrm>
              <a:off x="1045400" y="3663569"/>
              <a:ext cx="147036" cy="146304"/>
            </a:xfrm>
            <a:prstGeom prst="round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Rounded Rectangle 653"/>
            <p:cNvSpPr/>
            <p:nvPr/>
          </p:nvSpPr>
          <p:spPr>
            <a:xfrm>
              <a:off x="1216268" y="3663569"/>
              <a:ext cx="147036" cy="146304"/>
            </a:xfrm>
            <a:prstGeom prst="round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Rounded Rectangle 654"/>
            <p:cNvSpPr/>
            <p:nvPr/>
          </p:nvSpPr>
          <p:spPr>
            <a:xfrm>
              <a:off x="1387136" y="3663569"/>
              <a:ext cx="147036" cy="146304"/>
            </a:xfrm>
            <a:prstGeom prst="round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Rounded Rectangle 655"/>
            <p:cNvSpPr/>
            <p:nvPr/>
          </p:nvSpPr>
          <p:spPr>
            <a:xfrm>
              <a:off x="1558004" y="3663569"/>
              <a:ext cx="147036" cy="146304"/>
            </a:xfrm>
            <a:prstGeom prst="round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Rounded Rectangle 656"/>
            <p:cNvSpPr/>
            <p:nvPr/>
          </p:nvSpPr>
          <p:spPr>
            <a:xfrm>
              <a:off x="1728873" y="3663569"/>
              <a:ext cx="147036" cy="146304"/>
            </a:xfrm>
            <a:prstGeom prst="round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Rounded Rectangle 657"/>
            <p:cNvSpPr/>
            <p:nvPr/>
          </p:nvSpPr>
          <p:spPr>
            <a:xfrm>
              <a:off x="1899741" y="3663569"/>
              <a:ext cx="147036" cy="146304"/>
            </a:xfrm>
            <a:prstGeom prst="roundRect">
              <a:avLst/>
            </a:prstGeom>
            <a:ln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Rounded Rectangle 658"/>
            <p:cNvSpPr/>
            <p:nvPr/>
          </p:nvSpPr>
          <p:spPr>
            <a:xfrm>
              <a:off x="2072065" y="3663569"/>
              <a:ext cx="147036" cy="146304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Rounded Rectangle 659"/>
            <p:cNvSpPr/>
            <p:nvPr/>
          </p:nvSpPr>
          <p:spPr>
            <a:xfrm>
              <a:off x="1045400" y="4059903"/>
              <a:ext cx="147036" cy="146304"/>
            </a:xfrm>
            <a:prstGeom prst="round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Rounded Rectangle 660"/>
            <p:cNvSpPr/>
            <p:nvPr/>
          </p:nvSpPr>
          <p:spPr>
            <a:xfrm>
              <a:off x="1216268" y="4059903"/>
              <a:ext cx="147036" cy="146304"/>
            </a:xfrm>
            <a:prstGeom prst="round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Rounded Rectangle 661"/>
            <p:cNvSpPr/>
            <p:nvPr/>
          </p:nvSpPr>
          <p:spPr>
            <a:xfrm>
              <a:off x="1387136" y="4059903"/>
              <a:ext cx="147036" cy="146304"/>
            </a:xfrm>
            <a:prstGeom prst="round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Rounded Rectangle 662"/>
            <p:cNvSpPr/>
            <p:nvPr/>
          </p:nvSpPr>
          <p:spPr>
            <a:xfrm>
              <a:off x="1558004" y="4059903"/>
              <a:ext cx="147036" cy="146304"/>
            </a:xfrm>
            <a:prstGeom prst="round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Rounded Rectangle 663"/>
            <p:cNvSpPr/>
            <p:nvPr/>
          </p:nvSpPr>
          <p:spPr>
            <a:xfrm>
              <a:off x="1728873" y="4059903"/>
              <a:ext cx="147036" cy="146304"/>
            </a:xfrm>
            <a:prstGeom prst="round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Rounded Rectangle 664"/>
            <p:cNvSpPr/>
            <p:nvPr/>
          </p:nvSpPr>
          <p:spPr>
            <a:xfrm>
              <a:off x="1899741" y="4059903"/>
              <a:ext cx="147036" cy="146304"/>
            </a:xfrm>
            <a:prstGeom prst="roundRect">
              <a:avLst/>
            </a:prstGeom>
            <a:ln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Rounded Rectangle 665"/>
            <p:cNvSpPr/>
            <p:nvPr/>
          </p:nvSpPr>
          <p:spPr>
            <a:xfrm>
              <a:off x="2072065" y="4059903"/>
              <a:ext cx="147036" cy="146304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Rounded Rectangle 666"/>
            <p:cNvSpPr/>
            <p:nvPr/>
          </p:nvSpPr>
          <p:spPr>
            <a:xfrm>
              <a:off x="1045400" y="4258070"/>
              <a:ext cx="147036" cy="146304"/>
            </a:xfrm>
            <a:prstGeom prst="round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Rounded Rectangle 667"/>
            <p:cNvSpPr/>
            <p:nvPr/>
          </p:nvSpPr>
          <p:spPr>
            <a:xfrm>
              <a:off x="1216268" y="4258070"/>
              <a:ext cx="147036" cy="146304"/>
            </a:xfrm>
            <a:prstGeom prst="round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Rounded Rectangle 668"/>
            <p:cNvSpPr/>
            <p:nvPr/>
          </p:nvSpPr>
          <p:spPr>
            <a:xfrm>
              <a:off x="1387136" y="4258070"/>
              <a:ext cx="147036" cy="146304"/>
            </a:xfrm>
            <a:prstGeom prst="round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Rounded Rectangle 669"/>
            <p:cNvSpPr/>
            <p:nvPr/>
          </p:nvSpPr>
          <p:spPr>
            <a:xfrm>
              <a:off x="1558004" y="4258070"/>
              <a:ext cx="147036" cy="146304"/>
            </a:xfrm>
            <a:prstGeom prst="round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Rounded Rectangle 670"/>
            <p:cNvSpPr/>
            <p:nvPr/>
          </p:nvSpPr>
          <p:spPr>
            <a:xfrm>
              <a:off x="1728873" y="4258070"/>
              <a:ext cx="147036" cy="146304"/>
            </a:xfrm>
            <a:prstGeom prst="round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Rounded Rectangle 671"/>
            <p:cNvSpPr/>
            <p:nvPr/>
          </p:nvSpPr>
          <p:spPr>
            <a:xfrm>
              <a:off x="1899741" y="4258070"/>
              <a:ext cx="147036" cy="146304"/>
            </a:xfrm>
            <a:prstGeom prst="roundRect">
              <a:avLst/>
            </a:prstGeom>
            <a:ln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Rounded Rectangle 672"/>
            <p:cNvSpPr/>
            <p:nvPr/>
          </p:nvSpPr>
          <p:spPr>
            <a:xfrm>
              <a:off x="2072065" y="4258070"/>
              <a:ext cx="147036" cy="146304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Rounded Rectangle 673"/>
            <p:cNvSpPr/>
            <p:nvPr/>
          </p:nvSpPr>
          <p:spPr>
            <a:xfrm>
              <a:off x="1045400" y="4456237"/>
              <a:ext cx="147036" cy="146304"/>
            </a:xfrm>
            <a:prstGeom prst="round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Rounded Rectangle 674"/>
            <p:cNvSpPr/>
            <p:nvPr/>
          </p:nvSpPr>
          <p:spPr>
            <a:xfrm>
              <a:off x="1216268" y="4456237"/>
              <a:ext cx="147036" cy="146304"/>
            </a:xfrm>
            <a:prstGeom prst="round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Rounded Rectangle 675"/>
            <p:cNvSpPr/>
            <p:nvPr/>
          </p:nvSpPr>
          <p:spPr>
            <a:xfrm>
              <a:off x="1387136" y="4456237"/>
              <a:ext cx="147036" cy="146304"/>
            </a:xfrm>
            <a:prstGeom prst="round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Rounded Rectangle 676"/>
            <p:cNvSpPr/>
            <p:nvPr/>
          </p:nvSpPr>
          <p:spPr>
            <a:xfrm>
              <a:off x="1558004" y="4456237"/>
              <a:ext cx="147036" cy="146304"/>
            </a:xfrm>
            <a:prstGeom prst="round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Rounded Rectangle 677"/>
            <p:cNvSpPr/>
            <p:nvPr/>
          </p:nvSpPr>
          <p:spPr>
            <a:xfrm>
              <a:off x="1728873" y="4456237"/>
              <a:ext cx="147036" cy="146304"/>
            </a:xfrm>
            <a:prstGeom prst="round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Rounded Rectangle 678"/>
            <p:cNvSpPr/>
            <p:nvPr/>
          </p:nvSpPr>
          <p:spPr>
            <a:xfrm>
              <a:off x="1899741" y="4456237"/>
              <a:ext cx="147036" cy="146304"/>
            </a:xfrm>
            <a:prstGeom prst="roundRect">
              <a:avLst/>
            </a:prstGeom>
            <a:ln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Rounded Rectangle 679"/>
            <p:cNvSpPr/>
            <p:nvPr/>
          </p:nvSpPr>
          <p:spPr>
            <a:xfrm>
              <a:off x="2072065" y="4456237"/>
              <a:ext cx="147036" cy="146304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Rounded Rectangle 680"/>
            <p:cNvSpPr/>
            <p:nvPr/>
          </p:nvSpPr>
          <p:spPr>
            <a:xfrm>
              <a:off x="1045400" y="4654404"/>
              <a:ext cx="147036" cy="146304"/>
            </a:xfrm>
            <a:prstGeom prst="round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Rounded Rectangle 681"/>
            <p:cNvSpPr/>
            <p:nvPr/>
          </p:nvSpPr>
          <p:spPr>
            <a:xfrm>
              <a:off x="1216268" y="4654404"/>
              <a:ext cx="147036" cy="146304"/>
            </a:xfrm>
            <a:prstGeom prst="round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Rounded Rectangle 682"/>
            <p:cNvSpPr/>
            <p:nvPr/>
          </p:nvSpPr>
          <p:spPr>
            <a:xfrm>
              <a:off x="1387136" y="4654404"/>
              <a:ext cx="147036" cy="146304"/>
            </a:xfrm>
            <a:prstGeom prst="round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Rounded Rectangle 683"/>
            <p:cNvSpPr/>
            <p:nvPr/>
          </p:nvSpPr>
          <p:spPr>
            <a:xfrm>
              <a:off x="1558004" y="4654404"/>
              <a:ext cx="147036" cy="146304"/>
            </a:xfrm>
            <a:prstGeom prst="round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Rounded Rectangle 684"/>
            <p:cNvSpPr/>
            <p:nvPr/>
          </p:nvSpPr>
          <p:spPr>
            <a:xfrm>
              <a:off x="1728873" y="4654404"/>
              <a:ext cx="147036" cy="146304"/>
            </a:xfrm>
            <a:prstGeom prst="round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Rounded Rectangle 685"/>
            <p:cNvSpPr/>
            <p:nvPr/>
          </p:nvSpPr>
          <p:spPr>
            <a:xfrm>
              <a:off x="1899741" y="4654404"/>
              <a:ext cx="147036" cy="146304"/>
            </a:xfrm>
            <a:prstGeom prst="roundRect">
              <a:avLst/>
            </a:prstGeom>
            <a:ln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Rounded Rectangle 686"/>
            <p:cNvSpPr/>
            <p:nvPr/>
          </p:nvSpPr>
          <p:spPr>
            <a:xfrm>
              <a:off x="2072065" y="4654404"/>
              <a:ext cx="147036" cy="146304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Rounded Rectangle 687"/>
            <p:cNvSpPr/>
            <p:nvPr/>
          </p:nvSpPr>
          <p:spPr>
            <a:xfrm>
              <a:off x="1045400" y="4852571"/>
              <a:ext cx="147036" cy="146304"/>
            </a:xfrm>
            <a:prstGeom prst="round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Rounded Rectangle 688"/>
            <p:cNvSpPr/>
            <p:nvPr/>
          </p:nvSpPr>
          <p:spPr>
            <a:xfrm>
              <a:off x="1216268" y="4852571"/>
              <a:ext cx="147036" cy="146304"/>
            </a:xfrm>
            <a:prstGeom prst="round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Rounded Rectangle 689"/>
            <p:cNvSpPr/>
            <p:nvPr/>
          </p:nvSpPr>
          <p:spPr>
            <a:xfrm>
              <a:off x="1387136" y="4852571"/>
              <a:ext cx="147036" cy="146304"/>
            </a:xfrm>
            <a:prstGeom prst="round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Rounded Rectangle 690"/>
            <p:cNvSpPr/>
            <p:nvPr/>
          </p:nvSpPr>
          <p:spPr>
            <a:xfrm>
              <a:off x="1558004" y="4852571"/>
              <a:ext cx="147036" cy="146304"/>
            </a:xfrm>
            <a:prstGeom prst="round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Rounded Rectangle 691"/>
            <p:cNvSpPr/>
            <p:nvPr/>
          </p:nvSpPr>
          <p:spPr>
            <a:xfrm>
              <a:off x="1728873" y="4852571"/>
              <a:ext cx="147036" cy="146304"/>
            </a:xfrm>
            <a:prstGeom prst="round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Rounded Rectangle 692"/>
            <p:cNvSpPr/>
            <p:nvPr/>
          </p:nvSpPr>
          <p:spPr>
            <a:xfrm>
              <a:off x="1899741" y="4852571"/>
              <a:ext cx="147036" cy="146304"/>
            </a:xfrm>
            <a:prstGeom prst="roundRect">
              <a:avLst/>
            </a:prstGeom>
            <a:ln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Rounded Rectangle 693"/>
            <p:cNvSpPr/>
            <p:nvPr/>
          </p:nvSpPr>
          <p:spPr>
            <a:xfrm>
              <a:off x="2072065" y="4852571"/>
              <a:ext cx="147036" cy="146304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Rounded Rectangle 694"/>
            <p:cNvSpPr/>
            <p:nvPr/>
          </p:nvSpPr>
          <p:spPr>
            <a:xfrm>
              <a:off x="1045400" y="5050738"/>
              <a:ext cx="147036" cy="146304"/>
            </a:xfrm>
            <a:prstGeom prst="round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Rounded Rectangle 695"/>
            <p:cNvSpPr/>
            <p:nvPr/>
          </p:nvSpPr>
          <p:spPr>
            <a:xfrm>
              <a:off x="1216268" y="5050738"/>
              <a:ext cx="147036" cy="146304"/>
            </a:xfrm>
            <a:prstGeom prst="round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Rounded Rectangle 696"/>
            <p:cNvSpPr/>
            <p:nvPr/>
          </p:nvSpPr>
          <p:spPr>
            <a:xfrm>
              <a:off x="1387136" y="5050738"/>
              <a:ext cx="147036" cy="146304"/>
            </a:xfrm>
            <a:prstGeom prst="round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Rounded Rectangle 697"/>
            <p:cNvSpPr/>
            <p:nvPr/>
          </p:nvSpPr>
          <p:spPr>
            <a:xfrm>
              <a:off x="1558004" y="5050738"/>
              <a:ext cx="147036" cy="146304"/>
            </a:xfrm>
            <a:prstGeom prst="round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Rounded Rectangle 698"/>
            <p:cNvSpPr/>
            <p:nvPr/>
          </p:nvSpPr>
          <p:spPr>
            <a:xfrm>
              <a:off x="1728873" y="5050738"/>
              <a:ext cx="147036" cy="146304"/>
            </a:xfrm>
            <a:prstGeom prst="round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Rounded Rectangle 699"/>
            <p:cNvSpPr/>
            <p:nvPr/>
          </p:nvSpPr>
          <p:spPr>
            <a:xfrm>
              <a:off x="1899741" y="5050738"/>
              <a:ext cx="147036" cy="146304"/>
            </a:xfrm>
            <a:prstGeom prst="roundRect">
              <a:avLst/>
            </a:prstGeom>
            <a:ln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Rounded Rectangle 700"/>
            <p:cNvSpPr/>
            <p:nvPr/>
          </p:nvSpPr>
          <p:spPr>
            <a:xfrm>
              <a:off x="2072065" y="5050738"/>
              <a:ext cx="147036" cy="146304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Rounded Rectangle 701"/>
            <p:cNvSpPr/>
            <p:nvPr/>
          </p:nvSpPr>
          <p:spPr>
            <a:xfrm>
              <a:off x="1045400" y="5248905"/>
              <a:ext cx="147036" cy="146304"/>
            </a:xfrm>
            <a:prstGeom prst="roundRect">
              <a:avLst/>
            </a:prstGeom>
            <a:solidFill>
              <a:schemeClr val="bg1">
                <a:lumMod val="50000"/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Rounded Rectangle 702"/>
            <p:cNvSpPr/>
            <p:nvPr/>
          </p:nvSpPr>
          <p:spPr>
            <a:xfrm>
              <a:off x="1216268" y="5248905"/>
              <a:ext cx="147036" cy="146304"/>
            </a:xfrm>
            <a:prstGeom prst="roundRect">
              <a:avLst/>
            </a:prstGeom>
            <a:solidFill>
              <a:schemeClr val="bg1">
                <a:lumMod val="50000"/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Rounded Rectangle 703"/>
            <p:cNvSpPr/>
            <p:nvPr/>
          </p:nvSpPr>
          <p:spPr>
            <a:xfrm>
              <a:off x="1387136" y="5248905"/>
              <a:ext cx="147036" cy="146304"/>
            </a:xfrm>
            <a:prstGeom prst="roundRect">
              <a:avLst/>
            </a:prstGeom>
            <a:solidFill>
              <a:schemeClr val="bg1">
                <a:lumMod val="50000"/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Rounded Rectangle 704"/>
            <p:cNvSpPr/>
            <p:nvPr/>
          </p:nvSpPr>
          <p:spPr>
            <a:xfrm>
              <a:off x="1558004" y="5248905"/>
              <a:ext cx="147036" cy="146304"/>
            </a:xfrm>
            <a:prstGeom prst="roundRect">
              <a:avLst/>
            </a:prstGeom>
            <a:solidFill>
              <a:schemeClr val="bg1">
                <a:lumMod val="50000"/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Rounded Rectangle 705"/>
            <p:cNvSpPr/>
            <p:nvPr/>
          </p:nvSpPr>
          <p:spPr>
            <a:xfrm>
              <a:off x="1728873" y="5248905"/>
              <a:ext cx="147036" cy="146304"/>
            </a:xfrm>
            <a:prstGeom prst="roundRect">
              <a:avLst/>
            </a:prstGeom>
            <a:solidFill>
              <a:schemeClr val="bg1">
                <a:lumMod val="50000"/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Rounded Rectangle 706"/>
            <p:cNvSpPr/>
            <p:nvPr/>
          </p:nvSpPr>
          <p:spPr>
            <a:xfrm>
              <a:off x="1899741" y="5248905"/>
              <a:ext cx="147036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Rounded Rectangle 707"/>
            <p:cNvSpPr/>
            <p:nvPr/>
          </p:nvSpPr>
          <p:spPr>
            <a:xfrm>
              <a:off x="2072065" y="5248905"/>
              <a:ext cx="147036" cy="146304"/>
            </a:xfrm>
            <a:prstGeom prst="roundRect">
              <a:avLst/>
            </a:prstGeom>
            <a:solidFill>
              <a:srgbClr val="FF0000">
                <a:alpha val="6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Rounded Rectangle 708"/>
            <p:cNvSpPr/>
            <p:nvPr/>
          </p:nvSpPr>
          <p:spPr>
            <a:xfrm>
              <a:off x="1045400" y="5447072"/>
              <a:ext cx="147036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Rounded Rectangle 709"/>
            <p:cNvSpPr/>
            <p:nvPr/>
          </p:nvSpPr>
          <p:spPr>
            <a:xfrm>
              <a:off x="1216268" y="5447072"/>
              <a:ext cx="147036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Rounded Rectangle 710"/>
            <p:cNvSpPr/>
            <p:nvPr/>
          </p:nvSpPr>
          <p:spPr>
            <a:xfrm>
              <a:off x="1387136" y="5447072"/>
              <a:ext cx="147036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Rounded Rectangle 711"/>
            <p:cNvSpPr/>
            <p:nvPr/>
          </p:nvSpPr>
          <p:spPr>
            <a:xfrm>
              <a:off x="1558004" y="5447072"/>
              <a:ext cx="147036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Rounded Rectangle 712"/>
            <p:cNvSpPr/>
            <p:nvPr/>
          </p:nvSpPr>
          <p:spPr>
            <a:xfrm>
              <a:off x="1728873" y="5447072"/>
              <a:ext cx="147036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Rounded Rectangle 713"/>
            <p:cNvSpPr/>
            <p:nvPr/>
          </p:nvSpPr>
          <p:spPr>
            <a:xfrm>
              <a:off x="1899741" y="5447072"/>
              <a:ext cx="147036" cy="146304"/>
            </a:xfrm>
            <a:prstGeom prst="roundRect">
              <a:avLst/>
            </a:prstGeom>
            <a:solidFill>
              <a:srgbClr val="00CC00">
                <a:alpha val="80000"/>
              </a:srgbClr>
            </a:solidFill>
            <a:ln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Rounded Rectangle 714"/>
            <p:cNvSpPr/>
            <p:nvPr/>
          </p:nvSpPr>
          <p:spPr>
            <a:xfrm>
              <a:off x="2072065" y="5447072"/>
              <a:ext cx="147036" cy="146304"/>
            </a:xfrm>
            <a:prstGeom prst="roundRect">
              <a:avLst/>
            </a:prstGeom>
            <a:solidFill>
              <a:srgbClr val="FF0000">
                <a:alpha val="6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Rounded Rectangle 715"/>
            <p:cNvSpPr/>
            <p:nvPr/>
          </p:nvSpPr>
          <p:spPr>
            <a:xfrm>
              <a:off x="1045400" y="5645239"/>
              <a:ext cx="147036" cy="146304"/>
            </a:xfrm>
            <a:prstGeom prst="round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Rounded Rectangle 716"/>
            <p:cNvSpPr/>
            <p:nvPr/>
          </p:nvSpPr>
          <p:spPr>
            <a:xfrm>
              <a:off x="1216268" y="5645239"/>
              <a:ext cx="147036" cy="146304"/>
            </a:xfrm>
            <a:prstGeom prst="round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Rounded Rectangle 717"/>
            <p:cNvSpPr/>
            <p:nvPr/>
          </p:nvSpPr>
          <p:spPr>
            <a:xfrm>
              <a:off x="1387136" y="5645239"/>
              <a:ext cx="147036" cy="146304"/>
            </a:xfrm>
            <a:prstGeom prst="round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Rounded Rectangle 718"/>
            <p:cNvSpPr/>
            <p:nvPr/>
          </p:nvSpPr>
          <p:spPr>
            <a:xfrm>
              <a:off x="1558004" y="5645239"/>
              <a:ext cx="147036" cy="146304"/>
            </a:xfrm>
            <a:prstGeom prst="round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Rounded Rectangle 719"/>
            <p:cNvSpPr/>
            <p:nvPr/>
          </p:nvSpPr>
          <p:spPr>
            <a:xfrm>
              <a:off x="1728873" y="5645239"/>
              <a:ext cx="147036" cy="146304"/>
            </a:xfrm>
            <a:prstGeom prst="round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Rounded Rectangle 720"/>
            <p:cNvSpPr/>
            <p:nvPr/>
          </p:nvSpPr>
          <p:spPr>
            <a:xfrm>
              <a:off x="1899741" y="5645239"/>
              <a:ext cx="147036" cy="146304"/>
            </a:xfrm>
            <a:prstGeom prst="roundRect">
              <a:avLst/>
            </a:prstGeom>
            <a:ln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Rounded Rectangle 721"/>
            <p:cNvSpPr/>
            <p:nvPr/>
          </p:nvSpPr>
          <p:spPr>
            <a:xfrm>
              <a:off x="2072065" y="5645239"/>
              <a:ext cx="147036" cy="146304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Rounded Rectangle 722"/>
            <p:cNvSpPr/>
            <p:nvPr/>
          </p:nvSpPr>
          <p:spPr>
            <a:xfrm>
              <a:off x="1045400" y="5843406"/>
              <a:ext cx="147036" cy="146304"/>
            </a:xfrm>
            <a:prstGeom prst="round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Rounded Rectangle 723"/>
            <p:cNvSpPr/>
            <p:nvPr/>
          </p:nvSpPr>
          <p:spPr>
            <a:xfrm>
              <a:off x="1216268" y="5843406"/>
              <a:ext cx="147036" cy="146304"/>
            </a:xfrm>
            <a:prstGeom prst="round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Rounded Rectangle 724"/>
            <p:cNvSpPr/>
            <p:nvPr/>
          </p:nvSpPr>
          <p:spPr>
            <a:xfrm>
              <a:off x="1387136" y="5843406"/>
              <a:ext cx="147036" cy="146304"/>
            </a:xfrm>
            <a:prstGeom prst="round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Rounded Rectangle 725"/>
            <p:cNvSpPr/>
            <p:nvPr/>
          </p:nvSpPr>
          <p:spPr>
            <a:xfrm>
              <a:off x="1558004" y="5843406"/>
              <a:ext cx="147036" cy="146304"/>
            </a:xfrm>
            <a:prstGeom prst="round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Rounded Rectangle 726"/>
            <p:cNvSpPr/>
            <p:nvPr/>
          </p:nvSpPr>
          <p:spPr>
            <a:xfrm>
              <a:off x="1728873" y="5843406"/>
              <a:ext cx="147036" cy="146304"/>
            </a:xfrm>
            <a:prstGeom prst="round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Rounded Rectangle 727"/>
            <p:cNvSpPr/>
            <p:nvPr/>
          </p:nvSpPr>
          <p:spPr>
            <a:xfrm>
              <a:off x="1899741" y="5843406"/>
              <a:ext cx="147036" cy="146304"/>
            </a:xfrm>
            <a:prstGeom prst="roundRect">
              <a:avLst/>
            </a:prstGeom>
            <a:ln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Rounded Rectangle 728"/>
            <p:cNvSpPr/>
            <p:nvPr/>
          </p:nvSpPr>
          <p:spPr>
            <a:xfrm>
              <a:off x="2072065" y="5843406"/>
              <a:ext cx="147036" cy="146304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Rounded Rectangle 729"/>
            <p:cNvSpPr/>
            <p:nvPr/>
          </p:nvSpPr>
          <p:spPr>
            <a:xfrm>
              <a:off x="1045400" y="6041573"/>
              <a:ext cx="147036" cy="146304"/>
            </a:xfrm>
            <a:prstGeom prst="round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Rounded Rectangle 730"/>
            <p:cNvSpPr/>
            <p:nvPr/>
          </p:nvSpPr>
          <p:spPr>
            <a:xfrm>
              <a:off x="1216268" y="6041573"/>
              <a:ext cx="147036" cy="146304"/>
            </a:xfrm>
            <a:prstGeom prst="round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Rounded Rectangle 731"/>
            <p:cNvSpPr/>
            <p:nvPr/>
          </p:nvSpPr>
          <p:spPr>
            <a:xfrm>
              <a:off x="1387136" y="6041573"/>
              <a:ext cx="147036" cy="146304"/>
            </a:xfrm>
            <a:prstGeom prst="round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ounded Rectangle 732"/>
            <p:cNvSpPr/>
            <p:nvPr/>
          </p:nvSpPr>
          <p:spPr>
            <a:xfrm>
              <a:off x="1558004" y="6041573"/>
              <a:ext cx="147036" cy="146304"/>
            </a:xfrm>
            <a:prstGeom prst="round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ounded Rectangle 733"/>
            <p:cNvSpPr/>
            <p:nvPr/>
          </p:nvSpPr>
          <p:spPr>
            <a:xfrm>
              <a:off x="1728873" y="6041573"/>
              <a:ext cx="147036" cy="146304"/>
            </a:xfrm>
            <a:prstGeom prst="round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ounded Rectangle 734"/>
            <p:cNvSpPr/>
            <p:nvPr/>
          </p:nvSpPr>
          <p:spPr>
            <a:xfrm>
              <a:off x="1899741" y="6041573"/>
              <a:ext cx="147036" cy="146304"/>
            </a:xfrm>
            <a:prstGeom prst="roundRect">
              <a:avLst/>
            </a:prstGeom>
            <a:ln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ounded Rectangle 735"/>
            <p:cNvSpPr/>
            <p:nvPr/>
          </p:nvSpPr>
          <p:spPr>
            <a:xfrm>
              <a:off x="2072065" y="6041573"/>
              <a:ext cx="147036" cy="146304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Rounded Rectangle 750"/>
            <p:cNvSpPr/>
            <p:nvPr/>
          </p:nvSpPr>
          <p:spPr>
            <a:xfrm>
              <a:off x="1045400" y="3861736"/>
              <a:ext cx="147036" cy="146304"/>
            </a:xfrm>
            <a:prstGeom prst="roundRect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Rounded Rectangle 751"/>
            <p:cNvSpPr/>
            <p:nvPr/>
          </p:nvSpPr>
          <p:spPr>
            <a:xfrm>
              <a:off x="1216268" y="3861736"/>
              <a:ext cx="147036" cy="146304"/>
            </a:xfrm>
            <a:prstGeom prst="roundRect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Rounded Rectangle 752"/>
            <p:cNvSpPr/>
            <p:nvPr/>
          </p:nvSpPr>
          <p:spPr>
            <a:xfrm>
              <a:off x="1387136" y="3861736"/>
              <a:ext cx="147036" cy="146304"/>
            </a:xfrm>
            <a:prstGeom prst="roundRect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Rounded Rectangle 753"/>
            <p:cNvSpPr/>
            <p:nvPr/>
          </p:nvSpPr>
          <p:spPr>
            <a:xfrm>
              <a:off x="1558004" y="3861736"/>
              <a:ext cx="147036" cy="146304"/>
            </a:xfrm>
            <a:prstGeom prst="roundRect">
              <a:avLst/>
            </a:prstGeom>
            <a:solidFill>
              <a:schemeClr val="bg1">
                <a:lumMod val="50000"/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Rounded Rectangle 754"/>
            <p:cNvSpPr/>
            <p:nvPr/>
          </p:nvSpPr>
          <p:spPr>
            <a:xfrm>
              <a:off x="1899741" y="3861736"/>
              <a:ext cx="147036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Rounded Rectangle 755"/>
            <p:cNvSpPr/>
            <p:nvPr/>
          </p:nvSpPr>
          <p:spPr>
            <a:xfrm>
              <a:off x="2072065" y="3861736"/>
              <a:ext cx="147036" cy="146304"/>
            </a:xfrm>
            <a:prstGeom prst="roundRect">
              <a:avLst/>
            </a:prstGeom>
            <a:solidFill>
              <a:srgbClr val="FF0000">
                <a:alpha val="6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Rounded Rectangle 756"/>
            <p:cNvSpPr/>
            <p:nvPr/>
          </p:nvSpPr>
          <p:spPr>
            <a:xfrm>
              <a:off x="1728873" y="3861736"/>
              <a:ext cx="147036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687658" y="5434660"/>
            <a:ext cx="2030301" cy="146304"/>
            <a:chOff x="3687658" y="5434660"/>
            <a:chExt cx="2030301" cy="146304"/>
          </a:xfrm>
        </p:grpSpPr>
        <p:sp>
          <p:nvSpPr>
            <p:cNvPr id="308" name="Rounded Rectangle 307"/>
            <p:cNvSpPr/>
            <p:nvPr/>
          </p:nvSpPr>
          <p:spPr>
            <a:xfrm>
              <a:off x="5423214" y="5434660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ounded Rectangle 308"/>
            <p:cNvSpPr/>
            <p:nvPr/>
          </p:nvSpPr>
          <p:spPr>
            <a:xfrm>
              <a:off x="4791466" y="5434660"/>
              <a:ext cx="136802" cy="146304"/>
            </a:xfrm>
            <a:prstGeom prst="roundRect">
              <a:avLst/>
            </a:prstGeom>
            <a:solidFill>
              <a:srgbClr val="002060">
                <a:alpha val="80000"/>
              </a:srgb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ounded Rectangle 309"/>
            <p:cNvSpPr/>
            <p:nvPr/>
          </p:nvSpPr>
          <p:spPr>
            <a:xfrm>
              <a:off x="5107340" y="5434660"/>
              <a:ext cx="136802" cy="146304"/>
            </a:xfrm>
            <a:prstGeom prst="roundRect">
              <a:avLst/>
            </a:prstGeom>
            <a:solidFill>
              <a:srgbClr val="002060">
                <a:alpha val="80000"/>
              </a:srgb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ounded Rectangle 311"/>
            <p:cNvSpPr/>
            <p:nvPr/>
          </p:nvSpPr>
          <p:spPr>
            <a:xfrm>
              <a:off x="4001781" y="5434660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ounded Rectangle 312"/>
            <p:cNvSpPr/>
            <p:nvPr/>
          </p:nvSpPr>
          <p:spPr>
            <a:xfrm>
              <a:off x="4159718" y="5434660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ounded Rectangle 313"/>
            <p:cNvSpPr/>
            <p:nvPr/>
          </p:nvSpPr>
          <p:spPr>
            <a:xfrm>
              <a:off x="4317655" y="5434660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ounded Rectangle 314"/>
            <p:cNvSpPr/>
            <p:nvPr/>
          </p:nvSpPr>
          <p:spPr>
            <a:xfrm>
              <a:off x="4949403" y="5434660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ounded Rectangle 315"/>
            <p:cNvSpPr/>
            <p:nvPr/>
          </p:nvSpPr>
          <p:spPr>
            <a:xfrm>
              <a:off x="5265277" y="5434660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ounded Rectangle 316"/>
            <p:cNvSpPr/>
            <p:nvPr/>
          </p:nvSpPr>
          <p:spPr>
            <a:xfrm>
              <a:off x="3687658" y="5434660"/>
              <a:ext cx="136802" cy="146304"/>
            </a:xfrm>
            <a:prstGeom prst="roundRect">
              <a:avLst/>
            </a:prstGeom>
            <a:solidFill>
              <a:srgbClr val="00CC00">
                <a:alpha val="80000"/>
              </a:srgbClr>
            </a:solidFill>
            <a:ln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ounded Rectangle 317"/>
            <p:cNvSpPr/>
            <p:nvPr/>
          </p:nvSpPr>
          <p:spPr>
            <a:xfrm>
              <a:off x="4475592" y="5434660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Rounded Rectangle 318"/>
            <p:cNvSpPr/>
            <p:nvPr/>
          </p:nvSpPr>
          <p:spPr>
            <a:xfrm>
              <a:off x="5581157" y="5434660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Rounded Rectangle 319"/>
            <p:cNvSpPr/>
            <p:nvPr/>
          </p:nvSpPr>
          <p:spPr>
            <a:xfrm>
              <a:off x="4633529" y="5434660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Rounded Rectangle 310"/>
            <p:cNvSpPr/>
            <p:nvPr/>
          </p:nvSpPr>
          <p:spPr>
            <a:xfrm>
              <a:off x="3843844" y="5434660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692707" y="3856796"/>
            <a:ext cx="2025258" cy="146481"/>
            <a:chOff x="3692707" y="3856796"/>
            <a:chExt cx="2025258" cy="146481"/>
          </a:xfrm>
        </p:grpSpPr>
        <p:sp>
          <p:nvSpPr>
            <p:cNvPr id="294" name="Rounded Rectangle 293"/>
            <p:cNvSpPr/>
            <p:nvPr/>
          </p:nvSpPr>
          <p:spPr>
            <a:xfrm>
              <a:off x="5423220" y="3856796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ounded Rectangle 294"/>
            <p:cNvSpPr/>
            <p:nvPr/>
          </p:nvSpPr>
          <p:spPr>
            <a:xfrm>
              <a:off x="4791472" y="3856796"/>
              <a:ext cx="136802" cy="146304"/>
            </a:xfrm>
            <a:prstGeom prst="roundRect">
              <a:avLst/>
            </a:prstGeom>
            <a:solidFill>
              <a:srgbClr val="002060">
                <a:alpha val="80000"/>
              </a:srgb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ounded Rectangle 296"/>
            <p:cNvSpPr/>
            <p:nvPr/>
          </p:nvSpPr>
          <p:spPr>
            <a:xfrm>
              <a:off x="4011464" y="3856973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ounded Rectangle 297"/>
            <p:cNvSpPr/>
            <p:nvPr/>
          </p:nvSpPr>
          <p:spPr>
            <a:xfrm>
              <a:off x="4169401" y="3856973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ounded Rectangle 298"/>
            <p:cNvSpPr/>
            <p:nvPr/>
          </p:nvSpPr>
          <p:spPr>
            <a:xfrm>
              <a:off x="4327338" y="3856973"/>
              <a:ext cx="136802" cy="146304"/>
            </a:xfrm>
            <a:prstGeom prst="roundRect">
              <a:avLst/>
            </a:prstGeom>
            <a:solidFill>
              <a:schemeClr val="bg1">
                <a:lumMod val="50000"/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ounded Rectangle 299"/>
            <p:cNvSpPr/>
            <p:nvPr/>
          </p:nvSpPr>
          <p:spPr>
            <a:xfrm>
              <a:off x="4949409" y="3856796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ounded Rectangle 300"/>
            <p:cNvSpPr/>
            <p:nvPr/>
          </p:nvSpPr>
          <p:spPr>
            <a:xfrm>
              <a:off x="5107346" y="3856796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ounded Rectangle 301"/>
            <p:cNvSpPr/>
            <p:nvPr/>
          </p:nvSpPr>
          <p:spPr>
            <a:xfrm>
              <a:off x="5265283" y="3856796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ounded Rectangle 302"/>
            <p:cNvSpPr/>
            <p:nvPr/>
          </p:nvSpPr>
          <p:spPr>
            <a:xfrm>
              <a:off x="3692707" y="3856973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ounded Rectangle 303"/>
            <p:cNvSpPr/>
            <p:nvPr/>
          </p:nvSpPr>
          <p:spPr>
            <a:xfrm>
              <a:off x="4485275" y="3856973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ounded Rectangle 304"/>
            <p:cNvSpPr/>
            <p:nvPr/>
          </p:nvSpPr>
          <p:spPr>
            <a:xfrm>
              <a:off x="5581163" y="3856796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ounded Rectangle 305"/>
            <p:cNvSpPr/>
            <p:nvPr/>
          </p:nvSpPr>
          <p:spPr>
            <a:xfrm>
              <a:off x="4633535" y="3856796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ounded Rectangle 295"/>
            <p:cNvSpPr/>
            <p:nvPr/>
          </p:nvSpPr>
          <p:spPr>
            <a:xfrm>
              <a:off x="3853527" y="3856973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90326" y="5259810"/>
            <a:ext cx="2022096" cy="146481"/>
            <a:chOff x="3690326" y="5259810"/>
            <a:chExt cx="2022096" cy="146481"/>
          </a:xfrm>
        </p:grpSpPr>
        <p:sp>
          <p:nvSpPr>
            <p:cNvPr id="322" name="Rounded Rectangle 321"/>
            <p:cNvSpPr/>
            <p:nvPr/>
          </p:nvSpPr>
          <p:spPr>
            <a:xfrm>
              <a:off x="5417677" y="5259810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ounded Rectangle 322"/>
            <p:cNvSpPr/>
            <p:nvPr/>
          </p:nvSpPr>
          <p:spPr>
            <a:xfrm>
              <a:off x="4785929" y="5259810"/>
              <a:ext cx="136802" cy="146304"/>
            </a:xfrm>
            <a:prstGeom prst="roundRect">
              <a:avLst/>
            </a:prstGeom>
            <a:solidFill>
              <a:srgbClr val="002060">
                <a:alpha val="80000"/>
              </a:srgb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ounded Rectangle 324"/>
            <p:cNvSpPr/>
            <p:nvPr/>
          </p:nvSpPr>
          <p:spPr>
            <a:xfrm>
              <a:off x="4005921" y="5259987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ounded Rectangle 325"/>
            <p:cNvSpPr/>
            <p:nvPr/>
          </p:nvSpPr>
          <p:spPr>
            <a:xfrm>
              <a:off x="4163858" y="5259987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ounded Rectangle 326"/>
            <p:cNvSpPr/>
            <p:nvPr/>
          </p:nvSpPr>
          <p:spPr>
            <a:xfrm>
              <a:off x="4321795" y="5259987"/>
              <a:ext cx="136802" cy="146304"/>
            </a:xfrm>
            <a:prstGeom prst="roundRect">
              <a:avLst/>
            </a:prstGeom>
            <a:solidFill>
              <a:schemeClr val="bg1">
                <a:lumMod val="50000"/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ounded Rectangle 327"/>
            <p:cNvSpPr/>
            <p:nvPr/>
          </p:nvSpPr>
          <p:spPr>
            <a:xfrm>
              <a:off x="4943866" y="5259810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ounded Rectangle 328"/>
            <p:cNvSpPr/>
            <p:nvPr/>
          </p:nvSpPr>
          <p:spPr>
            <a:xfrm>
              <a:off x="5101803" y="5259810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ounded Rectangle 329"/>
            <p:cNvSpPr/>
            <p:nvPr/>
          </p:nvSpPr>
          <p:spPr>
            <a:xfrm>
              <a:off x="5259740" y="5259810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ounded Rectangle 330"/>
            <p:cNvSpPr/>
            <p:nvPr/>
          </p:nvSpPr>
          <p:spPr>
            <a:xfrm>
              <a:off x="3690326" y="5259987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ounded Rectangle 331"/>
            <p:cNvSpPr/>
            <p:nvPr/>
          </p:nvSpPr>
          <p:spPr>
            <a:xfrm>
              <a:off x="4479732" y="5259987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ounded Rectangle 332"/>
            <p:cNvSpPr/>
            <p:nvPr/>
          </p:nvSpPr>
          <p:spPr>
            <a:xfrm>
              <a:off x="5575620" y="5259810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ounded Rectangle 333"/>
            <p:cNvSpPr/>
            <p:nvPr/>
          </p:nvSpPr>
          <p:spPr>
            <a:xfrm>
              <a:off x="4627992" y="5259810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ounded Rectangle 323"/>
            <p:cNvSpPr/>
            <p:nvPr/>
          </p:nvSpPr>
          <p:spPr>
            <a:xfrm>
              <a:off x="3847984" y="5259987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5" name="Left Brace 344"/>
          <p:cNvSpPr/>
          <p:nvPr/>
        </p:nvSpPr>
        <p:spPr>
          <a:xfrm rot="16200000" flipV="1">
            <a:off x="4192984" y="5279602"/>
            <a:ext cx="95834" cy="771874"/>
          </a:xfrm>
          <a:prstGeom prst="leftBrace">
            <a:avLst>
              <a:gd name="adj1" fmla="val 37853"/>
              <a:gd name="adj2" fmla="val 50000"/>
            </a:avLst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7" name="Left Brace 346"/>
          <p:cNvSpPr/>
          <p:nvPr/>
        </p:nvSpPr>
        <p:spPr>
          <a:xfrm rot="16200000" flipV="1">
            <a:off x="5125449" y="5123322"/>
            <a:ext cx="95834" cy="1084436"/>
          </a:xfrm>
          <a:prstGeom prst="leftBrace">
            <a:avLst>
              <a:gd name="adj1" fmla="val 37853"/>
              <a:gd name="adj2" fmla="val 50000"/>
            </a:avLst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8" name="Rounded Rectangle 347"/>
          <p:cNvSpPr/>
          <p:nvPr/>
        </p:nvSpPr>
        <p:spPr>
          <a:xfrm>
            <a:off x="3402146" y="6086689"/>
            <a:ext cx="1129415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i="1" dirty="0" smtClean="0"/>
              <a:t>Multiple hit flag</a:t>
            </a:r>
            <a:endParaRPr lang="en-US" sz="1000" i="1" dirty="0"/>
          </a:p>
        </p:txBody>
      </p:sp>
      <p:cxnSp>
        <p:nvCxnSpPr>
          <p:cNvPr id="349" name="Straight Arrow Connector 348"/>
          <p:cNvCxnSpPr/>
          <p:nvPr/>
        </p:nvCxnSpPr>
        <p:spPr>
          <a:xfrm flipV="1">
            <a:off x="3754505" y="5606476"/>
            <a:ext cx="0" cy="510535"/>
          </a:xfrm>
          <a:prstGeom prst="straightConnector1">
            <a:avLst/>
          </a:prstGeom>
          <a:ln w="952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" name="Rounded Rectangle 349"/>
          <p:cNvSpPr/>
          <p:nvPr/>
        </p:nvSpPr>
        <p:spPr>
          <a:xfrm>
            <a:off x="3729990" y="5749553"/>
            <a:ext cx="1010184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i="1" dirty="0" smtClean="0"/>
              <a:t>column address (5 bits)</a:t>
            </a:r>
            <a:endParaRPr lang="en-US" sz="1000" i="1" dirty="0"/>
          </a:p>
        </p:txBody>
      </p:sp>
      <p:sp>
        <p:nvSpPr>
          <p:cNvPr id="351" name="Rounded Rectangle 350"/>
          <p:cNvSpPr/>
          <p:nvPr/>
        </p:nvSpPr>
        <p:spPr>
          <a:xfrm>
            <a:off x="4517303" y="5749553"/>
            <a:ext cx="1341384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i="1" dirty="0" smtClean="0"/>
              <a:t>strip (row) address </a:t>
            </a:r>
            <a:br>
              <a:rPr lang="en-US" sz="1000" i="1" dirty="0" smtClean="0"/>
            </a:br>
            <a:r>
              <a:rPr lang="en-US" sz="1000" i="1" dirty="0" smtClean="0"/>
              <a:t>(</a:t>
            </a:r>
            <a:r>
              <a:rPr lang="en-US" sz="1000" i="1" dirty="0"/>
              <a:t>7</a:t>
            </a:r>
            <a:r>
              <a:rPr lang="en-US" sz="1000" i="1" dirty="0" smtClean="0"/>
              <a:t> bits)</a:t>
            </a:r>
            <a:endParaRPr lang="en-US" sz="1000" i="1" dirty="0"/>
          </a:p>
        </p:txBody>
      </p:sp>
      <p:sp>
        <p:nvSpPr>
          <p:cNvPr id="293" name="Content Placeholder 16"/>
          <p:cNvSpPr>
            <a:spLocks noGrp="1"/>
          </p:cNvSpPr>
          <p:nvPr>
            <p:ph idx="4294967295"/>
          </p:nvPr>
        </p:nvSpPr>
        <p:spPr>
          <a:xfrm>
            <a:off x="348951" y="845588"/>
            <a:ext cx="7628795" cy="172692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The second stage of encoding </a:t>
            </a:r>
            <a:r>
              <a:rPr lang="en-US" sz="1600" dirty="0" err="1" smtClean="0"/>
              <a:t>sparsifies</a:t>
            </a:r>
            <a:r>
              <a:rPr lang="en-US" sz="1600" dirty="0" smtClean="0"/>
              <a:t> the strip data: </a:t>
            </a:r>
          </a:p>
          <a:p>
            <a:r>
              <a:rPr lang="en-US" sz="1600" dirty="0" smtClean="0"/>
              <a:t>The strip-encoded data is checked for each of the 128 strips</a:t>
            </a:r>
          </a:p>
          <a:p>
            <a:r>
              <a:rPr lang="en-US" sz="1600" dirty="0" smtClean="0"/>
              <a:t>The first 8 hits seen within the array, </a:t>
            </a:r>
            <a:r>
              <a:rPr lang="en-US" sz="1600" dirty="0" smtClean="0">
                <a:solidFill>
                  <a:srgbClr val="FF0066"/>
                </a:solidFill>
              </a:rPr>
              <a:t>starting from row 0 at the top of the array, down to row 127 at the bottom</a:t>
            </a:r>
            <a:r>
              <a:rPr lang="en-US" sz="1600" dirty="0" smtClean="0"/>
              <a:t>, are encoded to output as 13 bits: </a:t>
            </a:r>
            <a:br>
              <a:rPr lang="en-US" sz="1600" dirty="0" smtClean="0"/>
            </a:br>
            <a:r>
              <a:rPr lang="en-US" sz="1600" dirty="0" smtClean="0"/>
              <a:t>        </a:t>
            </a:r>
            <a:r>
              <a:rPr lang="en-GB" sz="1600" dirty="0" smtClean="0"/>
              <a:t>multiple </a:t>
            </a:r>
            <a:r>
              <a:rPr lang="en-GB" sz="1600" dirty="0"/>
              <a:t>hit flag (1 bit) + column address (</a:t>
            </a:r>
            <a:r>
              <a:rPr lang="en-GB" sz="1600" dirty="0" smtClean="0"/>
              <a:t>5 bits) </a:t>
            </a:r>
            <a:r>
              <a:rPr lang="en-GB" sz="1600" dirty="0"/>
              <a:t>+ </a:t>
            </a:r>
            <a:r>
              <a:rPr lang="en-GB" sz="1600" dirty="0" smtClean="0"/>
              <a:t>row </a:t>
            </a:r>
            <a:r>
              <a:rPr lang="en-GB" sz="1600" dirty="0"/>
              <a:t>address (</a:t>
            </a:r>
            <a:r>
              <a:rPr lang="en-GB" sz="1600" dirty="0" smtClean="0"/>
              <a:t>7 bit)</a:t>
            </a:r>
            <a:endParaRPr lang="en-GB" sz="1600" dirty="0"/>
          </a:p>
          <a:p>
            <a:pPr lvl="1"/>
            <a:endParaRPr lang="en-US" sz="1600" dirty="0"/>
          </a:p>
        </p:txBody>
      </p:sp>
      <p:grpSp>
        <p:nvGrpSpPr>
          <p:cNvPr id="343" name="Group 342"/>
          <p:cNvGrpSpPr/>
          <p:nvPr/>
        </p:nvGrpSpPr>
        <p:grpSpPr>
          <a:xfrm>
            <a:off x="7672411" y="183728"/>
            <a:ext cx="1443914" cy="494395"/>
            <a:chOff x="7672411" y="183728"/>
            <a:chExt cx="1443914" cy="494395"/>
          </a:xfrm>
        </p:grpSpPr>
        <p:sp>
          <p:nvSpPr>
            <p:cNvPr id="344" name="Rounded Rectangle 343"/>
            <p:cNvSpPr/>
            <p:nvPr/>
          </p:nvSpPr>
          <p:spPr>
            <a:xfrm>
              <a:off x="8256442" y="231602"/>
              <a:ext cx="147036" cy="146304"/>
            </a:xfrm>
            <a:prstGeom prst="roundRect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ounded Rectangle 345"/>
            <p:cNvSpPr/>
            <p:nvPr/>
          </p:nvSpPr>
          <p:spPr>
            <a:xfrm>
              <a:off x="8256442" y="483946"/>
              <a:ext cx="147036" cy="146304"/>
            </a:xfrm>
            <a:prstGeom prst="roundRect">
              <a:avLst/>
            </a:prstGeom>
            <a:solidFill>
              <a:schemeClr val="bg1">
                <a:lumMod val="50000"/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ounded Rectangle 351"/>
            <p:cNvSpPr/>
            <p:nvPr/>
          </p:nvSpPr>
          <p:spPr>
            <a:xfrm>
              <a:off x="8397315" y="183728"/>
              <a:ext cx="719010" cy="24205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100" dirty="0" smtClean="0">
                  <a:solidFill>
                    <a:schemeClr val="tx1"/>
                  </a:solidFill>
                </a:rPr>
                <a:t>mean 0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53" name="Rounded Rectangle 352"/>
            <p:cNvSpPr/>
            <p:nvPr/>
          </p:nvSpPr>
          <p:spPr>
            <a:xfrm>
              <a:off x="8397315" y="436072"/>
              <a:ext cx="719010" cy="24205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100" dirty="0" smtClean="0">
                  <a:solidFill>
                    <a:schemeClr val="tx1"/>
                  </a:solidFill>
                </a:rPr>
                <a:t>mean 1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54" name="Rounded Rectangle 353"/>
            <p:cNvSpPr/>
            <p:nvPr/>
          </p:nvSpPr>
          <p:spPr>
            <a:xfrm>
              <a:off x="8061765" y="231601"/>
              <a:ext cx="147036" cy="146304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ounded Rectangle 354"/>
            <p:cNvSpPr/>
            <p:nvPr/>
          </p:nvSpPr>
          <p:spPr>
            <a:xfrm>
              <a:off x="8061765" y="483946"/>
              <a:ext cx="147036" cy="146304"/>
            </a:xfrm>
            <a:prstGeom prst="roundRect">
              <a:avLst/>
            </a:prstGeom>
            <a:solidFill>
              <a:srgbClr val="FF0000">
                <a:alpha val="6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ounded Rectangle 355"/>
            <p:cNvSpPr/>
            <p:nvPr/>
          </p:nvSpPr>
          <p:spPr>
            <a:xfrm>
              <a:off x="7867088" y="231602"/>
              <a:ext cx="147036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ounded Rectangle 356"/>
            <p:cNvSpPr/>
            <p:nvPr/>
          </p:nvSpPr>
          <p:spPr>
            <a:xfrm>
              <a:off x="7867088" y="483945"/>
              <a:ext cx="147036" cy="146304"/>
            </a:xfrm>
            <a:prstGeom prst="roundRect">
              <a:avLst/>
            </a:prstGeom>
            <a:solidFill>
              <a:srgbClr val="00CC00">
                <a:alpha val="80000"/>
              </a:srgbClr>
            </a:solidFill>
            <a:ln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ounded Rectangle 357"/>
            <p:cNvSpPr/>
            <p:nvPr/>
          </p:nvSpPr>
          <p:spPr>
            <a:xfrm>
              <a:off x="7672411" y="483946"/>
              <a:ext cx="141919" cy="146304"/>
            </a:xfrm>
            <a:prstGeom prst="roundRect">
              <a:avLst/>
            </a:prstGeom>
            <a:solidFill>
              <a:srgbClr val="002060">
                <a:alpha val="80000"/>
              </a:srgb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866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FF0066"/>
                </a:solidFill>
              </a:rPr>
              <a:t>Storage and output of encoded hits - 1/3 </a:t>
            </a:r>
            <a:endParaRPr lang="en-GB" sz="3600" dirty="0">
              <a:solidFill>
                <a:srgbClr val="FF0066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18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839" y="796642"/>
            <a:ext cx="8795842" cy="3744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CHESS-2 uses specialised circuitry to be able to record the first 8 hits to memory within the 25ns available (ATLAS bunch crossing period). More detail in these </a:t>
            </a:r>
            <a:r>
              <a:rPr lang="en-GB" sz="1600" dirty="0" smtClean="0">
                <a:hlinkClick r:id="rId2"/>
              </a:rPr>
              <a:t>CHESS-2 slides</a:t>
            </a:r>
            <a:r>
              <a:rPr lang="en-GB" sz="1600" dirty="0" smtClean="0"/>
              <a:t>. </a:t>
            </a:r>
          </a:p>
          <a:p>
            <a:endParaRPr lang="en-GB" sz="1600" dirty="0"/>
          </a:p>
          <a:p>
            <a:r>
              <a:rPr lang="en-GB" sz="1600" dirty="0" smtClean="0"/>
              <a:t>What is important for the ABCN’ and CHESS-2 Data Emulator is understanding the memory which is the input to the </a:t>
            </a:r>
            <a:r>
              <a:rPr lang="en-GB" sz="1600" dirty="0" err="1" smtClean="0"/>
              <a:t>Serializer</a:t>
            </a:r>
            <a:r>
              <a:rPr lang="en-GB" sz="1600" dirty="0" smtClean="0"/>
              <a:t> block and the serialization.</a:t>
            </a:r>
          </a:p>
          <a:p>
            <a:endParaRPr lang="en-GB" sz="1600" dirty="0"/>
          </a:p>
          <a:p>
            <a:r>
              <a:rPr lang="en-GB" sz="1600" dirty="0" smtClean="0"/>
              <a:t>The memory format is 8 bits x 13 bits/hit as shown below. There is also a 14</a:t>
            </a:r>
            <a:r>
              <a:rPr lang="en-GB" sz="1600" baseline="30000" dirty="0" smtClean="0"/>
              <a:t>th</a:t>
            </a:r>
            <a:r>
              <a:rPr lang="en-GB" sz="1600" dirty="0"/>
              <a:t> </a:t>
            </a:r>
            <a:r>
              <a:rPr lang="en-GB" sz="1600" dirty="0" smtClean="0"/>
              <a:t>internal bit for each hit, Data Valid. This is effectively 14 rows x 8 columns. The memory operates as follows:</a:t>
            </a:r>
          </a:p>
          <a:p>
            <a:pPr marL="742950" lvl="1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1600" dirty="0" smtClean="0"/>
              <a:t>During an initial reset phase, all 14 x 8 bits are cleared to zero, </a:t>
            </a:r>
            <a:r>
              <a:rPr lang="en-GB" sz="1600" smtClean="0"/>
              <a:t>including the Data </a:t>
            </a:r>
            <a:r>
              <a:rPr lang="en-GB" sz="1600" dirty="0" smtClean="0"/>
              <a:t>Valid bits.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Then, </a:t>
            </a:r>
            <a:r>
              <a:rPr lang="en-GB" sz="1600" dirty="0"/>
              <a:t>a</a:t>
            </a:r>
            <a:r>
              <a:rPr lang="en-GB" sz="1600" dirty="0" smtClean="0"/>
              <a:t>s the first 8 hits are identified, for each of the 8 hit memories, Data Valid is set to 1 when the hit encoding circuit writes to that memory.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Each row is served by an LVDS </a:t>
            </a:r>
            <a:r>
              <a:rPr lang="en-GB" sz="1600" dirty="0" smtClean="0"/>
              <a:t>driver. The memory is emptied (clocked out) using </a:t>
            </a:r>
            <a:r>
              <a:rPr lang="en-GB" sz="1600" dirty="0"/>
              <a:t>a 320MHz clock.</a:t>
            </a:r>
            <a:endParaRPr lang="en-GB" sz="1600" dirty="0" smtClean="0"/>
          </a:p>
          <a:p>
            <a:pPr>
              <a:spcBef>
                <a:spcPts val="800"/>
              </a:spcBef>
            </a:pPr>
            <a:r>
              <a:rPr lang="en-GB" sz="1600" dirty="0" smtClean="0"/>
              <a:t>Data </a:t>
            </a:r>
            <a:r>
              <a:rPr lang="en-GB" sz="1600" dirty="0" err="1" smtClean="0"/>
              <a:t>Valid’s</a:t>
            </a:r>
            <a:r>
              <a:rPr lang="en-GB" sz="1600" dirty="0" smtClean="0"/>
              <a:t> purpose is to distinguish between these two cases: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1327671" y="5314637"/>
            <a:ext cx="0" cy="315599"/>
          </a:xfrm>
          <a:prstGeom prst="straightConnector1">
            <a:avLst/>
          </a:prstGeom>
          <a:ln w="952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363687" y="5154093"/>
            <a:ext cx="1394976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i="1" dirty="0" smtClean="0"/>
              <a:t>Internal Data</a:t>
            </a:r>
          </a:p>
          <a:p>
            <a:pPr algn="ctr"/>
            <a:r>
              <a:rPr lang="en-US" sz="1000" i="1" dirty="0" smtClean="0"/>
              <a:t>Valid bit</a:t>
            </a:r>
            <a:endParaRPr lang="en-US" sz="1000" i="1" dirty="0"/>
          </a:p>
        </p:txBody>
      </p:sp>
      <p:sp>
        <p:nvSpPr>
          <p:cNvPr id="59" name="Rounded Rectangle 58"/>
          <p:cNvSpPr/>
          <p:nvPr/>
        </p:nvSpPr>
        <p:spPr>
          <a:xfrm>
            <a:off x="3854539" y="5607924"/>
            <a:ext cx="4164691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>
                <a:solidFill>
                  <a:srgbClr val="0000FF"/>
                </a:solidFill>
              </a:rPr>
              <a:t>D</a:t>
            </a:r>
            <a:r>
              <a:rPr lang="en-US" sz="1100" dirty="0" smtClean="0">
                <a:solidFill>
                  <a:srgbClr val="0000FF"/>
                </a:solidFill>
              </a:rPr>
              <a:t>ata </a:t>
            </a:r>
            <a:r>
              <a:rPr lang="en-US" sz="1100" dirty="0">
                <a:solidFill>
                  <a:srgbClr val="0000FF"/>
                </a:solidFill>
              </a:rPr>
              <a:t>V</a:t>
            </a:r>
            <a:r>
              <a:rPr lang="en-US" sz="1100" dirty="0" smtClean="0">
                <a:solidFill>
                  <a:srgbClr val="0000FF"/>
                </a:solidFill>
              </a:rPr>
              <a:t>alid is 0 =&gt; this hit memory does not contain a real hit.  So this memory </a:t>
            </a:r>
            <a:r>
              <a:rPr lang="en-US" sz="1100" dirty="0">
                <a:solidFill>
                  <a:srgbClr val="0000FF"/>
                </a:solidFill>
              </a:rPr>
              <a:t>is empty </a:t>
            </a:r>
            <a:r>
              <a:rPr lang="en-US" sz="1100" dirty="0" smtClean="0">
                <a:solidFill>
                  <a:srgbClr val="0000FF"/>
                </a:solidFill>
              </a:rPr>
              <a:t>and there </a:t>
            </a:r>
            <a:r>
              <a:rPr lang="en-US" sz="1100" dirty="0">
                <a:solidFill>
                  <a:srgbClr val="0000FF"/>
                </a:solidFill>
              </a:rPr>
              <a:t>were </a:t>
            </a:r>
            <a:r>
              <a:rPr lang="en-US" sz="1100" dirty="0" smtClean="0">
                <a:solidFill>
                  <a:srgbClr val="0000FF"/>
                </a:solidFill>
              </a:rPr>
              <a:t>fewer </a:t>
            </a:r>
            <a:r>
              <a:rPr lang="en-US" sz="1100" dirty="0">
                <a:solidFill>
                  <a:srgbClr val="0000FF"/>
                </a:solidFill>
              </a:rPr>
              <a:t>than 8 hits for this </a:t>
            </a:r>
            <a:r>
              <a:rPr lang="en-US" sz="1100" dirty="0" smtClean="0">
                <a:solidFill>
                  <a:srgbClr val="0000FF"/>
                </a:solidFill>
              </a:rPr>
              <a:t>cycle.</a:t>
            </a:r>
            <a:endParaRPr lang="en-US" sz="1100" dirty="0">
              <a:solidFill>
                <a:srgbClr val="0000FF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3857439" y="5224182"/>
            <a:ext cx="1138376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b="1" dirty="0" smtClean="0">
                <a:solidFill>
                  <a:srgbClr val="0000FF"/>
                </a:solidFill>
              </a:rPr>
              <a:t>interpretation</a:t>
            </a:r>
            <a:r>
              <a:rPr lang="en-US" sz="1100" dirty="0" smtClean="0">
                <a:solidFill>
                  <a:srgbClr val="0000FF"/>
                </a:solidFill>
              </a:rPr>
              <a:t>:</a:t>
            </a:r>
            <a:endParaRPr lang="en-US" sz="1100" dirty="0">
              <a:solidFill>
                <a:srgbClr val="0000FF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1254153" y="6164361"/>
            <a:ext cx="2199194" cy="146304"/>
            <a:chOff x="1844703" y="6211986"/>
            <a:chExt cx="2199194" cy="146304"/>
          </a:xfrm>
        </p:grpSpPr>
        <p:sp>
          <p:nvSpPr>
            <p:cNvPr id="78" name="Rounded Rectangle 77"/>
            <p:cNvSpPr/>
            <p:nvPr/>
          </p:nvSpPr>
          <p:spPr>
            <a:xfrm>
              <a:off x="1844703" y="6211986"/>
              <a:ext cx="147036" cy="146304"/>
            </a:xfrm>
            <a:prstGeom prst="roundRect">
              <a:avLst/>
            </a:prstGeom>
            <a:solidFill>
              <a:srgbClr val="FF0000">
                <a:alpha val="6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2014335" y="6211986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2172065" y="6211986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2329795" y="6211986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3118445" y="6211986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3276175" y="6211986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3433905" y="6211986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3591635" y="6211986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2802985" y="6211986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2645255" y="6211986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3907095" y="6211986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2960715" y="6211986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2487525" y="6211986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3749365" y="6211986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Rounded Rectangle 92"/>
          <p:cNvSpPr/>
          <p:nvPr/>
        </p:nvSpPr>
        <p:spPr>
          <a:xfrm>
            <a:off x="3854539" y="6116487"/>
            <a:ext cx="4164691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>
                <a:solidFill>
                  <a:srgbClr val="0000FF"/>
                </a:solidFill>
              </a:rPr>
              <a:t>D</a:t>
            </a:r>
            <a:r>
              <a:rPr lang="en-US" sz="1100" dirty="0" smtClean="0">
                <a:solidFill>
                  <a:srgbClr val="0000FF"/>
                </a:solidFill>
              </a:rPr>
              <a:t>ata </a:t>
            </a:r>
            <a:r>
              <a:rPr lang="en-US" sz="1100" dirty="0">
                <a:solidFill>
                  <a:srgbClr val="0000FF"/>
                </a:solidFill>
              </a:rPr>
              <a:t>V</a:t>
            </a:r>
            <a:r>
              <a:rPr lang="en-US" sz="1100" dirty="0" smtClean="0">
                <a:solidFill>
                  <a:srgbClr val="0000FF"/>
                </a:solidFill>
              </a:rPr>
              <a:t>alid is 1 =&gt; row 0 had 1 hit in column 0</a:t>
            </a:r>
            <a:endParaRPr lang="en-US" sz="1100" dirty="0">
              <a:solidFill>
                <a:srgbClr val="0000FF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1254153" y="5658814"/>
            <a:ext cx="2199194" cy="146462"/>
            <a:chOff x="1844703" y="5706439"/>
            <a:chExt cx="2199194" cy="146462"/>
          </a:xfrm>
        </p:grpSpPr>
        <p:sp>
          <p:nvSpPr>
            <p:cNvPr id="95" name="Rounded Rectangle 94"/>
            <p:cNvSpPr/>
            <p:nvPr/>
          </p:nvSpPr>
          <p:spPr>
            <a:xfrm>
              <a:off x="1844703" y="5706597"/>
              <a:ext cx="147036" cy="146304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2014335" y="5706439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172065" y="5706439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2329795" y="5706439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3118445" y="5706439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3276175" y="5706439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3433905" y="5706439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3591635" y="5706439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2802985" y="5706439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2645255" y="5706439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2960715" y="5706439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2487525" y="5706439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3749365" y="5706439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3907095" y="5706439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Left Brace 108"/>
          <p:cNvSpPr/>
          <p:nvPr/>
        </p:nvSpPr>
        <p:spPr>
          <a:xfrm rot="5400000">
            <a:off x="1923888" y="5178434"/>
            <a:ext cx="95834" cy="771874"/>
          </a:xfrm>
          <a:prstGeom prst="leftBrace">
            <a:avLst>
              <a:gd name="adj1" fmla="val 37853"/>
              <a:gd name="adj2" fmla="val 50000"/>
            </a:avLst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Rounded Rectangle 109"/>
          <p:cNvSpPr/>
          <p:nvPr/>
        </p:nvSpPr>
        <p:spPr>
          <a:xfrm>
            <a:off x="1460894" y="5214910"/>
            <a:ext cx="1010184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i="1" dirty="0" smtClean="0"/>
              <a:t>column address (5 bits)</a:t>
            </a:r>
            <a:endParaRPr lang="en-US" sz="1000" i="1" dirty="0"/>
          </a:p>
        </p:txBody>
      </p:sp>
      <p:sp>
        <p:nvSpPr>
          <p:cNvPr id="111" name="Left Brace 110"/>
          <p:cNvSpPr/>
          <p:nvPr/>
        </p:nvSpPr>
        <p:spPr>
          <a:xfrm rot="5400000">
            <a:off x="2856353" y="5022154"/>
            <a:ext cx="95834" cy="1084436"/>
          </a:xfrm>
          <a:prstGeom prst="leftBrace">
            <a:avLst>
              <a:gd name="adj1" fmla="val 37853"/>
              <a:gd name="adj2" fmla="val 50000"/>
            </a:avLst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ounded Rectangle 111"/>
          <p:cNvSpPr/>
          <p:nvPr/>
        </p:nvSpPr>
        <p:spPr>
          <a:xfrm>
            <a:off x="2248207" y="5214910"/>
            <a:ext cx="1341384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i="1" dirty="0" smtClean="0"/>
              <a:t>strip (row) address </a:t>
            </a:r>
            <a:br>
              <a:rPr lang="en-US" sz="1000" i="1" dirty="0" smtClean="0"/>
            </a:br>
            <a:r>
              <a:rPr lang="en-US" sz="1000" i="1" dirty="0" smtClean="0"/>
              <a:t>(</a:t>
            </a:r>
            <a:r>
              <a:rPr lang="en-US" sz="1000" i="1" dirty="0"/>
              <a:t>7</a:t>
            </a:r>
            <a:r>
              <a:rPr lang="en-US" sz="1000" i="1" dirty="0" smtClean="0"/>
              <a:t> bits)</a:t>
            </a:r>
            <a:endParaRPr lang="en-US" sz="1000" i="1" dirty="0"/>
          </a:p>
        </p:txBody>
      </p:sp>
      <p:sp>
        <p:nvSpPr>
          <p:cNvPr id="113" name="Rounded Rectangle 112"/>
          <p:cNvSpPr/>
          <p:nvPr/>
        </p:nvSpPr>
        <p:spPr>
          <a:xfrm>
            <a:off x="1072284" y="4880540"/>
            <a:ext cx="1129415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i="1" dirty="0" smtClean="0"/>
              <a:t>Multiple hit flag</a:t>
            </a:r>
            <a:endParaRPr lang="en-US" sz="1000" i="1" dirty="0"/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1490171" y="5117306"/>
            <a:ext cx="0" cy="510827"/>
          </a:xfrm>
          <a:prstGeom prst="straightConnector1">
            <a:avLst/>
          </a:prstGeom>
          <a:ln w="952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 124"/>
          <p:cNvGrpSpPr/>
          <p:nvPr/>
        </p:nvGrpSpPr>
        <p:grpSpPr>
          <a:xfrm>
            <a:off x="7672411" y="4409064"/>
            <a:ext cx="1443914" cy="494395"/>
            <a:chOff x="7672411" y="183728"/>
            <a:chExt cx="1443914" cy="494395"/>
          </a:xfrm>
        </p:grpSpPr>
        <p:sp>
          <p:nvSpPr>
            <p:cNvPr id="126" name="Rounded Rectangle 125"/>
            <p:cNvSpPr/>
            <p:nvPr/>
          </p:nvSpPr>
          <p:spPr>
            <a:xfrm>
              <a:off x="8256442" y="231602"/>
              <a:ext cx="147036" cy="146304"/>
            </a:xfrm>
            <a:prstGeom prst="roundRect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8256442" y="483946"/>
              <a:ext cx="147036" cy="146304"/>
            </a:xfrm>
            <a:prstGeom prst="roundRect">
              <a:avLst/>
            </a:prstGeom>
            <a:solidFill>
              <a:schemeClr val="bg1">
                <a:lumMod val="50000"/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8397315" y="183728"/>
              <a:ext cx="719010" cy="24205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100" dirty="0" smtClean="0">
                  <a:solidFill>
                    <a:schemeClr val="tx1"/>
                  </a:solidFill>
                </a:rPr>
                <a:t>mean 0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29" name="Rounded Rectangle 128"/>
            <p:cNvSpPr/>
            <p:nvPr/>
          </p:nvSpPr>
          <p:spPr>
            <a:xfrm>
              <a:off x="8397315" y="436072"/>
              <a:ext cx="719010" cy="24205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100" dirty="0" smtClean="0">
                  <a:solidFill>
                    <a:schemeClr val="tx1"/>
                  </a:solidFill>
                </a:rPr>
                <a:t>mean 1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30" name="Rounded Rectangle 129"/>
            <p:cNvSpPr/>
            <p:nvPr/>
          </p:nvSpPr>
          <p:spPr>
            <a:xfrm>
              <a:off x="8061765" y="231601"/>
              <a:ext cx="147036" cy="146304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8061765" y="483946"/>
              <a:ext cx="147036" cy="146304"/>
            </a:xfrm>
            <a:prstGeom prst="roundRect">
              <a:avLst/>
            </a:prstGeom>
            <a:solidFill>
              <a:srgbClr val="FF0000">
                <a:alpha val="6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ounded Rectangle 131"/>
            <p:cNvSpPr/>
            <p:nvPr/>
          </p:nvSpPr>
          <p:spPr>
            <a:xfrm>
              <a:off x="7867088" y="231602"/>
              <a:ext cx="147036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7867088" y="483945"/>
              <a:ext cx="147036" cy="146304"/>
            </a:xfrm>
            <a:prstGeom prst="roundRect">
              <a:avLst/>
            </a:prstGeom>
            <a:solidFill>
              <a:srgbClr val="00CC00">
                <a:alpha val="80000"/>
              </a:srgbClr>
            </a:solidFill>
            <a:ln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7672411" y="483946"/>
              <a:ext cx="141919" cy="146304"/>
            </a:xfrm>
            <a:prstGeom prst="roundRect">
              <a:avLst/>
            </a:prstGeom>
            <a:solidFill>
              <a:srgbClr val="002060">
                <a:alpha val="80000"/>
              </a:srgb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263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FF0066"/>
                </a:solidFill>
              </a:rPr>
              <a:t>Storage and output of encoded hits – 2/3</a:t>
            </a:r>
            <a:endParaRPr lang="en-GB" sz="3600" dirty="0">
              <a:solidFill>
                <a:srgbClr val="FF0066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19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839" y="796642"/>
            <a:ext cx="8795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Continuing with the example of the 4 hits shown on earlier slides, the hits are written to memory and serialized as follows: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42957" y="2422818"/>
            <a:ext cx="2200223" cy="146304"/>
            <a:chOff x="942957" y="2422818"/>
            <a:chExt cx="2200223" cy="146304"/>
          </a:xfrm>
        </p:grpSpPr>
        <p:sp>
          <p:nvSpPr>
            <p:cNvPr id="175" name="Rounded Rectangle 174"/>
            <p:cNvSpPr/>
            <p:nvPr/>
          </p:nvSpPr>
          <p:spPr>
            <a:xfrm>
              <a:off x="2848435" y="2422818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ounded Rectangle 173"/>
            <p:cNvSpPr/>
            <p:nvPr/>
          </p:nvSpPr>
          <p:spPr>
            <a:xfrm>
              <a:off x="2216687" y="2422818"/>
              <a:ext cx="136802" cy="146304"/>
            </a:xfrm>
            <a:prstGeom prst="roundRect">
              <a:avLst/>
            </a:prstGeom>
            <a:solidFill>
              <a:srgbClr val="002060">
                <a:alpha val="80000"/>
              </a:srgb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942957" y="2422818"/>
              <a:ext cx="147036" cy="146304"/>
            </a:xfrm>
            <a:prstGeom prst="roundRect">
              <a:avLst/>
            </a:prstGeom>
            <a:solidFill>
              <a:srgbClr val="FF0000">
                <a:alpha val="6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1111128" y="2422818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1269065" y="2422818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1427002" y="2422818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1584939" y="2422818"/>
              <a:ext cx="136802" cy="146304"/>
            </a:xfrm>
            <a:prstGeom prst="roundRect">
              <a:avLst/>
            </a:prstGeom>
            <a:solidFill>
              <a:schemeClr val="bg1">
                <a:lumMod val="50000"/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374624" y="2422818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2532561" y="2422818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2690498" y="2422818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1900813" y="2422818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1742876" y="2422818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3006378" y="2422818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2058750" y="2422818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42957" y="2765718"/>
            <a:ext cx="2200223" cy="146304"/>
            <a:chOff x="942957" y="2765718"/>
            <a:chExt cx="2200223" cy="146304"/>
          </a:xfrm>
        </p:grpSpPr>
        <p:sp>
          <p:nvSpPr>
            <p:cNvPr id="177" name="Rounded Rectangle 176"/>
            <p:cNvSpPr/>
            <p:nvPr/>
          </p:nvSpPr>
          <p:spPr>
            <a:xfrm>
              <a:off x="3006378" y="2765718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ounded Rectangle 175"/>
            <p:cNvSpPr/>
            <p:nvPr/>
          </p:nvSpPr>
          <p:spPr>
            <a:xfrm>
              <a:off x="2058750" y="2765718"/>
              <a:ext cx="136802" cy="146304"/>
            </a:xfrm>
            <a:prstGeom prst="roundRect">
              <a:avLst/>
            </a:prstGeom>
            <a:solidFill>
              <a:srgbClr val="002060">
                <a:alpha val="80000"/>
              </a:srgb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ounded Rectangle 150"/>
            <p:cNvSpPr/>
            <p:nvPr/>
          </p:nvSpPr>
          <p:spPr>
            <a:xfrm>
              <a:off x="2532561" y="2765718"/>
              <a:ext cx="136802" cy="146304"/>
            </a:xfrm>
            <a:prstGeom prst="roundRect">
              <a:avLst/>
            </a:prstGeom>
            <a:solidFill>
              <a:srgbClr val="002060">
                <a:alpha val="80000"/>
              </a:srgb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942957" y="2765718"/>
              <a:ext cx="147036" cy="146304"/>
            </a:xfrm>
            <a:prstGeom prst="roundRect">
              <a:avLst/>
            </a:prstGeom>
            <a:solidFill>
              <a:srgbClr val="FF0000">
                <a:alpha val="6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111128" y="2765718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1269065" y="2765718"/>
              <a:ext cx="136802" cy="146304"/>
            </a:xfrm>
            <a:prstGeom prst="roundRect">
              <a:avLst/>
            </a:prstGeom>
            <a:solidFill>
              <a:schemeClr val="tx1">
                <a:lumMod val="50000"/>
                <a:lumOff val="50000"/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ounded Rectangle 123"/>
            <p:cNvSpPr/>
            <p:nvPr/>
          </p:nvSpPr>
          <p:spPr>
            <a:xfrm>
              <a:off x="1427002" y="2765718"/>
              <a:ext cx="136802" cy="146304"/>
            </a:xfrm>
            <a:prstGeom prst="roundRect">
              <a:avLst/>
            </a:prstGeom>
            <a:solidFill>
              <a:schemeClr val="tx1">
                <a:lumMod val="50000"/>
                <a:lumOff val="50000"/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1584939" y="2765718"/>
              <a:ext cx="136802" cy="146304"/>
            </a:xfrm>
            <a:prstGeom prst="roundRect">
              <a:avLst/>
            </a:prstGeom>
            <a:solidFill>
              <a:schemeClr val="tx1">
                <a:lumMod val="50000"/>
                <a:lumOff val="50000"/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2216687" y="2765718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2374624" y="2765718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ounded Rectangle 128"/>
            <p:cNvSpPr/>
            <p:nvPr/>
          </p:nvSpPr>
          <p:spPr>
            <a:xfrm>
              <a:off x="2690498" y="2765718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ounded Rectangle 129"/>
            <p:cNvSpPr/>
            <p:nvPr/>
          </p:nvSpPr>
          <p:spPr>
            <a:xfrm>
              <a:off x="2848435" y="2765718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1900813" y="2765718"/>
              <a:ext cx="136802" cy="146304"/>
            </a:xfrm>
            <a:prstGeom prst="roundRect">
              <a:avLst/>
            </a:prstGeom>
            <a:solidFill>
              <a:schemeClr val="tx1">
                <a:lumMod val="50000"/>
                <a:lumOff val="50000"/>
                <a:alpha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ounded Rectangle 131"/>
            <p:cNvSpPr/>
            <p:nvPr/>
          </p:nvSpPr>
          <p:spPr>
            <a:xfrm>
              <a:off x="1742876" y="2765718"/>
              <a:ext cx="136802" cy="146304"/>
            </a:xfrm>
            <a:prstGeom prst="roundRect">
              <a:avLst/>
            </a:prstGeom>
            <a:solidFill>
              <a:schemeClr val="tx1">
                <a:lumMod val="50000"/>
                <a:lumOff val="50000"/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42957" y="3109292"/>
            <a:ext cx="2200223" cy="146304"/>
            <a:chOff x="942957" y="3109292"/>
            <a:chExt cx="2200223" cy="146304"/>
          </a:xfrm>
        </p:grpSpPr>
        <p:sp>
          <p:nvSpPr>
            <p:cNvPr id="179" name="Rounded Rectangle 178"/>
            <p:cNvSpPr/>
            <p:nvPr/>
          </p:nvSpPr>
          <p:spPr>
            <a:xfrm>
              <a:off x="2848435" y="3109292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ounded Rectangle 177"/>
            <p:cNvSpPr/>
            <p:nvPr/>
          </p:nvSpPr>
          <p:spPr>
            <a:xfrm>
              <a:off x="2216687" y="3109292"/>
              <a:ext cx="136802" cy="146304"/>
            </a:xfrm>
            <a:prstGeom prst="roundRect">
              <a:avLst/>
            </a:prstGeom>
            <a:solidFill>
              <a:srgbClr val="002060">
                <a:alpha val="80000"/>
              </a:srgb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ounded Rectangle 149"/>
            <p:cNvSpPr/>
            <p:nvPr/>
          </p:nvSpPr>
          <p:spPr>
            <a:xfrm>
              <a:off x="2532561" y="3109292"/>
              <a:ext cx="136802" cy="146304"/>
            </a:xfrm>
            <a:prstGeom prst="roundRect">
              <a:avLst/>
            </a:prstGeom>
            <a:solidFill>
              <a:srgbClr val="002060">
                <a:alpha val="80000"/>
              </a:srgb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ounded Rectangle 135"/>
            <p:cNvSpPr/>
            <p:nvPr/>
          </p:nvSpPr>
          <p:spPr>
            <a:xfrm>
              <a:off x="942957" y="3109292"/>
              <a:ext cx="147036" cy="146304"/>
            </a:xfrm>
            <a:prstGeom prst="roundRect">
              <a:avLst/>
            </a:prstGeom>
            <a:solidFill>
              <a:srgbClr val="FF0000">
                <a:alpha val="6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ounded Rectangle 136"/>
            <p:cNvSpPr/>
            <p:nvPr/>
          </p:nvSpPr>
          <p:spPr>
            <a:xfrm>
              <a:off x="1111128" y="3109292"/>
              <a:ext cx="136802" cy="146304"/>
            </a:xfrm>
            <a:prstGeom prst="roundRect">
              <a:avLst/>
            </a:prstGeom>
            <a:solidFill>
              <a:srgbClr val="00CC00">
                <a:alpha val="80000"/>
              </a:srgbClr>
            </a:solidFill>
            <a:ln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ounded Rectangle 137"/>
            <p:cNvSpPr/>
            <p:nvPr/>
          </p:nvSpPr>
          <p:spPr>
            <a:xfrm>
              <a:off x="1269065" y="3109292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ounded Rectangle 138"/>
            <p:cNvSpPr/>
            <p:nvPr/>
          </p:nvSpPr>
          <p:spPr>
            <a:xfrm>
              <a:off x="1427002" y="3109292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ounded Rectangle 139"/>
            <p:cNvSpPr/>
            <p:nvPr/>
          </p:nvSpPr>
          <p:spPr>
            <a:xfrm>
              <a:off x="1584939" y="3109292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ounded Rectangle 141"/>
            <p:cNvSpPr/>
            <p:nvPr/>
          </p:nvSpPr>
          <p:spPr>
            <a:xfrm>
              <a:off x="2374624" y="3109292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ounded Rectangle 143"/>
            <p:cNvSpPr/>
            <p:nvPr/>
          </p:nvSpPr>
          <p:spPr>
            <a:xfrm>
              <a:off x="2690498" y="3109292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ounded Rectangle 145"/>
            <p:cNvSpPr/>
            <p:nvPr/>
          </p:nvSpPr>
          <p:spPr>
            <a:xfrm>
              <a:off x="1900813" y="3109292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ounded Rectangle 146"/>
            <p:cNvSpPr/>
            <p:nvPr/>
          </p:nvSpPr>
          <p:spPr>
            <a:xfrm>
              <a:off x="1742876" y="3109292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ounded Rectangle 147"/>
            <p:cNvSpPr/>
            <p:nvPr/>
          </p:nvSpPr>
          <p:spPr>
            <a:xfrm>
              <a:off x="3006378" y="3109292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ounded Rectangle 148"/>
            <p:cNvSpPr/>
            <p:nvPr/>
          </p:nvSpPr>
          <p:spPr>
            <a:xfrm>
              <a:off x="2058750" y="3109292"/>
              <a:ext cx="136802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46100" y="2495970"/>
            <a:ext cx="5350256" cy="1857018"/>
            <a:chOff x="546100" y="2495970"/>
            <a:chExt cx="5350256" cy="1857018"/>
          </a:xfrm>
        </p:grpSpPr>
        <p:sp>
          <p:nvSpPr>
            <p:cNvPr id="13" name="Arc 12"/>
            <p:cNvSpPr/>
            <p:nvPr/>
          </p:nvSpPr>
          <p:spPr>
            <a:xfrm>
              <a:off x="546100" y="2495970"/>
              <a:ext cx="5350256" cy="1857018"/>
            </a:xfrm>
            <a:prstGeom prst="arc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4" name="Straight Arrow Connector 333"/>
            <p:cNvCxnSpPr/>
            <p:nvPr/>
          </p:nvCxnSpPr>
          <p:spPr>
            <a:xfrm>
              <a:off x="5896356" y="3418758"/>
              <a:ext cx="0" cy="167636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762000" y="2838870"/>
            <a:ext cx="4915152" cy="1218780"/>
            <a:chOff x="762000" y="2838870"/>
            <a:chExt cx="4915152" cy="1218780"/>
          </a:xfrm>
        </p:grpSpPr>
        <p:cxnSp>
          <p:nvCxnSpPr>
            <p:cNvPr id="335" name="Straight Arrow Connector 334"/>
            <p:cNvCxnSpPr/>
            <p:nvPr/>
          </p:nvCxnSpPr>
          <p:spPr>
            <a:xfrm>
              <a:off x="5677151" y="3448050"/>
              <a:ext cx="0" cy="138344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7" name="Arc 336"/>
            <p:cNvSpPr/>
            <p:nvPr/>
          </p:nvSpPr>
          <p:spPr>
            <a:xfrm>
              <a:off x="762000" y="2838870"/>
              <a:ext cx="4915152" cy="1218780"/>
            </a:xfrm>
            <a:prstGeom prst="arc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91713" y="3182444"/>
            <a:ext cx="4466236" cy="653750"/>
            <a:chOff x="991713" y="3182444"/>
            <a:chExt cx="4466236" cy="653750"/>
          </a:xfrm>
        </p:grpSpPr>
        <p:cxnSp>
          <p:nvCxnSpPr>
            <p:cNvPr id="336" name="Straight Arrow Connector 335"/>
            <p:cNvCxnSpPr/>
            <p:nvPr/>
          </p:nvCxnSpPr>
          <p:spPr>
            <a:xfrm flipH="1">
              <a:off x="5457948" y="3502576"/>
              <a:ext cx="1" cy="83818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" name="Arc 337"/>
            <p:cNvSpPr/>
            <p:nvPr/>
          </p:nvSpPr>
          <p:spPr>
            <a:xfrm>
              <a:off x="991713" y="3182444"/>
              <a:ext cx="4466235" cy="653750"/>
            </a:xfrm>
            <a:prstGeom prst="arc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39" name="Rounded Rectangle 338"/>
          <p:cNvSpPr/>
          <p:nvPr/>
        </p:nvSpPr>
        <p:spPr>
          <a:xfrm>
            <a:off x="3115648" y="2284293"/>
            <a:ext cx="1609344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i="1" dirty="0" smtClean="0"/>
              <a:t>First write to memory</a:t>
            </a:r>
            <a:endParaRPr lang="en-US" sz="1000" i="1" dirty="0"/>
          </a:p>
        </p:txBody>
      </p:sp>
      <p:sp>
        <p:nvSpPr>
          <p:cNvPr id="340" name="Rounded Rectangle 339"/>
          <p:cNvSpPr/>
          <p:nvPr/>
        </p:nvSpPr>
        <p:spPr>
          <a:xfrm>
            <a:off x="3115648" y="2630828"/>
            <a:ext cx="1609344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i="1" dirty="0" smtClean="0"/>
              <a:t>Second write to memory</a:t>
            </a:r>
            <a:endParaRPr lang="en-US" sz="1000" i="1" dirty="0"/>
          </a:p>
        </p:txBody>
      </p:sp>
      <p:sp>
        <p:nvSpPr>
          <p:cNvPr id="341" name="Rounded Rectangle 340"/>
          <p:cNvSpPr/>
          <p:nvPr/>
        </p:nvSpPr>
        <p:spPr>
          <a:xfrm>
            <a:off x="3115648" y="2976361"/>
            <a:ext cx="1609344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i="1" dirty="0" smtClean="0"/>
              <a:t>Third write to memory</a:t>
            </a:r>
            <a:endParaRPr lang="en-US" sz="1000" i="1" dirty="0"/>
          </a:p>
        </p:txBody>
      </p:sp>
      <p:sp>
        <p:nvSpPr>
          <p:cNvPr id="343" name="Rounded Rectangle 342"/>
          <p:cNvSpPr/>
          <p:nvPr/>
        </p:nvSpPr>
        <p:spPr>
          <a:xfrm>
            <a:off x="832444" y="3761671"/>
            <a:ext cx="2539406" cy="7563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100" dirty="0" smtClean="0"/>
              <a:t>In this example, there are only 3 strips which are reporting hits, so the remaining 5 memory slots are not written and their Data Valid bits are 0.</a:t>
            </a:r>
            <a:endParaRPr lang="en-US" sz="1100" dirty="0"/>
          </a:p>
        </p:txBody>
      </p:sp>
      <p:cxnSp>
        <p:nvCxnSpPr>
          <p:cNvPr id="663" name="Straight Arrow Connector 662"/>
          <p:cNvCxnSpPr/>
          <p:nvPr/>
        </p:nvCxnSpPr>
        <p:spPr>
          <a:xfrm flipV="1">
            <a:off x="3281777" y="3786355"/>
            <a:ext cx="845723" cy="152251"/>
          </a:xfrm>
          <a:prstGeom prst="straightConnector1">
            <a:avLst/>
          </a:prstGeom>
          <a:ln w="952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Arrow Connector 343"/>
          <p:cNvCxnSpPr/>
          <p:nvPr/>
        </p:nvCxnSpPr>
        <p:spPr>
          <a:xfrm>
            <a:off x="1016877" y="2075313"/>
            <a:ext cx="0" cy="315599"/>
          </a:xfrm>
          <a:prstGeom prst="straightConnector1">
            <a:avLst/>
          </a:prstGeom>
          <a:ln w="952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Rounded Rectangle 344"/>
          <p:cNvSpPr/>
          <p:nvPr/>
        </p:nvSpPr>
        <p:spPr>
          <a:xfrm>
            <a:off x="52893" y="1914769"/>
            <a:ext cx="1394976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i="1" dirty="0" smtClean="0"/>
              <a:t>Internal Data</a:t>
            </a:r>
          </a:p>
          <a:p>
            <a:pPr algn="ctr"/>
            <a:r>
              <a:rPr lang="en-US" sz="1000" i="1" dirty="0" smtClean="0"/>
              <a:t>Valid bit</a:t>
            </a:r>
            <a:endParaRPr lang="en-US" sz="1000" i="1" dirty="0"/>
          </a:p>
        </p:txBody>
      </p:sp>
      <p:sp>
        <p:nvSpPr>
          <p:cNvPr id="346" name="Left Brace 345"/>
          <p:cNvSpPr/>
          <p:nvPr/>
        </p:nvSpPr>
        <p:spPr>
          <a:xfrm rot="5400000">
            <a:off x="1613094" y="1939110"/>
            <a:ext cx="95834" cy="771874"/>
          </a:xfrm>
          <a:prstGeom prst="leftBrace">
            <a:avLst>
              <a:gd name="adj1" fmla="val 37853"/>
              <a:gd name="adj2" fmla="val 50000"/>
            </a:avLst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8" name="Rounded Rectangle 347"/>
          <p:cNvSpPr/>
          <p:nvPr/>
        </p:nvSpPr>
        <p:spPr>
          <a:xfrm>
            <a:off x="1150100" y="1975586"/>
            <a:ext cx="1010184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i="1" dirty="0" smtClean="0"/>
              <a:t>column address (5 bits)</a:t>
            </a:r>
            <a:endParaRPr lang="en-US" sz="1000" i="1" dirty="0"/>
          </a:p>
        </p:txBody>
      </p:sp>
      <p:sp>
        <p:nvSpPr>
          <p:cNvPr id="350" name="Left Brace 349"/>
          <p:cNvSpPr/>
          <p:nvPr/>
        </p:nvSpPr>
        <p:spPr>
          <a:xfrm rot="5400000">
            <a:off x="2545559" y="1782830"/>
            <a:ext cx="95834" cy="1084436"/>
          </a:xfrm>
          <a:prstGeom prst="leftBrace">
            <a:avLst>
              <a:gd name="adj1" fmla="val 37853"/>
              <a:gd name="adj2" fmla="val 50000"/>
            </a:avLst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1" name="Rounded Rectangle 350"/>
          <p:cNvSpPr/>
          <p:nvPr/>
        </p:nvSpPr>
        <p:spPr>
          <a:xfrm>
            <a:off x="1937413" y="1975586"/>
            <a:ext cx="1341384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i="1" dirty="0" smtClean="0"/>
              <a:t>strip (row) address </a:t>
            </a:r>
            <a:br>
              <a:rPr lang="en-US" sz="1000" i="1" dirty="0" smtClean="0"/>
            </a:br>
            <a:r>
              <a:rPr lang="en-US" sz="1000" i="1" dirty="0" smtClean="0"/>
              <a:t>(</a:t>
            </a:r>
            <a:r>
              <a:rPr lang="en-US" sz="1000" i="1" dirty="0"/>
              <a:t>7</a:t>
            </a:r>
            <a:r>
              <a:rPr lang="en-US" sz="1000" i="1" dirty="0" smtClean="0"/>
              <a:t> bits)</a:t>
            </a:r>
            <a:endParaRPr lang="en-US" sz="1000" i="1" dirty="0"/>
          </a:p>
        </p:txBody>
      </p:sp>
      <p:sp>
        <p:nvSpPr>
          <p:cNvPr id="352" name="Rounded Rectangle 351"/>
          <p:cNvSpPr/>
          <p:nvPr/>
        </p:nvSpPr>
        <p:spPr>
          <a:xfrm>
            <a:off x="761490" y="1641216"/>
            <a:ext cx="1129415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i="1" dirty="0" smtClean="0"/>
              <a:t>Multiple hit flag</a:t>
            </a:r>
            <a:endParaRPr lang="en-US" sz="1000" i="1" dirty="0"/>
          </a:p>
        </p:txBody>
      </p:sp>
      <p:cxnSp>
        <p:nvCxnSpPr>
          <p:cNvPr id="353" name="Straight Arrow Connector 352"/>
          <p:cNvCxnSpPr/>
          <p:nvPr/>
        </p:nvCxnSpPr>
        <p:spPr>
          <a:xfrm>
            <a:off x="1179377" y="1877982"/>
            <a:ext cx="0" cy="510827"/>
          </a:xfrm>
          <a:prstGeom prst="straightConnector1">
            <a:avLst/>
          </a:prstGeom>
          <a:ln w="952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Arrow Connector 353"/>
          <p:cNvCxnSpPr/>
          <p:nvPr/>
        </p:nvCxnSpPr>
        <p:spPr>
          <a:xfrm flipV="1">
            <a:off x="1338621" y="3297327"/>
            <a:ext cx="0" cy="167636"/>
          </a:xfrm>
          <a:prstGeom prst="straightConnector1">
            <a:avLst/>
          </a:prstGeom>
          <a:ln w="952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Arrow Connector 354"/>
          <p:cNvCxnSpPr/>
          <p:nvPr/>
        </p:nvCxnSpPr>
        <p:spPr>
          <a:xfrm flipV="1">
            <a:off x="1970760" y="3297327"/>
            <a:ext cx="0" cy="167636"/>
          </a:xfrm>
          <a:prstGeom prst="straightConnector1">
            <a:avLst/>
          </a:prstGeom>
          <a:ln w="952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Arrow Connector 355"/>
          <p:cNvCxnSpPr/>
          <p:nvPr/>
        </p:nvCxnSpPr>
        <p:spPr>
          <a:xfrm flipV="1">
            <a:off x="2126771" y="3297327"/>
            <a:ext cx="0" cy="167636"/>
          </a:xfrm>
          <a:prstGeom prst="straightConnector1">
            <a:avLst/>
          </a:prstGeom>
          <a:ln w="952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Arrow Connector 356"/>
          <p:cNvCxnSpPr/>
          <p:nvPr/>
        </p:nvCxnSpPr>
        <p:spPr>
          <a:xfrm flipV="1">
            <a:off x="3074779" y="3297327"/>
            <a:ext cx="0" cy="167636"/>
          </a:xfrm>
          <a:prstGeom prst="straightConnector1">
            <a:avLst/>
          </a:prstGeom>
          <a:ln w="952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" name="Rounded Rectangle 357"/>
          <p:cNvSpPr/>
          <p:nvPr/>
        </p:nvSpPr>
        <p:spPr>
          <a:xfrm>
            <a:off x="1119851" y="3400553"/>
            <a:ext cx="443744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i="1" dirty="0" err="1" smtClean="0"/>
              <a:t>msb</a:t>
            </a:r>
            <a:endParaRPr lang="en-US" sz="1000" i="1" dirty="0"/>
          </a:p>
        </p:txBody>
      </p:sp>
      <p:sp>
        <p:nvSpPr>
          <p:cNvPr id="359" name="Rounded Rectangle 358"/>
          <p:cNvSpPr/>
          <p:nvPr/>
        </p:nvSpPr>
        <p:spPr>
          <a:xfrm>
            <a:off x="1717935" y="3411701"/>
            <a:ext cx="443744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i="1" dirty="0" err="1"/>
              <a:t>l</a:t>
            </a:r>
            <a:r>
              <a:rPr lang="en-US" sz="1000" i="1" dirty="0" err="1" smtClean="0"/>
              <a:t>sb</a:t>
            </a:r>
            <a:endParaRPr lang="en-US" sz="1000" i="1" dirty="0"/>
          </a:p>
        </p:txBody>
      </p:sp>
      <p:sp>
        <p:nvSpPr>
          <p:cNvPr id="360" name="Rounded Rectangle 359"/>
          <p:cNvSpPr/>
          <p:nvPr/>
        </p:nvSpPr>
        <p:spPr>
          <a:xfrm>
            <a:off x="1952519" y="3411701"/>
            <a:ext cx="443744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i="1" dirty="0" err="1"/>
              <a:t>l</a:t>
            </a:r>
            <a:r>
              <a:rPr lang="en-US" sz="1000" i="1" dirty="0" err="1" smtClean="0"/>
              <a:t>sb</a:t>
            </a:r>
            <a:endParaRPr lang="en-US" sz="1000" i="1" dirty="0"/>
          </a:p>
        </p:txBody>
      </p:sp>
      <p:sp>
        <p:nvSpPr>
          <p:cNvPr id="361" name="Rounded Rectangle 360"/>
          <p:cNvSpPr/>
          <p:nvPr/>
        </p:nvSpPr>
        <p:spPr>
          <a:xfrm>
            <a:off x="2852907" y="3400553"/>
            <a:ext cx="443744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i="1" dirty="0" err="1" smtClean="0"/>
              <a:t>msb</a:t>
            </a:r>
            <a:endParaRPr lang="en-US" sz="1000" i="1" dirty="0"/>
          </a:p>
        </p:txBody>
      </p:sp>
      <p:grpSp>
        <p:nvGrpSpPr>
          <p:cNvPr id="486" name="Group 485"/>
          <p:cNvGrpSpPr/>
          <p:nvPr/>
        </p:nvGrpSpPr>
        <p:grpSpPr>
          <a:xfrm>
            <a:off x="6083300" y="3714873"/>
            <a:ext cx="1188513" cy="154869"/>
            <a:chOff x="6083300" y="3714873"/>
            <a:chExt cx="1188513" cy="154869"/>
          </a:xfrm>
        </p:grpSpPr>
        <p:grpSp>
          <p:nvGrpSpPr>
            <p:cNvPr id="487" name="Group 486"/>
            <p:cNvGrpSpPr/>
            <p:nvPr/>
          </p:nvGrpSpPr>
          <p:grpSpPr>
            <a:xfrm>
              <a:off x="7057234" y="3714873"/>
              <a:ext cx="214579" cy="131817"/>
              <a:chOff x="7057234" y="3714873"/>
              <a:chExt cx="214579" cy="131817"/>
            </a:xfrm>
          </p:grpSpPr>
          <p:sp>
            <p:nvSpPr>
              <p:cNvPr id="492" name="Snip Same Side Corner Rectangle 491"/>
              <p:cNvSpPr/>
              <p:nvPr/>
            </p:nvSpPr>
            <p:spPr>
              <a:xfrm rot="5400000">
                <a:off x="7123311" y="3660700"/>
                <a:ext cx="94329" cy="202675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Snip Same Side Corner Rectangle 492"/>
              <p:cNvSpPr/>
              <p:nvPr/>
            </p:nvSpPr>
            <p:spPr>
              <a:xfrm rot="5400000">
                <a:off x="7111560" y="3698340"/>
                <a:ext cx="94024" cy="202675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88" name="Straight Arrow Connector 487"/>
            <p:cNvCxnSpPr/>
            <p:nvPr/>
          </p:nvCxnSpPr>
          <p:spPr>
            <a:xfrm>
              <a:off x="6083300" y="3800641"/>
              <a:ext cx="260350" cy="0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9" name="Rectangle 488"/>
            <p:cNvSpPr/>
            <p:nvPr/>
          </p:nvSpPr>
          <p:spPr>
            <a:xfrm>
              <a:off x="6343650" y="3731540"/>
              <a:ext cx="564356" cy="13820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800" dirty="0" smtClean="0">
                  <a:solidFill>
                    <a:schemeClr val="tx1"/>
                  </a:solidFill>
                </a:rPr>
                <a:t>LVDS Driver 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490" name="Straight Arrow Connector 489"/>
            <p:cNvCxnSpPr/>
            <p:nvPr/>
          </p:nvCxnSpPr>
          <p:spPr>
            <a:xfrm>
              <a:off x="6908006" y="3812546"/>
              <a:ext cx="147638" cy="0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Arrow Connector 490"/>
            <p:cNvCxnSpPr/>
            <p:nvPr/>
          </p:nvCxnSpPr>
          <p:spPr>
            <a:xfrm>
              <a:off x="6908006" y="3788734"/>
              <a:ext cx="147638" cy="0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4" name="Group 493"/>
          <p:cNvGrpSpPr/>
          <p:nvPr/>
        </p:nvGrpSpPr>
        <p:grpSpPr>
          <a:xfrm>
            <a:off x="6083300" y="3873694"/>
            <a:ext cx="1188513" cy="154869"/>
            <a:chOff x="6083300" y="3714873"/>
            <a:chExt cx="1188513" cy="154869"/>
          </a:xfrm>
        </p:grpSpPr>
        <p:grpSp>
          <p:nvGrpSpPr>
            <p:cNvPr id="495" name="Group 494"/>
            <p:cNvGrpSpPr/>
            <p:nvPr/>
          </p:nvGrpSpPr>
          <p:grpSpPr>
            <a:xfrm>
              <a:off x="7057234" y="3714873"/>
              <a:ext cx="214579" cy="131817"/>
              <a:chOff x="7057234" y="3714873"/>
              <a:chExt cx="214579" cy="131817"/>
            </a:xfrm>
          </p:grpSpPr>
          <p:sp>
            <p:nvSpPr>
              <p:cNvPr id="500" name="Snip Same Side Corner Rectangle 499"/>
              <p:cNvSpPr/>
              <p:nvPr/>
            </p:nvSpPr>
            <p:spPr>
              <a:xfrm rot="5400000">
                <a:off x="7123311" y="3660700"/>
                <a:ext cx="94329" cy="202675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Snip Same Side Corner Rectangle 500"/>
              <p:cNvSpPr/>
              <p:nvPr/>
            </p:nvSpPr>
            <p:spPr>
              <a:xfrm rot="5400000">
                <a:off x="7111560" y="3698340"/>
                <a:ext cx="94024" cy="202675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96" name="Straight Arrow Connector 495"/>
            <p:cNvCxnSpPr/>
            <p:nvPr/>
          </p:nvCxnSpPr>
          <p:spPr>
            <a:xfrm>
              <a:off x="6083300" y="3800641"/>
              <a:ext cx="260350" cy="0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7" name="Rectangle 496"/>
            <p:cNvSpPr/>
            <p:nvPr/>
          </p:nvSpPr>
          <p:spPr>
            <a:xfrm>
              <a:off x="6343650" y="3731540"/>
              <a:ext cx="564356" cy="13820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800" dirty="0" smtClean="0">
                  <a:solidFill>
                    <a:schemeClr val="tx1"/>
                  </a:solidFill>
                </a:rPr>
                <a:t>LVDS Driver 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498" name="Straight Arrow Connector 497"/>
            <p:cNvCxnSpPr/>
            <p:nvPr/>
          </p:nvCxnSpPr>
          <p:spPr>
            <a:xfrm>
              <a:off x="6908006" y="3812546"/>
              <a:ext cx="147638" cy="0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Arrow Connector 498"/>
            <p:cNvCxnSpPr/>
            <p:nvPr/>
          </p:nvCxnSpPr>
          <p:spPr>
            <a:xfrm>
              <a:off x="6908006" y="3788734"/>
              <a:ext cx="147638" cy="0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2" name="Group 501"/>
          <p:cNvGrpSpPr/>
          <p:nvPr/>
        </p:nvGrpSpPr>
        <p:grpSpPr>
          <a:xfrm>
            <a:off x="6083300" y="4032515"/>
            <a:ext cx="1188513" cy="154869"/>
            <a:chOff x="6083300" y="3714873"/>
            <a:chExt cx="1188513" cy="154869"/>
          </a:xfrm>
        </p:grpSpPr>
        <p:grpSp>
          <p:nvGrpSpPr>
            <p:cNvPr id="503" name="Group 502"/>
            <p:cNvGrpSpPr/>
            <p:nvPr/>
          </p:nvGrpSpPr>
          <p:grpSpPr>
            <a:xfrm>
              <a:off x="7057234" y="3714873"/>
              <a:ext cx="214579" cy="131817"/>
              <a:chOff x="7057234" y="3714873"/>
              <a:chExt cx="214579" cy="131817"/>
            </a:xfrm>
          </p:grpSpPr>
          <p:sp>
            <p:nvSpPr>
              <p:cNvPr id="508" name="Snip Same Side Corner Rectangle 507"/>
              <p:cNvSpPr/>
              <p:nvPr/>
            </p:nvSpPr>
            <p:spPr>
              <a:xfrm rot="5400000">
                <a:off x="7123311" y="3660700"/>
                <a:ext cx="94329" cy="202675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Snip Same Side Corner Rectangle 508"/>
              <p:cNvSpPr/>
              <p:nvPr/>
            </p:nvSpPr>
            <p:spPr>
              <a:xfrm rot="5400000">
                <a:off x="7111560" y="3698340"/>
                <a:ext cx="94024" cy="202675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04" name="Straight Arrow Connector 503"/>
            <p:cNvCxnSpPr/>
            <p:nvPr/>
          </p:nvCxnSpPr>
          <p:spPr>
            <a:xfrm>
              <a:off x="6083300" y="3800641"/>
              <a:ext cx="260350" cy="0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5" name="Rectangle 504"/>
            <p:cNvSpPr/>
            <p:nvPr/>
          </p:nvSpPr>
          <p:spPr>
            <a:xfrm>
              <a:off x="6343650" y="3731540"/>
              <a:ext cx="564356" cy="13820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800" dirty="0" smtClean="0">
                  <a:solidFill>
                    <a:schemeClr val="tx1"/>
                  </a:solidFill>
                </a:rPr>
                <a:t>LVDS Driver 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506" name="Straight Arrow Connector 505"/>
            <p:cNvCxnSpPr/>
            <p:nvPr/>
          </p:nvCxnSpPr>
          <p:spPr>
            <a:xfrm>
              <a:off x="6908006" y="3812546"/>
              <a:ext cx="147638" cy="0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Arrow Connector 506"/>
            <p:cNvCxnSpPr/>
            <p:nvPr/>
          </p:nvCxnSpPr>
          <p:spPr>
            <a:xfrm>
              <a:off x="6908006" y="3788734"/>
              <a:ext cx="147638" cy="0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0" name="Group 509"/>
          <p:cNvGrpSpPr/>
          <p:nvPr/>
        </p:nvGrpSpPr>
        <p:grpSpPr>
          <a:xfrm>
            <a:off x="6083300" y="4191336"/>
            <a:ext cx="1188513" cy="154869"/>
            <a:chOff x="6083300" y="3714873"/>
            <a:chExt cx="1188513" cy="154869"/>
          </a:xfrm>
        </p:grpSpPr>
        <p:grpSp>
          <p:nvGrpSpPr>
            <p:cNvPr id="511" name="Group 510"/>
            <p:cNvGrpSpPr/>
            <p:nvPr/>
          </p:nvGrpSpPr>
          <p:grpSpPr>
            <a:xfrm>
              <a:off x="7057234" y="3714873"/>
              <a:ext cx="214579" cy="131817"/>
              <a:chOff x="7057234" y="3714873"/>
              <a:chExt cx="214579" cy="131817"/>
            </a:xfrm>
          </p:grpSpPr>
          <p:sp>
            <p:nvSpPr>
              <p:cNvPr id="516" name="Snip Same Side Corner Rectangle 515"/>
              <p:cNvSpPr/>
              <p:nvPr/>
            </p:nvSpPr>
            <p:spPr>
              <a:xfrm rot="5400000">
                <a:off x="7123311" y="3660700"/>
                <a:ext cx="94329" cy="202675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Snip Same Side Corner Rectangle 516"/>
              <p:cNvSpPr/>
              <p:nvPr/>
            </p:nvSpPr>
            <p:spPr>
              <a:xfrm rot="5400000">
                <a:off x="7111560" y="3698340"/>
                <a:ext cx="94024" cy="202675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12" name="Straight Arrow Connector 511"/>
            <p:cNvCxnSpPr/>
            <p:nvPr/>
          </p:nvCxnSpPr>
          <p:spPr>
            <a:xfrm>
              <a:off x="6083300" y="3800641"/>
              <a:ext cx="260350" cy="0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3" name="Rectangle 512"/>
            <p:cNvSpPr/>
            <p:nvPr/>
          </p:nvSpPr>
          <p:spPr>
            <a:xfrm>
              <a:off x="6343650" y="3731540"/>
              <a:ext cx="564356" cy="13820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800" dirty="0" smtClean="0">
                  <a:solidFill>
                    <a:schemeClr val="tx1"/>
                  </a:solidFill>
                </a:rPr>
                <a:t>LVDS Driver 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514" name="Straight Arrow Connector 513"/>
            <p:cNvCxnSpPr/>
            <p:nvPr/>
          </p:nvCxnSpPr>
          <p:spPr>
            <a:xfrm>
              <a:off x="6908006" y="3812546"/>
              <a:ext cx="147638" cy="0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Straight Arrow Connector 514"/>
            <p:cNvCxnSpPr/>
            <p:nvPr/>
          </p:nvCxnSpPr>
          <p:spPr>
            <a:xfrm>
              <a:off x="6908006" y="3788734"/>
              <a:ext cx="147638" cy="0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8" name="Group 517"/>
          <p:cNvGrpSpPr/>
          <p:nvPr/>
        </p:nvGrpSpPr>
        <p:grpSpPr>
          <a:xfrm>
            <a:off x="6083300" y="4350157"/>
            <a:ext cx="1188513" cy="154869"/>
            <a:chOff x="6083300" y="3714873"/>
            <a:chExt cx="1188513" cy="154869"/>
          </a:xfrm>
        </p:grpSpPr>
        <p:grpSp>
          <p:nvGrpSpPr>
            <p:cNvPr id="519" name="Group 518"/>
            <p:cNvGrpSpPr/>
            <p:nvPr/>
          </p:nvGrpSpPr>
          <p:grpSpPr>
            <a:xfrm>
              <a:off x="7057234" y="3714873"/>
              <a:ext cx="214579" cy="131817"/>
              <a:chOff x="7057234" y="3714873"/>
              <a:chExt cx="214579" cy="131817"/>
            </a:xfrm>
          </p:grpSpPr>
          <p:sp>
            <p:nvSpPr>
              <p:cNvPr id="524" name="Snip Same Side Corner Rectangle 523"/>
              <p:cNvSpPr/>
              <p:nvPr/>
            </p:nvSpPr>
            <p:spPr>
              <a:xfrm rot="5400000">
                <a:off x="7123311" y="3660700"/>
                <a:ext cx="94329" cy="202675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Snip Same Side Corner Rectangle 524"/>
              <p:cNvSpPr/>
              <p:nvPr/>
            </p:nvSpPr>
            <p:spPr>
              <a:xfrm rot="5400000">
                <a:off x="7111560" y="3698340"/>
                <a:ext cx="94024" cy="202675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20" name="Straight Arrow Connector 519"/>
            <p:cNvCxnSpPr/>
            <p:nvPr/>
          </p:nvCxnSpPr>
          <p:spPr>
            <a:xfrm>
              <a:off x="6083300" y="3800641"/>
              <a:ext cx="260350" cy="0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1" name="Rectangle 520"/>
            <p:cNvSpPr/>
            <p:nvPr/>
          </p:nvSpPr>
          <p:spPr>
            <a:xfrm>
              <a:off x="6343650" y="3731540"/>
              <a:ext cx="564356" cy="13820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800" dirty="0" smtClean="0">
                  <a:solidFill>
                    <a:schemeClr val="tx1"/>
                  </a:solidFill>
                </a:rPr>
                <a:t>LVDS Driver 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522" name="Straight Arrow Connector 521"/>
            <p:cNvCxnSpPr/>
            <p:nvPr/>
          </p:nvCxnSpPr>
          <p:spPr>
            <a:xfrm>
              <a:off x="6908006" y="3812546"/>
              <a:ext cx="147638" cy="0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Straight Arrow Connector 522"/>
            <p:cNvCxnSpPr/>
            <p:nvPr/>
          </p:nvCxnSpPr>
          <p:spPr>
            <a:xfrm>
              <a:off x="6908006" y="3788734"/>
              <a:ext cx="147638" cy="0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6" name="Group 525"/>
          <p:cNvGrpSpPr/>
          <p:nvPr/>
        </p:nvGrpSpPr>
        <p:grpSpPr>
          <a:xfrm>
            <a:off x="6083300" y="4508978"/>
            <a:ext cx="1188513" cy="154869"/>
            <a:chOff x="6083300" y="3714873"/>
            <a:chExt cx="1188513" cy="154869"/>
          </a:xfrm>
        </p:grpSpPr>
        <p:grpSp>
          <p:nvGrpSpPr>
            <p:cNvPr id="527" name="Group 526"/>
            <p:cNvGrpSpPr/>
            <p:nvPr/>
          </p:nvGrpSpPr>
          <p:grpSpPr>
            <a:xfrm>
              <a:off x="7057234" y="3714873"/>
              <a:ext cx="214579" cy="131817"/>
              <a:chOff x="7057234" y="3714873"/>
              <a:chExt cx="214579" cy="131817"/>
            </a:xfrm>
          </p:grpSpPr>
          <p:sp>
            <p:nvSpPr>
              <p:cNvPr id="640" name="Snip Same Side Corner Rectangle 639"/>
              <p:cNvSpPr/>
              <p:nvPr/>
            </p:nvSpPr>
            <p:spPr>
              <a:xfrm rot="5400000">
                <a:off x="7123311" y="3660700"/>
                <a:ext cx="94329" cy="202675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Snip Same Side Corner Rectangle 640"/>
              <p:cNvSpPr/>
              <p:nvPr/>
            </p:nvSpPr>
            <p:spPr>
              <a:xfrm rot="5400000">
                <a:off x="7111560" y="3698340"/>
                <a:ext cx="94024" cy="202675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28" name="Straight Arrow Connector 527"/>
            <p:cNvCxnSpPr/>
            <p:nvPr/>
          </p:nvCxnSpPr>
          <p:spPr>
            <a:xfrm>
              <a:off x="6083300" y="3800641"/>
              <a:ext cx="260350" cy="0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9" name="Rectangle 528"/>
            <p:cNvSpPr/>
            <p:nvPr/>
          </p:nvSpPr>
          <p:spPr>
            <a:xfrm>
              <a:off x="6343650" y="3731540"/>
              <a:ext cx="564356" cy="13820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800" dirty="0" smtClean="0">
                  <a:solidFill>
                    <a:schemeClr val="tx1"/>
                  </a:solidFill>
                </a:rPr>
                <a:t>LVDS Driver 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627" name="Straight Arrow Connector 626"/>
            <p:cNvCxnSpPr/>
            <p:nvPr/>
          </p:nvCxnSpPr>
          <p:spPr>
            <a:xfrm>
              <a:off x="6908006" y="3812546"/>
              <a:ext cx="147638" cy="0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9" name="Straight Arrow Connector 638"/>
            <p:cNvCxnSpPr/>
            <p:nvPr/>
          </p:nvCxnSpPr>
          <p:spPr>
            <a:xfrm>
              <a:off x="6908006" y="3788734"/>
              <a:ext cx="147638" cy="0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2" name="Group 641"/>
          <p:cNvGrpSpPr/>
          <p:nvPr/>
        </p:nvGrpSpPr>
        <p:grpSpPr>
          <a:xfrm>
            <a:off x="6083300" y="4667799"/>
            <a:ext cx="1188513" cy="154869"/>
            <a:chOff x="6083300" y="3714873"/>
            <a:chExt cx="1188513" cy="154869"/>
          </a:xfrm>
        </p:grpSpPr>
        <p:grpSp>
          <p:nvGrpSpPr>
            <p:cNvPr id="643" name="Group 642"/>
            <p:cNvGrpSpPr/>
            <p:nvPr/>
          </p:nvGrpSpPr>
          <p:grpSpPr>
            <a:xfrm>
              <a:off x="7057234" y="3714873"/>
              <a:ext cx="214579" cy="131817"/>
              <a:chOff x="7057234" y="3714873"/>
              <a:chExt cx="214579" cy="131817"/>
            </a:xfrm>
          </p:grpSpPr>
          <p:sp>
            <p:nvSpPr>
              <p:cNvPr id="685" name="Snip Same Side Corner Rectangle 684"/>
              <p:cNvSpPr/>
              <p:nvPr/>
            </p:nvSpPr>
            <p:spPr>
              <a:xfrm rot="5400000">
                <a:off x="7123311" y="3660700"/>
                <a:ext cx="94329" cy="202675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Snip Same Side Corner Rectangle 685"/>
              <p:cNvSpPr/>
              <p:nvPr/>
            </p:nvSpPr>
            <p:spPr>
              <a:xfrm rot="5400000">
                <a:off x="7111560" y="3698340"/>
                <a:ext cx="94024" cy="202675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58" name="Straight Arrow Connector 657"/>
            <p:cNvCxnSpPr/>
            <p:nvPr/>
          </p:nvCxnSpPr>
          <p:spPr>
            <a:xfrm>
              <a:off x="6083300" y="3800641"/>
              <a:ext cx="260350" cy="0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4" name="Rectangle 663"/>
            <p:cNvSpPr/>
            <p:nvPr/>
          </p:nvSpPr>
          <p:spPr>
            <a:xfrm>
              <a:off x="6343650" y="3731540"/>
              <a:ext cx="564356" cy="13820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800" dirty="0" smtClean="0">
                  <a:solidFill>
                    <a:schemeClr val="tx1"/>
                  </a:solidFill>
                </a:rPr>
                <a:t>LVDS Driver 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665" name="Straight Arrow Connector 664"/>
            <p:cNvCxnSpPr/>
            <p:nvPr/>
          </p:nvCxnSpPr>
          <p:spPr>
            <a:xfrm>
              <a:off x="6908006" y="3812546"/>
              <a:ext cx="147638" cy="0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6" name="Straight Arrow Connector 665"/>
            <p:cNvCxnSpPr/>
            <p:nvPr/>
          </p:nvCxnSpPr>
          <p:spPr>
            <a:xfrm>
              <a:off x="6908006" y="3788734"/>
              <a:ext cx="147638" cy="0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7" name="Group 686"/>
          <p:cNvGrpSpPr/>
          <p:nvPr/>
        </p:nvGrpSpPr>
        <p:grpSpPr>
          <a:xfrm>
            <a:off x="6083300" y="4826620"/>
            <a:ext cx="1188513" cy="154869"/>
            <a:chOff x="6083300" y="3714873"/>
            <a:chExt cx="1188513" cy="154869"/>
          </a:xfrm>
        </p:grpSpPr>
        <p:grpSp>
          <p:nvGrpSpPr>
            <p:cNvPr id="688" name="Group 687"/>
            <p:cNvGrpSpPr/>
            <p:nvPr/>
          </p:nvGrpSpPr>
          <p:grpSpPr>
            <a:xfrm>
              <a:off x="7057234" y="3714873"/>
              <a:ext cx="214579" cy="131817"/>
              <a:chOff x="7057234" y="3714873"/>
              <a:chExt cx="214579" cy="131817"/>
            </a:xfrm>
          </p:grpSpPr>
          <p:sp>
            <p:nvSpPr>
              <p:cNvPr id="693" name="Snip Same Side Corner Rectangle 692"/>
              <p:cNvSpPr/>
              <p:nvPr/>
            </p:nvSpPr>
            <p:spPr>
              <a:xfrm rot="5400000">
                <a:off x="7123311" y="3660700"/>
                <a:ext cx="94329" cy="202675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Snip Same Side Corner Rectangle 693"/>
              <p:cNvSpPr/>
              <p:nvPr/>
            </p:nvSpPr>
            <p:spPr>
              <a:xfrm rot="5400000">
                <a:off x="7111560" y="3698340"/>
                <a:ext cx="94024" cy="202675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89" name="Straight Arrow Connector 688"/>
            <p:cNvCxnSpPr/>
            <p:nvPr/>
          </p:nvCxnSpPr>
          <p:spPr>
            <a:xfrm>
              <a:off x="6083300" y="3800641"/>
              <a:ext cx="260350" cy="0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0" name="Rectangle 689"/>
            <p:cNvSpPr/>
            <p:nvPr/>
          </p:nvSpPr>
          <p:spPr>
            <a:xfrm>
              <a:off x="6343650" y="3731540"/>
              <a:ext cx="564356" cy="13820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800" dirty="0" smtClean="0">
                  <a:solidFill>
                    <a:schemeClr val="tx1"/>
                  </a:solidFill>
                </a:rPr>
                <a:t>LVDS Driver 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691" name="Straight Arrow Connector 690"/>
            <p:cNvCxnSpPr/>
            <p:nvPr/>
          </p:nvCxnSpPr>
          <p:spPr>
            <a:xfrm>
              <a:off x="6908006" y="3812546"/>
              <a:ext cx="147638" cy="0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2" name="Straight Arrow Connector 691"/>
            <p:cNvCxnSpPr/>
            <p:nvPr/>
          </p:nvCxnSpPr>
          <p:spPr>
            <a:xfrm>
              <a:off x="6908006" y="3788734"/>
              <a:ext cx="147638" cy="0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5" name="Group 694"/>
          <p:cNvGrpSpPr/>
          <p:nvPr/>
        </p:nvGrpSpPr>
        <p:grpSpPr>
          <a:xfrm>
            <a:off x="6083300" y="4985441"/>
            <a:ext cx="1188513" cy="154869"/>
            <a:chOff x="6083300" y="3714873"/>
            <a:chExt cx="1188513" cy="154869"/>
          </a:xfrm>
        </p:grpSpPr>
        <p:grpSp>
          <p:nvGrpSpPr>
            <p:cNvPr id="696" name="Group 695"/>
            <p:cNvGrpSpPr/>
            <p:nvPr/>
          </p:nvGrpSpPr>
          <p:grpSpPr>
            <a:xfrm>
              <a:off x="7057234" y="3714873"/>
              <a:ext cx="214579" cy="131817"/>
              <a:chOff x="7057234" y="3714873"/>
              <a:chExt cx="214579" cy="131817"/>
            </a:xfrm>
          </p:grpSpPr>
          <p:sp>
            <p:nvSpPr>
              <p:cNvPr id="701" name="Snip Same Side Corner Rectangle 700"/>
              <p:cNvSpPr/>
              <p:nvPr/>
            </p:nvSpPr>
            <p:spPr>
              <a:xfrm rot="5400000">
                <a:off x="7123311" y="3660700"/>
                <a:ext cx="94329" cy="202675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2" name="Snip Same Side Corner Rectangle 701"/>
              <p:cNvSpPr/>
              <p:nvPr/>
            </p:nvSpPr>
            <p:spPr>
              <a:xfrm rot="5400000">
                <a:off x="7111560" y="3698340"/>
                <a:ext cx="94024" cy="202675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97" name="Straight Arrow Connector 696"/>
            <p:cNvCxnSpPr/>
            <p:nvPr/>
          </p:nvCxnSpPr>
          <p:spPr>
            <a:xfrm>
              <a:off x="6083300" y="3800641"/>
              <a:ext cx="260350" cy="0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8" name="Rectangle 697"/>
            <p:cNvSpPr/>
            <p:nvPr/>
          </p:nvSpPr>
          <p:spPr>
            <a:xfrm>
              <a:off x="6343650" y="3731540"/>
              <a:ext cx="564356" cy="13820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800" dirty="0" smtClean="0">
                  <a:solidFill>
                    <a:schemeClr val="tx1"/>
                  </a:solidFill>
                </a:rPr>
                <a:t>LVDS Driver 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699" name="Straight Arrow Connector 698"/>
            <p:cNvCxnSpPr/>
            <p:nvPr/>
          </p:nvCxnSpPr>
          <p:spPr>
            <a:xfrm>
              <a:off x="6908006" y="3812546"/>
              <a:ext cx="147638" cy="0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0" name="Straight Arrow Connector 699"/>
            <p:cNvCxnSpPr/>
            <p:nvPr/>
          </p:nvCxnSpPr>
          <p:spPr>
            <a:xfrm>
              <a:off x="6908006" y="3788734"/>
              <a:ext cx="147638" cy="0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3" name="Group 702"/>
          <p:cNvGrpSpPr/>
          <p:nvPr/>
        </p:nvGrpSpPr>
        <p:grpSpPr>
          <a:xfrm>
            <a:off x="6083300" y="5144262"/>
            <a:ext cx="1188513" cy="154869"/>
            <a:chOff x="6083300" y="3714873"/>
            <a:chExt cx="1188513" cy="154869"/>
          </a:xfrm>
        </p:grpSpPr>
        <p:grpSp>
          <p:nvGrpSpPr>
            <p:cNvPr id="704" name="Group 703"/>
            <p:cNvGrpSpPr/>
            <p:nvPr/>
          </p:nvGrpSpPr>
          <p:grpSpPr>
            <a:xfrm>
              <a:off x="7057234" y="3714873"/>
              <a:ext cx="214579" cy="131817"/>
              <a:chOff x="7057234" y="3714873"/>
              <a:chExt cx="214579" cy="131817"/>
            </a:xfrm>
          </p:grpSpPr>
          <p:sp>
            <p:nvSpPr>
              <p:cNvPr id="709" name="Snip Same Side Corner Rectangle 708"/>
              <p:cNvSpPr/>
              <p:nvPr/>
            </p:nvSpPr>
            <p:spPr>
              <a:xfrm rot="5400000">
                <a:off x="7123311" y="3660700"/>
                <a:ext cx="94329" cy="202675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0" name="Snip Same Side Corner Rectangle 709"/>
              <p:cNvSpPr/>
              <p:nvPr/>
            </p:nvSpPr>
            <p:spPr>
              <a:xfrm rot="5400000">
                <a:off x="7111560" y="3698340"/>
                <a:ext cx="94024" cy="202675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05" name="Straight Arrow Connector 704"/>
            <p:cNvCxnSpPr/>
            <p:nvPr/>
          </p:nvCxnSpPr>
          <p:spPr>
            <a:xfrm>
              <a:off x="6083300" y="3800641"/>
              <a:ext cx="260350" cy="0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6" name="Rectangle 705"/>
            <p:cNvSpPr/>
            <p:nvPr/>
          </p:nvSpPr>
          <p:spPr>
            <a:xfrm>
              <a:off x="6343650" y="3731540"/>
              <a:ext cx="564356" cy="13820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800" dirty="0" smtClean="0">
                  <a:solidFill>
                    <a:schemeClr val="tx1"/>
                  </a:solidFill>
                </a:rPr>
                <a:t>LVDS Driver 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707" name="Straight Arrow Connector 706"/>
            <p:cNvCxnSpPr/>
            <p:nvPr/>
          </p:nvCxnSpPr>
          <p:spPr>
            <a:xfrm>
              <a:off x="6908006" y="3812546"/>
              <a:ext cx="147638" cy="0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8" name="Straight Arrow Connector 707"/>
            <p:cNvCxnSpPr/>
            <p:nvPr/>
          </p:nvCxnSpPr>
          <p:spPr>
            <a:xfrm>
              <a:off x="6908006" y="3788734"/>
              <a:ext cx="147638" cy="0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1" name="Group 710"/>
          <p:cNvGrpSpPr/>
          <p:nvPr/>
        </p:nvGrpSpPr>
        <p:grpSpPr>
          <a:xfrm>
            <a:off x="6083300" y="5303083"/>
            <a:ext cx="1188513" cy="154869"/>
            <a:chOff x="6083300" y="3714873"/>
            <a:chExt cx="1188513" cy="154869"/>
          </a:xfrm>
        </p:grpSpPr>
        <p:grpSp>
          <p:nvGrpSpPr>
            <p:cNvPr id="712" name="Group 711"/>
            <p:cNvGrpSpPr/>
            <p:nvPr/>
          </p:nvGrpSpPr>
          <p:grpSpPr>
            <a:xfrm>
              <a:off x="7057234" y="3714873"/>
              <a:ext cx="214579" cy="131817"/>
              <a:chOff x="7057234" y="3714873"/>
              <a:chExt cx="214579" cy="131817"/>
            </a:xfrm>
          </p:grpSpPr>
          <p:sp>
            <p:nvSpPr>
              <p:cNvPr id="717" name="Snip Same Side Corner Rectangle 716"/>
              <p:cNvSpPr/>
              <p:nvPr/>
            </p:nvSpPr>
            <p:spPr>
              <a:xfrm rot="5400000">
                <a:off x="7123311" y="3660700"/>
                <a:ext cx="94329" cy="202675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8" name="Snip Same Side Corner Rectangle 717"/>
              <p:cNvSpPr/>
              <p:nvPr/>
            </p:nvSpPr>
            <p:spPr>
              <a:xfrm rot="5400000">
                <a:off x="7111560" y="3698340"/>
                <a:ext cx="94024" cy="202675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13" name="Straight Arrow Connector 712"/>
            <p:cNvCxnSpPr/>
            <p:nvPr/>
          </p:nvCxnSpPr>
          <p:spPr>
            <a:xfrm>
              <a:off x="6083300" y="3800641"/>
              <a:ext cx="260350" cy="0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4" name="Rectangle 713"/>
            <p:cNvSpPr/>
            <p:nvPr/>
          </p:nvSpPr>
          <p:spPr>
            <a:xfrm>
              <a:off x="6343650" y="3731540"/>
              <a:ext cx="564356" cy="13820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800" dirty="0" smtClean="0">
                  <a:solidFill>
                    <a:schemeClr val="tx1"/>
                  </a:solidFill>
                </a:rPr>
                <a:t>LVDS Driver 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715" name="Straight Arrow Connector 714"/>
            <p:cNvCxnSpPr/>
            <p:nvPr/>
          </p:nvCxnSpPr>
          <p:spPr>
            <a:xfrm>
              <a:off x="6908006" y="3812546"/>
              <a:ext cx="147638" cy="0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6" name="Straight Arrow Connector 715"/>
            <p:cNvCxnSpPr/>
            <p:nvPr/>
          </p:nvCxnSpPr>
          <p:spPr>
            <a:xfrm>
              <a:off x="6908006" y="3788734"/>
              <a:ext cx="147638" cy="0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9" name="Group 718"/>
          <p:cNvGrpSpPr/>
          <p:nvPr/>
        </p:nvGrpSpPr>
        <p:grpSpPr>
          <a:xfrm>
            <a:off x="6083300" y="5461904"/>
            <a:ext cx="1188513" cy="154869"/>
            <a:chOff x="6083300" y="3714873"/>
            <a:chExt cx="1188513" cy="154869"/>
          </a:xfrm>
        </p:grpSpPr>
        <p:grpSp>
          <p:nvGrpSpPr>
            <p:cNvPr id="720" name="Group 719"/>
            <p:cNvGrpSpPr/>
            <p:nvPr/>
          </p:nvGrpSpPr>
          <p:grpSpPr>
            <a:xfrm>
              <a:off x="7057234" y="3714873"/>
              <a:ext cx="214579" cy="131817"/>
              <a:chOff x="7057234" y="3714873"/>
              <a:chExt cx="214579" cy="131817"/>
            </a:xfrm>
          </p:grpSpPr>
          <p:sp>
            <p:nvSpPr>
              <p:cNvPr id="725" name="Snip Same Side Corner Rectangle 724"/>
              <p:cNvSpPr/>
              <p:nvPr/>
            </p:nvSpPr>
            <p:spPr>
              <a:xfrm rot="5400000">
                <a:off x="7123311" y="3660700"/>
                <a:ext cx="94329" cy="202675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6" name="Snip Same Side Corner Rectangle 725"/>
              <p:cNvSpPr/>
              <p:nvPr/>
            </p:nvSpPr>
            <p:spPr>
              <a:xfrm rot="5400000">
                <a:off x="7111560" y="3698340"/>
                <a:ext cx="94024" cy="202675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21" name="Straight Arrow Connector 720"/>
            <p:cNvCxnSpPr/>
            <p:nvPr/>
          </p:nvCxnSpPr>
          <p:spPr>
            <a:xfrm>
              <a:off x="6083300" y="3800641"/>
              <a:ext cx="260350" cy="0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2" name="Rectangle 721"/>
            <p:cNvSpPr/>
            <p:nvPr/>
          </p:nvSpPr>
          <p:spPr>
            <a:xfrm>
              <a:off x="6343650" y="3731540"/>
              <a:ext cx="564356" cy="13820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800" dirty="0" smtClean="0">
                  <a:solidFill>
                    <a:schemeClr val="tx1"/>
                  </a:solidFill>
                </a:rPr>
                <a:t>LVDS Driver 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723" name="Straight Arrow Connector 722"/>
            <p:cNvCxnSpPr/>
            <p:nvPr/>
          </p:nvCxnSpPr>
          <p:spPr>
            <a:xfrm>
              <a:off x="6908006" y="3812546"/>
              <a:ext cx="147638" cy="0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4" name="Straight Arrow Connector 723"/>
            <p:cNvCxnSpPr/>
            <p:nvPr/>
          </p:nvCxnSpPr>
          <p:spPr>
            <a:xfrm>
              <a:off x="6908006" y="3788734"/>
              <a:ext cx="147638" cy="0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7" name="Group 726"/>
          <p:cNvGrpSpPr/>
          <p:nvPr/>
        </p:nvGrpSpPr>
        <p:grpSpPr>
          <a:xfrm>
            <a:off x="6083300" y="5620725"/>
            <a:ext cx="1188513" cy="154869"/>
            <a:chOff x="6083300" y="3714873"/>
            <a:chExt cx="1188513" cy="154869"/>
          </a:xfrm>
        </p:grpSpPr>
        <p:grpSp>
          <p:nvGrpSpPr>
            <p:cNvPr id="728" name="Group 727"/>
            <p:cNvGrpSpPr/>
            <p:nvPr/>
          </p:nvGrpSpPr>
          <p:grpSpPr>
            <a:xfrm>
              <a:off x="7057234" y="3714873"/>
              <a:ext cx="214579" cy="131817"/>
              <a:chOff x="7057234" y="3714873"/>
              <a:chExt cx="214579" cy="131817"/>
            </a:xfrm>
          </p:grpSpPr>
          <p:sp>
            <p:nvSpPr>
              <p:cNvPr id="733" name="Snip Same Side Corner Rectangle 732"/>
              <p:cNvSpPr/>
              <p:nvPr/>
            </p:nvSpPr>
            <p:spPr>
              <a:xfrm rot="5400000">
                <a:off x="7123311" y="3660700"/>
                <a:ext cx="94329" cy="202675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4" name="Snip Same Side Corner Rectangle 733"/>
              <p:cNvSpPr/>
              <p:nvPr/>
            </p:nvSpPr>
            <p:spPr>
              <a:xfrm rot="5400000">
                <a:off x="7111560" y="3698340"/>
                <a:ext cx="94024" cy="202675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29" name="Straight Arrow Connector 728"/>
            <p:cNvCxnSpPr/>
            <p:nvPr/>
          </p:nvCxnSpPr>
          <p:spPr>
            <a:xfrm>
              <a:off x="6083300" y="3800641"/>
              <a:ext cx="260350" cy="0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0" name="Rectangle 729"/>
            <p:cNvSpPr/>
            <p:nvPr/>
          </p:nvSpPr>
          <p:spPr>
            <a:xfrm>
              <a:off x="6343650" y="3731540"/>
              <a:ext cx="564356" cy="13820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800" dirty="0" smtClean="0">
                  <a:solidFill>
                    <a:schemeClr val="tx1"/>
                  </a:solidFill>
                </a:rPr>
                <a:t>LVDS Driver 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731" name="Straight Arrow Connector 730"/>
            <p:cNvCxnSpPr/>
            <p:nvPr/>
          </p:nvCxnSpPr>
          <p:spPr>
            <a:xfrm>
              <a:off x="6908006" y="3812546"/>
              <a:ext cx="147638" cy="0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2" name="Straight Arrow Connector 731"/>
            <p:cNvCxnSpPr/>
            <p:nvPr/>
          </p:nvCxnSpPr>
          <p:spPr>
            <a:xfrm>
              <a:off x="6908006" y="3788734"/>
              <a:ext cx="147638" cy="0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5" name="Group 734"/>
          <p:cNvGrpSpPr/>
          <p:nvPr/>
        </p:nvGrpSpPr>
        <p:grpSpPr>
          <a:xfrm>
            <a:off x="6083300" y="5779542"/>
            <a:ext cx="1188513" cy="154869"/>
            <a:chOff x="6083300" y="5779542"/>
            <a:chExt cx="1188513" cy="154869"/>
          </a:xfrm>
        </p:grpSpPr>
        <p:grpSp>
          <p:nvGrpSpPr>
            <p:cNvPr id="736" name="Group 735"/>
            <p:cNvGrpSpPr/>
            <p:nvPr/>
          </p:nvGrpSpPr>
          <p:grpSpPr>
            <a:xfrm>
              <a:off x="7057234" y="5779542"/>
              <a:ext cx="214579" cy="131817"/>
              <a:chOff x="7057234" y="3714873"/>
              <a:chExt cx="214579" cy="131817"/>
            </a:xfrm>
          </p:grpSpPr>
          <p:sp>
            <p:nvSpPr>
              <p:cNvPr id="741" name="Snip Same Side Corner Rectangle 740"/>
              <p:cNvSpPr/>
              <p:nvPr/>
            </p:nvSpPr>
            <p:spPr>
              <a:xfrm rot="5400000">
                <a:off x="7123311" y="3660700"/>
                <a:ext cx="94329" cy="202675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2" name="Snip Same Side Corner Rectangle 741"/>
              <p:cNvSpPr/>
              <p:nvPr/>
            </p:nvSpPr>
            <p:spPr>
              <a:xfrm rot="5400000">
                <a:off x="7111560" y="3698340"/>
                <a:ext cx="94024" cy="202675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37" name="Straight Arrow Connector 736"/>
            <p:cNvCxnSpPr/>
            <p:nvPr/>
          </p:nvCxnSpPr>
          <p:spPr>
            <a:xfrm>
              <a:off x="6083300" y="5865310"/>
              <a:ext cx="260350" cy="0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8" name="Rectangle 737"/>
            <p:cNvSpPr/>
            <p:nvPr/>
          </p:nvSpPr>
          <p:spPr>
            <a:xfrm>
              <a:off x="6343650" y="5796209"/>
              <a:ext cx="564356" cy="13820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800" dirty="0" smtClean="0">
                  <a:solidFill>
                    <a:schemeClr val="tx1"/>
                  </a:solidFill>
                </a:rPr>
                <a:t>LVDS Driver 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739" name="Straight Arrow Connector 738"/>
            <p:cNvCxnSpPr/>
            <p:nvPr/>
          </p:nvCxnSpPr>
          <p:spPr>
            <a:xfrm>
              <a:off x="6908006" y="5877215"/>
              <a:ext cx="147638" cy="0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0" name="Straight Arrow Connector 739"/>
            <p:cNvCxnSpPr/>
            <p:nvPr/>
          </p:nvCxnSpPr>
          <p:spPr>
            <a:xfrm>
              <a:off x="6908006" y="5853403"/>
              <a:ext cx="147638" cy="0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3" name="Group 742"/>
          <p:cNvGrpSpPr/>
          <p:nvPr/>
        </p:nvGrpSpPr>
        <p:grpSpPr>
          <a:xfrm>
            <a:off x="6083300" y="6008357"/>
            <a:ext cx="1188513" cy="144536"/>
            <a:chOff x="6083300" y="6008357"/>
            <a:chExt cx="1188513" cy="144536"/>
          </a:xfrm>
        </p:grpSpPr>
        <p:grpSp>
          <p:nvGrpSpPr>
            <p:cNvPr id="744" name="Group 743"/>
            <p:cNvGrpSpPr/>
            <p:nvPr/>
          </p:nvGrpSpPr>
          <p:grpSpPr>
            <a:xfrm rot="10800000">
              <a:off x="7057234" y="6008357"/>
              <a:ext cx="214579" cy="131817"/>
              <a:chOff x="6076941" y="3656133"/>
              <a:chExt cx="214579" cy="131817"/>
            </a:xfrm>
          </p:grpSpPr>
          <p:sp>
            <p:nvSpPr>
              <p:cNvPr id="749" name="Snip Same Side Corner Rectangle 748"/>
              <p:cNvSpPr/>
              <p:nvPr/>
            </p:nvSpPr>
            <p:spPr>
              <a:xfrm rot="5400000">
                <a:off x="6143018" y="3601960"/>
                <a:ext cx="94329" cy="202675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0" name="Snip Same Side Corner Rectangle 749"/>
              <p:cNvSpPr/>
              <p:nvPr/>
            </p:nvSpPr>
            <p:spPr>
              <a:xfrm rot="5400000">
                <a:off x="6131267" y="3639600"/>
                <a:ext cx="94024" cy="202675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45" name="Straight Arrow Connector 744"/>
            <p:cNvCxnSpPr/>
            <p:nvPr/>
          </p:nvCxnSpPr>
          <p:spPr>
            <a:xfrm flipH="1">
              <a:off x="6083300" y="6083792"/>
              <a:ext cx="186531" cy="0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6" name="Rectangle 745"/>
            <p:cNvSpPr/>
            <p:nvPr/>
          </p:nvSpPr>
          <p:spPr>
            <a:xfrm>
              <a:off x="6269831" y="6014691"/>
              <a:ext cx="711994" cy="13820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800" dirty="0" smtClean="0">
                  <a:solidFill>
                    <a:schemeClr val="tx1"/>
                  </a:solidFill>
                </a:rPr>
                <a:t>LVDS Receiver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747" name="Straight Arrow Connector 746"/>
            <p:cNvCxnSpPr/>
            <p:nvPr/>
          </p:nvCxnSpPr>
          <p:spPr>
            <a:xfrm>
              <a:off x="6981825" y="6095697"/>
              <a:ext cx="73819" cy="0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" name="Straight Arrow Connector 747"/>
            <p:cNvCxnSpPr>
              <a:endCxn id="750" idx="3"/>
            </p:cNvCxnSpPr>
            <p:nvPr/>
          </p:nvCxnSpPr>
          <p:spPr>
            <a:xfrm flipV="1">
              <a:off x="6981825" y="6055370"/>
              <a:ext cx="87313" cy="2229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4186850" y="3615275"/>
            <a:ext cx="1896450" cy="2598199"/>
            <a:chOff x="4186850" y="3615275"/>
            <a:chExt cx="1896450" cy="2598199"/>
          </a:xfrm>
        </p:grpSpPr>
        <p:grpSp>
          <p:nvGrpSpPr>
            <p:cNvPr id="364" name="Group 363"/>
            <p:cNvGrpSpPr/>
            <p:nvPr/>
          </p:nvGrpSpPr>
          <p:grpSpPr>
            <a:xfrm>
              <a:off x="4186850" y="3615275"/>
              <a:ext cx="1896450" cy="2598199"/>
              <a:chOff x="4186850" y="3615275"/>
              <a:chExt cx="1896450" cy="2598199"/>
            </a:xfrm>
          </p:grpSpPr>
          <p:sp>
            <p:nvSpPr>
              <p:cNvPr id="484" name="Rectangle 483"/>
              <p:cNvSpPr/>
              <p:nvPr/>
            </p:nvSpPr>
            <p:spPr>
              <a:xfrm>
                <a:off x="4186850" y="3615275"/>
                <a:ext cx="1896450" cy="259819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lIns="0" tIns="0" rIns="0" bIns="0" rtlCol="0" anchor="ctr"/>
              <a:lstStyle/>
              <a:p>
                <a:pPr algn="ctr"/>
                <a:endParaRPr lang="en-US" sz="1200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5" name="Isosceles Triangle 484"/>
              <p:cNvSpPr/>
              <p:nvPr/>
            </p:nvSpPr>
            <p:spPr>
              <a:xfrm rot="16200000">
                <a:off x="5977463" y="6049882"/>
                <a:ext cx="141030" cy="70645"/>
              </a:xfrm>
              <a:prstGeom prst="triangle">
                <a:avLst/>
              </a:prstGeom>
              <a:noFill/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285122" y="3725155"/>
              <a:ext cx="1684386" cy="2200224"/>
              <a:chOff x="4285122" y="3725155"/>
              <a:chExt cx="1684386" cy="2200224"/>
            </a:xfrm>
          </p:grpSpPr>
          <p:sp>
            <p:nvSpPr>
              <p:cNvPr id="366" name="Rounded Rectangle 365"/>
              <p:cNvSpPr/>
              <p:nvPr/>
            </p:nvSpPr>
            <p:spPr>
              <a:xfrm rot="5400000">
                <a:off x="5827955" y="5625882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Rounded Rectangle 366"/>
              <p:cNvSpPr/>
              <p:nvPr/>
            </p:nvSpPr>
            <p:spPr>
              <a:xfrm rot="5400000">
                <a:off x="5827955" y="4994134"/>
                <a:ext cx="136802" cy="146304"/>
              </a:xfrm>
              <a:prstGeom prst="roundRect">
                <a:avLst/>
              </a:prstGeom>
              <a:solidFill>
                <a:srgbClr val="002060">
                  <a:alpha val="80000"/>
                </a:srgb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Rounded Rectangle 367"/>
              <p:cNvSpPr/>
              <p:nvPr/>
            </p:nvSpPr>
            <p:spPr>
              <a:xfrm rot="5400000">
                <a:off x="5822838" y="3725521"/>
                <a:ext cx="147036" cy="146304"/>
              </a:xfrm>
              <a:prstGeom prst="roundRect">
                <a:avLst/>
              </a:prstGeom>
              <a:solidFill>
                <a:srgbClr val="FF0000">
                  <a:alpha val="60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Rounded Rectangle 368"/>
              <p:cNvSpPr/>
              <p:nvPr/>
            </p:nvSpPr>
            <p:spPr>
              <a:xfrm rot="5400000">
                <a:off x="5827955" y="4046512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Rounded Rectangle 369"/>
              <p:cNvSpPr/>
              <p:nvPr/>
            </p:nvSpPr>
            <p:spPr>
              <a:xfrm rot="5400000">
                <a:off x="5827955" y="4204449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Rounded Rectangle 370"/>
              <p:cNvSpPr/>
              <p:nvPr/>
            </p:nvSpPr>
            <p:spPr>
              <a:xfrm rot="5400000">
                <a:off x="5827955" y="4362386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Rounded Rectangle 371"/>
              <p:cNvSpPr/>
              <p:nvPr/>
            </p:nvSpPr>
            <p:spPr>
              <a:xfrm rot="5400000">
                <a:off x="5827955" y="4520323"/>
                <a:ext cx="136802" cy="146304"/>
              </a:xfrm>
              <a:prstGeom prst="roundRect">
                <a:avLst/>
              </a:prstGeom>
              <a:solidFill>
                <a:schemeClr val="bg1">
                  <a:lumMod val="50000"/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Rounded Rectangle 372"/>
              <p:cNvSpPr/>
              <p:nvPr/>
            </p:nvSpPr>
            <p:spPr>
              <a:xfrm rot="5400000">
                <a:off x="5827955" y="5152071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Rounded Rectangle 373"/>
              <p:cNvSpPr/>
              <p:nvPr/>
            </p:nvSpPr>
            <p:spPr>
              <a:xfrm rot="5400000">
                <a:off x="5827955" y="5310008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Rounded Rectangle 374"/>
              <p:cNvSpPr/>
              <p:nvPr/>
            </p:nvSpPr>
            <p:spPr>
              <a:xfrm rot="5400000">
                <a:off x="5827955" y="5467945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Rounded Rectangle 375"/>
              <p:cNvSpPr/>
              <p:nvPr/>
            </p:nvSpPr>
            <p:spPr>
              <a:xfrm rot="5400000">
                <a:off x="5827955" y="3888575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Rounded Rectangle 376"/>
              <p:cNvSpPr/>
              <p:nvPr/>
            </p:nvSpPr>
            <p:spPr>
              <a:xfrm rot="5400000">
                <a:off x="5827955" y="4678260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Rounded Rectangle 377"/>
              <p:cNvSpPr/>
              <p:nvPr/>
            </p:nvSpPr>
            <p:spPr>
              <a:xfrm rot="5400000">
                <a:off x="5827955" y="5783825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Rounded Rectangle 378"/>
              <p:cNvSpPr/>
              <p:nvPr/>
            </p:nvSpPr>
            <p:spPr>
              <a:xfrm rot="5400000">
                <a:off x="5827955" y="4836197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Rounded Rectangle 379"/>
              <p:cNvSpPr/>
              <p:nvPr/>
            </p:nvSpPr>
            <p:spPr>
              <a:xfrm rot="5400000">
                <a:off x="5608751" y="5783825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Rounded Rectangle 380"/>
              <p:cNvSpPr/>
              <p:nvPr/>
            </p:nvSpPr>
            <p:spPr>
              <a:xfrm rot="5400000">
                <a:off x="5608751" y="4836197"/>
                <a:ext cx="136802" cy="146304"/>
              </a:xfrm>
              <a:prstGeom prst="roundRect">
                <a:avLst/>
              </a:prstGeom>
              <a:solidFill>
                <a:srgbClr val="002060">
                  <a:alpha val="80000"/>
                </a:srgb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Rounded Rectangle 381"/>
              <p:cNvSpPr/>
              <p:nvPr/>
            </p:nvSpPr>
            <p:spPr>
              <a:xfrm rot="5400000">
                <a:off x="5608751" y="5310008"/>
                <a:ext cx="136802" cy="146304"/>
              </a:xfrm>
              <a:prstGeom prst="roundRect">
                <a:avLst/>
              </a:prstGeom>
              <a:solidFill>
                <a:srgbClr val="002060">
                  <a:alpha val="80000"/>
                </a:srgb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Rounded Rectangle 382"/>
              <p:cNvSpPr/>
              <p:nvPr/>
            </p:nvSpPr>
            <p:spPr>
              <a:xfrm rot="5400000">
                <a:off x="5603634" y="3725521"/>
                <a:ext cx="147036" cy="146304"/>
              </a:xfrm>
              <a:prstGeom prst="roundRect">
                <a:avLst/>
              </a:prstGeom>
              <a:solidFill>
                <a:srgbClr val="FF0000">
                  <a:alpha val="60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Rounded Rectangle 383"/>
              <p:cNvSpPr/>
              <p:nvPr/>
            </p:nvSpPr>
            <p:spPr>
              <a:xfrm rot="5400000">
                <a:off x="5608751" y="4046512"/>
                <a:ext cx="136802" cy="146304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Rounded Rectangle 384"/>
              <p:cNvSpPr/>
              <p:nvPr/>
            </p:nvSpPr>
            <p:spPr>
              <a:xfrm rot="5400000">
                <a:off x="5608751" y="4204449"/>
                <a:ext cx="136802" cy="146304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Rounded Rectangle 385"/>
              <p:cNvSpPr/>
              <p:nvPr/>
            </p:nvSpPr>
            <p:spPr>
              <a:xfrm rot="5400000">
                <a:off x="5608751" y="4362386"/>
                <a:ext cx="136802" cy="146304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Rounded Rectangle 386"/>
              <p:cNvSpPr/>
              <p:nvPr/>
            </p:nvSpPr>
            <p:spPr>
              <a:xfrm rot="5400000">
                <a:off x="5608751" y="4520323"/>
                <a:ext cx="136802" cy="146304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Rounded Rectangle 387"/>
              <p:cNvSpPr/>
              <p:nvPr/>
            </p:nvSpPr>
            <p:spPr>
              <a:xfrm rot="5400000">
                <a:off x="5608751" y="4994134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Rounded Rectangle 388"/>
              <p:cNvSpPr/>
              <p:nvPr/>
            </p:nvSpPr>
            <p:spPr>
              <a:xfrm rot="5400000">
                <a:off x="5608751" y="5152071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Rounded Rectangle 389"/>
              <p:cNvSpPr/>
              <p:nvPr/>
            </p:nvSpPr>
            <p:spPr>
              <a:xfrm rot="5400000">
                <a:off x="5608751" y="5467945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Rounded Rectangle 390"/>
              <p:cNvSpPr/>
              <p:nvPr/>
            </p:nvSpPr>
            <p:spPr>
              <a:xfrm rot="5400000">
                <a:off x="5608751" y="5625882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Rounded Rectangle 396"/>
              <p:cNvSpPr/>
              <p:nvPr/>
            </p:nvSpPr>
            <p:spPr>
              <a:xfrm rot="5400000">
                <a:off x="5608751" y="3888575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Rounded Rectangle 398"/>
              <p:cNvSpPr/>
              <p:nvPr/>
            </p:nvSpPr>
            <p:spPr>
              <a:xfrm rot="5400000">
                <a:off x="5608751" y="4678260"/>
                <a:ext cx="136802" cy="146304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Rounded Rectangle 399"/>
              <p:cNvSpPr/>
              <p:nvPr/>
            </p:nvSpPr>
            <p:spPr>
              <a:xfrm rot="5400000">
                <a:off x="5389548" y="5625882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Rounded Rectangle 400"/>
              <p:cNvSpPr/>
              <p:nvPr/>
            </p:nvSpPr>
            <p:spPr>
              <a:xfrm rot="5400000">
                <a:off x="5389548" y="4994134"/>
                <a:ext cx="136802" cy="146304"/>
              </a:xfrm>
              <a:prstGeom prst="roundRect">
                <a:avLst/>
              </a:prstGeom>
              <a:solidFill>
                <a:srgbClr val="002060">
                  <a:alpha val="80000"/>
                </a:srgb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Rounded Rectangle 401"/>
              <p:cNvSpPr/>
              <p:nvPr/>
            </p:nvSpPr>
            <p:spPr>
              <a:xfrm rot="5400000">
                <a:off x="5389548" y="5310008"/>
                <a:ext cx="136802" cy="146304"/>
              </a:xfrm>
              <a:prstGeom prst="roundRect">
                <a:avLst/>
              </a:prstGeom>
              <a:solidFill>
                <a:srgbClr val="002060">
                  <a:alpha val="80000"/>
                </a:srgb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Rounded Rectangle 402"/>
              <p:cNvSpPr/>
              <p:nvPr/>
            </p:nvSpPr>
            <p:spPr>
              <a:xfrm rot="5400000">
                <a:off x="5384431" y="3725521"/>
                <a:ext cx="147036" cy="146304"/>
              </a:xfrm>
              <a:prstGeom prst="roundRect">
                <a:avLst/>
              </a:prstGeom>
              <a:solidFill>
                <a:srgbClr val="FF0000">
                  <a:alpha val="60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Rounded Rectangle 403"/>
              <p:cNvSpPr/>
              <p:nvPr/>
            </p:nvSpPr>
            <p:spPr>
              <a:xfrm rot="5400000">
                <a:off x="5389548" y="4046512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Rounded Rectangle 404"/>
              <p:cNvSpPr/>
              <p:nvPr/>
            </p:nvSpPr>
            <p:spPr>
              <a:xfrm rot="5400000">
                <a:off x="5389548" y="4204449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Rounded Rectangle 405"/>
              <p:cNvSpPr/>
              <p:nvPr/>
            </p:nvSpPr>
            <p:spPr>
              <a:xfrm rot="5400000">
                <a:off x="5389548" y="4362386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Rounded Rectangle 406"/>
              <p:cNvSpPr/>
              <p:nvPr/>
            </p:nvSpPr>
            <p:spPr>
              <a:xfrm rot="5400000">
                <a:off x="5389548" y="4520323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Rounded Rectangle 407"/>
              <p:cNvSpPr/>
              <p:nvPr/>
            </p:nvSpPr>
            <p:spPr>
              <a:xfrm rot="5400000">
                <a:off x="5389548" y="5152071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Rounded Rectangle 408"/>
              <p:cNvSpPr/>
              <p:nvPr/>
            </p:nvSpPr>
            <p:spPr>
              <a:xfrm rot="5400000">
                <a:off x="5389548" y="5467945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Rounded Rectangle 409"/>
              <p:cNvSpPr/>
              <p:nvPr/>
            </p:nvSpPr>
            <p:spPr>
              <a:xfrm rot="5400000">
                <a:off x="5389548" y="3888575"/>
                <a:ext cx="136802" cy="146304"/>
              </a:xfrm>
              <a:prstGeom prst="roundRect">
                <a:avLst/>
              </a:prstGeom>
              <a:solidFill>
                <a:srgbClr val="00CC00">
                  <a:alpha val="80000"/>
                </a:srgbClr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Rounded Rectangle 410"/>
              <p:cNvSpPr/>
              <p:nvPr/>
            </p:nvSpPr>
            <p:spPr>
              <a:xfrm rot="5400000">
                <a:off x="5389548" y="4678260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Rounded Rectangle 411"/>
              <p:cNvSpPr/>
              <p:nvPr/>
            </p:nvSpPr>
            <p:spPr>
              <a:xfrm rot="5400000">
                <a:off x="5389548" y="5783825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Rounded Rectangle 412"/>
              <p:cNvSpPr/>
              <p:nvPr/>
            </p:nvSpPr>
            <p:spPr>
              <a:xfrm rot="5400000">
                <a:off x="5389548" y="4836197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Rounded Rectangle 413"/>
              <p:cNvSpPr/>
              <p:nvPr/>
            </p:nvSpPr>
            <p:spPr>
              <a:xfrm rot="5400000">
                <a:off x="5169613" y="5309846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Rounded Rectangle 414"/>
              <p:cNvSpPr/>
              <p:nvPr/>
            </p:nvSpPr>
            <p:spPr>
              <a:xfrm rot="5400000">
                <a:off x="5169613" y="4993858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Rounded Rectangle 415"/>
              <p:cNvSpPr/>
              <p:nvPr/>
            </p:nvSpPr>
            <p:spPr>
              <a:xfrm rot="5400000">
                <a:off x="5169613" y="3887900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Rounded Rectangle 416"/>
              <p:cNvSpPr/>
              <p:nvPr/>
            </p:nvSpPr>
            <p:spPr>
              <a:xfrm>
                <a:off x="5164862" y="3725155"/>
                <a:ext cx="147036" cy="146304"/>
              </a:xfrm>
              <a:prstGeom prst="round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Rounded Rectangle 417"/>
              <p:cNvSpPr/>
              <p:nvPr/>
            </p:nvSpPr>
            <p:spPr>
              <a:xfrm rot="5400000">
                <a:off x="5169613" y="5625834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Rounded Rectangle 418"/>
              <p:cNvSpPr/>
              <p:nvPr/>
            </p:nvSpPr>
            <p:spPr>
              <a:xfrm rot="5400000">
                <a:off x="5169613" y="4045894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Rounded Rectangle 419"/>
              <p:cNvSpPr/>
              <p:nvPr/>
            </p:nvSpPr>
            <p:spPr>
              <a:xfrm rot="5400000">
                <a:off x="5169613" y="4203888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Rounded Rectangle 420"/>
              <p:cNvSpPr/>
              <p:nvPr/>
            </p:nvSpPr>
            <p:spPr>
              <a:xfrm rot="5400000">
                <a:off x="5169613" y="4361882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Rounded Rectangle 421"/>
              <p:cNvSpPr/>
              <p:nvPr/>
            </p:nvSpPr>
            <p:spPr>
              <a:xfrm rot="5400000">
                <a:off x="5169613" y="4519876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Rounded Rectangle 422"/>
              <p:cNvSpPr/>
              <p:nvPr/>
            </p:nvSpPr>
            <p:spPr>
              <a:xfrm rot="5400000">
                <a:off x="5169613" y="5151852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Rounded Rectangle 423"/>
              <p:cNvSpPr/>
              <p:nvPr/>
            </p:nvSpPr>
            <p:spPr>
              <a:xfrm rot="5400000">
                <a:off x="5169613" y="5467840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Rounded Rectangle 424"/>
              <p:cNvSpPr/>
              <p:nvPr/>
            </p:nvSpPr>
            <p:spPr>
              <a:xfrm rot="5400000">
                <a:off x="5169613" y="4677870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Rounded Rectangle 425"/>
              <p:cNvSpPr/>
              <p:nvPr/>
            </p:nvSpPr>
            <p:spPr>
              <a:xfrm rot="5400000">
                <a:off x="5169613" y="5783826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Rounded Rectangle 426"/>
              <p:cNvSpPr/>
              <p:nvPr/>
            </p:nvSpPr>
            <p:spPr>
              <a:xfrm rot="5400000">
                <a:off x="5169613" y="4835864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ounded Rectangle 427"/>
              <p:cNvSpPr/>
              <p:nvPr/>
            </p:nvSpPr>
            <p:spPr>
              <a:xfrm rot="5400000">
                <a:off x="4949678" y="5309846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ounded Rectangle 428"/>
              <p:cNvSpPr/>
              <p:nvPr/>
            </p:nvSpPr>
            <p:spPr>
              <a:xfrm rot="5400000">
                <a:off x="4949678" y="4993858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ounded Rectangle 429"/>
              <p:cNvSpPr/>
              <p:nvPr/>
            </p:nvSpPr>
            <p:spPr>
              <a:xfrm rot="5400000">
                <a:off x="4949678" y="3887900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ounded Rectangle 430"/>
              <p:cNvSpPr/>
              <p:nvPr/>
            </p:nvSpPr>
            <p:spPr>
              <a:xfrm>
                <a:off x="4944927" y="3725155"/>
                <a:ext cx="147036" cy="146304"/>
              </a:xfrm>
              <a:prstGeom prst="round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ounded Rectangle 431"/>
              <p:cNvSpPr/>
              <p:nvPr/>
            </p:nvSpPr>
            <p:spPr>
              <a:xfrm rot="5400000">
                <a:off x="4949678" y="5625834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ounded Rectangle 432"/>
              <p:cNvSpPr/>
              <p:nvPr/>
            </p:nvSpPr>
            <p:spPr>
              <a:xfrm rot="5400000">
                <a:off x="4949678" y="4045894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ounded Rectangle 433"/>
              <p:cNvSpPr/>
              <p:nvPr/>
            </p:nvSpPr>
            <p:spPr>
              <a:xfrm rot="5400000">
                <a:off x="4949678" y="4203888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ounded Rectangle 434"/>
              <p:cNvSpPr/>
              <p:nvPr/>
            </p:nvSpPr>
            <p:spPr>
              <a:xfrm rot="5400000">
                <a:off x="4949678" y="4361882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ounded Rectangle 435"/>
              <p:cNvSpPr/>
              <p:nvPr/>
            </p:nvSpPr>
            <p:spPr>
              <a:xfrm rot="5400000">
                <a:off x="4949678" y="4519876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Rounded Rectangle 436"/>
              <p:cNvSpPr/>
              <p:nvPr/>
            </p:nvSpPr>
            <p:spPr>
              <a:xfrm rot="5400000">
                <a:off x="4949678" y="5151852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Rounded Rectangle 437"/>
              <p:cNvSpPr/>
              <p:nvPr/>
            </p:nvSpPr>
            <p:spPr>
              <a:xfrm rot="5400000">
                <a:off x="4949678" y="5467840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Rounded Rectangle 438"/>
              <p:cNvSpPr/>
              <p:nvPr/>
            </p:nvSpPr>
            <p:spPr>
              <a:xfrm rot="5400000">
                <a:off x="4949678" y="4677870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ounded Rectangle 439"/>
              <p:cNvSpPr/>
              <p:nvPr/>
            </p:nvSpPr>
            <p:spPr>
              <a:xfrm rot="5400000">
                <a:off x="4949678" y="5783826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ounded Rectangle 440"/>
              <p:cNvSpPr/>
              <p:nvPr/>
            </p:nvSpPr>
            <p:spPr>
              <a:xfrm rot="5400000">
                <a:off x="4949678" y="4835864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ounded Rectangle 441"/>
              <p:cNvSpPr/>
              <p:nvPr/>
            </p:nvSpPr>
            <p:spPr>
              <a:xfrm rot="5400000">
                <a:off x="4729743" y="5309846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ounded Rectangle 442"/>
              <p:cNvSpPr/>
              <p:nvPr/>
            </p:nvSpPr>
            <p:spPr>
              <a:xfrm rot="5400000">
                <a:off x="4729743" y="4993858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ounded Rectangle 443"/>
              <p:cNvSpPr/>
              <p:nvPr/>
            </p:nvSpPr>
            <p:spPr>
              <a:xfrm rot="5400000">
                <a:off x="4729743" y="3887900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ounded Rectangle 444"/>
              <p:cNvSpPr/>
              <p:nvPr/>
            </p:nvSpPr>
            <p:spPr>
              <a:xfrm>
                <a:off x="4724992" y="3725155"/>
                <a:ext cx="147036" cy="146304"/>
              </a:xfrm>
              <a:prstGeom prst="round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ounded Rectangle 445"/>
              <p:cNvSpPr/>
              <p:nvPr/>
            </p:nvSpPr>
            <p:spPr>
              <a:xfrm rot="5400000">
                <a:off x="4729743" y="5625834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ounded Rectangle 446"/>
              <p:cNvSpPr/>
              <p:nvPr/>
            </p:nvSpPr>
            <p:spPr>
              <a:xfrm rot="5400000">
                <a:off x="4729743" y="4045894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Rounded Rectangle 447"/>
              <p:cNvSpPr/>
              <p:nvPr/>
            </p:nvSpPr>
            <p:spPr>
              <a:xfrm rot="5400000">
                <a:off x="4729743" y="4203888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Rounded Rectangle 448"/>
              <p:cNvSpPr/>
              <p:nvPr/>
            </p:nvSpPr>
            <p:spPr>
              <a:xfrm rot="5400000">
                <a:off x="4729743" y="4361882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Rounded Rectangle 449"/>
              <p:cNvSpPr/>
              <p:nvPr/>
            </p:nvSpPr>
            <p:spPr>
              <a:xfrm rot="5400000">
                <a:off x="4729743" y="4519876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ounded Rectangle 450"/>
              <p:cNvSpPr/>
              <p:nvPr/>
            </p:nvSpPr>
            <p:spPr>
              <a:xfrm rot="5400000">
                <a:off x="4729743" y="5151852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ounded Rectangle 451"/>
              <p:cNvSpPr/>
              <p:nvPr/>
            </p:nvSpPr>
            <p:spPr>
              <a:xfrm rot="5400000">
                <a:off x="4729743" y="5467840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ounded Rectangle 452"/>
              <p:cNvSpPr/>
              <p:nvPr/>
            </p:nvSpPr>
            <p:spPr>
              <a:xfrm rot="5400000">
                <a:off x="4729743" y="4677870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ounded Rectangle 453"/>
              <p:cNvSpPr/>
              <p:nvPr/>
            </p:nvSpPr>
            <p:spPr>
              <a:xfrm rot="5400000">
                <a:off x="4729743" y="5783826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ounded Rectangle 454"/>
              <p:cNvSpPr/>
              <p:nvPr/>
            </p:nvSpPr>
            <p:spPr>
              <a:xfrm rot="5400000">
                <a:off x="4729743" y="4835864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ounded Rectangle 455"/>
              <p:cNvSpPr/>
              <p:nvPr/>
            </p:nvSpPr>
            <p:spPr>
              <a:xfrm rot="5400000">
                <a:off x="4509808" y="5309846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ounded Rectangle 456"/>
              <p:cNvSpPr/>
              <p:nvPr/>
            </p:nvSpPr>
            <p:spPr>
              <a:xfrm rot="5400000">
                <a:off x="4509808" y="4993858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ounded Rectangle 457"/>
              <p:cNvSpPr/>
              <p:nvPr/>
            </p:nvSpPr>
            <p:spPr>
              <a:xfrm rot="5400000">
                <a:off x="4509808" y="3887900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Rounded Rectangle 458"/>
              <p:cNvSpPr/>
              <p:nvPr/>
            </p:nvSpPr>
            <p:spPr>
              <a:xfrm>
                <a:off x="4505057" y="3725155"/>
                <a:ext cx="147036" cy="146304"/>
              </a:xfrm>
              <a:prstGeom prst="round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Rounded Rectangle 459"/>
              <p:cNvSpPr/>
              <p:nvPr/>
            </p:nvSpPr>
            <p:spPr>
              <a:xfrm rot="5400000">
                <a:off x="4509808" y="5625834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Rounded Rectangle 460"/>
              <p:cNvSpPr/>
              <p:nvPr/>
            </p:nvSpPr>
            <p:spPr>
              <a:xfrm rot="5400000">
                <a:off x="4509808" y="4045894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Rounded Rectangle 461"/>
              <p:cNvSpPr/>
              <p:nvPr/>
            </p:nvSpPr>
            <p:spPr>
              <a:xfrm rot="5400000">
                <a:off x="4509808" y="4203888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Rounded Rectangle 462"/>
              <p:cNvSpPr/>
              <p:nvPr/>
            </p:nvSpPr>
            <p:spPr>
              <a:xfrm rot="5400000">
                <a:off x="4509808" y="4361882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ounded Rectangle 463"/>
              <p:cNvSpPr/>
              <p:nvPr/>
            </p:nvSpPr>
            <p:spPr>
              <a:xfrm rot="5400000">
                <a:off x="4509808" y="4519876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ounded Rectangle 464"/>
              <p:cNvSpPr/>
              <p:nvPr/>
            </p:nvSpPr>
            <p:spPr>
              <a:xfrm rot="5400000">
                <a:off x="4509808" y="5151852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ounded Rectangle 465"/>
              <p:cNvSpPr/>
              <p:nvPr/>
            </p:nvSpPr>
            <p:spPr>
              <a:xfrm rot="5400000">
                <a:off x="4509808" y="5467840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ounded Rectangle 466"/>
              <p:cNvSpPr/>
              <p:nvPr/>
            </p:nvSpPr>
            <p:spPr>
              <a:xfrm rot="5400000">
                <a:off x="4509808" y="4677870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ounded Rectangle 467"/>
              <p:cNvSpPr/>
              <p:nvPr/>
            </p:nvSpPr>
            <p:spPr>
              <a:xfrm rot="5400000">
                <a:off x="4509808" y="5783826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ounded Rectangle 468"/>
              <p:cNvSpPr/>
              <p:nvPr/>
            </p:nvSpPr>
            <p:spPr>
              <a:xfrm rot="5400000">
                <a:off x="4509808" y="4835864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Rounded Rectangle 469"/>
              <p:cNvSpPr/>
              <p:nvPr/>
            </p:nvSpPr>
            <p:spPr>
              <a:xfrm rot="5400000">
                <a:off x="4289873" y="5309846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Rounded Rectangle 470"/>
              <p:cNvSpPr/>
              <p:nvPr/>
            </p:nvSpPr>
            <p:spPr>
              <a:xfrm rot="5400000">
                <a:off x="4289873" y="4993858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Rounded Rectangle 471"/>
              <p:cNvSpPr/>
              <p:nvPr/>
            </p:nvSpPr>
            <p:spPr>
              <a:xfrm rot="5400000">
                <a:off x="4289873" y="3887900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ounded Rectangle 472"/>
              <p:cNvSpPr/>
              <p:nvPr/>
            </p:nvSpPr>
            <p:spPr>
              <a:xfrm>
                <a:off x="4285122" y="3725155"/>
                <a:ext cx="147036" cy="146304"/>
              </a:xfrm>
              <a:prstGeom prst="round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ounded Rectangle 473"/>
              <p:cNvSpPr/>
              <p:nvPr/>
            </p:nvSpPr>
            <p:spPr>
              <a:xfrm rot="5400000">
                <a:off x="4289873" y="5625834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ounded Rectangle 474"/>
              <p:cNvSpPr/>
              <p:nvPr/>
            </p:nvSpPr>
            <p:spPr>
              <a:xfrm rot="5400000">
                <a:off x="4289873" y="4045894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ounded Rectangle 475"/>
              <p:cNvSpPr/>
              <p:nvPr/>
            </p:nvSpPr>
            <p:spPr>
              <a:xfrm rot="5400000">
                <a:off x="4289873" y="4203888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ounded Rectangle 476"/>
              <p:cNvSpPr/>
              <p:nvPr/>
            </p:nvSpPr>
            <p:spPr>
              <a:xfrm rot="5400000">
                <a:off x="4289873" y="4361882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ounded Rectangle 477"/>
              <p:cNvSpPr/>
              <p:nvPr/>
            </p:nvSpPr>
            <p:spPr>
              <a:xfrm rot="5400000">
                <a:off x="4289873" y="4519876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ounded Rectangle 478"/>
              <p:cNvSpPr/>
              <p:nvPr/>
            </p:nvSpPr>
            <p:spPr>
              <a:xfrm rot="5400000">
                <a:off x="4289873" y="5151852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ounded Rectangle 479"/>
              <p:cNvSpPr/>
              <p:nvPr/>
            </p:nvSpPr>
            <p:spPr>
              <a:xfrm rot="5400000">
                <a:off x="4289873" y="5467840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Rounded Rectangle 480"/>
              <p:cNvSpPr/>
              <p:nvPr/>
            </p:nvSpPr>
            <p:spPr>
              <a:xfrm rot="5400000">
                <a:off x="4289873" y="4677870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Rounded Rectangle 481"/>
              <p:cNvSpPr/>
              <p:nvPr/>
            </p:nvSpPr>
            <p:spPr>
              <a:xfrm rot="5400000">
                <a:off x="4289873" y="5783826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Rounded Rectangle 482"/>
              <p:cNvSpPr/>
              <p:nvPr/>
            </p:nvSpPr>
            <p:spPr>
              <a:xfrm rot="5400000">
                <a:off x="4289873" y="4835864"/>
                <a:ext cx="136802" cy="146304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1" name="Rounded Rectangle 750"/>
            <p:cNvSpPr/>
            <p:nvPr/>
          </p:nvSpPr>
          <p:spPr>
            <a:xfrm>
              <a:off x="5008427" y="5964178"/>
              <a:ext cx="1056457" cy="24205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900" dirty="0" smtClean="0"/>
                <a:t>320 MHz clock</a:t>
              </a:r>
              <a:endParaRPr lang="en-US" sz="900" dirty="0"/>
            </a:p>
          </p:txBody>
        </p:sp>
      </p:grpSp>
      <p:sp>
        <p:nvSpPr>
          <p:cNvPr id="752" name="Rounded Rectangle 751"/>
          <p:cNvSpPr/>
          <p:nvPr/>
        </p:nvSpPr>
        <p:spPr>
          <a:xfrm>
            <a:off x="4623933" y="6251574"/>
            <a:ext cx="1056457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Serializer</a:t>
            </a:r>
            <a:endParaRPr lang="en-US" sz="1000" b="1" dirty="0"/>
          </a:p>
        </p:txBody>
      </p:sp>
      <p:sp>
        <p:nvSpPr>
          <p:cNvPr id="753" name="TextBox 752"/>
          <p:cNvSpPr txBox="1"/>
          <p:nvPr/>
        </p:nvSpPr>
        <p:spPr>
          <a:xfrm>
            <a:off x="7249688" y="3670939"/>
            <a:ext cx="14371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Outs&lt;0&gt; = Sync/Data Valid</a:t>
            </a:r>
            <a:endParaRPr lang="en-GB" sz="900" dirty="0"/>
          </a:p>
        </p:txBody>
      </p:sp>
      <p:sp>
        <p:nvSpPr>
          <p:cNvPr id="754" name="TextBox 753"/>
          <p:cNvSpPr txBox="1"/>
          <p:nvPr/>
        </p:nvSpPr>
        <p:spPr>
          <a:xfrm>
            <a:off x="7249688" y="3830482"/>
            <a:ext cx="17029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Outs&lt;1&gt; = </a:t>
            </a:r>
            <a:r>
              <a:rPr lang="en-GB" sz="900" dirty="0"/>
              <a:t>Multiple hit flag</a:t>
            </a:r>
          </a:p>
        </p:txBody>
      </p:sp>
      <p:sp>
        <p:nvSpPr>
          <p:cNvPr id="755" name="TextBox 754"/>
          <p:cNvSpPr txBox="1"/>
          <p:nvPr/>
        </p:nvSpPr>
        <p:spPr>
          <a:xfrm>
            <a:off x="7249688" y="3987446"/>
            <a:ext cx="14037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Outs&lt;2&gt; = Col&lt;4&gt;</a:t>
            </a:r>
            <a:endParaRPr lang="en-GB" sz="900" dirty="0"/>
          </a:p>
        </p:txBody>
      </p:sp>
      <p:sp>
        <p:nvSpPr>
          <p:cNvPr id="756" name="TextBox 755"/>
          <p:cNvSpPr txBox="1"/>
          <p:nvPr/>
        </p:nvSpPr>
        <p:spPr>
          <a:xfrm>
            <a:off x="7249688" y="4144596"/>
            <a:ext cx="14037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Outs&lt;3&gt; = Col&lt;3&gt;</a:t>
            </a:r>
            <a:endParaRPr lang="en-GB" sz="900" dirty="0"/>
          </a:p>
        </p:txBody>
      </p:sp>
      <p:sp>
        <p:nvSpPr>
          <p:cNvPr id="757" name="TextBox 756"/>
          <p:cNvSpPr txBox="1"/>
          <p:nvPr/>
        </p:nvSpPr>
        <p:spPr>
          <a:xfrm>
            <a:off x="7249688" y="4301560"/>
            <a:ext cx="14037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Outs&lt;4&gt; = Col&lt;2&gt;</a:t>
            </a:r>
            <a:endParaRPr lang="en-GB" sz="900" dirty="0"/>
          </a:p>
        </p:txBody>
      </p:sp>
      <p:sp>
        <p:nvSpPr>
          <p:cNvPr id="758" name="TextBox 757"/>
          <p:cNvSpPr txBox="1"/>
          <p:nvPr/>
        </p:nvSpPr>
        <p:spPr>
          <a:xfrm>
            <a:off x="7249688" y="4463833"/>
            <a:ext cx="14037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Outs&lt;5&gt; = Col&lt;1&gt;</a:t>
            </a:r>
            <a:endParaRPr lang="en-GB" sz="900" dirty="0"/>
          </a:p>
        </p:txBody>
      </p:sp>
      <p:sp>
        <p:nvSpPr>
          <p:cNvPr id="759" name="TextBox 758"/>
          <p:cNvSpPr txBox="1"/>
          <p:nvPr/>
        </p:nvSpPr>
        <p:spPr>
          <a:xfrm>
            <a:off x="7249688" y="4620797"/>
            <a:ext cx="1758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Outs&lt;6&gt; </a:t>
            </a:r>
            <a:r>
              <a:rPr lang="en-GB" sz="900" dirty="0"/>
              <a:t>= </a:t>
            </a:r>
            <a:r>
              <a:rPr lang="en-GB" sz="900" dirty="0" smtClean="0"/>
              <a:t>Col&lt;0&gt;</a:t>
            </a:r>
            <a:endParaRPr lang="en-GB" sz="900" dirty="0"/>
          </a:p>
          <a:p>
            <a:endParaRPr lang="en-GB" sz="900" dirty="0"/>
          </a:p>
        </p:txBody>
      </p:sp>
      <p:sp>
        <p:nvSpPr>
          <p:cNvPr id="760" name="TextBox 759"/>
          <p:cNvSpPr txBox="1"/>
          <p:nvPr/>
        </p:nvSpPr>
        <p:spPr>
          <a:xfrm>
            <a:off x="7249688" y="4777947"/>
            <a:ext cx="14037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Outs&lt;7&gt; = Row&lt;0&gt;</a:t>
            </a:r>
            <a:endParaRPr lang="en-GB" sz="900" dirty="0"/>
          </a:p>
        </p:txBody>
      </p:sp>
      <p:sp>
        <p:nvSpPr>
          <p:cNvPr id="761" name="TextBox 760"/>
          <p:cNvSpPr txBox="1"/>
          <p:nvPr/>
        </p:nvSpPr>
        <p:spPr>
          <a:xfrm>
            <a:off x="7249688" y="4934911"/>
            <a:ext cx="14037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Outs&lt;8&gt; = Row&lt;1&gt;</a:t>
            </a:r>
            <a:endParaRPr lang="en-GB" sz="900" dirty="0"/>
          </a:p>
        </p:txBody>
      </p:sp>
      <p:sp>
        <p:nvSpPr>
          <p:cNvPr id="762" name="TextBox 761"/>
          <p:cNvSpPr txBox="1"/>
          <p:nvPr/>
        </p:nvSpPr>
        <p:spPr>
          <a:xfrm>
            <a:off x="7249688" y="5100946"/>
            <a:ext cx="14037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Outs&lt;9&gt; = Row&lt;2&gt;</a:t>
            </a:r>
            <a:endParaRPr lang="en-GB" sz="900" dirty="0"/>
          </a:p>
        </p:txBody>
      </p:sp>
      <p:sp>
        <p:nvSpPr>
          <p:cNvPr id="763" name="TextBox 762"/>
          <p:cNvSpPr txBox="1"/>
          <p:nvPr/>
        </p:nvSpPr>
        <p:spPr>
          <a:xfrm>
            <a:off x="7249688" y="5257910"/>
            <a:ext cx="14037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Outs&lt;10&gt; = Row&lt;3&gt;</a:t>
            </a:r>
            <a:endParaRPr lang="en-GB" sz="900" dirty="0"/>
          </a:p>
        </p:txBody>
      </p:sp>
      <p:sp>
        <p:nvSpPr>
          <p:cNvPr id="764" name="TextBox 763"/>
          <p:cNvSpPr txBox="1"/>
          <p:nvPr/>
        </p:nvSpPr>
        <p:spPr>
          <a:xfrm>
            <a:off x="7249688" y="5417222"/>
            <a:ext cx="14037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Outs&lt;11&gt; = Row&lt;4&gt;</a:t>
            </a:r>
            <a:endParaRPr lang="en-GB" sz="900" dirty="0"/>
          </a:p>
        </p:txBody>
      </p:sp>
      <p:sp>
        <p:nvSpPr>
          <p:cNvPr id="765" name="TextBox 764"/>
          <p:cNvSpPr txBox="1"/>
          <p:nvPr/>
        </p:nvSpPr>
        <p:spPr>
          <a:xfrm>
            <a:off x="7249688" y="5574186"/>
            <a:ext cx="14037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Outs&lt;12&gt; = Row&lt;5&gt;</a:t>
            </a:r>
            <a:endParaRPr lang="en-GB" sz="900" dirty="0"/>
          </a:p>
        </p:txBody>
      </p:sp>
      <p:sp>
        <p:nvSpPr>
          <p:cNvPr id="766" name="TextBox 765"/>
          <p:cNvSpPr txBox="1"/>
          <p:nvPr/>
        </p:nvSpPr>
        <p:spPr>
          <a:xfrm>
            <a:off x="7249688" y="5740221"/>
            <a:ext cx="14037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Outs&lt;13&gt; = Row&lt;6&gt;</a:t>
            </a:r>
            <a:endParaRPr lang="en-GB" sz="900" dirty="0"/>
          </a:p>
        </p:txBody>
      </p:sp>
      <p:sp>
        <p:nvSpPr>
          <p:cNvPr id="767" name="TextBox 766"/>
          <p:cNvSpPr txBox="1"/>
          <p:nvPr/>
        </p:nvSpPr>
        <p:spPr>
          <a:xfrm>
            <a:off x="7249688" y="5954239"/>
            <a:ext cx="14037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LVDS clock, 320 MHz</a:t>
            </a:r>
            <a:endParaRPr lang="en-GB" sz="900" dirty="0"/>
          </a:p>
        </p:txBody>
      </p:sp>
      <p:grpSp>
        <p:nvGrpSpPr>
          <p:cNvPr id="398" name="Group 397"/>
          <p:cNvGrpSpPr/>
          <p:nvPr/>
        </p:nvGrpSpPr>
        <p:grpSpPr>
          <a:xfrm>
            <a:off x="137601" y="6271262"/>
            <a:ext cx="1443914" cy="494395"/>
            <a:chOff x="7672411" y="183728"/>
            <a:chExt cx="1443914" cy="494395"/>
          </a:xfrm>
        </p:grpSpPr>
        <p:sp>
          <p:nvSpPr>
            <p:cNvPr id="530" name="Rounded Rectangle 529"/>
            <p:cNvSpPr/>
            <p:nvPr/>
          </p:nvSpPr>
          <p:spPr>
            <a:xfrm>
              <a:off x="8256442" y="231602"/>
              <a:ext cx="147036" cy="146304"/>
            </a:xfrm>
            <a:prstGeom prst="roundRect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Rounded Rectangle 530"/>
            <p:cNvSpPr/>
            <p:nvPr/>
          </p:nvSpPr>
          <p:spPr>
            <a:xfrm>
              <a:off x="8256442" y="483946"/>
              <a:ext cx="147036" cy="146304"/>
            </a:xfrm>
            <a:prstGeom prst="roundRect">
              <a:avLst/>
            </a:prstGeom>
            <a:solidFill>
              <a:schemeClr val="bg1">
                <a:lumMod val="50000"/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Rounded Rectangle 531"/>
            <p:cNvSpPr/>
            <p:nvPr/>
          </p:nvSpPr>
          <p:spPr>
            <a:xfrm>
              <a:off x="8397315" y="183728"/>
              <a:ext cx="719010" cy="24205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100" dirty="0" smtClean="0">
                  <a:solidFill>
                    <a:schemeClr val="tx1"/>
                  </a:solidFill>
                </a:rPr>
                <a:t>mean 0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533" name="Rounded Rectangle 532"/>
            <p:cNvSpPr/>
            <p:nvPr/>
          </p:nvSpPr>
          <p:spPr>
            <a:xfrm>
              <a:off x="8397315" y="436072"/>
              <a:ext cx="719010" cy="24205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100" dirty="0" smtClean="0">
                  <a:solidFill>
                    <a:schemeClr val="tx1"/>
                  </a:solidFill>
                </a:rPr>
                <a:t>mean 1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534" name="Rounded Rectangle 533"/>
            <p:cNvSpPr/>
            <p:nvPr/>
          </p:nvSpPr>
          <p:spPr>
            <a:xfrm>
              <a:off x="8061765" y="231601"/>
              <a:ext cx="147036" cy="146304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Rounded Rectangle 534"/>
            <p:cNvSpPr/>
            <p:nvPr/>
          </p:nvSpPr>
          <p:spPr>
            <a:xfrm>
              <a:off x="8061765" y="483946"/>
              <a:ext cx="147036" cy="146304"/>
            </a:xfrm>
            <a:prstGeom prst="roundRect">
              <a:avLst/>
            </a:prstGeom>
            <a:solidFill>
              <a:srgbClr val="FF0000">
                <a:alpha val="6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Rounded Rectangle 535"/>
            <p:cNvSpPr/>
            <p:nvPr/>
          </p:nvSpPr>
          <p:spPr>
            <a:xfrm>
              <a:off x="7867088" y="231602"/>
              <a:ext cx="147036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Rounded Rectangle 536"/>
            <p:cNvSpPr/>
            <p:nvPr/>
          </p:nvSpPr>
          <p:spPr>
            <a:xfrm>
              <a:off x="7867088" y="483945"/>
              <a:ext cx="147036" cy="146304"/>
            </a:xfrm>
            <a:prstGeom prst="roundRect">
              <a:avLst/>
            </a:prstGeom>
            <a:solidFill>
              <a:srgbClr val="00CC00">
                <a:alpha val="80000"/>
              </a:srgbClr>
            </a:solidFill>
            <a:ln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Rounded Rectangle 537"/>
            <p:cNvSpPr/>
            <p:nvPr/>
          </p:nvSpPr>
          <p:spPr>
            <a:xfrm>
              <a:off x="7672411" y="483946"/>
              <a:ext cx="141919" cy="146304"/>
            </a:xfrm>
            <a:prstGeom prst="roundRect">
              <a:avLst/>
            </a:prstGeom>
            <a:solidFill>
              <a:srgbClr val="002060">
                <a:alpha val="80000"/>
              </a:srgb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198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Agenda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2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839" y="796642"/>
            <a:ext cx="8795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Review current work and discuss steps for next week</a:t>
            </a:r>
          </a:p>
          <a:p>
            <a:endParaRPr lang="en-GB" sz="2400" dirty="0"/>
          </a:p>
          <a:p>
            <a:r>
              <a:rPr lang="en-GB" sz="2400" dirty="0" smtClean="0"/>
              <a:t>Walk through CHESS-2 data format</a:t>
            </a:r>
          </a:p>
          <a:p>
            <a:endParaRPr lang="en-GB" sz="2400" dirty="0"/>
          </a:p>
          <a:p>
            <a:r>
              <a:rPr lang="en-GB" sz="2400" dirty="0" smtClean="0">
                <a:solidFill>
                  <a:srgbClr val="FF0066"/>
                </a:solidFill>
              </a:rPr>
              <a:t>Discuss options for CHESS-2 data emulator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5619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TextBox 397"/>
          <p:cNvSpPr txBox="1"/>
          <p:nvPr/>
        </p:nvSpPr>
        <p:spPr>
          <a:xfrm>
            <a:off x="4003777" y="6533782"/>
            <a:ext cx="34154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0000FF"/>
                </a:solidFill>
              </a:rPr>
              <a:t>these just summarise the values of the Outs&lt;*&gt; outputs </a:t>
            </a:r>
            <a:endParaRPr lang="en-GB" sz="1100" dirty="0">
              <a:solidFill>
                <a:srgbClr val="0000FF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386499" y="1111858"/>
            <a:ext cx="2617675" cy="4560280"/>
            <a:chOff x="1386499" y="1111858"/>
            <a:chExt cx="2617675" cy="4560280"/>
          </a:xfrm>
        </p:grpSpPr>
        <p:sp>
          <p:nvSpPr>
            <p:cNvPr id="393" name="Rectangle 392"/>
            <p:cNvSpPr/>
            <p:nvPr/>
          </p:nvSpPr>
          <p:spPr>
            <a:xfrm>
              <a:off x="1386499" y="1111858"/>
              <a:ext cx="2617675" cy="45602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0" tIns="0" rIns="0" bIns="0" rtlCol="0" anchor="ctr"/>
            <a:lstStyle/>
            <a:p>
              <a:pPr algn="ctr"/>
              <a:endParaRPr lang="en-US" sz="1200" dirty="0" smtClean="0">
                <a:solidFill>
                  <a:prstClr val="white"/>
                </a:solidFill>
              </a:endParaRPr>
            </a:p>
          </p:txBody>
        </p:sp>
        <p:sp>
          <p:nvSpPr>
            <p:cNvPr id="382" name="Isosceles Triangle 381"/>
            <p:cNvSpPr/>
            <p:nvPr/>
          </p:nvSpPr>
          <p:spPr>
            <a:xfrm rot="16200000">
              <a:off x="3859740" y="5445466"/>
              <a:ext cx="191934" cy="96144"/>
            </a:xfrm>
            <a:prstGeom prst="triangle">
              <a:avLst/>
            </a:prstGeom>
            <a:noFill/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5" name="Rounded Rectangle 194"/>
          <p:cNvSpPr/>
          <p:nvPr/>
        </p:nvSpPr>
        <p:spPr>
          <a:xfrm rot="5400000">
            <a:off x="3651721" y="3041759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ounded Rectangle 238"/>
          <p:cNvSpPr/>
          <p:nvPr/>
        </p:nvSpPr>
        <p:spPr>
          <a:xfrm rot="5400000">
            <a:off x="3349153" y="3041759"/>
            <a:ext cx="188828" cy="201944"/>
          </a:xfrm>
          <a:prstGeom prst="round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ounded Rectangle 251"/>
          <p:cNvSpPr/>
          <p:nvPr/>
        </p:nvSpPr>
        <p:spPr>
          <a:xfrm rot="5400000">
            <a:off x="3046586" y="3041759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ounded Rectangle 266"/>
          <p:cNvSpPr/>
          <p:nvPr/>
        </p:nvSpPr>
        <p:spPr>
          <a:xfrm rot="5400000">
            <a:off x="2743009" y="3041135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ounded Rectangle 285"/>
          <p:cNvSpPr/>
          <p:nvPr/>
        </p:nvSpPr>
        <p:spPr>
          <a:xfrm rot="5400000">
            <a:off x="2439433" y="3041135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ounded Rectangle 300"/>
          <p:cNvSpPr/>
          <p:nvPr/>
        </p:nvSpPr>
        <p:spPr>
          <a:xfrm rot="5400000">
            <a:off x="2135856" y="3041135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ounded Rectangle 315"/>
          <p:cNvSpPr/>
          <p:nvPr/>
        </p:nvSpPr>
        <p:spPr>
          <a:xfrm rot="5400000">
            <a:off x="1832279" y="3041135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Rounded Rectangle 330"/>
          <p:cNvSpPr/>
          <p:nvPr/>
        </p:nvSpPr>
        <p:spPr>
          <a:xfrm rot="5400000">
            <a:off x="1528702" y="3041135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Rounded Rectangle 365"/>
          <p:cNvSpPr/>
          <p:nvPr/>
        </p:nvSpPr>
        <p:spPr>
          <a:xfrm>
            <a:off x="259544" y="1527308"/>
            <a:ext cx="1129415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000" i="1" dirty="0" smtClean="0"/>
              <a:t>Multiple hit flag</a:t>
            </a:r>
            <a:endParaRPr lang="en-US" sz="1000" i="1" dirty="0"/>
          </a:p>
        </p:txBody>
      </p:sp>
      <p:sp>
        <p:nvSpPr>
          <p:cNvPr id="367" name="Rounded Rectangle 366"/>
          <p:cNvSpPr/>
          <p:nvPr/>
        </p:nvSpPr>
        <p:spPr>
          <a:xfrm rot="5400000">
            <a:off x="3651721" y="1564754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Rounded Rectangle 367"/>
          <p:cNvSpPr/>
          <p:nvPr/>
        </p:nvSpPr>
        <p:spPr>
          <a:xfrm rot="5400000">
            <a:off x="3349153" y="1564754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Rounded Rectangle 368"/>
          <p:cNvSpPr/>
          <p:nvPr/>
        </p:nvSpPr>
        <p:spPr>
          <a:xfrm rot="5400000">
            <a:off x="3046586" y="1564754"/>
            <a:ext cx="188828" cy="201944"/>
          </a:xfrm>
          <a:prstGeom prst="roundRect">
            <a:avLst/>
          </a:prstGeom>
          <a:solidFill>
            <a:srgbClr val="00CC00">
              <a:alpha val="80000"/>
            </a:srgbClr>
          </a:solidFill>
          <a:ln>
            <a:solidFill>
              <a:srgbClr val="00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Rounded Rectangle 369"/>
          <p:cNvSpPr/>
          <p:nvPr/>
        </p:nvSpPr>
        <p:spPr>
          <a:xfrm rot="5400000">
            <a:off x="2743009" y="1564207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Rounded Rectangle 370"/>
          <p:cNvSpPr/>
          <p:nvPr/>
        </p:nvSpPr>
        <p:spPr>
          <a:xfrm rot="5400000">
            <a:off x="2439433" y="1564207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Rounded Rectangle 371"/>
          <p:cNvSpPr/>
          <p:nvPr/>
        </p:nvSpPr>
        <p:spPr>
          <a:xfrm rot="5400000">
            <a:off x="2135856" y="1564207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Rounded Rectangle 372"/>
          <p:cNvSpPr/>
          <p:nvPr/>
        </p:nvSpPr>
        <p:spPr>
          <a:xfrm rot="5400000">
            <a:off x="1832279" y="1564207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Rounded Rectangle 373"/>
          <p:cNvSpPr/>
          <p:nvPr/>
        </p:nvSpPr>
        <p:spPr>
          <a:xfrm rot="5400000">
            <a:off x="1528702" y="1564207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TextBox 430"/>
          <p:cNvSpPr txBox="1"/>
          <p:nvPr/>
        </p:nvSpPr>
        <p:spPr>
          <a:xfrm>
            <a:off x="4778803" y="5631516"/>
            <a:ext cx="5690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3.125ns</a:t>
            </a:r>
            <a:endParaRPr lang="en-GB" sz="9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FF0066"/>
                </a:solidFill>
              </a:rPr>
              <a:t>Storage and output of encoded hits – 3/3</a:t>
            </a:r>
            <a:endParaRPr lang="en-GB" sz="3600" dirty="0">
              <a:solidFill>
                <a:srgbClr val="FF0066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20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4" name="Left Brace 153"/>
          <p:cNvSpPr/>
          <p:nvPr/>
        </p:nvSpPr>
        <p:spPr>
          <a:xfrm>
            <a:off x="1194963" y="1863053"/>
            <a:ext cx="95834" cy="1373468"/>
          </a:xfrm>
          <a:prstGeom prst="leftBrace">
            <a:avLst>
              <a:gd name="adj1" fmla="val 37853"/>
              <a:gd name="adj2" fmla="val 50000"/>
            </a:avLst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Rounded Rectangle 154"/>
          <p:cNvSpPr/>
          <p:nvPr/>
        </p:nvSpPr>
        <p:spPr>
          <a:xfrm>
            <a:off x="524317" y="2423425"/>
            <a:ext cx="757352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i="1" dirty="0" smtClean="0"/>
              <a:t>column </a:t>
            </a:r>
            <a:br>
              <a:rPr lang="en-US" sz="1000" i="1" dirty="0" smtClean="0"/>
            </a:br>
            <a:r>
              <a:rPr lang="en-US" sz="1000" i="1" dirty="0" smtClean="0"/>
              <a:t>address </a:t>
            </a:r>
            <a:br>
              <a:rPr lang="en-US" sz="1000" i="1" dirty="0" smtClean="0"/>
            </a:br>
            <a:r>
              <a:rPr lang="en-US" sz="1000" i="1" dirty="0" smtClean="0"/>
              <a:t>(5 bits)</a:t>
            </a:r>
            <a:endParaRPr lang="en-US" sz="1000" i="1" dirty="0"/>
          </a:p>
        </p:txBody>
      </p:sp>
      <p:sp>
        <p:nvSpPr>
          <p:cNvPr id="157" name="Rounded Rectangle 156"/>
          <p:cNvSpPr/>
          <p:nvPr/>
        </p:nvSpPr>
        <p:spPr>
          <a:xfrm>
            <a:off x="502018" y="4193693"/>
            <a:ext cx="801950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i="1" dirty="0" smtClean="0"/>
              <a:t>strip (row) </a:t>
            </a:r>
            <a:br>
              <a:rPr lang="en-US" sz="1000" i="1" dirty="0" smtClean="0"/>
            </a:br>
            <a:r>
              <a:rPr lang="en-US" sz="1000" i="1" dirty="0" smtClean="0"/>
              <a:t>address </a:t>
            </a:r>
            <a:br>
              <a:rPr lang="en-US" sz="1000" i="1" dirty="0" smtClean="0"/>
            </a:br>
            <a:r>
              <a:rPr lang="en-US" sz="1000" i="1" dirty="0" smtClean="0"/>
              <a:t>(</a:t>
            </a:r>
            <a:r>
              <a:rPr lang="en-US" sz="1000" i="1" dirty="0"/>
              <a:t>7</a:t>
            </a:r>
            <a:r>
              <a:rPr lang="en-US" sz="1000" i="1" dirty="0" smtClean="0"/>
              <a:t> bits)</a:t>
            </a:r>
            <a:endParaRPr lang="en-US" sz="1000" i="1" dirty="0"/>
          </a:p>
        </p:txBody>
      </p:sp>
      <p:sp>
        <p:nvSpPr>
          <p:cNvPr id="161" name="Rounded Rectangle 160"/>
          <p:cNvSpPr/>
          <p:nvPr/>
        </p:nvSpPr>
        <p:spPr>
          <a:xfrm>
            <a:off x="-6350" y="1241037"/>
            <a:ext cx="1394976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000" i="1" dirty="0" smtClean="0"/>
              <a:t>Internal Data Valid bit</a:t>
            </a:r>
            <a:endParaRPr lang="en-US" sz="1000" i="1" dirty="0"/>
          </a:p>
        </p:txBody>
      </p:sp>
      <p:sp>
        <p:nvSpPr>
          <p:cNvPr id="166" name="Rounded Rectangle 165"/>
          <p:cNvSpPr/>
          <p:nvPr/>
        </p:nvSpPr>
        <p:spPr>
          <a:xfrm>
            <a:off x="681121" y="1844247"/>
            <a:ext cx="443744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i="1" dirty="0" err="1" smtClean="0"/>
              <a:t>msb</a:t>
            </a:r>
            <a:endParaRPr lang="en-US" sz="1000" i="1" dirty="0"/>
          </a:p>
        </p:txBody>
      </p:sp>
      <p:sp>
        <p:nvSpPr>
          <p:cNvPr id="167" name="Rounded Rectangle 166"/>
          <p:cNvSpPr/>
          <p:nvPr/>
        </p:nvSpPr>
        <p:spPr>
          <a:xfrm>
            <a:off x="681121" y="3021705"/>
            <a:ext cx="443744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i="1" dirty="0" err="1"/>
              <a:t>l</a:t>
            </a:r>
            <a:r>
              <a:rPr lang="en-US" sz="1000" i="1" dirty="0" err="1" smtClean="0"/>
              <a:t>sb</a:t>
            </a:r>
            <a:endParaRPr lang="en-US" sz="1000" i="1" dirty="0"/>
          </a:p>
        </p:txBody>
      </p:sp>
      <p:sp>
        <p:nvSpPr>
          <p:cNvPr id="168" name="Rounded Rectangle 167"/>
          <p:cNvSpPr/>
          <p:nvPr/>
        </p:nvSpPr>
        <p:spPr>
          <a:xfrm>
            <a:off x="681121" y="3311679"/>
            <a:ext cx="443744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i="1" dirty="0" err="1"/>
              <a:t>l</a:t>
            </a:r>
            <a:r>
              <a:rPr lang="en-US" sz="1000" i="1" dirty="0" err="1" smtClean="0"/>
              <a:t>sb</a:t>
            </a:r>
            <a:endParaRPr lang="en-US" sz="1000" i="1" dirty="0"/>
          </a:p>
        </p:txBody>
      </p:sp>
      <p:sp>
        <p:nvSpPr>
          <p:cNvPr id="169" name="Rounded Rectangle 168"/>
          <p:cNvSpPr/>
          <p:nvPr/>
        </p:nvSpPr>
        <p:spPr>
          <a:xfrm>
            <a:off x="681121" y="5077812"/>
            <a:ext cx="443744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i="1" dirty="0" err="1" smtClean="0"/>
              <a:t>msb</a:t>
            </a:r>
            <a:endParaRPr lang="en-US" sz="1000" i="1" dirty="0"/>
          </a:p>
        </p:txBody>
      </p:sp>
      <p:sp>
        <p:nvSpPr>
          <p:cNvPr id="646" name="Rounded Rectangle 645"/>
          <p:cNvSpPr/>
          <p:nvPr/>
        </p:nvSpPr>
        <p:spPr>
          <a:xfrm>
            <a:off x="1276913" y="813878"/>
            <a:ext cx="2904562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err="1" smtClean="0"/>
              <a:t>Serializer</a:t>
            </a:r>
            <a:r>
              <a:rPr lang="en-US" sz="1600" dirty="0" smtClean="0"/>
              <a:t> memory contents:</a:t>
            </a:r>
            <a:endParaRPr lang="en-US" sz="1050" dirty="0"/>
          </a:p>
        </p:txBody>
      </p:sp>
      <p:sp>
        <p:nvSpPr>
          <p:cNvPr id="647" name="TextBox 646"/>
          <p:cNvSpPr txBox="1"/>
          <p:nvPr/>
        </p:nvSpPr>
        <p:spPr>
          <a:xfrm>
            <a:off x="4003779" y="1234749"/>
            <a:ext cx="701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Outs&lt;0&gt;</a:t>
            </a:r>
            <a:endParaRPr lang="en-GB" sz="1100" dirty="0"/>
          </a:p>
        </p:txBody>
      </p:sp>
      <p:sp>
        <p:nvSpPr>
          <p:cNvPr id="648" name="TextBox 647"/>
          <p:cNvSpPr txBox="1"/>
          <p:nvPr/>
        </p:nvSpPr>
        <p:spPr>
          <a:xfrm>
            <a:off x="4003779" y="1529628"/>
            <a:ext cx="7018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Outs&lt;1&gt;</a:t>
            </a:r>
            <a:endParaRPr lang="en-GB" sz="1100" dirty="0"/>
          </a:p>
        </p:txBody>
      </p:sp>
      <p:sp>
        <p:nvSpPr>
          <p:cNvPr id="649" name="TextBox 648"/>
          <p:cNvSpPr txBox="1"/>
          <p:nvPr/>
        </p:nvSpPr>
        <p:spPr>
          <a:xfrm>
            <a:off x="4003779" y="1824507"/>
            <a:ext cx="701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Outs&lt;2&gt;</a:t>
            </a:r>
            <a:endParaRPr lang="en-GB" sz="1100" dirty="0"/>
          </a:p>
        </p:txBody>
      </p:sp>
      <p:sp>
        <p:nvSpPr>
          <p:cNvPr id="650" name="TextBox 649"/>
          <p:cNvSpPr txBox="1"/>
          <p:nvPr/>
        </p:nvSpPr>
        <p:spPr>
          <a:xfrm>
            <a:off x="4003779" y="2119386"/>
            <a:ext cx="701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Outs&lt;3&gt;</a:t>
            </a:r>
            <a:endParaRPr lang="en-GB" sz="1100" dirty="0"/>
          </a:p>
        </p:txBody>
      </p:sp>
      <p:sp>
        <p:nvSpPr>
          <p:cNvPr id="651" name="TextBox 650"/>
          <p:cNvSpPr txBox="1"/>
          <p:nvPr/>
        </p:nvSpPr>
        <p:spPr>
          <a:xfrm>
            <a:off x="4003779" y="2414265"/>
            <a:ext cx="7018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Outs&lt;4&gt;</a:t>
            </a:r>
            <a:endParaRPr lang="en-GB" sz="1100" dirty="0"/>
          </a:p>
        </p:txBody>
      </p:sp>
      <p:sp>
        <p:nvSpPr>
          <p:cNvPr id="652" name="TextBox 651"/>
          <p:cNvSpPr txBox="1"/>
          <p:nvPr/>
        </p:nvSpPr>
        <p:spPr>
          <a:xfrm>
            <a:off x="4003779" y="2709144"/>
            <a:ext cx="701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Outs&lt;5&gt;</a:t>
            </a:r>
            <a:endParaRPr lang="en-GB" sz="1100" dirty="0"/>
          </a:p>
        </p:txBody>
      </p:sp>
      <p:sp>
        <p:nvSpPr>
          <p:cNvPr id="653" name="TextBox 652"/>
          <p:cNvSpPr txBox="1"/>
          <p:nvPr/>
        </p:nvSpPr>
        <p:spPr>
          <a:xfrm>
            <a:off x="4003779" y="3004023"/>
            <a:ext cx="701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Outs&lt;6&gt;</a:t>
            </a:r>
            <a:endParaRPr lang="en-GB" sz="1100" dirty="0"/>
          </a:p>
        </p:txBody>
      </p:sp>
      <p:sp>
        <p:nvSpPr>
          <p:cNvPr id="654" name="TextBox 653"/>
          <p:cNvSpPr txBox="1"/>
          <p:nvPr/>
        </p:nvSpPr>
        <p:spPr>
          <a:xfrm>
            <a:off x="4003779" y="3298902"/>
            <a:ext cx="7018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Outs&lt;7&gt;</a:t>
            </a:r>
            <a:endParaRPr lang="en-GB" sz="1100" dirty="0"/>
          </a:p>
        </p:txBody>
      </p:sp>
      <p:sp>
        <p:nvSpPr>
          <p:cNvPr id="655" name="TextBox 654"/>
          <p:cNvSpPr txBox="1"/>
          <p:nvPr/>
        </p:nvSpPr>
        <p:spPr>
          <a:xfrm>
            <a:off x="4003779" y="3593781"/>
            <a:ext cx="701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Outs&lt;8&gt;</a:t>
            </a:r>
            <a:endParaRPr lang="en-GB" sz="1100" dirty="0"/>
          </a:p>
        </p:txBody>
      </p:sp>
      <p:sp>
        <p:nvSpPr>
          <p:cNvPr id="656" name="TextBox 655"/>
          <p:cNvSpPr txBox="1"/>
          <p:nvPr/>
        </p:nvSpPr>
        <p:spPr>
          <a:xfrm>
            <a:off x="4003779" y="3888660"/>
            <a:ext cx="7018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Outs&lt;9&gt;</a:t>
            </a:r>
            <a:endParaRPr lang="en-GB" sz="1100" dirty="0"/>
          </a:p>
        </p:txBody>
      </p:sp>
      <p:sp>
        <p:nvSpPr>
          <p:cNvPr id="657" name="TextBox 656"/>
          <p:cNvSpPr txBox="1"/>
          <p:nvPr/>
        </p:nvSpPr>
        <p:spPr>
          <a:xfrm>
            <a:off x="4003779" y="4183539"/>
            <a:ext cx="807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Outs&lt;10&gt;</a:t>
            </a:r>
            <a:endParaRPr lang="en-GB" sz="1100" dirty="0"/>
          </a:p>
        </p:txBody>
      </p:sp>
      <p:sp>
        <p:nvSpPr>
          <p:cNvPr id="659" name="TextBox 658"/>
          <p:cNvSpPr txBox="1"/>
          <p:nvPr/>
        </p:nvSpPr>
        <p:spPr>
          <a:xfrm>
            <a:off x="4003779" y="4478418"/>
            <a:ext cx="807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Outs&lt;11&gt;</a:t>
            </a:r>
            <a:endParaRPr lang="en-GB" sz="1100" dirty="0"/>
          </a:p>
        </p:txBody>
      </p:sp>
      <p:sp>
        <p:nvSpPr>
          <p:cNvPr id="660" name="TextBox 659"/>
          <p:cNvSpPr txBox="1"/>
          <p:nvPr/>
        </p:nvSpPr>
        <p:spPr>
          <a:xfrm>
            <a:off x="4003779" y="4773297"/>
            <a:ext cx="807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Outs&lt;12&gt;</a:t>
            </a:r>
            <a:endParaRPr lang="en-GB" sz="1100" dirty="0"/>
          </a:p>
        </p:txBody>
      </p:sp>
      <p:sp>
        <p:nvSpPr>
          <p:cNvPr id="661" name="TextBox 660"/>
          <p:cNvSpPr txBox="1"/>
          <p:nvPr/>
        </p:nvSpPr>
        <p:spPr>
          <a:xfrm>
            <a:off x="4003779" y="5068176"/>
            <a:ext cx="807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Outs&lt;13&gt; </a:t>
            </a:r>
            <a:endParaRPr lang="en-GB" sz="1100" dirty="0"/>
          </a:p>
        </p:txBody>
      </p:sp>
      <p:sp>
        <p:nvSpPr>
          <p:cNvPr id="345" name="Left Brace 344"/>
          <p:cNvSpPr/>
          <p:nvPr/>
        </p:nvSpPr>
        <p:spPr>
          <a:xfrm>
            <a:off x="1194963" y="3338290"/>
            <a:ext cx="95834" cy="1955089"/>
          </a:xfrm>
          <a:prstGeom prst="leftBrace">
            <a:avLst>
              <a:gd name="adj1" fmla="val 37853"/>
              <a:gd name="adj2" fmla="val 50000"/>
            </a:avLst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9" name="TextBox 378"/>
          <p:cNvSpPr txBox="1"/>
          <p:nvPr/>
        </p:nvSpPr>
        <p:spPr>
          <a:xfrm>
            <a:off x="4003779" y="5363059"/>
            <a:ext cx="807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Clock</a:t>
            </a:r>
            <a:br>
              <a:rPr lang="en-GB" sz="1100" dirty="0" smtClean="0"/>
            </a:br>
            <a:r>
              <a:rPr lang="en-GB" sz="900" dirty="0" smtClean="0"/>
              <a:t>(320 MHz)</a:t>
            </a:r>
            <a:endParaRPr lang="en-GB" sz="900" dirty="0"/>
          </a:p>
        </p:txBody>
      </p:sp>
      <p:sp>
        <p:nvSpPr>
          <p:cNvPr id="181" name="Rounded Rectangle 180"/>
          <p:cNvSpPr/>
          <p:nvPr/>
        </p:nvSpPr>
        <p:spPr>
          <a:xfrm rot="5400000">
            <a:off x="3651721" y="4803620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ounded Rectangle 181"/>
          <p:cNvSpPr/>
          <p:nvPr/>
        </p:nvSpPr>
        <p:spPr>
          <a:xfrm rot="5400000">
            <a:off x="3651721" y="3626111"/>
            <a:ext cx="188828" cy="201944"/>
          </a:xfrm>
          <a:prstGeom prst="roundRect">
            <a:avLst/>
          </a:prstGeom>
          <a:solidFill>
            <a:srgbClr val="002060">
              <a:alpha val="80000"/>
            </a:srgb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ounded Rectangle 182"/>
          <p:cNvSpPr/>
          <p:nvPr/>
        </p:nvSpPr>
        <p:spPr>
          <a:xfrm rot="5400000">
            <a:off x="3644658" y="1264031"/>
            <a:ext cx="202954" cy="201944"/>
          </a:xfrm>
          <a:prstGeom prst="roundRect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ounded Rectangle 183"/>
          <p:cNvSpPr/>
          <p:nvPr/>
        </p:nvSpPr>
        <p:spPr>
          <a:xfrm rot="5400000">
            <a:off x="3651721" y="1864250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ounded Rectangle 184"/>
          <p:cNvSpPr/>
          <p:nvPr/>
        </p:nvSpPr>
        <p:spPr>
          <a:xfrm rot="5400000">
            <a:off x="3651721" y="2158627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ounded Rectangle 185"/>
          <p:cNvSpPr/>
          <p:nvPr/>
        </p:nvSpPr>
        <p:spPr>
          <a:xfrm rot="5400000">
            <a:off x="3651721" y="2453004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ounded Rectangle 186"/>
          <p:cNvSpPr/>
          <p:nvPr/>
        </p:nvSpPr>
        <p:spPr>
          <a:xfrm rot="5400000">
            <a:off x="3651721" y="2747381"/>
            <a:ext cx="188828" cy="201944"/>
          </a:xfrm>
          <a:prstGeom prst="roundRect">
            <a:avLst/>
          </a:prstGeom>
          <a:solidFill>
            <a:schemeClr val="bg1">
              <a:lumMod val="50000"/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ounded Rectangle 187"/>
          <p:cNvSpPr/>
          <p:nvPr/>
        </p:nvSpPr>
        <p:spPr>
          <a:xfrm rot="5400000">
            <a:off x="3651721" y="3920488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ounded Rectangle 188"/>
          <p:cNvSpPr/>
          <p:nvPr/>
        </p:nvSpPr>
        <p:spPr>
          <a:xfrm rot="5400000">
            <a:off x="3651721" y="4214865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ounded Rectangle 192"/>
          <p:cNvSpPr/>
          <p:nvPr/>
        </p:nvSpPr>
        <p:spPr>
          <a:xfrm rot="5400000">
            <a:off x="3651721" y="4509242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ounded Rectangle 195"/>
          <p:cNvSpPr/>
          <p:nvPr/>
        </p:nvSpPr>
        <p:spPr>
          <a:xfrm rot="5400000">
            <a:off x="3651721" y="5097993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ounded Rectangle 196"/>
          <p:cNvSpPr/>
          <p:nvPr/>
        </p:nvSpPr>
        <p:spPr>
          <a:xfrm rot="5400000">
            <a:off x="3651721" y="3331734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ounded Rectangle 198"/>
          <p:cNvSpPr/>
          <p:nvPr/>
        </p:nvSpPr>
        <p:spPr>
          <a:xfrm rot="5400000">
            <a:off x="3349153" y="5097993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ounded Rectangle 214"/>
          <p:cNvSpPr/>
          <p:nvPr/>
        </p:nvSpPr>
        <p:spPr>
          <a:xfrm rot="5400000">
            <a:off x="3349153" y="3331734"/>
            <a:ext cx="188828" cy="201944"/>
          </a:xfrm>
          <a:prstGeom prst="roundRect">
            <a:avLst/>
          </a:prstGeom>
          <a:solidFill>
            <a:srgbClr val="002060">
              <a:alpha val="80000"/>
            </a:srgb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ounded Rectangle 227"/>
          <p:cNvSpPr/>
          <p:nvPr/>
        </p:nvSpPr>
        <p:spPr>
          <a:xfrm rot="5400000">
            <a:off x="3349153" y="4214865"/>
            <a:ext cx="188828" cy="201944"/>
          </a:xfrm>
          <a:prstGeom prst="roundRect">
            <a:avLst/>
          </a:prstGeom>
          <a:solidFill>
            <a:srgbClr val="002060">
              <a:alpha val="80000"/>
            </a:srgb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ounded Rectangle 228"/>
          <p:cNvSpPr/>
          <p:nvPr/>
        </p:nvSpPr>
        <p:spPr>
          <a:xfrm rot="5400000">
            <a:off x="3342090" y="1264031"/>
            <a:ext cx="202954" cy="201944"/>
          </a:xfrm>
          <a:prstGeom prst="roundRect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ounded Rectangle 229"/>
          <p:cNvSpPr/>
          <p:nvPr/>
        </p:nvSpPr>
        <p:spPr>
          <a:xfrm rot="5400000">
            <a:off x="3349153" y="1864250"/>
            <a:ext cx="188828" cy="201944"/>
          </a:xfrm>
          <a:prstGeom prst="round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ounded Rectangle 230"/>
          <p:cNvSpPr/>
          <p:nvPr/>
        </p:nvSpPr>
        <p:spPr>
          <a:xfrm rot="5400000">
            <a:off x="3349153" y="2158627"/>
            <a:ext cx="188828" cy="201944"/>
          </a:xfrm>
          <a:prstGeom prst="round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ounded Rectangle 231"/>
          <p:cNvSpPr/>
          <p:nvPr/>
        </p:nvSpPr>
        <p:spPr>
          <a:xfrm rot="5400000">
            <a:off x="3349153" y="2453004"/>
            <a:ext cx="188828" cy="201944"/>
          </a:xfrm>
          <a:prstGeom prst="round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ounded Rectangle 232"/>
          <p:cNvSpPr/>
          <p:nvPr/>
        </p:nvSpPr>
        <p:spPr>
          <a:xfrm rot="5400000">
            <a:off x="3349153" y="2747381"/>
            <a:ext cx="188828" cy="201944"/>
          </a:xfrm>
          <a:prstGeom prst="round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ounded Rectangle 233"/>
          <p:cNvSpPr/>
          <p:nvPr/>
        </p:nvSpPr>
        <p:spPr>
          <a:xfrm rot="5400000">
            <a:off x="3349153" y="3626111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ounded Rectangle 234"/>
          <p:cNvSpPr/>
          <p:nvPr/>
        </p:nvSpPr>
        <p:spPr>
          <a:xfrm rot="5400000">
            <a:off x="3349153" y="3920488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ounded Rectangle 235"/>
          <p:cNvSpPr/>
          <p:nvPr/>
        </p:nvSpPr>
        <p:spPr>
          <a:xfrm rot="5400000">
            <a:off x="3349153" y="4509242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ounded Rectangle 236"/>
          <p:cNvSpPr/>
          <p:nvPr/>
        </p:nvSpPr>
        <p:spPr>
          <a:xfrm rot="5400000">
            <a:off x="3349153" y="4803620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ounded Rectangle 240"/>
          <p:cNvSpPr/>
          <p:nvPr/>
        </p:nvSpPr>
        <p:spPr>
          <a:xfrm rot="5400000">
            <a:off x="3046586" y="4803620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ounded Rectangle 241"/>
          <p:cNvSpPr/>
          <p:nvPr/>
        </p:nvSpPr>
        <p:spPr>
          <a:xfrm rot="5400000">
            <a:off x="3046586" y="3626111"/>
            <a:ext cx="188828" cy="201944"/>
          </a:xfrm>
          <a:prstGeom prst="roundRect">
            <a:avLst/>
          </a:prstGeom>
          <a:solidFill>
            <a:srgbClr val="002060">
              <a:alpha val="80000"/>
            </a:srgb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ounded Rectangle 242"/>
          <p:cNvSpPr/>
          <p:nvPr/>
        </p:nvSpPr>
        <p:spPr>
          <a:xfrm rot="5400000">
            <a:off x="3046586" y="4214865"/>
            <a:ext cx="188828" cy="201944"/>
          </a:xfrm>
          <a:prstGeom prst="roundRect">
            <a:avLst/>
          </a:prstGeom>
          <a:solidFill>
            <a:srgbClr val="002060">
              <a:alpha val="80000"/>
            </a:srgb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ounded Rectangle 243"/>
          <p:cNvSpPr/>
          <p:nvPr/>
        </p:nvSpPr>
        <p:spPr>
          <a:xfrm rot="5400000">
            <a:off x="3039523" y="1264031"/>
            <a:ext cx="202954" cy="201944"/>
          </a:xfrm>
          <a:prstGeom prst="roundRect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ounded Rectangle 244"/>
          <p:cNvSpPr/>
          <p:nvPr/>
        </p:nvSpPr>
        <p:spPr>
          <a:xfrm rot="5400000">
            <a:off x="3046586" y="1864250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ounded Rectangle 245"/>
          <p:cNvSpPr/>
          <p:nvPr/>
        </p:nvSpPr>
        <p:spPr>
          <a:xfrm rot="5400000">
            <a:off x="3046586" y="2158627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ounded Rectangle 246"/>
          <p:cNvSpPr/>
          <p:nvPr/>
        </p:nvSpPr>
        <p:spPr>
          <a:xfrm rot="5400000">
            <a:off x="3046586" y="2453004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ounded Rectangle 247"/>
          <p:cNvSpPr/>
          <p:nvPr/>
        </p:nvSpPr>
        <p:spPr>
          <a:xfrm rot="5400000">
            <a:off x="3046586" y="2747381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ounded Rectangle 248"/>
          <p:cNvSpPr/>
          <p:nvPr/>
        </p:nvSpPr>
        <p:spPr>
          <a:xfrm rot="5400000">
            <a:off x="3046586" y="3920488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ounded Rectangle 249"/>
          <p:cNvSpPr/>
          <p:nvPr/>
        </p:nvSpPr>
        <p:spPr>
          <a:xfrm rot="5400000">
            <a:off x="3046586" y="4509242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ounded Rectangle 252"/>
          <p:cNvSpPr/>
          <p:nvPr/>
        </p:nvSpPr>
        <p:spPr>
          <a:xfrm rot="5400000">
            <a:off x="3046586" y="5097993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ounded Rectangle 253"/>
          <p:cNvSpPr/>
          <p:nvPr/>
        </p:nvSpPr>
        <p:spPr>
          <a:xfrm rot="5400000">
            <a:off x="3046586" y="3331734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ounded Rectangle 272"/>
          <p:cNvSpPr/>
          <p:nvPr/>
        </p:nvSpPr>
        <p:spPr>
          <a:xfrm rot="5400000">
            <a:off x="2743009" y="4214628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ounded Rectangle 271"/>
          <p:cNvSpPr/>
          <p:nvPr/>
        </p:nvSpPr>
        <p:spPr>
          <a:xfrm rot="5400000">
            <a:off x="2743009" y="3625719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ounded Rectangle 269"/>
          <p:cNvSpPr/>
          <p:nvPr/>
        </p:nvSpPr>
        <p:spPr>
          <a:xfrm>
            <a:off x="2736452" y="1263526"/>
            <a:ext cx="202954" cy="20194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ounded Rectangle 255"/>
          <p:cNvSpPr/>
          <p:nvPr/>
        </p:nvSpPr>
        <p:spPr>
          <a:xfrm rot="5400000">
            <a:off x="2743009" y="4803537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ounded Rectangle 259"/>
          <p:cNvSpPr/>
          <p:nvPr/>
        </p:nvSpPr>
        <p:spPr>
          <a:xfrm rot="5400000">
            <a:off x="2743009" y="1863317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ounded Rectangle 260"/>
          <p:cNvSpPr/>
          <p:nvPr/>
        </p:nvSpPr>
        <p:spPr>
          <a:xfrm rot="5400000">
            <a:off x="2743009" y="2157771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ounded Rectangle 261"/>
          <p:cNvSpPr/>
          <p:nvPr/>
        </p:nvSpPr>
        <p:spPr>
          <a:xfrm rot="5400000">
            <a:off x="2743009" y="2452226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ounded Rectangle 262"/>
          <p:cNvSpPr/>
          <p:nvPr/>
        </p:nvSpPr>
        <p:spPr>
          <a:xfrm rot="5400000">
            <a:off x="2743009" y="2746680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ounded Rectangle 263"/>
          <p:cNvSpPr/>
          <p:nvPr/>
        </p:nvSpPr>
        <p:spPr>
          <a:xfrm rot="5400000">
            <a:off x="2743009" y="3920173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ounded Rectangle 264"/>
          <p:cNvSpPr/>
          <p:nvPr/>
        </p:nvSpPr>
        <p:spPr>
          <a:xfrm rot="5400000">
            <a:off x="2743009" y="4509082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ounded Rectangle 267"/>
          <p:cNvSpPr/>
          <p:nvPr/>
        </p:nvSpPr>
        <p:spPr>
          <a:xfrm rot="5400000">
            <a:off x="2743009" y="5097994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ounded Rectangle 268"/>
          <p:cNvSpPr/>
          <p:nvPr/>
        </p:nvSpPr>
        <p:spPr>
          <a:xfrm rot="5400000">
            <a:off x="2743009" y="3331265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ounded Rectangle 274"/>
          <p:cNvSpPr/>
          <p:nvPr/>
        </p:nvSpPr>
        <p:spPr>
          <a:xfrm rot="5400000">
            <a:off x="2439433" y="4214628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Rounded Rectangle 275"/>
          <p:cNvSpPr/>
          <p:nvPr/>
        </p:nvSpPr>
        <p:spPr>
          <a:xfrm rot="5400000">
            <a:off x="2439433" y="3625719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ounded Rectangle 277"/>
          <p:cNvSpPr/>
          <p:nvPr/>
        </p:nvSpPr>
        <p:spPr>
          <a:xfrm>
            <a:off x="2432875" y="1263526"/>
            <a:ext cx="202954" cy="20194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ounded Rectangle 278"/>
          <p:cNvSpPr/>
          <p:nvPr/>
        </p:nvSpPr>
        <p:spPr>
          <a:xfrm rot="5400000">
            <a:off x="2439433" y="4803537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ounded Rectangle 279"/>
          <p:cNvSpPr/>
          <p:nvPr/>
        </p:nvSpPr>
        <p:spPr>
          <a:xfrm rot="5400000">
            <a:off x="2439433" y="1863317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ounded Rectangle 280"/>
          <p:cNvSpPr/>
          <p:nvPr/>
        </p:nvSpPr>
        <p:spPr>
          <a:xfrm rot="5400000">
            <a:off x="2439433" y="2157771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ounded Rectangle 281"/>
          <p:cNvSpPr/>
          <p:nvPr/>
        </p:nvSpPr>
        <p:spPr>
          <a:xfrm rot="5400000">
            <a:off x="2439433" y="2452226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ounded Rectangle 282"/>
          <p:cNvSpPr/>
          <p:nvPr/>
        </p:nvSpPr>
        <p:spPr>
          <a:xfrm rot="5400000">
            <a:off x="2439433" y="2746680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ounded Rectangle 283"/>
          <p:cNvSpPr/>
          <p:nvPr/>
        </p:nvSpPr>
        <p:spPr>
          <a:xfrm rot="5400000">
            <a:off x="2439433" y="3920173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ounded Rectangle 284"/>
          <p:cNvSpPr/>
          <p:nvPr/>
        </p:nvSpPr>
        <p:spPr>
          <a:xfrm rot="5400000">
            <a:off x="2439433" y="4509082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ounded Rectangle 286"/>
          <p:cNvSpPr/>
          <p:nvPr/>
        </p:nvSpPr>
        <p:spPr>
          <a:xfrm rot="5400000">
            <a:off x="2439433" y="5097994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Rounded Rectangle 287"/>
          <p:cNvSpPr/>
          <p:nvPr/>
        </p:nvSpPr>
        <p:spPr>
          <a:xfrm rot="5400000">
            <a:off x="2439433" y="3331265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ounded Rectangle 289"/>
          <p:cNvSpPr/>
          <p:nvPr/>
        </p:nvSpPr>
        <p:spPr>
          <a:xfrm rot="5400000">
            <a:off x="2135856" y="4214628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ounded Rectangle 290"/>
          <p:cNvSpPr/>
          <p:nvPr/>
        </p:nvSpPr>
        <p:spPr>
          <a:xfrm rot="5400000">
            <a:off x="2135856" y="3625719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ounded Rectangle 292"/>
          <p:cNvSpPr/>
          <p:nvPr/>
        </p:nvSpPr>
        <p:spPr>
          <a:xfrm>
            <a:off x="2129298" y="1263526"/>
            <a:ext cx="202954" cy="20194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Rounded Rectangle 293"/>
          <p:cNvSpPr/>
          <p:nvPr/>
        </p:nvSpPr>
        <p:spPr>
          <a:xfrm rot="5400000">
            <a:off x="2135856" y="4803537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Rounded Rectangle 294"/>
          <p:cNvSpPr/>
          <p:nvPr/>
        </p:nvSpPr>
        <p:spPr>
          <a:xfrm rot="5400000">
            <a:off x="2135856" y="1863317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ounded Rectangle 295"/>
          <p:cNvSpPr/>
          <p:nvPr/>
        </p:nvSpPr>
        <p:spPr>
          <a:xfrm rot="5400000">
            <a:off x="2135856" y="2157771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ounded Rectangle 296"/>
          <p:cNvSpPr/>
          <p:nvPr/>
        </p:nvSpPr>
        <p:spPr>
          <a:xfrm rot="5400000">
            <a:off x="2135856" y="2452226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ounded Rectangle 297"/>
          <p:cNvSpPr/>
          <p:nvPr/>
        </p:nvSpPr>
        <p:spPr>
          <a:xfrm rot="5400000">
            <a:off x="2135856" y="2746680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ounded Rectangle 298"/>
          <p:cNvSpPr/>
          <p:nvPr/>
        </p:nvSpPr>
        <p:spPr>
          <a:xfrm rot="5400000">
            <a:off x="2135856" y="3920173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Rounded Rectangle 299"/>
          <p:cNvSpPr/>
          <p:nvPr/>
        </p:nvSpPr>
        <p:spPr>
          <a:xfrm rot="5400000">
            <a:off x="2135856" y="4509082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ounded Rectangle 301"/>
          <p:cNvSpPr/>
          <p:nvPr/>
        </p:nvSpPr>
        <p:spPr>
          <a:xfrm rot="5400000">
            <a:off x="2135856" y="5097994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Rounded Rectangle 302"/>
          <p:cNvSpPr/>
          <p:nvPr/>
        </p:nvSpPr>
        <p:spPr>
          <a:xfrm rot="5400000">
            <a:off x="2135856" y="3331265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ounded Rectangle 304"/>
          <p:cNvSpPr/>
          <p:nvPr/>
        </p:nvSpPr>
        <p:spPr>
          <a:xfrm rot="5400000">
            <a:off x="1832279" y="4214628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ounded Rectangle 305"/>
          <p:cNvSpPr/>
          <p:nvPr/>
        </p:nvSpPr>
        <p:spPr>
          <a:xfrm rot="5400000">
            <a:off x="1832279" y="3625719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ounded Rectangle 307"/>
          <p:cNvSpPr/>
          <p:nvPr/>
        </p:nvSpPr>
        <p:spPr>
          <a:xfrm>
            <a:off x="1825721" y="1263526"/>
            <a:ext cx="202954" cy="20194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ounded Rectangle 308"/>
          <p:cNvSpPr/>
          <p:nvPr/>
        </p:nvSpPr>
        <p:spPr>
          <a:xfrm rot="5400000">
            <a:off x="1832279" y="4803537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ounded Rectangle 309"/>
          <p:cNvSpPr/>
          <p:nvPr/>
        </p:nvSpPr>
        <p:spPr>
          <a:xfrm rot="5400000">
            <a:off x="1832279" y="1863317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ounded Rectangle 310"/>
          <p:cNvSpPr/>
          <p:nvPr/>
        </p:nvSpPr>
        <p:spPr>
          <a:xfrm rot="5400000">
            <a:off x="1832279" y="2157771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Rounded Rectangle 311"/>
          <p:cNvSpPr/>
          <p:nvPr/>
        </p:nvSpPr>
        <p:spPr>
          <a:xfrm rot="5400000">
            <a:off x="1832279" y="2452226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ounded Rectangle 312"/>
          <p:cNvSpPr/>
          <p:nvPr/>
        </p:nvSpPr>
        <p:spPr>
          <a:xfrm rot="5400000">
            <a:off x="1832279" y="2746680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Rounded Rectangle 313"/>
          <p:cNvSpPr/>
          <p:nvPr/>
        </p:nvSpPr>
        <p:spPr>
          <a:xfrm rot="5400000">
            <a:off x="1832279" y="3920173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ounded Rectangle 314"/>
          <p:cNvSpPr/>
          <p:nvPr/>
        </p:nvSpPr>
        <p:spPr>
          <a:xfrm rot="5400000">
            <a:off x="1832279" y="4509082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Rounded Rectangle 316"/>
          <p:cNvSpPr/>
          <p:nvPr/>
        </p:nvSpPr>
        <p:spPr>
          <a:xfrm rot="5400000">
            <a:off x="1832279" y="5097994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ounded Rectangle 317"/>
          <p:cNvSpPr/>
          <p:nvPr/>
        </p:nvSpPr>
        <p:spPr>
          <a:xfrm rot="5400000">
            <a:off x="1832279" y="3331265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ounded Rectangle 319"/>
          <p:cNvSpPr/>
          <p:nvPr/>
        </p:nvSpPr>
        <p:spPr>
          <a:xfrm rot="5400000">
            <a:off x="1528702" y="4214628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Rounded Rectangle 320"/>
          <p:cNvSpPr/>
          <p:nvPr/>
        </p:nvSpPr>
        <p:spPr>
          <a:xfrm rot="5400000">
            <a:off x="1528702" y="3625719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Rounded Rectangle 322"/>
          <p:cNvSpPr/>
          <p:nvPr/>
        </p:nvSpPr>
        <p:spPr>
          <a:xfrm>
            <a:off x="1522144" y="1263526"/>
            <a:ext cx="202954" cy="20194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ounded Rectangle 323"/>
          <p:cNvSpPr/>
          <p:nvPr/>
        </p:nvSpPr>
        <p:spPr>
          <a:xfrm rot="5400000">
            <a:off x="1528702" y="4803537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ounded Rectangle 324"/>
          <p:cNvSpPr/>
          <p:nvPr/>
        </p:nvSpPr>
        <p:spPr>
          <a:xfrm rot="5400000">
            <a:off x="1528702" y="1863317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ounded Rectangle 325"/>
          <p:cNvSpPr/>
          <p:nvPr/>
        </p:nvSpPr>
        <p:spPr>
          <a:xfrm rot="5400000">
            <a:off x="1528702" y="2157771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Rounded Rectangle 326"/>
          <p:cNvSpPr/>
          <p:nvPr/>
        </p:nvSpPr>
        <p:spPr>
          <a:xfrm rot="5400000">
            <a:off x="1528702" y="2452226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ounded Rectangle 327"/>
          <p:cNvSpPr/>
          <p:nvPr/>
        </p:nvSpPr>
        <p:spPr>
          <a:xfrm rot="5400000">
            <a:off x="1528702" y="2746680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ounded Rectangle 328"/>
          <p:cNvSpPr/>
          <p:nvPr/>
        </p:nvSpPr>
        <p:spPr>
          <a:xfrm rot="5400000">
            <a:off x="1528702" y="3920173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Rounded Rectangle 329"/>
          <p:cNvSpPr/>
          <p:nvPr/>
        </p:nvSpPr>
        <p:spPr>
          <a:xfrm rot="5400000">
            <a:off x="1528702" y="4509082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Rounded Rectangle 331"/>
          <p:cNvSpPr/>
          <p:nvPr/>
        </p:nvSpPr>
        <p:spPr>
          <a:xfrm rot="5400000">
            <a:off x="1528702" y="5097994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ounded Rectangle 332"/>
          <p:cNvSpPr/>
          <p:nvPr/>
        </p:nvSpPr>
        <p:spPr>
          <a:xfrm rot="5400000">
            <a:off x="1528702" y="3331265"/>
            <a:ext cx="188828" cy="2019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814011" y="1174750"/>
            <a:ext cx="0" cy="53646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/>
          <p:cNvCxnSpPr/>
          <p:nvPr/>
        </p:nvCxnSpPr>
        <p:spPr>
          <a:xfrm>
            <a:off x="8860231" y="1174750"/>
            <a:ext cx="0" cy="53646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384"/>
          <p:cNvCxnSpPr/>
          <p:nvPr/>
        </p:nvCxnSpPr>
        <p:spPr>
          <a:xfrm>
            <a:off x="6837123" y="1174750"/>
            <a:ext cx="0" cy="53646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/>
          <p:cNvCxnSpPr/>
          <p:nvPr/>
        </p:nvCxnSpPr>
        <p:spPr>
          <a:xfrm>
            <a:off x="5825567" y="1174750"/>
            <a:ext cx="0" cy="53646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Connector 386"/>
          <p:cNvCxnSpPr/>
          <p:nvPr/>
        </p:nvCxnSpPr>
        <p:spPr>
          <a:xfrm>
            <a:off x="7848679" y="1174750"/>
            <a:ext cx="0" cy="53646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/>
          <p:cNvCxnSpPr/>
          <p:nvPr/>
        </p:nvCxnSpPr>
        <p:spPr>
          <a:xfrm>
            <a:off x="8354457" y="1174750"/>
            <a:ext cx="0" cy="53646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/>
          <p:cNvCxnSpPr/>
          <p:nvPr/>
        </p:nvCxnSpPr>
        <p:spPr>
          <a:xfrm>
            <a:off x="7342901" y="1174750"/>
            <a:ext cx="0" cy="53646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389"/>
          <p:cNvCxnSpPr/>
          <p:nvPr/>
        </p:nvCxnSpPr>
        <p:spPr>
          <a:xfrm>
            <a:off x="6331345" y="1174750"/>
            <a:ext cx="0" cy="53646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/>
          <p:cNvCxnSpPr/>
          <p:nvPr/>
        </p:nvCxnSpPr>
        <p:spPr>
          <a:xfrm>
            <a:off x="5319789" y="1174750"/>
            <a:ext cx="0" cy="53646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682248" y="1462171"/>
            <a:ext cx="100013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Connector 423"/>
          <p:cNvCxnSpPr/>
          <p:nvPr/>
        </p:nvCxnSpPr>
        <p:spPr>
          <a:xfrm>
            <a:off x="4682248" y="2061210"/>
            <a:ext cx="605791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/>
          <p:cNvCxnSpPr/>
          <p:nvPr/>
        </p:nvCxnSpPr>
        <p:spPr>
          <a:xfrm>
            <a:off x="4682248" y="2947923"/>
            <a:ext cx="100013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/>
          <p:cNvCxnSpPr/>
          <p:nvPr/>
        </p:nvCxnSpPr>
        <p:spPr>
          <a:xfrm>
            <a:off x="4682248" y="3828899"/>
            <a:ext cx="100013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/>
          <p:cNvCxnSpPr/>
          <p:nvPr/>
        </p:nvCxnSpPr>
        <p:spPr>
          <a:xfrm>
            <a:off x="4682248" y="5303559"/>
            <a:ext cx="4306023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Connector 442"/>
          <p:cNvCxnSpPr/>
          <p:nvPr/>
        </p:nvCxnSpPr>
        <p:spPr>
          <a:xfrm>
            <a:off x="4682248" y="5596216"/>
            <a:ext cx="100013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/>
          <p:cNvCxnSpPr/>
          <p:nvPr/>
        </p:nvCxnSpPr>
        <p:spPr>
          <a:xfrm flipV="1">
            <a:off x="4782261" y="5397571"/>
            <a:ext cx="59777" cy="198645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Connector 444"/>
          <p:cNvCxnSpPr/>
          <p:nvPr/>
        </p:nvCxnSpPr>
        <p:spPr>
          <a:xfrm>
            <a:off x="4842038" y="5397571"/>
            <a:ext cx="193112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Connector 445"/>
          <p:cNvCxnSpPr/>
          <p:nvPr/>
        </p:nvCxnSpPr>
        <p:spPr>
          <a:xfrm flipH="1" flipV="1">
            <a:off x="5035150" y="5390861"/>
            <a:ext cx="59777" cy="205355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Connector 447"/>
          <p:cNvCxnSpPr/>
          <p:nvPr/>
        </p:nvCxnSpPr>
        <p:spPr>
          <a:xfrm>
            <a:off x="5094927" y="5596216"/>
            <a:ext cx="193112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/>
          <p:cNvCxnSpPr/>
          <p:nvPr/>
        </p:nvCxnSpPr>
        <p:spPr>
          <a:xfrm flipV="1">
            <a:off x="5288039" y="5397571"/>
            <a:ext cx="59777" cy="198645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/>
          <p:cNvCxnSpPr/>
          <p:nvPr/>
        </p:nvCxnSpPr>
        <p:spPr>
          <a:xfrm>
            <a:off x="5347816" y="5397571"/>
            <a:ext cx="193112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Connector 450"/>
          <p:cNvCxnSpPr/>
          <p:nvPr/>
        </p:nvCxnSpPr>
        <p:spPr>
          <a:xfrm flipH="1" flipV="1">
            <a:off x="5540928" y="5390861"/>
            <a:ext cx="59777" cy="205355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Connector 451"/>
          <p:cNvCxnSpPr/>
          <p:nvPr/>
        </p:nvCxnSpPr>
        <p:spPr>
          <a:xfrm>
            <a:off x="5600705" y="5596216"/>
            <a:ext cx="193112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Connector 452"/>
          <p:cNvCxnSpPr/>
          <p:nvPr/>
        </p:nvCxnSpPr>
        <p:spPr>
          <a:xfrm flipV="1">
            <a:off x="5799414" y="5397571"/>
            <a:ext cx="59777" cy="198645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/>
          <p:cNvCxnSpPr/>
          <p:nvPr/>
        </p:nvCxnSpPr>
        <p:spPr>
          <a:xfrm>
            <a:off x="5859191" y="5397571"/>
            <a:ext cx="193112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Straight Connector 454"/>
          <p:cNvCxnSpPr/>
          <p:nvPr/>
        </p:nvCxnSpPr>
        <p:spPr>
          <a:xfrm flipH="1" flipV="1">
            <a:off x="6052303" y="5390861"/>
            <a:ext cx="59777" cy="205355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" name="Straight Connector 455"/>
          <p:cNvCxnSpPr/>
          <p:nvPr/>
        </p:nvCxnSpPr>
        <p:spPr>
          <a:xfrm>
            <a:off x="6112080" y="5596216"/>
            <a:ext cx="193112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Straight Connector 456"/>
          <p:cNvCxnSpPr/>
          <p:nvPr/>
        </p:nvCxnSpPr>
        <p:spPr>
          <a:xfrm flipV="1">
            <a:off x="6302217" y="5397571"/>
            <a:ext cx="59777" cy="198645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Straight Connector 457"/>
          <p:cNvCxnSpPr/>
          <p:nvPr/>
        </p:nvCxnSpPr>
        <p:spPr>
          <a:xfrm>
            <a:off x="6361994" y="5397571"/>
            <a:ext cx="193112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Straight Connector 458"/>
          <p:cNvCxnSpPr/>
          <p:nvPr/>
        </p:nvCxnSpPr>
        <p:spPr>
          <a:xfrm flipH="1" flipV="1">
            <a:off x="6555106" y="5390861"/>
            <a:ext cx="59777" cy="205355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Straight Connector 459"/>
          <p:cNvCxnSpPr/>
          <p:nvPr/>
        </p:nvCxnSpPr>
        <p:spPr>
          <a:xfrm>
            <a:off x="6614883" y="5596216"/>
            <a:ext cx="193112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Straight Connector 460"/>
          <p:cNvCxnSpPr/>
          <p:nvPr/>
        </p:nvCxnSpPr>
        <p:spPr>
          <a:xfrm flipV="1">
            <a:off x="6807995" y="5397571"/>
            <a:ext cx="59777" cy="198645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Straight Connector 461"/>
          <p:cNvCxnSpPr/>
          <p:nvPr/>
        </p:nvCxnSpPr>
        <p:spPr>
          <a:xfrm>
            <a:off x="6867772" y="5397571"/>
            <a:ext cx="193112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Straight Connector 462"/>
          <p:cNvCxnSpPr/>
          <p:nvPr/>
        </p:nvCxnSpPr>
        <p:spPr>
          <a:xfrm flipH="1" flipV="1">
            <a:off x="7060884" y="5390861"/>
            <a:ext cx="59777" cy="205355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Straight Connector 463"/>
          <p:cNvCxnSpPr/>
          <p:nvPr/>
        </p:nvCxnSpPr>
        <p:spPr>
          <a:xfrm>
            <a:off x="7120661" y="5596216"/>
            <a:ext cx="193112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Connector 464"/>
          <p:cNvCxnSpPr/>
          <p:nvPr/>
        </p:nvCxnSpPr>
        <p:spPr>
          <a:xfrm flipV="1">
            <a:off x="7311151" y="5397571"/>
            <a:ext cx="59777" cy="198645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Connector 465"/>
          <p:cNvCxnSpPr/>
          <p:nvPr/>
        </p:nvCxnSpPr>
        <p:spPr>
          <a:xfrm>
            <a:off x="7370928" y="5397571"/>
            <a:ext cx="193112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/>
          <p:cNvCxnSpPr/>
          <p:nvPr/>
        </p:nvCxnSpPr>
        <p:spPr>
          <a:xfrm flipH="1" flipV="1">
            <a:off x="7564040" y="5390861"/>
            <a:ext cx="59777" cy="205355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Connector 467"/>
          <p:cNvCxnSpPr/>
          <p:nvPr/>
        </p:nvCxnSpPr>
        <p:spPr>
          <a:xfrm>
            <a:off x="7623817" y="5596216"/>
            <a:ext cx="193112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Connector 468"/>
          <p:cNvCxnSpPr/>
          <p:nvPr/>
        </p:nvCxnSpPr>
        <p:spPr>
          <a:xfrm flipV="1">
            <a:off x="7816929" y="5397571"/>
            <a:ext cx="59777" cy="198645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" name="Straight Connector 469"/>
          <p:cNvCxnSpPr/>
          <p:nvPr/>
        </p:nvCxnSpPr>
        <p:spPr>
          <a:xfrm>
            <a:off x="7876706" y="5397571"/>
            <a:ext cx="193112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" name="Straight Connector 470"/>
          <p:cNvCxnSpPr/>
          <p:nvPr/>
        </p:nvCxnSpPr>
        <p:spPr>
          <a:xfrm flipH="1" flipV="1">
            <a:off x="8069818" y="5390861"/>
            <a:ext cx="59777" cy="205355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" name="Straight Connector 471"/>
          <p:cNvCxnSpPr/>
          <p:nvPr/>
        </p:nvCxnSpPr>
        <p:spPr>
          <a:xfrm>
            <a:off x="8129595" y="5596216"/>
            <a:ext cx="193112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Straight Connector 472"/>
          <p:cNvCxnSpPr/>
          <p:nvPr/>
        </p:nvCxnSpPr>
        <p:spPr>
          <a:xfrm flipV="1">
            <a:off x="8322707" y="5397571"/>
            <a:ext cx="59777" cy="198645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" name="Straight Connector 473"/>
          <p:cNvCxnSpPr/>
          <p:nvPr/>
        </p:nvCxnSpPr>
        <p:spPr>
          <a:xfrm>
            <a:off x="8382484" y="5397571"/>
            <a:ext cx="193112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Straight Connector 474"/>
          <p:cNvCxnSpPr/>
          <p:nvPr/>
        </p:nvCxnSpPr>
        <p:spPr>
          <a:xfrm flipH="1" flipV="1">
            <a:off x="8575596" y="5390861"/>
            <a:ext cx="59777" cy="205355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Straight Connector 475"/>
          <p:cNvCxnSpPr/>
          <p:nvPr/>
        </p:nvCxnSpPr>
        <p:spPr>
          <a:xfrm>
            <a:off x="8635373" y="5596216"/>
            <a:ext cx="193112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Straight Connector 476"/>
          <p:cNvCxnSpPr/>
          <p:nvPr/>
        </p:nvCxnSpPr>
        <p:spPr>
          <a:xfrm flipV="1">
            <a:off x="8828481" y="5390860"/>
            <a:ext cx="59777" cy="198645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Straight Connector 477"/>
          <p:cNvCxnSpPr/>
          <p:nvPr/>
        </p:nvCxnSpPr>
        <p:spPr>
          <a:xfrm>
            <a:off x="8888258" y="5397831"/>
            <a:ext cx="100013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" name="Straight Connector 478"/>
          <p:cNvCxnSpPr/>
          <p:nvPr/>
        </p:nvCxnSpPr>
        <p:spPr>
          <a:xfrm flipV="1">
            <a:off x="4782261" y="1267551"/>
            <a:ext cx="59777" cy="198645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Connector 479"/>
          <p:cNvCxnSpPr/>
          <p:nvPr/>
        </p:nvCxnSpPr>
        <p:spPr>
          <a:xfrm>
            <a:off x="4838581" y="1265991"/>
            <a:ext cx="1461014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Straight Connector 483"/>
          <p:cNvCxnSpPr/>
          <p:nvPr/>
        </p:nvCxnSpPr>
        <p:spPr>
          <a:xfrm flipH="1" flipV="1">
            <a:off x="6299595" y="1267552"/>
            <a:ext cx="62399" cy="194619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Straight Connector 485"/>
          <p:cNvCxnSpPr/>
          <p:nvPr/>
        </p:nvCxnSpPr>
        <p:spPr>
          <a:xfrm>
            <a:off x="6361994" y="1462171"/>
            <a:ext cx="2626277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" name="Straight Connector 490"/>
          <p:cNvCxnSpPr/>
          <p:nvPr/>
        </p:nvCxnSpPr>
        <p:spPr>
          <a:xfrm>
            <a:off x="4682248" y="5005273"/>
            <a:ext cx="4306023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Straight Connector 491"/>
          <p:cNvCxnSpPr/>
          <p:nvPr/>
        </p:nvCxnSpPr>
        <p:spPr>
          <a:xfrm>
            <a:off x="4682248" y="4710818"/>
            <a:ext cx="4306023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3" name="Straight Connector 492"/>
          <p:cNvCxnSpPr/>
          <p:nvPr/>
        </p:nvCxnSpPr>
        <p:spPr>
          <a:xfrm>
            <a:off x="4682248" y="4114039"/>
            <a:ext cx="4306023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5" name="Straight Connector 494"/>
          <p:cNvCxnSpPr/>
          <p:nvPr/>
        </p:nvCxnSpPr>
        <p:spPr>
          <a:xfrm flipV="1">
            <a:off x="5288039" y="1858288"/>
            <a:ext cx="59777" cy="198645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6" name="Straight Connector 495"/>
          <p:cNvCxnSpPr/>
          <p:nvPr/>
        </p:nvCxnSpPr>
        <p:spPr>
          <a:xfrm>
            <a:off x="5344359" y="1862565"/>
            <a:ext cx="449458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9" name="Straight Connector 498"/>
          <p:cNvCxnSpPr/>
          <p:nvPr/>
        </p:nvCxnSpPr>
        <p:spPr>
          <a:xfrm flipH="1" flipV="1">
            <a:off x="5791195" y="1869207"/>
            <a:ext cx="62399" cy="194619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Connector 500"/>
          <p:cNvCxnSpPr/>
          <p:nvPr/>
        </p:nvCxnSpPr>
        <p:spPr>
          <a:xfrm>
            <a:off x="5850266" y="2062573"/>
            <a:ext cx="3138005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3" name="Straight Connector 502"/>
          <p:cNvCxnSpPr/>
          <p:nvPr/>
        </p:nvCxnSpPr>
        <p:spPr>
          <a:xfrm>
            <a:off x="4682248" y="2361888"/>
            <a:ext cx="605791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4" name="Straight Connector 503"/>
          <p:cNvCxnSpPr/>
          <p:nvPr/>
        </p:nvCxnSpPr>
        <p:spPr>
          <a:xfrm flipV="1">
            <a:off x="5288039" y="2158966"/>
            <a:ext cx="59777" cy="198645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Connector 504"/>
          <p:cNvCxnSpPr/>
          <p:nvPr/>
        </p:nvCxnSpPr>
        <p:spPr>
          <a:xfrm>
            <a:off x="5344359" y="2163243"/>
            <a:ext cx="449458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" name="Straight Connector 505"/>
          <p:cNvCxnSpPr/>
          <p:nvPr/>
        </p:nvCxnSpPr>
        <p:spPr>
          <a:xfrm flipH="1" flipV="1">
            <a:off x="5791195" y="2169885"/>
            <a:ext cx="62399" cy="194619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7" name="Straight Connector 506"/>
          <p:cNvCxnSpPr/>
          <p:nvPr/>
        </p:nvCxnSpPr>
        <p:spPr>
          <a:xfrm>
            <a:off x="5850266" y="2363251"/>
            <a:ext cx="3138005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8" name="Straight Connector 507"/>
          <p:cNvCxnSpPr/>
          <p:nvPr/>
        </p:nvCxnSpPr>
        <p:spPr>
          <a:xfrm>
            <a:off x="4682248" y="2655569"/>
            <a:ext cx="605791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Connector 508"/>
          <p:cNvCxnSpPr/>
          <p:nvPr/>
        </p:nvCxnSpPr>
        <p:spPr>
          <a:xfrm flipV="1">
            <a:off x="5288039" y="2452647"/>
            <a:ext cx="59777" cy="198645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Straight Connector 509"/>
          <p:cNvCxnSpPr/>
          <p:nvPr/>
        </p:nvCxnSpPr>
        <p:spPr>
          <a:xfrm>
            <a:off x="5344359" y="2456924"/>
            <a:ext cx="449458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Connector 510"/>
          <p:cNvCxnSpPr/>
          <p:nvPr/>
        </p:nvCxnSpPr>
        <p:spPr>
          <a:xfrm flipH="1" flipV="1">
            <a:off x="5791195" y="2463566"/>
            <a:ext cx="62399" cy="194619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Connector 511"/>
          <p:cNvCxnSpPr/>
          <p:nvPr/>
        </p:nvCxnSpPr>
        <p:spPr>
          <a:xfrm>
            <a:off x="5850266" y="2656932"/>
            <a:ext cx="3138005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" name="Straight Connector 512"/>
          <p:cNvCxnSpPr/>
          <p:nvPr/>
        </p:nvCxnSpPr>
        <p:spPr>
          <a:xfrm>
            <a:off x="4682248" y="3242846"/>
            <a:ext cx="605791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Connector 513"/>
          <p:cNvCxnSpPr/>
          <p:nvPr/>
        </p:nvCxnSpPr>
        <p:spPr>
          <a:xfrm flipV="1">
            <a:off x="5288039" y="3039924"/>
            <a:ext cx="59777" cy="198645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Straight Connector 514"/>
          <p:cNvCxnSpPr/>
          <p:nvPr/>
        </p:nvCxnSpPr>
        <p:spPr>
          <a:xfrm>
            <a:off x="5344359" y="3044201"/>
            <a:ext cx="449458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" name="Straight Connector 515"/>
          <p:cNvCxnSpPr/>
          <p:nvPr/>
        </p:nvCxnSpPr>
        <p:spPr>
          <a:xfrm flipH="1" flipV="1">
            <a:off x="5791195" y="3050843"/>
            <a:ext cx="62399" cy="194619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" name="Straight Connector 516"/>
          <p:cNvCxnSpPr/>
          <p:nvPr/>
        </p:nvCxnSpPr>
        <p:spPr>
          <a:xfrm>
            <a:off x="5850266" y="3244209"/>
            <a:ext cx="3138005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8" name="Straight Connector 517"/>
          <p:cNvCxnSpPr/>
          <p:nvPr/>
        </p:nvCxnSpPr>
        <p:spPr>
          <a:xfrm>
            <a:off x="4682248" y="3533432"/>
            <a:ext cx="605791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Straight Connector 518"/>
          <p:cNvCxnSpPr/>
          <p:nvPr/>
        </p:nvCxnSpPr>
        <p:spPr>
          <a:xfrm flipV="1">
            <a:off x="5288039" y="3330510"/>
            <a:ext cx="59777" cy="198645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Straight Connector 519"/>
          <p:cNvCxnSpPr/>
          <p:nvPr/>
        </p:nvCxnSpPr>
        <p:spPr>
          <a:xfrm>
            <a:off x="5344359" y="3334787"/>
            <a:ext cx="449458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Straight Connector 520"/>
          <p:cNvCxnSpPr/>
          <p:nvPr/>
        </p:nvCxnSpPr>
        <p:spPr>
          <a:xfrm flipH="1" flipV="1">
            <a:off x="5791195" y="3341429"/>
            <a:ext cx="62399" cy="194619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" name="Straight Connector 521"/>
          <p:cNvCxnSpPr/>
          <p:nvPr/>
        </p:nvCxnSpPr>
        <p:spPr>
          <a:xfrm>
            <a:off x="5850266" y="3534795"/>
            <a:ext cx="3138005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Straight Connector 522"/>
          <p:cNvCxnSpPr/>
          <p:nvPr/>
        </p:nvCxnSpPr>
        <p:spPr>
          <a:xfrm flipV="1">
            <a:off x="4782261" y="2752338"/>
            <a:ext cx="59777" cy="198645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4" name="Straight Connector 523"/>
          <p:cNvCxnSpPr/>
          <p:nvPr/>
        </p:nvCxnSpPr>
        <p:spPr>
          <a:xfrm>
            <a:off x="4838581" y="2750778"/>
            <a:ext cx="955236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Straight Connector 525"/>
          <p:cNvCxnSpPr/>
          <p:nvPr/>
        </p:nvCxnSpPr>
        <p:spPr>
          <a:xfrm flipH="1" flipV="1">
            <a:off x="5791195" y="2747099"/>
            <a:ext cx="62399" cy="194619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7" name="Straight Connector 526"/>
          <p:cNvCxnSpPr/>
          <p:nvPr/>
        </p:nvCxnSpPr>
        <p:spPr>
          <a:xfrm>
            <a:off x="5850266" y="2940465"/>
            <a:ext cx="3138005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Straight Connector 528"/>
          <p:cNvCxnSpPr/>
          <p:nvPr/>
        </p:nvCxnSpPr>
        <p:spPr>
          <a:xfrm flipV="1">
            <a:off x="4782261" y="3635259"/>
            <a:ext cx="59777" cy="198645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7" name="Straight Connector 626"/>
          <p:cNvCxnSpPr/>
          <p:nvPr/>
        </p:nvCxnSpPr>
        <p:spPr>
          <a:xfrm>
            <a:off x="4838581" y="3631318"/>
            <a:ext cx="451836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9" name="Straight Connector 638"/>
          <p:cNvCxnSpPr/>
          <p:nvPr/>
        </p:nvCxnSpPr>
        <p:spPr>
          <a:xfrm flipH="1" flipV="1">
            <a:off x="5288039" y="3629505"/>
            <a:ext cx="59778" cy="20440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0" name="Straight Connector 639"/>
          <p:cNvCxnSpPr/>
          <p:nvPr/>
        </p:nvCxnSpPr>
        <p:spPr>
          <a:xfrm>
            <a:off x="6359372" y="3825767"/>
            <a:ext cx="2628899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1" name="Straight Connector 640"/>
          <p:cNvCxnSpPr/>
          <p:nvPr/>
        </p:nvCxnSpPr>
        <p:spPr>
          <a:xfrm flipV="1">
            <a:off x="5790489" y="3635259"/>
            <a:ext cx="59777" cy="198645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2" name="Straight Connector 641"/>
          <p:cNvCxnSpPr/>
          <p:nvPr/>
        </p:nvCxnSpPr>
        <p:spPr>
          <a:xfrm>
            <a:off x="5344359" y="3828899"/>
            <a:ext cx="449458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3" name="Straight Connector 642"/>
          <p:cNvCxnSpPr/>
          <p:nvPr/>
        </p:nvCxnSpPr>
        <p:spPr>
          <a:xfrm>
            <a:off x="5850136" y="3631318"/>
            <a:ext cx="451836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8" name="Straight Connector 657"/>
          <p:cNvCxnSpPr/>
          <p:nvPr/>
        </p:nvCxnSpPr>
        <p:spPr>
          <a:xfrm flipH="1" flipV="1">
            <a:off x="6299594" y="3629505"/>
            <a:ext cx="59778" cy="20440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4" name="Straight Connector 663"/>
          <p:cNvCxnSpPr/>
          <p:nvPr/>
        </p:nvCxnSpPr>
        <p:spPr>
          <a:xfrm>
            <a:off x="4682248" y="4421241"/>
            <a:ext cx="605791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5" name="Straight Connector 664"/>
          <p:cNvCxnSpPr/>
          <p:nvPr/>
        </p:nvCxnSpPr>
        <p:spPr>
          <a:xfrm flipV="1">
            <a:off x="5288039" y="4218319"/>
            <a:ext cx="59777" cy="198645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6" name="Straight Connector 665"/>
          <p:cNvCxnSpPr/>
          <p:nvPr/>
        </p:nvCxnSpPr>
        <p:spPr>
          <a:xfrm>
            <a:off x="5344359" y="4222596"/>
            <a:ext cx="957858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7" name="Straight Connector 666"/>
          <p:cNvCxnSpPr/>
          <p:nvPr/>
        </p:nvCxnSpPr>
        <p:spPr>
          <a:xfrm flipH="1" flipV="1">
            <a:off x="6301972" y="4222596"/>
            <a:ext cx="57401" cy="201262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8" name="Straight Connector 667"/>
          <p:cNvCxnSpPr/>
          <p:nvPr/>
        </p:nvCxnSpPr>
        <p:spPr>
          <a:xfrm>
            <a:off x="6359372" y="4422604"/>
            <a:ext cx="2628899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1" name="Straight Connector 680"/>
          <p:cNvCxnSpPr/>
          <p:nvPr/>
        </p:nvCxnSpPr>
        <p:spPr>
          <a:xfrm>
            <a:off x="4682248" y="6191146"/>
            <a:ext cx="100013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2" name="Straight Connector 681"/>
          <p:cNvCxnSpPr/>
          <p:nvPr/>
        </p:nvCxnSpPr>
        <p:spPr>
          <a:xfrm flipV="1">
            <a:off x="4782261" y="5997506"/>
            <a:ext cx="59777" cy="198645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3" name="Straight Connector 682"/>
          <p:cNvCxnSpPr/>
          <p:nvPr/>
        </p:nvCxnSpPr>
        <p:spPr>
          <a:xfrm>
            <a:off x="4838581" y="5993565"/>
            <a:ext cx="451836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6" name="Straight Connector 685"/>
          <p:cNvCxnSpPr/>
          <p:nvPr/>
        </p:nvCxnSpPr>
        <p:spPr>
          <a:xfrm>
            <a:off x="4838581" y="6191146"/>
            <a:ext cx="449458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9" name="Straight Connector 688"/>
          <p:cNvCxnSpPr/>
          <p:nvPr/>
        </p:nvCxnSpPr>
        <p:spPr>
          <a:xfrm>
            <a:off x="4682248" y="5993565"/>
            <a:ext cx="100013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0" name="Straight Connector 689"/>
          <p:cNvCxnSpPr/>
          <p:nvPr/>
        </p:nvCxnSpPr>
        <p:spPr>
          <a:xfrm flipH="1" flipV="1">
            <a:off x="4781274" y="5991752"/>
            <a:ext cx="59778" cy="20440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3" name="TextBox 692"/>
          <p:cNvSpPr txBox="1"/>
          <p:nvPr/>
        </p:nvSpPr>
        <p:spPr>
          <a:xfrm>
            <a:off x="4889899" y="5960097"/>
            <a:ext cx="3468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</a:rPr>
              <a:t>2</a:t>
            </a:r>
          </a:p>
        </p:txBody>
      </p:sp>
      <p:cxnSp>
        <p:nvCxnSpPr>
          <p:cNvPr id="694" name="Straight Connector 693"/>
          <p:cNvCxnSpPr/>
          <p:nvPr/>
        </p:nvCxnSpPr>
        <p:spPr>
          <a:xfrm flipV="1">
            <a:off x="5288039" y="5997506"/>
            <a:ext cx="59777" cy="198645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5" name="Straight Connector 694"/>
          <p:cNvCxnSpPr/>
          <p:nvPr/>
        </p:nvCxnSpPr>
        <p:spPr>
          <a:xfrm>
            <a:off x="5344359" y="5993565"/>
            <a:ext cx="451836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6" name="Straight Connector 695"/>
          <p:cNvCxnSpPr/>
          <p:nvPr/>
        </p:nvCxnSpPr>
        <p:spPr>
          <a:xfrm>
            <a:off x="5344359" y="6191146"/>
            <a:ext cx="449458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7" name="Straight Connector 696"/>
          <p:cNvCxnSpPr/>
          <p:nvPr/>
        </p:nvCxnSpPr>
        <p:spPr>
          <a:xfrm flipH="1" flipV="1">
            <a:off x="5287052" y="5991752"/>
            <a:ext cx="59778" cy="20440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8" name="TextBox 697"/>
          <p:cNvSpPr txBox="1"/>
          <p:nvPr/>
        </p:nvSpPr>
        <p:spPr>
          <a:xfrm>
            <a:off x="5395677" y="5960097"/>
            <a:ext cx="3468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0000FF"/>
                </a:solidFill>
              </a:rPr>
              <a:t>31</a:t>
            </a:r>
            <a:endParaRPr lang="en-GB" sz="1100" dirty="0">
              <a:solidFill>
                <a:srgbClr val="0000FF"/>
              </a:solidFill>
            </a:endParaRPr>
          </a:p>
        </p:txBody>
      </p:sp>
      <p:cxnSp>
        <p:nvCxnSpPr>
          <p:cNvPr id="699" name="Straight Connector 698"/>
          <p:cNvCxnSpPr/>
          <p:nvPr/>
        </p:nvCxnSpPr>
        <p:spPr>
          <a:xfrm flipV="1">
            <a:off x="5791476" y="5997506"/>
            <a:ext cx="59777" cy="198645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0" name="Straight Connector 699"/>
          <p:cNvCxnSpPr/>
          <p:nvPr/>
        </p:nvCxnSpPr>
        <p:spPr>
          <a:xfrm>
            <a:off x="5847796" y="5993565"/>
            <a:ext cx="451836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1" name="Straight Connector 700"/>
          <p:cNvCxnSpPr/>
          <p:nvPr/>
        </p:nvCxnSpPr>
        <p:spPr>
          <a:xfrm>
            <a:off x="5847796" y="6191146"/>
            <a:ext cx="449458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2" name="Straight Connector 701"/>
          <p:cNvCxnSpPr/>
          <p:nvPr/>
        </p:nvCxnSpPr>
        <p:spPr>
          <a:xfrm flipH="1" flipV="1">
            <a:off x="5790489" y="5991752"/>
            <a:ext cx="59778" cy="20440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3" name="TextBox 702"/>
          <p:cNvSpPr txBox="1"/>
          <p:nvPr/>
        </p:nvSpPr>
        <p:spPr>
          <a:xfrm>
            <a:off x="5899114" y="5960097"/>
            <a:ext cx="3468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0000FF"/>
                </a:solidFill>
              </a:rPr>
              <a:t>0</a:t>
            </a:r>
            <a:endParaRPr lang="en-GB" sz="1100" dirty="0">
              <a:solidFill>
                <a:srgbClr val="0000FF"/>
              </a:solidFill>
            </a:endParaRPr>
          </a:p>
        </p:txBody>
      </p:sp>
      <p:cxnSp>
        <p:nvCxnSpPr>
          <p:cNvPr id="704" name="Straight Connector 703"/>
          <p:cNvCxnSpPr/>
          <p:nvPr/>
        </p:nvCxnSpPr>
        <p:spPr>
          <a:xfrm flipV="1">
            <a:off x="6298241" y="5997506"/>
            <a:ext cx="59777" cy="198645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5" name="Straight Connector 704"/>
          <p:cNvCxnSpPr/>
          <p:nvPr/>
        </p:nvCxnSpPr>
        <p:spPr>
          <a:xfrm>
            <a:off x="6354561" y="5993565"/>
            <a:ext cx="451836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6" name="Straight Connector 705"/>
          <p:cNvCxnSpPr/>
          <p:nvPr/>
        </p:nvCxnSpPr>
        <p:spPr>
          <a:xfrm>
            <a:off x="6354561" y="6191146"/>
            <a:ext cx="449458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7" name="Straight Connector 706"/>
          <p:cNvCxnSpPr/>
          <p:nvPr/>
        </p:nvCxnSpPr>
        <p:spPr>
          <a:xfrm flipH="1" flipV="1">
            <a:off x="6297254" y="5991752"/>
            <a:ext cx="59778" cy="20440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8" name="TextBox 707"/>
          <p:cNvSpPr txBox="1"/>
          <p:nvPr/>
        </p:nvSpPr>
        <p:spPr>
          <a:xfrm>
            <a:off x="6405879" y="5960097"/>
            <a:ext cx="3468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0000FF"/>
                </a:solidFill>
              </a:rPr>
              <a:t>0</a:t>
            </a:r>
            <a:endParaRPr lang="en-GB" sz="1100" dirty="0">
              <a:solidFill>
                <a:srgbClr val="0000FF"/>
              </a:solidFill>
            </a:endParaRPr>
          </a:p>
        </p:txBody>
      </p:sp>
      <p:cxnSp>
        <p:nvCxnSpPr>
          <p:cNvPr id="709" name="Straight Connector 708"/>
          <p:cNvCxnSpPr/>
          <p:nvPr/>
        </p:nvCxnSpPr>
        <p:spPr>
          <a:xfrm flipV="1">
            <a:off x="6807987" y="5997506"/>
            <a:ext cx="59777" cy="198645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0" name="Straight Connector 709"/>
          <p:cNvCxnSpPr/>
          <p:nvPr/>
        </p:nvCxnSpPr>
        <p:spPr>
          <a:xfrm>
            <a:off x="6864307" y="5993565"/>
            <a:ext cx="451836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1" name="Straight Connector 710"/>
          <p:cNvCxnSpPr/>
          <p:nvPr/>
        </p:nvCxnSpPr>
        <p:spPr>
          <a:xfrm>
            <a:off x="6864307" y="6191146"/>
            <a:ext cx="449458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2" name="Straight Connector 711"/>
          <p:cNvCxnSpPr/>
          <p:nvPr/>
        </p:nvCxnSpPr>
        <p:spPr>
          <a:xfrm flipH="1" flipV="1">
            <a:off x="6807000" y="5991752"/>
            <a:ext cx="59778" cy="20440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3" name="TextBox 712"/>
          <p:cNvSpPr txBox="1"/>
          <p:nvPr/>
        </p:nvSpPr>
        <p:spPr>
          <a:xfrm>
            <a:off x="6915625" y="5960097"/>
            <a:ext cx="3468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0000FF"/>
                </a:solidFill>
              </a:rPr>
              <a:t>0</a:t>
            </a:r>
            <a:endParaRPr lang="en-GB" sz="1100" dirty="0">
              <a:solidFill>
                <a:srgbClr val="0000FF"/>
              </a:solidFill>
            </a:endParaRPr>
          </a:p>
        </p:txBody>
      </p:sp>
      <p:cxnSp>
        <p:nvCxnSpPr>
          <p:cNvPr id="714" name="Straight Connector 713"/>
          <p:cNvCxnSpPr/>
          <p:nvPr/>
        </p:nvCxnSpPr>
        <p:spPr>
          <a:xfrm flipV="1">
            <a:off x="7313765" y="5997506"/>
            <a:ext cx="59777" cy="198645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5" name="Straight Connector 714"/>
          <p:cNvCxnSpPr/>
          <p:nvPr/>
        </p:nvCxnSpPr>
        <p:spPr>
          <a:xfrm>
            <a:off x="7370085" y="5993565"/>
            <a:ext cx="451836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6" name="Straight Connector 715"/>
          <p:cNvCxnSpPr/>
          <p:nvPr/>
        </p:nvCxnSpPr>
        <p:spPr>
          <a:xfrm>
            <a:off x="7370085" y="6191146"/>
            <a:ext cx="449458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" name="Straight Connector 716"/>
          <p:cNvCxnSpPr/>
          <p:nvPr/>
        </p:nvCxnSpPr>
        <p:spPr>
          <a:xfrm flipH="1" flipV="1">
            <a:off x="7312778" y="5991752"/>
            <a:ext cx="59778" cy="20440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" name="TextBox 717"/>
          <p:cNvSpPr txBox="1"/>
          <p:nvPr/>
        </p:nvSpPr>
        <p:spPr>
          <a:xfrm>
            <a:off x="7421403" y="5960097"/>
            <a:ext cx="3468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0000FF"/>
                </a:solidFill>
              </a:rPr>
              <a:t>0</a:t>
            </a:r>
            <a:endParaRPr lang="en-GB" sz="1100" dirty="0">
              <a:solidFill>
                <a:srgbClr val="0000FF"/>
              </a:solidFill>
            </a:endParaRPr>
          </a:p>
        </p:txBody>
      </p:sp>
      <p:cxnSp>
        <p:nvCxnSpPr>
          <p:cNvPr id="719" name="Straight Connector 718"/>
          <p:cNvCxnSpPr/>
          <p:nvPr/>
        </p:nvCxnSpPr>
        <p:spPr>
          <a:xfrm flipV="1">
            <a:off x="7817202" y="5997506"/>
            <a:ext cx="59777" cy="198645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0" name="Straight Connector 719"/>
          <p:cNvCxnSpPr/>
          <p:nvPr/>
        </p:nvCxnSpPr>
        <p:spPr>
          <a:xfrm>
            <a:off x="7873522" y="5993565"/>
            <a:ext cx="451836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1" name="Straight Connector 720"/>
          <p:cNvCxnSpPr/>
          <p:nvPr/>
        </p:nvCxnSpPr>
        <p:spPr>
          <a:xfrm>
            <a:off x="7873522" y="6191146"/>
            <a:ext cx="449458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2" name="Straight Connector 721"/>
          <p:cNvCxnSpPr/>
          <p:nvPr/>
        </p:nvCxnSpPr>
        <p:spPr>
          <a:xfrm flipH="1" flipV="1">
            <a:off x="7816215" y="5991752"/>
            <a:ext cx="59778" cy="20440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3" name="TextBox 722"/>
          <p:cNvSpPr txBox="1"/>
          <p:nvPr/>
        </p:nvSpPr>
        <p:spPr>
          <a:xfrm>
            <a:off x="7924840" y="5960097"/>
            <a:ext cx="3468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0000FF"/>
                </a:solidFill>
              </a:rPr>
              <a:t>0</a:t>
            </a:r>
            <a:endParaRPr lang="en-GB" sz="1100" dirty="0">
              <a:solidFill>
                <a:srgbClr val="0000FF"/>
              </a:solidFill>
            </a:endParaRPr>
          </a:p>
        </p:txBody>
      </p:sp>
      <p:cxnSp>
        <p:nvCxnSpPr>
          <p:cNvPr id="724" name="Straight Connector 723"/>
          <p:cNvCxnSpPr/>
          <p:nvPr/>
        </p:nvCxnSpPr>
        <p:spPr>
          <a:xfrm flipV="1">
            <a:off x="8323967" y="5997506"/>
            <a:ext cx="59777" cy="198645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5" name="Straight Connector 724"/>
          <p:cNvCxnSpPr/>
          <p:nvPr/>
        </p:nvCxnSpPr>
        <p:spPr>
          <a:xfrm>
            <a:off x="8380287" y="5993565"/>
            <a:ext cx="451836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6" name="Straight Connector 725"/>
          <p:cNvCxnSpPr/>
          <p:nvPr/>
        </p:nvCxnSpPr>
        <p:spPr>
          <a:xfrm>
            <a:off x="8380287" y="6191146"/>
            <a:ext cx="449458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7" name="Straight Connector 726"/>
          <p:cNvCxnSpPr/>
          <p:nvPr/>
        </p:nvCxnSpPr>
        <p:spPr>
          <a:xfrm flipH="1" flipV="1">
            <a:off x="8322980" y="5991752"/>
            <a:ext cx="59778" cy="20440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8" name="TextBox 727"/>
          <p:cNvSpPr txBox="1"/>
          <p:nvPr/>
        </p:nvSpPr>
        <p:spPr>
          <a:xfrm>
            <a:off x="8431605" y="5960097"/>
            <a:ext cx="3468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0000FF"/>
                </a:solidFill>
              </a:rPr>
              <a:t>0</a:t>
            </a:r>
            <a:endParaRPr lang="en-GB" sz="1100" dirty="0">
              <a:solidFill>
                <a:srgbClr val="0000FF"/>
              </a:solidFill>
            </a:endParaRPr>
          </a:p>
        </p:txBody>
      </p:sp>
      <p:cxnSp>
        <p:nvCxnSpPr>
          <p:cNvPr id="729" name="Straight Connector 728"/>
          <p:cNvCxnSpPr/>
          <p:nvPr/>
        </p:nvCxnSpPr>
        <p:spPr>
          <a:xfrm flipV="1">
            <a:off x="8830732" y="5997506"/>
            <a:ext cx="59777" cy="198645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0" name="Straight Connector 729"/>
          <p:cNvCxnSpPr/>
          <p:nvPr/>
        </p:nvCxnSpPr>
        <p:spPr>
          <a:xfrm flipH="1" flipV="1">
            <a:off x="8829745" y="5991752"/>
            <a:ext cx="59778" cy="20440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1" name="Straight Connector 730"/>
          <p:cNvCxnSpPr/>
          <p:nvPr/>
        </p:nvCxnSpPr>
        <p:spPr>
          <a:xfrm>
            <a:off x="8890509" y="6191146"/>
            <a:ext cx="100013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2" name="Straight Connector 731"/>
          <p:cNvCxnSpPr/>
          <p:nvPr/>
        </p:nvCxnSpPr>
        <p:spPr>
          <a:xfrm>
            <a:off x="8890509" y="5993565"/>
            <a:ext cx="100013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3" name="Straight Connector 732"/>
          <p:cNvCxnSpPr/>
          <p:nvPr/>
        </p:nvCxnSpPr>
        <p:spPr>
          <a:xfrm>
            <a:off x="4682248" y="6481334"/>
            <a:ext cx="100013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4" name="Straight Connector 733"/>
          <p:cNvCxnSpPr/>
          <p:nvPr/>
        </p:nvCxnSpPr>
        <p:spPr>
          <a:xfrm flipV="1">
            <a:off x="4782261" y="6287694"/>
            <a:ext cx="59777" cy="198645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5" name="Straight Connector 734"/>
          <p:cNvCxnSpPr/>
          <p:nvPr/>
        </p:nvCxnSpPr>
        <p:spPr>
          <a:xfrm>
            <a:off x="4838581" y="6283753"/>
            <a:ext cx="451836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6" name="Straight Connector 735"/>
          <p:cNvCxnSpPr/>
          <p:nvPr/>
        </p:nvCxnSpPr>
        <p:spPr>
          <a:xfrm>
            <a:off x="4838581" y="6481334"/>
            <a:ext cx="449458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7" name="Straight Connector 736"/>
          <p:cNvCxnSpPr/>
          <p:nvPr/>
        </p:nvCxnSpPr>
        <p:spPr>
          <a:xfrm>
            <a:off x="4682248" y="6283753"/>
            <a:ext cx="100013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8" name="Straight Connector 737"/>
          <p:cNvCxnSpPr/>
          <p:nvPr/>
        </p:nvCxnSpPr>
        <p:spPr>
          <a:xfrm flipH="1" flipV="1">
            <a:off x="4781274" y="6281940"/>
            <a:ext cx="59778" cy="20440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9" name="TextBox 738"/>
          <p:cNvSpPr txBox="1"/>
          <p:nvPr/>
        </p:nvSpPr>
        <p:spPr>
          <a:xfrm>
            <a:off x="4889899" y="6250285"/>
            <a:ext cx="3468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</a:rPr>
              <a:t>2</a:t>
            </a:r>
          </a:p>
        </p:txBody>
      </p:sp>
      <p:cxnSp>
        <p:nvCxnSpPr>
          <p:cNvPr id="740" name="Straight Connector 739"/>
          <p:cNvCxnSpPr/>
          <p:nvPr/>
        </p:nvCxnSpPr>
        <p:spPr>
          <a:xfrm flipV="1">
            <a:off x="5288039" y="6287694"/>
            <a:ext cx="59777" cy="198645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1" name="Straight Connector 740"/>
          <p:cNvCxnSpPr/>
          <p:nvPr/>
        </p:nvCxnSpPr>
        <p:spPr>
          <a:xfrm>
            <a:off x="5344359" y="6283753"/>
            <a:ext cx="451836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2" name="Straight Connector 741"/>
          <p:cNvCxnSpPr/>
          <p:nvPr/>
        </p:nvCxnSpPr>
        <p:spPr>
          <a:xfrm>
            <a:off x="5344359" y="6481334"/>
            <a:ext cx="449458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3" name="Straight Connector 742"/>
          <p:cNvCxnSpPr/>
          <p:nvPr/>
        </p:nvCxnSpPr>
        <p:spPr>
          <a:xfrm flipH="1" flipV="1">
            <a:off x="5287052" y="6281940"/>
            <a:ext cx="59778" cy="20440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4" name="TextBox 743"/>
          <p:cNvSpPr txBox="1"/>
          <p:nvPr/>
        </p:nvSpPr>
        <p:spPr>
          <a:xfrm>
            <a:off x="5395677" y="6250285"/>
            <a:ext cx="3468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</a:rPr>
              <a:t>9</a:t>
            </a:r>
          </a:p>
        </p:txBody>
      </p:sp>
      <p:cxnSp>
        <p:nvCxnSpPr>
          <p:cNvPr id="745" name="Straight Connector 744"/>
          <p:cNvCxnSpPr/>
          <p:nvPr/>
        </p:nvCxnSpPr>
        <p:spPr>
          <a:xfrm flipV="1">
            <a:off x="5791476" y="6287694"/>
            <a:ext cx="59777" cy="198645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6" name="Straight Connector 745"/>
          <p:cNvCxnSpPr/>
          <p:nvPr/>
        </p:nvCxnSpPr>
        <p:spPr>
          <a:xfrm>
            <a:off x="5847796" y="6283753"/>
            <a:ext cx="451836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7" name="Straight Connector 746"/>
          <p:cNvCxnSpPr/>
          <p:nvPr/>
        </p:nvCxnSpPr>
        <p:spPr>
          <a:xfrm>
            <a:off x="5847796" y="6481334"/>
            <a:ext cx="449458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8" name="Straight Connector 747"/>
          <p:cNvCxnSpPr/>
          <p:nvPr/>
        </p:nvCxnSpPr>
        <p:spPr>
          <a:xfrm flipH="1" flipV="1">
            <a:off x="5790489" y="6281940"/>
            <a:ext cx="59778" cy="20440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9" name="TextBox 748"/>
          <p:cNvSpPr txBox="1"/>
          <p:nvPr/>
        </p:nvSpPr>
        <p:spPr>
          <a:xfrm>
            <a:off x="5899114" y="6250285"/>
            <a:ext cx="3468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0000FF"/>
                </a:solidFill>
              </a:rPr>
              <a:t>10</a:t>
            </a:r>
            <a:endParaRPr lang="en-GB" sz="1100" dirty="0">
              <a:solidFill>
                <a:srgbClr val="0000FF"/>
              </a:solidFill>
            </a:endParaRPr>
          </a:p>
        </p:txBody>
      </p:sp>
      <p:cxnSp>
        <p:nvCxnSpPr>
          <p:cNvPr id="750" name="Straight Connector 749"/>
          <p:cNvCxnSpPr/>
          <p:nvPr/>
        </p:nvCxnSpPr>
        <p:spPr>
          <a:xfrm flipV="1">
            <a:off x="6298241" y="6287694"/>
            <a:ext cx="59777" cy="198645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1" name="Straight Connector 750"/>
          <p:cNvCxnSpPr/>
          <p:nvPr/>
        </p:nvCxnSpPr>
        <p:spPr>
          <a:xfrm>
            <a:off x="6354561" y="6283753"/>
            <a:ext cx="451836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2" name="Straight Connector 751"/>
          <p:cNvCxnSpPr/>
          <p:nvPr/>
        </p:nvCxnSpPr>
        <p:spPr>
          <a:xfrm>
            <a:off x="6354561" y="6481334"/>
            <a:ext cx="449458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3" name="Straight Connector 752"/>
          <p:cNvCxnSpPr/>
          <p:nvPr/>
        </p:nvCxnSpPr>
        <p:spPr>
          <a:xfrm flipH="1" flipV="1">
            <a:off x="6297254" y="6281940"/>
            <a:ext cx="59778" cy="20440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4" name="TextBox 753"/>
          <p:cNvSpPr txBox="1"/>
          <p:nvPr/>
        </p:nvSpPr>
        <p:spPr>
          <a:xfrm>
            <a:off x="6405879" y="6250285"/>
            <a:ext cx="3468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0000FF"/>
                </a:solidFill>
              </a:rPr>
              <a:t>0</a:t>
            </a:r>
            <a:endParaRPr lang="en-GB" sz="1100" dirty="0">
              <a:solidFill>
                <a:srgbClr val="0000FF"/>
              </a:solidFill>
            </a:endParaRPr>
          </a:p>
        </p:txBody>
      </p:sp>
      <p:cxnSp>
        <p:nvCxnSpPr>
          <p:cNvPr id="755" name="Straight Connector 754"/>
          <p:cNvCxnSpPr/>
          <p:nvPr/>
        </p:nvCxnSpPr>
        <p:spPr>
          <a:xfrm flipV="1">
            <a:off x="6807987" y="6287694"/>
            <a:ext cx="59777" cy="198645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6" name="Straight Connector 755"/>
          <p:cNvCxnSpPr/>
          <p:nvPr/>
        </p:nvCxnSpPr>
        <p:spPr>
          <a:xfrm>
            <a:off x="6864307" y="6283753"/>
            <a:ext cx="451836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7" name="Straight Connector 756"/>
          <p:cNvCxnSpPr/>
          <p:nvPr/>
        </p:nvCxnSpPr>
        <p:spPr>
          <a:xfrm>
            <a:off x="6864307" y="6481334"/>
            <a:ext cx="449458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8" name="Straight Connector 757"/>
          <p:cNvCxnSpPr/>
          <p:nvPr/>
        </p:nvCxnSpPr>
        <p:spPr>
          <a:xfrm flipH="1" flipV="1">
            <a:off x="6807000" y="6281940"/>
            <a:ext cx="59778" cy="20440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9" name="TextBox 758"/>
          <p:cNvSpPr txBox="1"/>
          <p:nvPr/>
        </p:nvSpPr>
        <p:spPr>
          <a:xfrm>
            <a:off x="6915625" y="6250285"/>
            <a:ext cx="3468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0000FF"/>
                </a:solidFill>
              </a:rPr>
              <a:t>0</a:t>
            </a:r>
            <a:endParaRPr lang="en-GB" sz="1100" dirty="0">
              <a:solidFill>
                <a:srgbClr val="0000FF"/>
              </a:solidFill>
            </a:endParaRPr>
          </a:p>
        </p:txBody>
      </p:sp>
      <p:cxnSp>
        <p:nvCxnSpPr>
          <p:cNvPr id="760" name="Straight Connector 759"/>
          <p:cNvCxnSpPr/>
          <p:nvPr/>
        </p:nvCxnSpPr>
        <p:spPr>
          <a:xfrm flipV="1">
            <a:off x="7313765" y="6287694"/>
            <a:ext cx="59777" cy="198645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1" name="Straight Connector 760"/>
          <p:cNvCxnSpPr/>
          <p:nvPr/>
        </p:nvCxnSpPr>
        <p:spPr>
          <a:xfrm>
            <a:off x="7370085" y="6283753"/>
            <a:ext cx="451836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2" name="Straight Connector 761"/>
          <p:cNvCxnSpPr/>
          <p:nvPr/>
        </p:nvCxnSpPr>
        <p:spPr>
          <a:xfrm>
            <a:off x="7370085" y="6481334"/>
            <a:ext cx="449458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3" name="Straight Connector 762"/>
          <p:cNvCxnSpPr/>
          <p:nvPr/>
        </p:nvCxnSpPr>
        <p:spPr>
          <a:xfrm flipH="1" flipV="1">
            <a:off x="7312778" y="6281940"/>
            <a:ext cx="59778" cy="20440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4" name="TextBox 763"/>
          <p:cNvSpPr txBox="1"/>
          <p:nvPr/>
        </p:nvSpPr>
        <p:spPr>
          <a:xfrm>
            <a:off x="7421403" y="6250285"/>
            <a:ext cx="3468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0000FF"/>
                </a:solidFill>
              </a:rPr>
              <a:t>0</a:t>
            </a:r>
            <a:endParaRPr lang="en-GB" sz="1100" dirty="0">
              <a:solidFill>
                <a:srgbClr val="0000FF"/>
              </a:solidFill>
            </a:endParaRPr>
          </a:p>
        </p:txBody>
      </p:sp>
      <p:cxnSp>
        <p:nvCxnSpPr>
          <p:cNvPr id="765" name="Straight Connector 764"/>
          <p:cNvCxnSpPr/>
          <p:nvPr/>
        </p:nvCxnSpPr>
        <p:spPr>
          <a:xfrm flipV="1">
            <a:off x="7817202" y="6287694"/>
            <a:ext cx="59777" cy="198645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6" name="Straight Connector 765"/>
          <p:cNvCxnSpPr/>
          <p:nvPr/>
        </p:nvCxnSpPr>
        <p:spPr>
          <a:xfrm>
            <a:off x="7873522" y="6283753"/>
            <a:ext cx="451836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7" name="Straight Connector 766"/>
          <p:cNvCxnSpPr/>
          <p:nvPr/>
        </p:nvCxnSpPr>
        <p:spPr>
          <a:xfrm>
            <a:off x="7873522" y="6481334"/>
            <a:ext cx="449458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8" name="Straight Connector 767"/>
          <p:cNvCxnSpPr/>
          <p:nvPr/>
        </p:nvCxnSpPr>
        <p:spPr>
          <a:xfrm flipH="1" flipV="1">
            <a:off x="7816215" y="6281940"/>
            <a:ext cx="59778" cy="20440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9" name="TextBox 768"/>
          <p:cNvSpPr txBox="1"/>
          <p:nvPr/>
        </p:nvSpPr>
        <p:spPr>
          <a:xfrm>
            <a:off x="7924840" y="6250285"/>
            <a:ext cx="3468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0000FF"/>
                </a:solidFill>
              </a:rPr>
              <a:t>0</a:t>
            </a:r>
            <a:endParaRPr lang="en-GB" sz="1100" dirty="0">
              <a:solidFill>
                <a:srgbClr val="0000FF"/>
              </a:solidFill>
            </a:endParaRPr>
          </a:p>
        </p:txBody>
      </p:sp>
      <p:cxnSp>
        <p:nvCxnSpPr>
          <p:cNvPr id="770" name="Straight Connector 769"/>
          <p:cNvCxnSpPr/>
          <p:nvPr/>
        </p:nvCxnSpPr>
        <p:spPr>
          <a:xfrm flipV="1">
            <a:off x="8323967" y="6287694"/>
            <a:ext cx="59777" cy="198645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1" name="Straight Connector 770"/>
          <p:cNvCxnSpPr/>
          <p:nvPr/>
        </p:nvCxnSpPr>
        <p:spPr>
          <a:xfrm>
            <a:off x="8380287" y="6283753"/>
            <a:ext cx="451836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2" name="Straight Connector 771"/>
          <p:cNvCxnSpPr/>
          <p:nvPr/>
        </p:nvCxnSpPr>
        <p:spPr>
          <a:xfrm>
            <a:off x="8380287" y="6481334"/>
            <a:ext cx="449458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3" name="Straight Connector 772"/>
          <p:cNvCxnSpPr/>
          <p:nvPr/>
        </p:nvCxnSpPr>
        <p:spPr>
          <a:xfrm flipH="1" flipV="1">
            <a:off x="8322980" y="6281940"/>
            <a:ext cx="59778" cy="20440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4" name="TextBox 773"/>
          <p:cNvSpPr txBox="1"/>
          <p:nvPr/>
        </p:nvSpPr>
        <p:spPr>
          <a:xfrm>
            <a:off x="8431605" y="6250285"/>
            <a:ext cx="3468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0000FF"/>
                </a:solidFill>
              </a:rPr>
              <a:t>0</a:t>
            </a:r>
            <a:endParaRPr lang="en-GB" sz="1100" dirty="0">
              <a:solidFill>
                <a:srgbClr val="0000FF"/>
              </a:solidFill>
            </a:endParaRPr>
          </a:p>
        </p:txBody>
      </p:sp>
      <p:cxnSp>
        <p:nvCxnSpPr>
          <p:cNvPr id="775" name="Straight Connector 774"/>
          <p:cNvCxnSpPr/>
          <p:nvPr/>
        </p:nvCxnSpPr>
        <p:spPr>
          <a:xfrm flipV="1">
            <a:off x="8830732" y="6287694"/>
            <a:ext cx="59777" cy="198645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6" name="Straight Connector 775"/>
          <p:cNvCxnSpPr/>
          <p:nvPr/>
        </p:nvCxnSpPr>
        <p:spPr>
          <a:xfrm flipH="1" flipV="1">
            <a:off x="8829745" y="6281940"/>
            <a:ext cx="59778" cy="20440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7" name="Straight Connector 776"/>
          <p:cNvCxnSpPr/>
          <p:nvPr/>
        </p:nvCxnSpPr>
        <p:spPr>
          <a:xfrm>
            <a:off x="8890509" y="6481334"/>
            <a:ext cx="100013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8" name="Straight Connector 777"/>
          <p:cNvCxnSpPr/>
          <p:nvPr/>
        </p:nvCxnSpPr>
        <p:spPr>
          <a:xfrm>
            <a:off x="8890509" y="6283753"/>
            <a:ext cx="100013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9" name="TextBox 778"/>
          <p:cNvSpPr txBox="1"/>
          <p:nvPr/>
        </p:nvSpPr>
        <p:spPr>
          <a:xfrm>
            <a:off x="4003779" y="5963147"/>
            <a:ext cx="807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0000FF"/>
                </a:solidFill>
              </a:rPr>
              <a:t>Col </a:t>
            </a:r>
            <a:r>
              <a:rPr lang="en-GB" sz="1100" dirty="0" err="1" smtClean="0">
                <a:solidFill>
                  <a:srgbClr val="0000FF"/>
                </a:solidFill>
              </a:rPr>
              <a:t>addr</a:t>
            </a:r>
            <a:endParaRPr lang="en-GB" sz="1100" dirty="0">
              <a:solidFill>
                <a:srgbClr val="0000FF"/>
              </a:solidFill>
            </a:endParaRPr>
          </a:p>
        </p:txBody>
      </p:sp>
      <p:sp>
        <p:nvSpPr>
          <p:cNvPr id="780" name="TextBox 779"/>
          <p:cNvSpPr txBox="1"/>
          <p:nvPr/>
        </p:nvSpPr>
        <p:spPr>
          <a:xfrm>
            <a:off x="4003779" y="6256211"/>
            <a:ext cx="807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0000FF"/>
                </a:solidFill>
              </a:rPr>
              <a:t>Row </a:t>
            </a:r>
            <a:r>
              <a:rPr lang="en-GB" sz="1100" dirty="0" err="1" smtClean="0">
                <a:solidFill>
                  <a:srgbClr val="0000FF"/>
                </a:solidFill>
              </a:rPr>
              <a:t>addr</a:t>
            </a:r>
            <a:endParaRPr lang="en-GB" sz="1100" dirty="0">
              <a:solidFill>
                <a:srgbClr val="0000FF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814011" y="5664200"/>
            <a:ext cx="505778" cy="0"/>
          </a:xfrm>
          <a:prstGeom prst="straightConnector1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/>
          <p:nvPr/>
        </p:nvCxnSpPr>
        <p:spPr>
          <a:xfrm>
            <a:off x="4814011" y="5899654"/>
            <a:ext cx="4046609" cy="0"/>
          </a:xfrm>
          <a:prstGeom prst="straightConnector1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4" name="TextBox 433"/>
          <p:cNvSpPr txBox="1"/>
          <p:nvPr/>
        </p:nvSpPr>
        <p:spPr>
          <a:xfrm>
            <a:off x="5821839" y="5720418"/>
            <a:ext cx="20268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25ns – one complete readout cycle</a:t>
            </a:r>
            <a:endParaRPr lang="en-GB" sz="900" dirty="0"/>
          </a:p>
        </p:txBody>
      </p:sp>
      <p:sp>
        <p:nvSpPr>
          <p:cNvPr id="440" name="Rounded Rectangle 439"/>
          <p:cNvSpPr/>
          <p:nvPr/>
        </p:nvSpPr>
        <p:spPr>
          <a:xfrm>
            <a:off x="4565754" y="813878"/>
            <a:ext cx="2904562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Output waveforms:</a:t>
            </a:r>
            <a:endParaRPr lang="en-US" sz="1050" dirty="0"/>
          </a:p>
        </p:txBody>
      </p:sp>
      <p:sp>
        <p:nvSpPr>
          <p:cNvPr id="441" name="Rounded Rectangle 440"/>
          <p:cNvSpPr/>
          <p:nvPr/>
        </p:nvSpPr>
        <p:spPr>
          <a:xfrm rot="16200000">
            <a:off x="3334861" y="5945815"/>
            <a:ext cx="822547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100" dirty="0" smtClean="0"/>
              <a:t>first hit</a:t>
            </a:r>
            <a:endParaRPr lang="en-US" sz="1100" dirty="0"/>
          </a:p>
        </p:txBody>
      </p:sp>
      <p:sp>
        <p:nvSpPr>
          <p:cNvPr id="447" name="Rounded Rectangle 446"/>
          <p:cNvSpPr/>
          <p:nvPr/>
        </p:nvSpPr>
        <p:spPr>
          <a:xfrm rot="16200000">
            <a:off x="3032293" y="5945815"/>
            <a:ext cx="822547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100" dirty="0" smtClean="0"/>
              <a:t>second hit</a:t>
            </a:r>
            <a:endParaRPr lang="en-US" sz="1100" dirty="0"/>
          </a:p>
        </p:txBody>
      </p:sp>
      <p:sp>
        <p:nvSpPr>
          <p:cNvPr id="481" name="Rounded Rectangle 480"/>
          <p:cNvSpPr/>
          <p:nvPr/>
        </p:nvSpPr>
        <p:spPr>
          <a:xfrm rot="16200000">
            <a:off x="2729726" y="5945815"/>
            <a:ext cx="822547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100" dirty="0" smtClean="0"/>
              <a:t>third hit</a:t>
            </a:r>
            <a:endParaRPr lang="en-US" sz="1100" dirty="0"/>
          </a:p>
        </p:txBody>
      </p:sp>
      <p:sp>
        <p:nvSpPr>
          <p:cNvPr id="482" name="Rounded Rectangle 481"/>
          <p:cNvSpPr/>
          <p:nvPr/>
        </p:nvSpPr>
        <p:spPr>
          <a:xfrm rot="16200000">
            <a:off x="2426149" y="5945815"/>
            <a:ext cx="822547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100" dirty="0" smtClean="0"/>
              <a:t>fourth hit</a:t>
            </a:r>
            <a:endParaRPr lang="en-US" sz="1100" dirty="0"/>
          </a:p>
        </p:txBody>
      </p:sp>
      <p:sp>
        <p:nvSpPr>
          <p:cNvPr id="483" name="Rounded Rectangle 482"/>
          <p:cNvSpPr/>
          <p:nvPr/>
        </p:nvSpPr>
        <p:spPr>
          <a:xfrm rot="16200000">
            <a:off x="2123078" y="5945815"/>
            <a:ext cx="822547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100" dirty="0" smtClean="0"/>
              <a:t>fifth hit</a:t>
            </a:r>
            <a:endParaRPr lang="en-US" sz="1100" dirty="0"/>
          </a:p>
        </p:txBody>
      </p:sp>
      <p:sp>
        <p:nvSpPr>
          <p:cNvPr id="485" name="Rounded Rectangle 484"/>
          <p:cNvSpPr/>
          <p:nvPr/>
        </p:nvSpPr>
        <p:spPr>
          <a:xfrm rot="16200000">
            <a:off x="1819501" y="5945815"/>
            <a:ext cx="822547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100" dirty="0" smtClean="0"/>
              <a:t>sixth hit</a:t>
            </a:r>
            <a:endParaRPr lang="en-US" sz="1100" dirty="0"/>
          </a:p>
        </p:txBody>
      </p:sp>
      <p:sp>
        <p:nvSpPr>
          <p:cNvPr id="487" name="Rounded Rectangle 486"/>
          <p:cNvSpPr/>
          <p:nvPr/>
        </p:nvSpPr>
        <p:spPr>
          <a:xfrm rot="16200000">
            <a:off x="1421687" y="6039546"/>
            <a:ext cx="1010011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100" dirty="0" smtClean="0"/>
              <a:t>seventh hit</a:t>
            </a:r>
            <a:endParaRPr lang="en-US" sz="1100" dirty="0"/>
          </a:p>
        </p:txBody>
      </p:sp>
      <p:sp>
        <p:nvSpPr>
          <p:cNvPr id="489" name="Rounded Rectangle 488"/>
          <p:cNvSpPr/>
          <p:nvPr/>
        </p:nvSpPr>
        <p:spPr>
          <a:xfrm rot="16200000">
            <a:off x="1212347" y="5945815"/>
            <a:ext cx="822547" cy="242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100" dirty="0" smtClean="0"/>
              <a:t>eighth hit</a:t>
            </a:r>
            <a:endParaRPr lang="en-US" sz="1100" dirty="0"/>
          </a:p>
        </p:txBody>
      </p:sp>
      <p:cxnSp>
        <p:nvCxnSpPr>
          <p:cNvPr id="383" name="Straight Connector 382"/>
          <p:cNvCxnSpPr/>
          <p:nvPr/>
        </p:nvCxnSpPr>
        <p:spPr>
          <a:xfrm>
            <a:off x="4682248" y="1764071"/>
            <a:ext cx="1108947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Connector 391"/>
          <p:cNvCxnSpPr/>
          <p:nvPr/>
        </p:nvCxnSpPr>
        <p:spPr>
          <a:xfrm>
            <a:off x="6359372" y="1760934"/>
            <a:ext cx="2628899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Connector 393"/>
          <p:cNvCxnSpPr/>
          <p:nvPr/>
        </p:nvCxnSpPr>
        <p:spPr>
          <a:xfrm flipV="1">
            <a:off x="5790489" y="1570426"/>
            <a:ext cx="59777" cy="198645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Connector 394"/>
          <p:cNvCxnSpPr/>
          <p:nvPr/>
        </p:nvCxnSpPr>
        <p:spPr>
          <a:xfrm>
            <a:off x="5850136" y="1566485"/>
            <a:ext cx="451836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Connector 395"/>
          <p:cNvCxnSpPr/>
          <p:nvPr/>
        </p:nvCxnSpPr>
        <p:spPr>
          <a:xfrm flipH="1" flipV="1">
            <a:off x="6299594" y="1564672"/>
            <a:ext cx="59778" cy="20440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7" name="Left Brace 396"/>
          <p:cNvSpPr/>
          <p:nvPr/>
        </p:nvSpPr>
        <p:spPr>
          <a:xfrm rot="16200000" flipV="1">
            <a:off x="4320486" y="6251310"/>
            <a:ext cx="95834" cy="578644"/>
          </a:xfrm>
          <a:prstGeom prst="leftBrace">
            <a:avLst>
              <a:gd name="adj1" fmla="val 37853"/>
              <a:gd name="adj2" fmla="val 50000"/>
            </a:avLst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75" name="Group 374"/>
          <p:cNvGrpSpPr/>
          <p:nvPr/>
        </p:nvGrpSpPr>
        <p:grpSpPr>
          <a:xfrm>
            <a:off x="137601" y="6271262"/>
            <a:ext cx="1443914" cy="494395"/>
            <a:chOff x="7672411" y="183728"/>
            <a:chExt cx="1443914" cy="494395"/>
          </a:xfrm>
        </p:grpSpPr>
        <p:sp>
          <p:nvSpPr>
            <p:cNvPr id="376" name="Rounded Rectangle 375"/>
            <p:cNvSpPr/>
            <p:nvPr/>
          </p:nvSpPr>
          <p:spPr>
            <a:xfrm>
              <a:off x="8256442" y="231602"/>
              <a:ext cx="147036" cy="146304"/>
            </a:xfrm>
            <a:prstGeom prst="roundRect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ounded Rectangle 376"/>
            <p:cNvSpPr/>
            <p:nvPr/>
          </p:nvSpPr>
          <p:spPr>
            <a:xfrm>
              <a:off x="8256442" y="483946"/>
              <a:ext cx="147036" cy="146304"/>
            </a:xfrm>
            <a:prstGeom prst="roundRect">
              <a:avLst/>
            </a:prstGeom>
            <a:solidFill>
              <a:schemeClr val="bg1">
                <a:lumMod val="50000"/>
                <a:alpha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ounded Rectangle 377"/>
            <p:cNvSpPr/>
            <p:nvPr/>
          </p:nvSpPr>
          <p:spPr>
            <a:xfrm>
              <a:off x="8397315" y="183728"/>
              <a:ext cx="719010" cy="24205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100" dirty="0" smtClean="0">
                  <a:solidFill>
                    <a:schemeClr val="tx1"/>
                  </a:solidFill>
                </a:rPr>
                <a:t>mean 0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80" name="Rounded Rectangle 379"/>
            <p:cNvSpPr/>
            <p:nvPr/>
          </p:nvSpPr>
          <p:spPr>
            <a:xfrm>
              <a:off x="8397315" y="436072"/>
              <a:ext cx="719010" cy="24205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100" dirty="0" smtClean="0">
                  <a:solidFill>
                    <a:schemeClr val="tx1"/>
                  </a:solidFill>
                </a:rPr>
                <a:t>mean 1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81" name="Rounded Rectangle 380"/>
            <p:cNvSpPr/>
            <p:nvPr/>
          </p:nvSpPr>
          <p:spPr>
            <a:xfrm>
              <a:off x="8061765" y="231601"/>
              <a:ext cx="147036" cy="146304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ounded Rectangle 398"/>
            <p:cNvSpPr/>
            <p:nvPr/>
          </p:nvSpPr>
          <p:spPr>
            <a:xfrm>
              <a:off x="8061765" y="483946"/>
              <a:ext cx="147036" cy="146304"/>
            </a:xfrm>
            <a:prstGeom prst="roundRect">
              <a:avLst/>
            </a:prstGeom>
            <a:solidFill>
              <a:srgbClr val="FF0000">
                <a:alpha val="6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ounded Rectangle 399"/>
            <p:cNvSpPr/>
            <p:nvPr/>
          </p:nvSpPr>
          <p:spPr>
            <a:xfrm>
              <a:off x="7867088" y="231602"/>
              <a:ext cx="147036" cy="14630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ounded Rectangle 400"/>
            <p:cNvSpPr/>
            <p:nvPr/>
          </p:nvSpPr>
          <p:spPr>
            <a:xfrm>
              <a:off x="7867088" y="483945"/>
              <a:ext cx="147036" cy="146304"/>
            </a:xfrm>
            <a:prstGeom prst="roundRect">
              <a:avLst/>
            </a:prstGeom>
            <a:solidFill>
              <a:srgbClr val="00CC00">
                <a:alpha val="80000"/>
              </a:srgbClr>
            </a:solidFill>
            <a:ln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ounded Rectangle 401"/>
            <p:cNvSpPr/>
            <p:nvPr/>
          </p:nvSpPr>
          <p:spPr>
            <a:xfrm>
              <a:off x="7672411" y="483946"/>
              <a:ext cx="141919" cy="146304"/>
            </a:xfrm>
            <a:prstGeom prst="roundRect">
              <a:avLst/>
            </a:prstGeom>
            <a:solidFill>
              <a:srgbClr val="002060">
                <a:alpha val="80000"/>
              </a:srgb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079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FF0066"/>
                </a:solidFill>
              </a:rPr>
              <a:t>Discussion about CHESS-2 Data Emulator</a:t>
            </a:r>
            <a:endParaRPr lang="en-GB" sz="3600" dirty="0">
              <a:solidFill>
                <a:srgbClr val="FF00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839" y="796642"/>
            <a:ext cx="8795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discussed two main approaches to generating random data in the CHESS-2 format: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141109"/>
              </p:ext>
            </p:extLst>
          </p:nvPr>
        </p:nvGraphicFramePr>
        <p:xfrm>
          <a:off x="285748" y="1339850"/>
          <a:ext cx="8562976" cy="4946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1488"/>
                <a:gridCol w="4281488"/>
              </a:tblGrid>
              <a:tr h="374650">
                <a:tc>
                  <a:txBody>
                    <a:bodyPr/>
                    <a:lstStyle/>
                    <a:p>
                      <a:r>
                        <a:rPr lang="en-GB" dirty="0" smtClean="0"/>
                        <a:t>Approach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Assessment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808">
                <a:tc>
                  <a:txBody>
                    <a:bodyPr/>
                    <a:lstStyle/>
                    <a:p>
                      <a:r>
                        <a:rPr lang="en-GB" b="1" dirty="0" smtClean="0"/>
                        <a:t>1. </a:t>
                      </a:r>
                      <a:r>
                        <a:rPr lang="en-GB" dirty="0" smtClean="0"/>
                        <a:t>Generate random hits on a 128 x 32 array of bits,</a:t>
                      </a:r>
                      <a:r>
                        <a:rPr lang="en-GB" baseline="0" dirty="0" smtClean="0"/>
                        <a:t> modelling the pixel array.</a:t>
                      </a:r>
                    </a:p>
                    <a:p>
                      <a:endParaRPr lang="en-GB" baseline="0" dirty="0" smtClean="0"/>
                    </a:p>
                    <a:p>
                      <a:r>
                        <a:rPr lang="en-GB" baseline="0" dirty="0" smtClean="0"/>
                        <a:t>Process the hits like CHESS-2, with strip encoding, then hit encoding, then serializing the data out.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This requires</a:t>
                      </a:r>
                      <a:r>
                        <a:rPr lang="en-GB" sz="1600" baseline="0" dirty="0" smtClean="0"/>
                        <a:t> more FPGA resources and more development and verification time. </a:t>
                      </a:r>
                    </a:p>
                    <a:p>
                      <a:endParaRPr lang="en-GB" sz="1600" baseline="0" dirty="0" smtClean="0"/>
                    </a:p>
                    <a:p>
                      <a:r>
                        <a:rPr lang="en-GB" sz="1600" baseline="0" dirty="0" smtClean="0"/>
                        <a:t>Considering that CHESS-2 needed special asynchronous circuitry to process all hits within 25ns, it is unlikely that an FPGA implementation could be so quick. So there would be a multi-cycle pipeline.</a:t>
                      </a:r>
                    </a:p>
                    <a:p>
                      <a:endParaRPr lang="en-GB" sz="1600" baseline="0" dirty="0" smtClean="0"/>
                    </a:p>
                    <a:p>
                      <a:r>
                        <a:rPr lang="en-GB" sz="1600" baseline="0" dirty="0" smtClean="0"/>
                        <a:t>If we consider adding advanced features such as large cluster hits which span adjacent pixels: it would be easier to implement cluster hits with this approach.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808">
                <a:tc>
                  <a:txBody>
                    <a:bodyPr/>
                    <a:lstStyle/>
                    <a:p>
                      <a:r>
                        <a:rPr lang="en-GB" b="1" dirty="0" smtClean="0"/>
                        <a:t>2.</a:t>
                      </a:r>
                      <a:r>
                        <a:rPr lang="en-GB" b="1" baseline="0" dirty="0" smtClean="0"/>
                        <a:t> </a:t>
                      </a:r>
                      <a:r>
                        <a:rPr lang="en-GB" dirty="0" smtClean="0"/>
                        <a:t>Generate random hits on an</a:t>
                      </a:r>
                      <a:r>
                        <a:rPr lang="en-GB" baseline="0" dirty="0" smtClean="0"/>
                        <a:t> 8x13 array of bits, representing the </a:t>
                      </a:r>
                      <a:r>
                        <a:rPr lang="en-GB" baseline="0" dirty="0" err="1" smtClean="0"/>
                        <a:t>Serializer</a:t>
                      </a:r>
                      <a:r>
                        <a:rPr lang="en-GB" baseline="0" dirty="0" smtClean="0"/>
                        <a:t> memory.</a:t>
                      </a:r>
                    </a:p>
                    <a:p>
                      <a:endParaRPr lang="en-GB" baseline="0" dirty="0" smtClean="0"/>
                    </a:p>
                    <a:p>
                      <a:r>
                        <a:rPr lang="en-GB" baseline="0" dirty="0" smtClean="0"/>
                        <a:t>Serialize this data out.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This</a:t>
                      </a:r>
                      <a:r>
                        <a:rPr lang="en-GB" sz="1600" baseline="0" dirty="0" smtClean="0"/>
                        <a:t> is simpler to develop and uses less FPGA resources. </a:t>
                      </a:r>
                    </a:p>
                    <a:p>
                      <a:endParaRPr lang="en-GB" sz="1600" baseline="0" dirty="0" smtClean="0"/>
                    </a:p>
                    <a:p>
                      <a:r>
                        <a:rPr lang="en-GB" sz="1600" baseline="0" dirty="0" smtClean="0"/>
                        <a:t>For single-pixel hits, the outcome is the same as the first approach.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21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37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FF0066"/>
                </a:solidFill>
              </a:rPr>
              <a:t>Discussion about CHESS-2 Data Emulator</a:t>
            </a:r>
            <a:endParaRPr lang="en-GB" sz="3600" dirty="0">
              <a:solidFill>
                <a:srgbClr val="FF00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839" y="796642"/>
            <a:ext cx="8795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It’s best to reduce development time and use of FPGA resources.</a:t>
            </a:r>
          </a:p>
          <a:p>
            <a:endParaRPr lang="en-GB" dirty="0" smtClean="0"/>
          </a:p>
          <a:p>
            <a:r>
              <a:rPr lang="en-GB" dirty="0" smtClean="0"/>
              <a:t>We think it is fine to begin with single-pixel hits.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So we believe it’s best to pursue the second approach.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22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8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Completed actions </a:t>
            </a:r>
            <a:r>
              <a:rPr lang="en-GB" sz="3600" dirty="0" smtClean="0">
                <a:solidFill>
                  <a:srgbClr val="FF0066"/>
                </a:solidFill>
              </a:rPr>
              <a:t>(since last week)</a:t>
            </a:r>
            <a:endParaRPr lang="en-GB" sz="3600" dirty="0">
              <a:solidFill>
                <a:srgbClr val="FF0066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3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839" y="796642"/>
            <a:ext cx="879584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b="1" dirty="0" smtClean="0"/>
              <a:t>Jaya </a:t>
            </a:r>
            <a:r>
              <a:rPr lang="en-GB" sz="2000" b="1" dirty="0"/>
              <a:t>John: </a:t>
            </a:r>
            <a:r>
              <a:rPr lang="en-GB" sz="2000" dirty="0">
                <a:solidFill>
                  <a:srgbClr val="006600"/>
                </a:solidFill>
              </a:rPr>
              <a:t>[done] </a:t>
            </a:r>
            <a:r>
              <a:rPr lang="en-GB" sz="2000" dirty="0" smtClean="0"/>
              <a:t>send link </a:t>
            </a:r>
            <a:r>
              <a:rPr lang="en-GB" sz="2000" dirty="0"/>
              <a:t>to CHESS-2 review slides to </a:t>
            </a:r>
            <a:r>
              <a:rPr lang="en-GB" sz="2000" dirty="0" smtClean="0"/>
              <a:t>Wojtek</a:t>
            </a:r>
          </a:p>
          <a:p>
            <a:pPr>
              <a:spcAft>
                <a:spcPts val="1200"/>
              </a:spcAft>
            </a:pPr>
            <a:r>
              <a:rPr lang="en-GB" sz="2000" b="1" dirty="0"/>
              <a:t>Jaya John: </a:t>
            </a:r>
            <a:r>
              <a:rPr lang="en-GB" sz="2000" dirty="0">
                <a:solidFill>
                  <a:srgbClr val="006600"/>
                </a:solidFill>
              </a:rPr>
              <a:t>[done] </a:t>
            </a:r>
            <a:r>
              <a:rPr lang="en-GB" sz="2000" dirty="0" smtClean="0"/>
              <a:t>e-mail </a:t>
            </a:r>
            <a:r>
              <a:rPr lang="en-GB" sz="2000" dirty="0"/>
              <a:t>ABC130 emulator random hit code and document to everyone at USTC. </a:t>
            </a:r>
            <a:endParaRPr lang="en-GB" sz="2000" dirty="0" smtClean="0"/>
          </a:p>
          <a:p>
            <a:pPr>
              <a:spcAft>
                <a:spcPts val="1200"/>
              </a:spcAft>
            </a:pPr>
            <a:r>
              <a:rPr lang="en-GB" sz="2000" b="1" dirty="0" smtClean="0"/>
              <a:t>Wojtek: </a:t>
            </a:r>
            <a:r>
              <a:rPr lang="en-GB" sz="2000" dirty="0">
                <a:solidFill>
                  <a:srgbClr val="006600"/>
                </a:solidFill>
              </a:rPr>
              <a:t>[done] </a:t>
            </a:r>
            <a:r>
              <a:rPr lang="en-GB" sz="2000" dirty="0" smtClean="0"/>
              <a:t>set up invitations on </a:t>
            </a:r>
            <a:r>
              <a:rPr lang="en-GB" sz="2000" dirty="0" err="1" smtClean="0"/>
              <a:t>GitLab</a:t>
            </a:r>
            <a:r>
              <a:rPr lang="en-GB" sz="2000" dirty="0" smtClean="0"/>
              <a:t> for Weiguo, </a:t>
            </a:r>
            <a:r>
              <a:rPr lang="en-GB" sz="2000" dirty="0" err="1" smtClean="0"/>
              <a:t>Prof.</a:t>
            </a:r>
            <a:r>
              <a:rPr lang="en-GB" sz="2000" dirty="0" smtClean="0"/>
              <a:t> </a:t>
            </a:r>
            <a:r>
              <a:rPr lang="en-GB" sz="2000" dirty="0"/>
              <a:t>Song, </a:t>
            </a:r>
            <a:r>
              <a:rPr lang="en-GB" sz="2000" dirty="0" err="1" smtClean="0"/>
              <a:t>Chenchen</a:t>
            </a:r>
            <a:r>
              <a:rPr lang="en-GB" sz="2000" dirty="0" smtClean="0"/>
              <a:t> Wu and </a:t>
            </a:r>
            <a:r>
              <a:rPr lang="en-GB" sz="2000" dirty="0" err="1" smtClean="0"/>
              <a:t>Tianbo</a:t>
            </a:r>
            <a:r>
              <a:rPr lang="en-GB" sz="2000" dirty="0" smtClean="0"/>
              <a:t> Xu.</a:t>
            </a:r>
            <a:endParaRPr lang="en-GB" sz="2000" dirty="0"/>
          </a:p>
          <a:p>
            <a:pPr>
              <a:spcAft>
                <a:spcPts val="1200"/>
              </a:spcAft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7489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Ongoing and new actions</a:t>
            </a:r>
            <a:endParaRPr lang="en-GB" sz="3600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4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839" y="796642"/>
            <a:ext cx="8795842" cy="5919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GB" b="1" dirty="0" smtClean="0"/>
              <a:t>Wojtek</a:t>
            </a:r>
            <a:r>
              <a:rPr lang="en-GB" dirty="0" smtClean="0"/>
              <a:t> and </a:t>
            </a:r>
            <a:r>
              <a:rPr lang="en-GB" b="1" dirty="0" smtClean="0"/>
              <a:t>Jaya John: </a:t>
            </a:r>
            <a:r>
              <a:rPr lang="en-GB" dirty="0" smtClean="0"/>
              <a:t>[in progress]</a:t>
            </a:r>
            <a:r>
              <a:rPr lang="en-GB" b="1" dirty="0" smtClean="0"/>
              <a:t> </a:t>
            </a:r>
            <a:r>
              <a:rPr lang="en-GB" dirty="0" smtClean="0"/>
              <a:t>set up their Nexys Video with current ITSDAQ firmware and SCTDAQ software </a:t>
            </a:r>
            <a:r>
              <a:rPr lang="en-GB" sz="1400" dirty="0" smtClean="0"/>
              <a:t>– on CentOS for UBC, Windows for Oxford. </a:t>
            </a:r>
            <a:r>
              <a:rPr lang="en-GB" sz="1400" dirty="0" smtClean="0">
                <a:solidFill>
                  <a:srgbClr val="FF0066"/>
                </a:solidFill>
              </a:rPr>
              <a:t>So far, CentOS is not the most friendly distribution to set up, requires some extra steps and installations. Currently resolving firewall issues.</a:t>
            </a:r>
          </a:p>
          <a:p>
            <a:pPr>
              <a:spcAft>
                <a:spcPts val="800"/>
              </a:spcAft>
            </a:pPr>
            <a:r>
              <a:rPr lang="en-GB" b="1" dirty="0" smtClean="0"/>
              <a:t>Wojtek:</a:t>
            </a:r>
            <a:r>
              <a:rPr lang="en-GB" dirty="0" smtClean="0"/>
              <a:t> </a:t>
            </a:r>
            <a:r>
              <a:rPr lang="en-GB" dirty="0"/>
              <a:t>[in progress]</a:t>
            </a:r>
            <a:r>
              <a:rPr lang="en-GB" b="1" dirty="0"/>
              <a:t> </a:t>
            </a:r>
            <a:r>
              <a:rPr lang="en-GB" dirty="0" smtClean="0"/>
              <a:t>check the ABC130* code from Matt (ITSDAQ repo) in to </a:t>
            </a:r>
            <a:r>
              <a:rPr lang="en-GB" dirty="0" err="1" smtClean="0"/>
              <a:t>GitLab</a:t>
            </a:r>
            <a:r>
              <a:rPr lang="en-GB" dirty="0" smtClean="0"/>
              <a:t>. Could also check in the ABC130 command decoder, but could be later also. </a:t>
            </a:r>
          </a:p>
          <a:p>
            <a:pPr>
              <a:spcAft>
                <a:spcPts val="800"/>
              </a:spcAft>
            </a:pPr>
            <a:r>
              <a:rPr lang="en-GB" b="1" dirty="0" smtClean="0"/>
              <a:t>Jaya </a:t>
            </a:r>
            <a:r>
              <a:rPr lang="en-GB" b="1" dirty="0"/>
              <a:t>John: </a:t>
            </a:r>
            <a:r>
              <a:rPr lang="en-GB" dirty="0" smtClean="0"/>
              <a:t>add the SACI code to </a:t>
            </a:r>
            <a:r>
              <a:rPr lang="en-GB" dirty="0" err="1" smtClean="0"/>
              <a:t>GitLab</a:t>
            </a:r>
            <a:endParaRPr lang="en-GB" dirty="0" smtClean="0"/>
          </a:p>
          <a:p>
            <a:pPr>
              <a:spcAft>
                <a:spcPts val="800"/>
              </a:spcAft>
            </a:pPr>
            <a:r>
              <a:rPr lang="en-GB" b="1" dirty="0"/>
              <a:t>Jaya John: </a:t>
            </a:r>
            <a:r>
              <a:rPr lang="en-GB" dirty="0" smtClean="0"/>
              <a:t>prepare a mini-spec for CHESS-2 data emulator</a:t>
            </a:r>
            <a:r>
              <a:rPr lang="en-GB" sz="2000" dirty="0" smtClean="0"/>
              <a:t> </a:t>
            </a:r>
            <a:r>
              <a:rPr lang="en-GB" sz="1400" dirty="0" smtClean="0">
                <a:solidFill>
                  <a:srgbClr val="FF0066"/>
                </a:solidFill>
              </a:rPr>
              <a:t>-- outline of spec discussed during this meeting</a:t>
            </a:r>
            <a:endParaRPr lang="en-GB" sz="1400" dirty="0" smtClean="0"/>
          </a:p>
          <a:p>
            <a:pPr>
              <a:spcAft>
                <a:spcPts val="800"/>
              </a:spcAft>
            </a:pPr>
            <a:r>
              <a:rPr lang="en-GB" b="1" dirty="0"/>
              <a:t>Jaya John: </a:t>
            </a:r>
            <a:r>
              <a:rPr lang="en-GB" dirty="0" smtClean="0"/>
              <a:t>also </a:t>
            </a:r>
            <a:r>
              <a:rPr lang="en-GB" dirty="0"/>
              <a:t>ask CHESS-2 </a:t>
            </a:r>
            <a:r>
              <a:rPr lang="en-GB" dirty="0" smtClean="0"/>
              <a:t>designers about timeframe </a:t>
            </a:r>
            <a:r>
              <a:rPr lang="en-GB" dirty="0"/>
              <a:t>for the CHESS-2 specification</a:t>
            </a:r>
            <a:r>
              <a:rPr lang="en-GB" dirty="0" smtClean="0"/>
              <a:t>. Even a partial spec will be a great help for understanding.</a:t>
            </a:r>
          </a:p>
          <a:p>
            <a:pPr>
              <a:spcAft>
                <a:spcPts val="800"/>
              </a:spcAft>
            </a:pPr>
            <a:r>
              <a:rPr lang="en-GB" sz="1400" dirty="0" smtClean="0">
                <a:solidFill>
                  <a:srgbClr val="FF0066"/>
                </a:solidFill>
              </a:rPr>
              <a:t>After discussion: Herv</a:t>
            </a:r>
            <a:r>
              <a:rPr lang="en-GB" sz="1400" dirty="0" smtClean="0">
                <a:solidFill>
                  <a:srgbClr val="FF0066"/>
                </a:solidFill>
                <a:latin typeface="Calibri"/>
              </a:rPr>
              <a:t>é will work on documenting the parts which are most urgent for us. We agreed that the most important details for us now are the output interface and timing (after the </a:t>
            </a:r>
            <a:r>
              <a:rPr lang="en-GB" sz="1400" dirty="0" err="1" smtClean="0">
                <a:solidFill>
                  <a:srgbClr val="FF0066"/>
                </a:solidFill>
                <a:latin typeface="Calibri"/>
              </a:rPr>
              <a:t>serialiser</a:t>
            </a:r>
            <a:r>
              <a:rPr lang="en-GB" sz="1400" dirty="0" smtClean="0">
                <a:solidFill>
                  <a:srgbClr val="FF0066"/>
                </a:solidFill>
                <a:latin typeface="Calibri"/>
              </a:rPr>
              <a:t>). </a:t>
            </a:r>
          </a:p>
          <a:p>
            <a:pPr>
              <a:spcAft>
                <a:spcPts val="800"/>
              </a:spcAft>
            </a:pPr>
            <a:r>
              <a:rPr lang="en-GB" sz="1400" dirty="0" smtClean="0">
                <a:solidFill>
                  <a:srgbClr val="FF0066"/>
                </a:solidFill>
                <a:latin typeface="Calibri"/>
              </a:rPr>
              <a:t>The r</a:t>
            </a:r>
            <a:r>
              <a:rPr lang="en-GB" sz="1400" dirty="0" smtClean="0">
                <a:solidFill>
                  <a:srgbClr val="FF0066"/>
                </a:solidFill>
              </a:rPr>
              <a:t>egister and configuration details will not be needed initially. We will need them later on.</a:t>
            </a:r>
            <a:endParaRPr lang="en-GB" sz="2000" dirty="0" smtClean="0"/>
          </a:p>
          <a:p>
            <a:pPr>
              <a:spcAft>
                <a:spcPts val="800"/>
              </a:spcAft>
            </a:pPr>
            <a:r>
              <a:rPr lang="en-GB" b="1" dirty="0" err="1" smtClean="0"/>
              <a:t>Hongbo</a:t>
            </a:r>
            <a:r>
              <a:rPr lang="en-GB" b="1" dirty="0" smtClean="0"/>
              <a:t> and Weiguo: </a:t>
            </a:r>
            <a:r>
              <a:rPr lang="en-GB" dirty="0" smtClean="0"/>
              <a:t>assist our colleagues at USTC to obtain CERN accounts, for gaining access to the ITSDAQ repository.</a:t>
            </a:r>
          </a:p>
          <a:p>
            <a:pPr>
              <a:spcAft>
                <a:spcPts val="800"/>
              </a:spcAft>
            </a:pPr>
            <a:r>
              <a:rPr lang="en-GB" sz="1400" dirty="0" smtClean="0">
                <a:solidFill>
                  <a:srgbClr val="FF0066"/>
                </a:solidFill>
              </a:rPr>
              <a:t>CERN accounts are in progress – need passports first. Weiguo has access to </a:t>
            </a:r>
            <a:r>
              <a:rPr lang="en-GB" sz="1400" dirty="0" err="1" smtClean="0">
                <a:solidFill>
                  <a:srgbClr val="FF0066"/>
                </a:solidFill>
              </a:rPr>
              <a:t>GitLab</a:t>
            </a:r>
            <a:r>
              <a:rPr lang="en-GB" sz="1400" dirty="0" smtClean="0">
                <a:solidFill>
                  <a:srgbClr val="FF0066"/>
                </a:solidFill>
              </a:rPr>
              <a:t>. Wojtek sent invitations also to everyone at USTC. Not working yet. </a:t>
            </a:r>
          </a:p>
          <a:p>
            <a:pPr>
              <a:spcAft>
                <a:spcPts val="800"/>
              </a:spcAft>
            </a:pPr>
            <a:r>
              <a:rPr lang="en-GB" sz="1400" dirty="0" smtClean="0">
                <a:solidFill>
                  <a:srgbClr val="FF0066"/>
                </a:solidFill>
              </a:rPr>
              <a:t>Will need to generate public SSH keys – for example with </a:t>
            </a:r>
            <a:r>
              <a:rPr lang="en-GB" sz="1400" dirty="0" err="1" smtClean="0">
                <a:solidFill>
                  <a:srgbClr val="FF0066"/>
                </a:solidFill>
              </a:rPr>
              <a:t>PuttyGen</a:t>
            </a:r>
            <a:r>
              <a:rPr lang="en-GB" sz="1400" dirty="0" smtClean="0">
                <a:solidFill>
                  <a:srgbClr val="FF0066"/>
                </a:solidFill>
              </a:rPr>
              <a:t>? Then we could use SSH to access the </a:t>
            </a:r>
            <a:r>
              <a:rPr lang="en-GB" sz="1400" dirty="0" err="1" smtClean="0">
                <a:solidFill>
                  <a:srgbClr val="FF0066"/>
                </a:solidFill>
              </a:rPr>
              <a:t>GitLab</a:t>
            </a:r>
            <a:r>
              <a:rPr lang="en-GB" sz="1400" dirty="0" smtClean="0">
                <a:solidFill>
                  <a:srgbClr val="FF0066"/>
                </a:solidFill>
              </a:rPr>
              <a:t>.</a:t>
            </a:r>
          </a:p>
          <a:p>
            <a:pPr>
              <a:spcAft>
                <a:spcPts val="800"/>
              </a:spcAft>
            </a:pPr>
            <a:r>
              <a:rPr lang="en-GB" b="1" dirty="0" smtClean="0"/>
              <a:t>Wojtek:</a:t>
            </a:r>
            <a:r>
              <a:rPr lang="en-GB" dirty="0" smtClean="0"/>
              <a:t> will test accessing via SSH and send instructions to all.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397661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CHESS-2 data format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5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839" y="796642"/>
            <a:ext cx="87958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Introduction to this key topic for the ABCN’:</a:t>
            </a:r>
          </a:p>
          <a:p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How does CHESS-2 process and encode the hits received on the pixel array?</a:t>
            </a:r>
            <a:br>
              <a:rPr lang="en-GB" sz="2400" dirty="0" smtClean="0"/>
            </a:b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What is the format of data the ABCN’ will receive from CHESS-2?</a:t>
            </a:r>
          </a:p>
          <a:p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400" dirty="0" smtClean="0"/>
              <a:t>These slides are based on Pietro Caragiulo’s </a:t>
            </a:r>
            <a:r>
              <a:rPr lang="en-GB" sz="2400" dirty="0" smtClean="0">
                <a:hlinkClick r:id="rId2"/>
              </a:rPr>
              <a:t>CHESS-2 slides</a:t>
            </a:r>
            <a:r>
              <a:rPr lang="en-GB" sz="2400" dirty="0" smtClean="0"/>
              <a:t> presented at ATLAS Upgrade Week, 18 April.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5848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FF0066"/>
                </a:solidFill>
              </a:rPr>
              <a:t>CHESS-2 sensor overview</a:t>
            </a:r>
            <a:endParaRPr lang="en-GB" sz="3600" dirty="0">
              <a:solidFill>
                <a:srgbClr val="FF0066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6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839" y="796642"/>
            <a:ext cx="8795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This is an overview of the CHESS-2 layout. There are 3 arrays of 128 strips each. The 3 arrays have independent data outputs. From a data out point of view, the arrays are identical and can be considered in isolation.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6392" y="6536718"/>
            <a:ext cx="265907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diagram: H. Grabas, UCSC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95983" y="5536857"/>
            <a:ext cx="88876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24.3 mm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204815" y="5571856"/>
            <a:ext cx="4871103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56839" y="5887364"/>
            <a:ext cx="8795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When we get to configuring the arrays, then there are some small differences in how to configure the top 2 mirrored arrays, compared to the bottom (single) array.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1645075"/>
            <a:ext cx="9052116" cy="3905429"/>
            <a:chOff x="0" y="1645075"/>
            <a:chExt cx="9052116" cy="3905429"/>
          </a:xfrm>
        </p:grpSpPr>
        <p:pic>
          <p:nvPicPr>
            <p:cNvPr id="5" name="B1DA7AD6-A3E2-41AE-A5AF-E64A44F3B2ED" descr="2D62D970-8AC0-47D9-B778-BCBBF14C1AA7@hsd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7" t="23056" r="6348" b="7778"/>
            <a:stretch/>
          </p:blipFill>
          <p:spPr bwMode="auto">
            <a:xfrm>
              <a:off x="0" y="1645075"/>
              <a:ext cx="9052116" cy="3905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521293" y="1726250"/>
              <a:ext cx="1572427" cy="581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187012" y="1726250"/>
              <a:ext cx="1765669" cy="581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1043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CHESS-2 Architecture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7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81602" y="852908"/>
            <a:ext cx="803689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This is the block diagram for a single array </a:t>
            </a:r>
            <a:r>
              <a:rPr lang="en-GB" sz="2000" dirty="0" smtClean="0">
                <a:solidFill>
                  <a:srgbClr val="FF0066"/>
                </a:solidFill>
              </a:rPr>
              <a:t>(1 array out of the 3 in total)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6392" y="6536718"/>
            <a:ext cx="265907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diagram: P. Caragiulo, SLAC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981604" y="2186814"/>
            <a:ext cx="7315200" cy="2579332"/>
            <a:chOff x="1066800" y="2342820"/>
            <a:chExt cx="7315200" cy="2579332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4925427" y="2431207"/>
              <a:ext cx="0" cy="1945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1066800" y="2625721"/>
              <a:ext cx="2100163" cy="22860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prstClr val="white"/>
                  </a:solidFill>
                </a:rPr>
                <a:t>128 x 32</a:t>
              </a:r>
            </a:p>
            <a:p>
              <a:pPr algn="ctr"/>
              <a:r>
                <a:rPr lang="en-US" sz="1200" b="1" dirty="0" smtClean="0">
                  <a:solidFill>
                    <a:prstClr val="white"/>
                  </a:solidFill>
                </a:rPr>
                <a:t>pixels</a:t>
              </a:r>
              <a:endParaRPr lang="en-US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066800" y="2342820"/>
              <a:ext cx="3688976" cy="20466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</a:rPr>
                <a:t>Column Decoder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265213" y="2625721"/>
              <a:ext cx="1490563" cy="2286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981E3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prstClr val="white"/>
                  </a:solidFill>
                </a:rPr>
                <a:t>Half Comparator,</a:t>
              </a:r>
            </a:p>
            <a:p>
              <a:pPr algn="ctr"/>
              <a:r>
                <a:rPr lang="en-US" sz="1200" b="1" dirty="0">
                  <a:solidFill>
                    <a:prstClr val="white"/>
                  </a:solidFill>
                </a:rPr>
                <a:t>Latch &amp; </a:t>
              </a:r>
              <a:r>
                <a:rPr lang="en-US" sz="1200" b="1" dirty="0" smtClean="0">
                  <a:solidFill>
                    <a:prstClr val="white"/>
                  </a:solidFill>
                </a:rPr>
                <a:t>Strip </a:t>
              </a:r>
              <a:r>
                <a:rPr lang="en-US" sz="1200" b="1" dirty="0">
                  <a:solidFill>
                    <a:prstClr val="white"/>
                  </a:solidFill>
                </a:rPr>
                <a:t>encoding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138837" y="2631145"/>
              <a:ext cx="1066800" cy="2286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981E3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prstClr val="white"/>
                  </a:solidFill>
                </a:rPr>
                <a:t> Hit Encoding</a:t>
              </a:r>
              <a:endParaRPr lang="en-US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rot="5400000">
              <a:off x="3779781" y="3685401"/>
              <a:ext cx="2286000" cy="17748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prstClr val="white"/>
                  </a:solidFill>
                </a:rPr>
                <a:t>Row Decoder </a:t>
              </a:r>
              <a:endParaRPr lang="en-US" sz="900" dirty="0">
                <a:solidFill>
                  <a:prstClr val="white"/>
                </a:solidFill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flipV="1">
              <a:off x="4755778" y="2431207"/>
              <a:ext cx="2524945" cy="35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1"/>
            <p:cNvGrpSpPr/>
            <p:nvPr/>
          </p:nvGrpSpPr>
          <p:grpSpPr>
            <a:xfrm>
              <a:off x="6932675" y="2631145"/>
              <a:ext cx="1182462" cy="1344785"/>
              <a:chOff x="8190715" y="2667457"/>
              <a:chExt cx="1182462" cy="1344785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8190715" y="2667457"/>
                <a:ext cx="1182462" cy="134478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>
                <a:off x="8775602" y="3329527"/>
                <a:ext cx="215213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V="1">
                <a:off x="8538763" y="3039973"/>
                <a:ext cx="0" cy="88773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Rectangle 82"/>
              <p:cNvSpPr/>
              <p:nvPr/>
            </p:nvSpPr>
            <p:spPr>
              <a:xfrm>
                <a:off x="8929597" y="2707695"/>
                <a:ext cx="381000" cy="123962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SACI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8233963" y="3124519"/>
                <a:ext cx="609600" cy="36967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</a:rPr>
                  <a:t>Control </a:t>
                </a:r>
                <a:r>
                  <a:rPr lang="en-US" sz="1050" dirty="0" smtClean="0">
                    <a:solidFill>
                      <a:schemeClr val="tx1"/>
                    </a:solidFill>
                  </a:rPr>
                  <a:t>Logic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5" name="Straight Connector 84"/>
              <p:cNvCxnSpPr/>
              <p:nvPr/>
            </p:nvCxnSpPr>
            <p:spPr>
              <a:xfrm flipV="1">
                <a:off x="8538763" y="3494190"/>
                <a:ext cx="0" cy="88773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Rectangle 85"/>
              <p:cNvSpPr/>
              <p:nvPr/>
            </p:nvSpPr>
            <p:spPr>
              <a:xfrm>
                <a:off x="8233964" y="3579142"/>
                <a:ext cx="606890" cy="36817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</a:rPr>
                  <a:t>Global Registers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8233963" y="2707694"/>
                <a:ext cx="609600" cy="34274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</a:rPr>
                  <a:t>Matrix</a:t>
                </a:r>
              </a:p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</a:rPr>
                  <a:t>Pointers</a:t>
                </a:r>
              </a:p>
            </p:txBody>
          </p:sp>
        </p:grpSp>
        <p:cxnSp>
          <p:nvCxnSpPr>
            <p:cNvPr id="63" name="Straight Connector 62"/>
            <p:cNvCxnSpPr/>
            <p:nvPr/>
          </p:nvCxnSpPr>
          <p:spPr>
            <a:xfrm>
              <a:off x="6760710" y="3684928"/>
              <a:ext cx="215213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6331690" y="2632975"/>
              <a:ext cx="490616" cy="133104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200" dirty="0">
                  <a:solidFill>
                    <a:prstClr val="white"/>
                  </a:solidFill>
                </a:rPr>
                <a:t>Global DACs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932675" y="4055697"/>
              <a:ext cx="1182462" cy="856847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</a:rPr>
                <a:t>LVDS TX/RX</a:t>
              </a:r>
            </a:p>
          </p:txBody>
        </p:sp>
        <p:cxnSp>
          <p:nvCxnSpPr>
            <p:cNvPr id="66" name="Straight Connector 65"/>
            <p:cNvCxnSpPr/>
            <p:nvPr/>
          </p:nvCxnSpPr>
          <p:spPr>
            <a:xfrm flipV="1">
              <a:off x="7280723" y="2431565"/>
              <a:ext cx="0" cy="23981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oup 66"/>
            <p:cNvGrpSpPr/>
            <p:nvPr/>
          </p:nvGrpSpPr>
          <p:grpSpPr>
            <a:xfrm>
              <a:off x="8210220" y="2625722"/>
              <a:ext cx="171780" cy="2293540"/>
              <a:chOff x="8210220" y="2625722"/>
              <a:chExt cx="171780" cy="2293540"/>
            </a:xfrm>
            <a:solidFill>
              <a:schemeClr val="bg2">
                <a:lumMod val="50000"/>
              </a:schemeClr>
            </a:solidFill>
          </p:grpSpPr>
          <p:sp>
            <p:nvSpPr>
              <p:cNvPr id="69" name="Snip Same Side Corner Rectangle 68"/>
              <p:cNvSpPr/>
              <p:nvPr/>
            </p:nvSpPr>
            <p:spPr>
              <a:xfrm rot="16200000">
                <a:off x="8210220" y="2625722"/>
                <a:ext cx="171780" cy="171780"/>
              </a:xfrm>
              <a:prstGeom prst="snip2SameRect">
                <a:avLst>
                  <a:gd name="adj1" fmla="val 36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Snip Same Side Corner Rectangle 69"/>
              <p:cNvSpPr/>
              <p:nvPr/>
            </p:nvSpPr>
            <p:spPr>
              <a:xfrm rot="16200000">
                <a:off x="8210220" y="2837898"/>
                <a:ext cx="171780" cy="171780"/>
              </a:xfrm>
              <a:prstGeom prst="snip2SameRect">
                <a:avLst>
                  <a:gd name="adj1" fmla="val 36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Snip Same Side Corner Rectangle 70"/>
              <p:cNvSpPr/>
              <p:nvPr/>
            </p:nvSpPr>
            <p:spPr>
              <a:xfrm rot="16200000">
                <a:off x="8210220" y="3050074"/>
                <a:ext cx="171780" cy="171780"/>
              </a:xfrm>
              <a:prstGeom prst="snip2SameRect">
                <a:avLst>
                  <a:gd name="adj1" fmla="val 36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Snip Same Side Corner Rectangle 71"/>
              <p:cNvSpPr/>
              <p:nvPr/>
            </p:nvSpPr>
            <p:spPr>
              <a:xfrm rot="16200000">
                <a:off x="8210220" y="3262250"/>
                <a:ext cx="171780" cy="171780"/>
              </a:xfrm>
              <a:prstGeom prst="snip2SameRect">
                <a:avLst>
                  <a:gd name="adj1" fmla="val 36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Snip Same Side Corner Rectangle 72"/>
              <p:cNvSpPr/>
              <p:nvPr/>
            </p:nvSpPr>
            <p:spPr>
              <a:xfrm rot="16200000">
                <a:off x="8210220" y="3474426"/>
                <a:ext cx="171780" cy="171780"/>
              </a:xfrm>
              <a:prstGeom prst="snip2SameRect">
                <a:avLst>
                  <a:gd name="adj1" fmla="val 36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Snip Same Side Corner Rectangle 73"/>
              <p:cNvSpPr/>
              <p:nvPr/>
            </p:nvSpPr>
            <p:spPr>
              <a:xfrm rot="16200000">
                <a:off x="8210220" y="3686602"/>
                <a:ext cx="171780" cy="171780"/>
              </a:xfrm>
              <a:prstGeom prst="snip2SameRect">
                <a:avLst>
                  <a:gd name="adj1" fmla="val 36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Snip Same Side Corner Rectangle 74"/>
              <p:cNvSpPr/>
              <p:nvPr/>
            </p:nvSpPr>
            <p:spPr>
              <a:xfrm rot="16200000">
                <a:off x="8210220" y="3898778"/>
                <a:ext cx="171780" cy="171780"/>
              </a:xfrm>
              <a:prstGeom prst="snip2SameRect">
                <a:avLst>
                  <a:gd name="adj1" fmla="val 36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Snip Same Side Corner Rectangle 75"/>
              <p:cNvSpPr/>
              <p:nvPr/>
            </p:nvSpPr>
            <p:spPr>
              <a:xfrm rot="16200000">
                <a:off x="8210220" y="4110954"/>
                <a:ext cx="171780" cy="171780"/>
              </a:xfrm>
              <a:prstGeom prst="snip2SameRect">
                <a:avLst>
                  <a:gd name="adj1" fmla="val 36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Snip Same Side Corner Rectangle 76"/>
              <p:cNvSpPr/>
              <p:nvPr/>
            </p:nvSpPr>
            <p:spPr>
              <a:xfrm rot="16200000">
                <a:off x="8210220" y="4323130"/>
                <a:ext cx="171780" cy="171780"/>
              </a:xfrm>
              <a:prstGeom prst="snip2SameRect">
                <a:avLst>
                  <a:gd name="adj1" fmla="val 36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Snip Same Side Corner Rectangle 77"/>
              <p:cNvSpPr/>
              <p:nvPr/>
            </p:nvSpPr>
            <p:spPr>
              <a:xfrm rot="16200000">
                <a:off x="8210220" y="4535306"/>
                <a:ext cx="171780" cy="171780"/>
              </a:xfrm>
              <a:prstGeom prst="snip2SameRect">
                <a:avLst>
                  <a:gd name="adj1" fmla="val 36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Snip Same Side Corner Rectangle 78"/>
              <p:cNvSpPr/>
              <p:nvPr/>
            </p:nvSpPr>
            <p:spPr>
              <a:xfrm rot="16200000">
                <a:off x="8210220" y="4747482"/>
                <a:ext cx="171780" cy="171780"/>
              </a:xfrm>
              <a:prstGeom prst="snip2SameRect">
                <a:avLst>
                  <a:gd name="adj1" fmla="val 36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Rectangle 67"/>
            <p:cNvSpPr/>
            <p:nvPr/>
          </p:nvSpPr>
          <p:spPr>
            <a:xfrm>
              <a:off x="6331690" y="4055697"/>
              <a:ext cx="490616" cy="866455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0" tIns="0" rIns="0" bIns="0" rtlCol="0" anchor="ctr"/>
            <a:lstStyle/>
            <a:p>
              <a:pPr algn="ctr"/>
              <a:r>
                <a:rPr lang="en-US" sz="1200" dirty="0" err="1" smtClean="0">
                  <a:solidFill>
                    <a:prstClr val="white"/>
                  </a:solidFill>
                </a:rPr>
                <a:t>Serializer</a:t>
              </a:r>
              <a:endParaRPr lang="en-US" sz="1200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933054" y="5216779"/>
            <a:ext cx="3085444" cy="1135796"/>
            <a:chOff x="1790700" y="4572000"/>
            <a:chExt cx="3085444" cy="1135796"/>
          </a:xfrm>
        </p:grpSpPr>
        <p:sp>
          <p:nvSpPr>
            <p:cNvPr id="89" name="Rectangle 88"/>
            <p:cNvSpPr/>
            <p:nvPr/>
          </p:nvSpPr>
          <p:spPr>
            <a:xfrm>
              <a:off x="1790700" y="4596199"/>
              <a:ext cx="723900" cy="2286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solidFill>
                  <a:prstClr val="white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514600" y="4572000"/>
              <a:ext cx="10246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/>
                <a:t>Acquisition</a:t>
              </a:r>
              <a:endParaRPr lang="en-US" sz="1200" b="1" i="1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790700" y="4887098"/>
              <a:ext cx="723900" cy="2286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981E3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solidFill>
                  <a:prstClr val="white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514600" y="4862899"/>
              <a:ext cx="8883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/>
                <a:t>Encoding</a:t>
              </a:r>
              <a:endParaRPr lang="en-US" sz="1200" b="1" i="1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790700" y="5164097"/>
              <a:ext cx="723900" cy="228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prstClr val="white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514600" y="5139898"/>
              <a:ext cx="2361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/>
                <a:t>Configuration and Calibration</a:t>
              </a:r>
              <a:endParaRPr lang="en-US" sz="1200" b="1" i="1" dirty="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790700" y="5454996"/>
              <a:ext cx="723900" cy="22860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>
                <a:solidFill>
                  <a:prstClr val="white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514600" y="5430797"/>
              <a:ext cx="8515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/>
                <a:t>Read-out</a:t>
              </a:r>
              <a:endParaRPr lang="en-US" sz="1200" b="1" i="1" dirty="0"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981602" y="5107233"/>
            <a:ext cx="4855175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/>
              <a:t>P</a:t>
            </a:r>
            <a:r>
              <a:rPr lang="en-GB" sz="2000" dirty="0" smtClean="0"/>
              <a:t>ixels are organised as:</a:t>
            </a:r>
          </a:p>
          <a:p>
            <a:pPr>
              <a:spcAft>
                <a:spcPts val="600"/>
              </a:spcAft>
            </a:pPr>
            <a:r>
              <a:rPr lang="en-GB" sz="2000" b="1" dirty="0" smtClean="0"/>
              <a:t>     128 strips</a:t>
            </a:r>
            <a:r>
              <a:rPr lang="en-GB" sz="2000" dirty="0" smtClean="0"/>
              <a:t>, containing </a:t>
            </a:r>
            <a:r>
              <a:rPr lang="en-GB" sz="2000" b="1" dirty="0" smtClean="0"/>
              <a:t>32 pixels each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     or 128 rows x 32 columns </a:t>
            </a:r>
          </a:p>
        </p:txBody>
      </p:sp>
    </p:spTree>
    <p:extLst>
      <p:ext uri="{BB962C8B-B14F-4D97-AF65-F5344CB8AC3E}">
        <p14:creationId xmlns:p14="http://schemas.microsoft.com/office/powerpoint/2010/main" val="342325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CHESS-2 Data Flow – 1/4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8</a:t>
            </a:fld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81604" y="2190914"/>
            <a:ext cx="7315200" cy="2579332"/>
            <a:chOff x="1066800" y="2342820"/>
            <a:chExt cx="7315200" cy="257933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925427" y="2431207"/>
              <a:ext cx="0" cy="1945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1066800" y="2625721"/>
              <a:ext cx="2100163" cy="22860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prstClr val="white"/>
                  </a:solidFill>
                </a:rPr>
                <a:t>128 x 32</a:t>
              </a:r>
            </a:p>
            <a:p>
              <a:pPr algn="ctr"/>
              <a:r>
                <a:rPr lang="en-US" sz="1200" b="1" dirty="0" smtClean="0">
                  <a:solidFill>
                    <a:prstClr val="white"/>
                  </a:solidFill>
                </a:rPr>
                <a:t>pixels</a:t>
              </a:r>
              <a:endParaRPr lang="en-US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66800" y="2342820"/>
              <a:ext cx="3688976" cy="20466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</a:rPr>
                <a:t>Column Decoder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65213" y="2625721"/>
              <a:ext cx="1490563" cy="2286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981E3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prstClr val="white"/>
                  </a:solidFill>
                </a:rPr>
                <a:t>Half Comparator,</a:t>
              </a:r>
            </a:p>
            <a:p>
              <a:pPr algn="ctr"/>
              <a:r>
                <a:rPr lang="en-US" sz="1200" b="1" dirty="0">
                  <a:solidFill>
                    <a:prstClr val="white"/>
                  </a:solidFill>
                </a:rPr>
                <a:t>Latch &amp; </a:t>
              </a:r>
              <a:r>
                <a:rPr lang="en-US" sz="1200" b="1" dirty="0" smtClean="0">
                  <a:solidFill>
                    <a:prstClr val="white"/>
                  </a:solidFill>
                </a:rPr>
                <a:t>Strip </a:t>
              </a:r>
              <a:r>
                <a:rPr lang="en-US" sz="1200" b="1" dirty="0">
                  <a:solidFill>
                    <a:prstClr val="white"/>
                  </a:solidFill>
                </a:rPr>
                <a:t>encoding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38837" y="2631145"/>
              <a:ext cx="1066800" cy="2286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981E3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prstClr val="white"/>
                  </a:solidFill>
                </a:rPr>
                <a:t> Hit Encoding</a:t>
              </a:r>
              <a:endParaRPr lang="en-US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3779781" y="3685401"/>
              <a:ext cx="2286000" cy="17748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prstClr val="white"/>
                  </a:solidFill>
                </a:rPr>
                <a:t>Row Decoder </a:t>
              </a:r>
              <a:endParaRPr lang="en-US" sz="900" dirty="0">
                <a:solidFill>
                  <a:prstClr val="white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4755778" y="2431207"/>
              <a:ext cx="2524945" cy="35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6932675" y="2631145"/>
              <a:ext cx="1182462" cy="1344785"/>
              <a:chOff x="8190715" y="2667457"/>
              <a:chExt cx="1182462" cy="1344785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8190715" y="2667457"/>
                <a:ext cx="1182462" cy="134478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8775602" y="3329527"/>
                <a:ext cx="215213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8538763" y="3039973"/>
                <a:ext cx="0" cy="88773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ctangle 36"/>
              <p:cNvSpPr/>
              <p:nvPr/>
            </p:nvSpPr>
            <p:spPr>
              <a:xfrm>
                <a:off x="8929597" y="2707695"/>
                <a:ext cx="381000" cy="123962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SACI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8233963" y="3124519"/>
                <a:ext cx="609600" cy="36967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</a:rPr>
                  <a:t>Control </a:t>
                </a:r>
                <a:r>
                  <a:rPr lang="en-US" sz="1050" dirty="0" smtClean="0">
                    <a:solidFill>
                      <a:schemeClr val="tx1"/>
                    </a:solidFill>
                  </a:rPr>
                  <a:t>Logic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 flipV="1">
                <a:off x="8538763" y="3494190"/>
                <a:ext cx="0" cy="88773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/>
              <p:cNvSpPr/>
              <p:nvPr/>
            </p:nvSpPr>
            <p:spPr>
              <a:xfrm>
                <a:off x="8233964" y="3579142"/>
                <a:ext cx="606890" cy="36817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</a:rPr>
                  <a:t>Global Registers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8233963" y="2707694"/>
                <a:ext cx="609600" cy="34274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</a:rPr>
                  <a:t>Matrix</a:t>
                </a:r>
              </a:p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</a:rPr>
                  <a:t>Pointers</a:t>
                </a:r>
              </a:p>
            </p:txBody>
          </p:sp>
        </p:grpSp>
        <p:cxnSp>
          <p:nvCxnSpPr>
            <p:cNvPr id="17" name="Straight Connector 16"/>
            <p:cNvCxnSpPr/>
            <p:nvPr/>
          </p:nvCxnSpPr>
          <p:spPr>
            <a:xfrm>
              <a:off x="6760710" y="3684928"/>
              <a:ext cx="215213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6331690" y="2632975"/>
              <a:ext cx="490616" cy="133104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200" dirty="0">
                  <a:solidFill>
                    <a:prstClr val="white"/>
                  </a:solidFill>
                </a:rPr>
                <a:t>Global DACs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932675" y="4055697"/>
              <a:ext cx="1182462" cy="856847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</a:rPr>
                <a:t>LVDS TX/RX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7280723" y="2431565"/>
              <a:ext cx="0" cy="23981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8210220" y="2625722"/>
              <a:ext cx="171780" cy="2293540"/>
              <a:chOff x="8210220" y="2625722"/>
              <a:chExt cx="171780" cy="2293540"/>
            </a:xfrm>
            <a:solidFill>
              <a:schemeClr val="bg2">
                <a:lumMod val="50000"/>
              </a:schemeClr>
            </a:solidFill>
          </p:grpSpPr>
          <p:sp>
            <p:nvSpPr>
              <p:cNvPr id="23" name="Snip Same Side Corner Rectangle 22"/>
              <p:cNvSpPr/>
              <p:nvPr/>
            </p:nvSpPr>
            <p:spPr>
              <a:xfrm rot="16200000">
                <a:off x="8210220" y="2625722"/>
                <a:ext cx="171780" cy="171780"/>
              </a:xfrm>
              <a:prstGeom prst="snip2SameRect">
                <a:avLst>
                  <a:gd name="adj1" fmla="val 36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Snip Same Side Corner Rectangle 23"/>
              <p:cNvSpPr/>
              <p:nvPr/>
            </p:nvSpPr>
            <p:spPr>
              <a:xfrm rot="16200000">
                <a:off x="8210220" y="2837898"/>
                <a:ext cx="171780" cy="171780"/>
              </a:xfrm>
              <a:prstGeom prst="snip2SameRect">
                <a:avLst>
                  <a:gd name="adj1" fmla="val 36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Snip Same Side Corner Rectangle 24"/>
              <p:cNvSpPr/>
              <p:nvPr/>
            </p:nvSpPr>
            <p:spPr>
              <a:xfrm rot="16200000">
                <a:off x="8210220" y="3050074"/>
                <a:ext cx="171780" cy="171780"/>
              </a:xfrm>
              <a:prstGeom prst="snip2SameRect">
                <a:avLst>
                  <a:gd name="adj1" fmla="val 36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Snip Same Side Corner Rectangle 25"/>
              <p:cNvSpPr/>
              <p:nvPr/>
            </p:nvSpPr>
            <p:spPr>
              <a:xfrm rot="16200000">
                <a:off x="8210220" y="3262250"/>
                <a:ext cx="171780" cy="171780"/>
              </a:xfrm>
              <a:prstGeom prst="snip2SameRect">
                <a:avLst>
                  <a:gd name="adj1" fmla="val 36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Snip Same Side Corner Rectangle 26"/>
              <p:cNvSpPr/>
              <p:nvPr/>
            </p:nvSpPr>
            <p:spPr>
              <a:xfrm rot="16200000">
                <a:off x="8210220" y="3474426"/>
                <a:ext cx="171780" cy="171780"/>
              </a:xfrm>
              <a:prstGeom prst="snip2SameRect">
                <a:avLst>
                  <a:gd name="adj1" fmla="val 36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Snip Same Side Corner Rectangle 27"/>
              <p:cNvSpPr/>
              <p:nvPr/>
            </p:nvSpPr>
            <p:spPr>
              <a:xfrm rot="16200000">
                <a:off x="8210220" y="3686602"/>
                <a:ext cx="171780" cy="171780"/>
              </a:xfrm>
              <a:prstGeom prst="snip2SameRect">
                <a:avLst>
                  <a:gd name="adj1" fmla="val 36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Snip Same Side Corner Rectangle 28"/>
              <p:cNvSpPr/>
              <p:nvPr/>
            </p:nvSpPr>
            <p:spPr>
              <a:xfrm rot="16200000">
                <a:off x="8210220" y="3898778"/>
                <a:ext cx="171780" cy="171780"/>
              </a:xfrm>
              <a:prstGeom prst="snip2SameRect">
                <a:avLst>
                  <a:gd name="adj1" fmla="val 36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Snip Same Side Corner Rectangle 29"/>
              <p:cNvSpPr/>
              <p:nvPr/>
            </p:nvSpPr>
            <p:spPr>
              <a:xfrm rot="16200000">
                <a:off x="8210220" y="4110954"/>
                <a:ext cx="171780" cy="171780"/>
              </a:xfrm>
              <a:prstGeom prst="snip2SameRect">
                <a:avLst>
                  <a:gd name="adj1" fmla="val 36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Snip Same Side Corner Rectangle 30"/>
              <p:cNvSpPr/>
              <p:nvPr/>
            </p:nvSpPr>
            <p:spPr>
              <a:xfrm rot="16200000">
                <a:off x="8210220" y="4323130"/>
                <a:ext cx="171780" cy="171780"/>
              </a:xfrm>
              <a:prstGeom prst="snip2SameRect">
                <a:avLst>
                  <a:gd name="adj1" fmla="val 36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Snip Same Side Corner Rectangle 31"/>
              <p:cNvSpPr/>
              <p:nvPr/>
            </p:nvSpPr>
            <p:spPr>
              <a:xfrm rot="16200000">
                <a:off x="8210220" y="4535306"/>
                <a:ext cx="171780" cy="171780"/>
              </a:xfrm>
              <a:prstGeom prst="snip2SameRect">
                <a:avLst>
                  <a:gd name="adj1" fmla="val 36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Snip Same Side Corner Rectangle 32"/>
              <p:cNvSpPr/>
              <p:nvPr/>
            </p:nvSpPr>
            <p:spPr>
              <a:xfrm rot="16200000">
                <a:off x="8210220" y="4747482"/>
                <a:ext cx="171780" cy="171780"/>
              </a:xfrm>
              <a:prstGeom prst="snip2SameRect">
                <a:avLst>
                  <a:gd name="adj1" fmla="val 36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6331690" y="4055697"/>
              <a:ext cx="490616" cy="866455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0" tIns="0" rIns="0" bIns="0" rtlCol="0" anchor="ctr"/>
            <a:lstStyle/>
            <a:p>
              <a:pPr algn="ctr"/>
              <a:r>
                <a:rPr lang="en-US" sz="1200" dirty="0" err="1" smtClean="0">
                  <a:solidFill>
                    <a:prstClr val="white"/>
                  </a:solidFill>
                </a:rPr>
                <a:t>Serializer</a:t>
              </a:r>
              <a:endParaRPr lang="en-US" sz="1200" dirty="0" smtClean="0">
                <a:solidFill>
                  <a:prstClr val="white"/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981604" y="4972359"/>
            <a:ext cx="19563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1) the pixels detect hits which are over a threshold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81602" y="852908"/>
            <a:ext cx="7705198" cy="11798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This is a high-level overview only of the data flow.</a:t>
            </a:r>
          </a:p>
          <a:p>
            <a:pPr>
              <a:spcAft>
                <a:spcPts val="800"/>
              </a:spcAft>
            </a:pPr>
            <a:r>
              <a:rPr lang="en-GB" sz="1600" dirty="0" smtClean="0"/>
              <a:t>The following slides will go into details of the data format at each step.</a:t>
            </a:r>
          </a:p>
          <a:p>
            <a:r>
              <a:rPr lang="en-GB" sz="1600" dirty="0" smtClean="0">
                <a:solidFill>
                  <a:srgbClr val="FF0066"/>
                </a:solidFill>
              </a:rPr>
              <a:t>After discussion: for the ABCN’, the key is to understand the format of the data out of the </a:t>
            </a:r>
            <a:r>
              <a:rPr lang="en-GB" sz="1600" dirty="0" err="1" smtClean="0">
                <a:solidFill>
                  <a:srgbClr val="FF0066"/>
                </a:solidFill>
              </a:rPr>
              <a:t>Serializer</a:t>
            </a:r>
            <a:r>
              <a:rPr lang="en-GB" sz="1600" dirty="0" smtClean="0">
                <a:solidFill>
                  <a:srgbClr val="FF0066"/>
                </a:solidFill>
              </a:rPr>
              <a:t>. The process by which this data is encoded is still useful to understand, though.</a:t>
            </a:r>
          </a:p>
        </p:txBody>
      </p:sp>
      <p:sp>
        <p:nvSpPr>
          <p:cNvPr id="2" name="Rectangle 1"/>
          <p:cNvSpPr/>
          <p:nvPr/>
        </p:nvSpPr>
        <p:spPr>
          <a:xfrm>
            <a:off x="3180017" y="2418615"/>
            <a:ext cx="5312050" cy="255374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798653" y="2080549"/>
            <a:ext cx="6787708" cy="33806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16392" y="6536718"/>
            <a:ext cx="306537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adapted from P. Caragiulo’s diagram</a:t>
            </a:r>
          </a:p>
        </p:txBody>
      </p:sp>
    </p:spTree>
    <p:extLst>
      <p:ext uri="{BB962C8B-B14F-4D97-AF65-F5344CB8AC3E}">
        <p14:creationId xmlns:p14="http://schemas.microsoft.com/office/powerpoint/2010/main" val="76349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CHESS-2 Data Flow – 2/4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9</a:t>
            </a:fld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81604" y="2190914"/>
            <a:ext cx="7315200" cy="2579332"/>
            <a:chOff x="1066800" y="2342820"/>
            <a:chExt cx="7315200" cy="257933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925427" y="2431207"/>
              <a:ext cx="0" cy="1945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1066800" y="2625721"/>
              <a:ext cx="2100163" cy="22860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prstClr val="white"/>
                  </a:solidFill>
                </a:rPr>
                <a:t>128 x 32</a:t>
              </a:r>
            </a:p>
            <a:p>
              <a:pPr algn="ctr"/>
              <a:r>
                <a:rPr lang="en-US" sz="1200" b="1" dirty="0" smtClean="0">
                  <a:solidFill>
                    <a:prstClr val="white"/>
                  </a:solidFill>
                </a:rPr>
                <a:t>pixels</a:t>
              </a:r>
              <a:endParaRPr lang="en-US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66800" y="2342820"/>
              <a:ext cx="3688976" cy="20466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</a:rPr>
                <a:t>Column Decoder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65213" y="2625721"/>
              <a:ext cx="1490563" cy="2286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981E3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prstClr val="white"/>
                  </a:solidFill>
                </a:rPr>
                <a:t>Half Comparator,</a:t>
              </a:r>
            </a:p>
            <a:p>
              <a:pPr algn="ctr"/>
              <a:r>
                <a:rPr lang="en-US" sz="1200" b="1" dirty="0">
                  <a:solidFill>
                    <a:prstClr val="white"/>
                  </a:solidFill>
                </a:rPr>
                <a:t>Latch &amp; </a:t>
              </a:r>
              <a:r>
                <a:rPr lang="en-US" sz="1200" b="1" dirty="0" smtClean="0">
                  <a:solidFill>
                    <a:prstClr val="white"/>
                  </a:solidFill>
                </a:rPr>
                <a:t>Strip </a:t>
              </a:r>
              <a:r>
                <a:rPr lang="en-US" sz="1200" b="1" dirty="0">
                  <a:solidFill>
                    <a:prstClr val="white"/>
                  </a:solidFill>
                </a:rPr>
                <a:t>encoding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38837" y="2631145"/>
              <a:ext cx="1066800" cy="2286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981E3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prstClr val="white"/>
                  </a:solidFill>
                </a:rPr>
                <a:t> Hit Encoding</a:t>
              </a:r>
              <a:endParaRPr lang="en-US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3779781" y="3685401"/>
              <a:ext cx="2286000" cy="17748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prstClr val="white"/>
                  </a:solidFill>
                </a:rPr>
                <a:t>Row Decoder </a:t>
              </a:r>
              <a:endParaRPr lang="en-US" sz="900" dirty="0">
                <a:solidFill>
                  <a:prstClr val="white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4755778" y="2431207"/>
              <a:ext cx="2524945" cy="35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6932675" y="2631145"/>
              <a:ext cx="1182462" cy="1344785"/>
              <a:chOff x="8190715" y="2667457"/>
              <a:chExt cx="1182462" cy="1344785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8190715" y="2667457"/>
                <a:ext cx="1182462" cy="134478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8775602" y="3329527"/>
                <a:ext cx="215213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8538763" y="3039973"/>
                <a:ext cx="0" cy="88773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ctangle 36"/>
              <p:cNvSpPr/>
              <p:nvPr/>
            </p:nvSpPr>
            <p:spPr>
              <a:xfrm>
                <a:off x="8929597" y="2707695"/>
                <a:ext cx="381000" cy="123962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SACI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8233963" y="3124519"/>
                <a:ext cx="609600" cy="36967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</a:rPr>
                  <a:t>Control </a:t>
                </a:r>
                <a:r>
                  <a:rPr lang="en-US" sz="1050" dirty="0" smtClean="0">
                    <a:solidFill>
                      <a:schemeClr val="tx1"/>
                    </a:solidFill>
                  </a:rPr>
                  <a:t>Logic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 flipV="1">
                <a:off x="8538763" y="3494190"/>
                <a:ext cx="0" cy="88773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/>
              <p:cNvSpPr/>
              <p:nvPr/>
            </p:nvSpPr>
            <p:spPr>
              <a:xfrm>
                <a:off x="8233964" y="3579142"/>
                <a:ext cx="606890" cy="36817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</a:rPr>
                  <a:t>Global Registers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8233963" y="2707694"/>
                <a:ext cx="609600" cy="34274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</a:rPr>
                  <a:t>Matrix</a:t>
                </a:r>
              </a:p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</a:rPr>
                  <a:t>Pointers</a:t>
                </a:r>
              </a:p>
            </p:txBody>
          </p:sp>
        </p:grpSp>
        <p:cxnSp>
          <p:nvCxnSpPr>
            <p:cNvPr id="17" name="Straight Connector 16"/>
            <p:cNvCxnSpPr/>
            <p:nvPr/>
          </p:nvCxnSpPr>
          <p:spPr>
            <a:xfrm>
              <a:off x="6760710" y="3684928"/>
              <a:ext cx="215213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6331690" y="2632975"/>
              <a:ext cx="490616" cy="133104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200" dirty="0">
                  <a:solidFill>
                    <a:prstClr val="white"/>
                  </a:solidFill>
                </a:rPr>
                <a:t>Global DACs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932675" y="4055697"/>
              <a:ext cx="1182462" cy="856847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</a:rPr>
                <a:t>LVDS TX/RX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7280723" y="2431565"/>
              <a:ext cx="0" cy="23981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8210220" y="2625722"/>
              <a:ext cx="171780" cy="2293540"/>
              <a:chOff x="8210220" y="2625722"/>
              <a:chExt cx="171780" cy="2293540"/>
            </a:xfrm>
            <a:solidFill>
              <a:schemeClr val="bg2">
                <a:lumMod val="50000"/>
              </a:schemeClr>
            </a:solidFill>
          </p:grpSpPr>
          <p:sp>
            <p:nvSpPr>
              <p:cNvPr id="23" name="Snip Same Side Corner Rectangle 22"/>
              <p:cNvSpPr/>
              <p:nvPr/>
            </p:nvSpPr>
            <p:spPr>
              <a:xfrm rot="16200000">
                <a:off x="8210220" y="2625722"/>
                <a:ext cx="171780" cy="171780"/>
              </a:xfrm>
              <a:prstGeom prst="snip2SameRect">
                <a:avLst>
                  <a:gd name="adj1" fmla="val 36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Snip Same Side Corner Rectangle 23"/>
              <p:cNvSpPr/>
              <p:nvPr/>
            </p:nvSpPr>
            <p:spPr>
              <a:xfrm rot="16200000">
                <a:off x="8210220" y="2837898"/>
                <a:ext cx="171780" cy="171780"/>
              </a:xfrm>
              <a:prstGeom prst="snip2SameRect">
                <a:avLst>
                  <a:gd name="adj1" fmla="val 36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Snip Same Side Corner Rectangle 24"/>
              <p:cNvSpPr/>
              <p:nvPr/>
            </p:nvSpPr>
            <p:spPr>
              <a:xfrm rot="16200000">
                <a:off x="8210220" y="3050074"/>
                <a:ext cx="171780" cy="171780"/>
              </a:xfrm>
              <a:prstGeom prst="snip2SameRect">
                <a:avLst>
                  <a:gd name="adj1" fmla="val 36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Snip Same Side Corner Rectangle 25"/>
              <p:cNvSpPr/>
              <p:nvPr/>
            </p:nvSpPr>
            <p:spPr>
              <a:xfrm rot="16200000">
                <a:off x="8210220" y="3262250"/>
                <a:ext cx="171780" cy="171780"/>
              </a:xfrm>
              <a:prstGeom prst="snip2SameRect">
                <a:avLst>
                  <a:gd name="adj1" fmla="val 36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Snip Same Side Corner Rectangle 26"/>
              <p:cNvSpPr/>
              <p:nvPr/>
            </p:nvSpPr>
            <p:spPr>
              <a:xfrm rot="16200000">
                <a:off x="8210220" y="3474426"/>
                <a:ext cx="171780" cy="171780"/>
              </a:xfrm>
              <a:prstGeom prst="snip2SameRect">
                <a:avLst>
                  <a:gd name="adj1" fmla="val 36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Snip Same Side Corner Rectangle 27"/>
              <p:cNvSpPr/>
              <p:nvPr/>
            </p:nvSpPr>
            <p:spPr>
              <a:xfrm rot="16200000">
                <a:off x="8210220" y="3686602"/>
                <a:ext cx="171780" cy="171780"/>
              </a:xfrm>
              <a:prstGeom prst="snip2SameRect">
                <a:avLst>
                  <a:gd name="adj1" fmla="val 36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Snip Same Side Corner Rectangle 28"/>
              <p:cNvSpPr/>
              <p:nvPr/>
            </p:nvSpPr>
            <p:spPr>
              <a:xfrm rot="16200000">
                <a:off x="8210220" y="3898778"/>
                <a:ext cx="171780" cy="171780"/>
              </a:xfrm>
              <a:prstGeom prst="snip2SameRect">
                <a:avLst>
                  <a:gd name="adj1" fmla="val 36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Snip Same Side Corner Rectangle 29"/>
              <p:cNvSpPr/>
              <p:nvPr/>
            </p:nvSpPr>
            <p:spPr>
              <a:xfrm rot="16200000">
                <a:off x="8210220" y="4110954"/>
                <a:ext cx="171780" cy="171780"/>
              </a:xfrm>
              <a:prstGeom prst="snip2SameRect">
                <a:avLst>
                  <a:gd name="adj1" fmla="val 36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Snip Same Side Corner Rectangle 30"/>
              <p:cNvSpPr/>
              <p:nvPr/>
            </p:nvSpPr>
            <p:spPr>
              <a:xfrm rot="16200000">
                <a:off x="8210220" y="4323130"/>
                <a:ext cx="171780" cy="171780"/>
              </a:xfrm>
              <a:prstGeom prst="snip2SameRect">
                <a:avLst>
                  <a:gd name="adj1" fmla="val 36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Snip Same Side Corner Rectangle 31"/>
              <p:cNvSpPr/>
              <p:nvPr/>
            </p:nvSpPr>
            <p:spPr>
              <a:xfrm rot="16200000">
                <a:off x="8210220" y="4535306"/>
                <a:ext cx="171780" cy="171780"/>
              </a:xfrm>
              <a:prstGeom prst="snip2SameRect">
                <a:avLst>
                  <a:gd name="adj1" fmla="val 36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Snip Same Side Corner Rectangle 32"/>
              <p:cNvSpPr/>
              <p:nvPr/>
            </p:nvSpPr>
            <p:spPr>
              <a:xfrm rot="16200000">
                <a:off x="8210220" y="4747482"/>
                <a:ext cx="171780" cy="171780"/>
              </a:xfrm>
              <a:prstGeom prst="snip2SameRect">
                <a:avLst>
                  <a:gd name="adj1" fmla="val 36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6331690" y="4055697"/>
              <a:ext cx="490616" cy="866455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0" tIns="0" rIns="0" bIns="0" rtlCol="0" anchor="ctr"/>
            <a:lstStyle/>
            <a:p>
              <a:pPr algn="ctr"/>
              <a:r>
                <a:rPr lang="en-US" sz="1200" dirty="0" err="1" smtClean="0">
                  <a:solidFill>
                    <a:prstClr val="white"/>
                  </a:solidFill>
                </a:rPr>
                <a:t>Serializer</a:t>
              </a:r>
              <a:endParaRPr lang="en-US" sz="1200" dirty="0" smtClean="0">
                <a:solidFill>
                  <a:prstClr val="white"/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981604" y="4972359"/>
            <a:ext cx="19563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</a:rPr>
              <a:t>1) the pixels detect hits which are over a threshold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180018" y="4972359"/>
            <a:ext cx="166021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2</a:t>
            </a:r>
            <a:r>
              <a:rPr lang="en-GB" sz="1600" dirty="0" smtClean="0"/>
              <a:t>) strip encoding represents the hits occurring on each strip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48841" y="2418616"/>
            <a:ext cx="3743226" cy="255374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787399" y="2418616"/>
            <a:ext cx="2392617" cy="255374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ight Arrow 45"/>
          <p:cNvSpPr/>
          <p:nvPr/>
        </p:nvSpPr>
        <p:spPr>
          <a:xfrm>
            <a:off x="2921000" y="4164695"/>
            <a:ext cx="567266" cy="33846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798653" y="2080549"/>
            <a:ext cx="6787708" cy="33806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16392" y="6536718"/>
            <a:ext cx="306537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adapted from P. Caragiulo’s diagram</a:t>
            </a:r>
          </a:p>
        </p:txBody>
      </p:sp>
    </p:spTree>
    <p:extLst>
      <p:ext uri="{BB962C8B-B14F-4D97-AF65-F5344CB8AC3E}">
        <p14:creationId xmlns:p14="http://schemas.microsoft.com/office/powerpoint/2010/main" val="325019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9639</TotalTime>
  <Words>2392</Words>
  <Application>Microsoft Office PowerPoint</Application>
  <PresentationFormat>On-screen Show (4:3)</PresentationFormat>
  <Paragraphs>490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Next steps and CHESS-2 data flow   5 May 2016  this version is the minutes – with notes and new slides added  (the new slides are indicated with pink titles)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Physics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Hardware for CHESS testing</dc:title>
  <dc:creator>Jaya John John</dc:creator>
  <cp:lastModifiedBy>Jaya John John</cp:lastModifiedBy>
  <cp:revision>609</cp:revision>
  <cp:lastPrinted>2015-07-21T15:43:16Z</cp:lastPrinted>
  <dcterms:created xsi:type="dcterms:W3CDTF">2014-09-18T13:48:06Z</dcterms:created>
  <dcterms:modified xsi:type="dcterms:W3CDTF">2016-05-10T10:53:53Z</dcterms:modified>
</cp:coreProperties>
</file>