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3" r:id="rId2"/>
    <p:sldId id="375" r:id="rId3"/>
    <p:sldId id="362" r:id="rId4"/>
    <p:sldId id="363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5FF"/>
    <a:srgbClr val="0000FF"/>
    <a:srgbClr val="006600"/>
    <a:srgbClr val="FF99CC"/>
    <a:srgbClr val="FF0066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CHESS-2 Data Emulator – draft spec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12 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r>
              <a:rPr lang="en-GB" sz="2000" dirty="0" smtClean="0">
                <a:solidFill>
                  <a:srgbClr val="FF0066"/>
                </a:solidFill>
              </a:rPr>
              <a:t/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1) </a:t>
            </a:r>
            <a:r>
              <a:rPr lang="en-GB" sz="3600" dirty="0" err="1" smtClean="0">
                <a:solidFill>
                  <a:srgbClr val="0000FF"/>
                </a:solidFill>
              </a:rPr>
              <a:t>Datapath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 begin with, we’ll need to get familiar with the ABC130* interfaces for the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Then we need to look into how to change the interfaces to move a 13-bit wide stream of CHESS-2 format data through the memories.</a:t>
            </a:r>
          </a:p>
          <a:p>
            <a:endParaRPr lang="en-GB" sz="2400" dirty="0"/>
          </a:p>
          <a:p>
            <a:r>
              <a:rPr lang="en-GB" sz="2400" dirty="0" smtClean="0"/>
              <a:t>The edge detection will need some thought, because the ABCN’ will receive multiple hits per 25ns, not a 1-hit-per-25-ns stream.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725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2</a:t>
            </a:r>
            <a:r>
              <a:rPr lang="en-GB" sz="3600" dirty="0" smtClean="0">
                <a:solidFill>
                  <a:srgbClr val="0000FF"/>
                </a:solidFill>
              </a:rPr>
              <a:t>) Cluster Finder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need to learn more about what this block does. </a:t>
            </a:r>
          </a:p>
          <a:p>
            <a:endParaRPr lang="en-GB" sz="2400" dirty="0"/>
          </a:p>
          <a:p>
            <a:r>
              <a:rPr lang="en-GB" sz="2400" dirty="0" smtClean="0"/>
              <a:t>Let’s ask the ABC130* chip designers to give us an overview at a future meeting.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82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3) Readout block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Som</a:t>
            </a:r>
            <a:r>
              <a:rPr lang="en-GB" sz="2400" dirty="0" smtClean="0"/>
              <a:t>e adaptations will be needed to output the CHESS-2 data format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438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4</a:t>
            </a:r>
            <a:r>
              <a:rPr lang="en-GB" sz="3600" dirty="0" smtClean="0">
                <a:solidFill>
                  <a:srgbClr val="0000FF"/>
                </a:solidFill>
              </a:rPr>
              <a:t>) </a:t>
            </a:r>
            <a:r>
              <a:rPr lang="en-GB" sz="3600" dirty="0" smtClean="0">
                <a:solidFill>
                  <a:srgbClr val="0000FF"/>
                </a:solidFill>
              </a:rPr>
              <a:t>ABC130 Command Decoder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Need to compare the ABC130 Command Decoder to the ABC130* Command Decoder.</a:t>
            </a:r>
          </a:p>
          <a:p>
            <a:endParaRPr lang="en-GB" sz="2400" dirty="0"/>
          </a:p>
          <a:p>
            <a:r>
              <a:rPr lang="en-GB" sz="2400" dirty="0" smtClean="0"/>
              <a:t>Need to look at where the ABC130* signals arrivals of triggers to the other blocks – is it through </a:t>
            </a:r>
            <a:r>
              <a:rPr lang="en-GB" sz="2400" dirty="0" err="1" smtClean="0"/>
              <a:t>Top_Logic</a:t>
            </a:r>
            <a:r>
              <a:rPr lang="en-GB" sz="2400" dirty="0" smtClean="0"/>
              <a:t> or directly to the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blocks?</a:t>
            </a:r>
          </a:p>
          <a:p>
            <a:endParaRPr lang="en-GB" sz="2400" dirty="0"/>
          </a:p>
          <a:p>
            <a:r>
              <a:rPr lang="en-GB" sz="2400" dirty="0" smtClean="0"/>
              <a:t>Then need to replace the ABC130* Command Decoder with the ABC130 Command Decoder, adapting </a:t>
            </a:r>
            <a:r>
              <a:rPr lang="en-GB" sz="2400" smtClean="0"/>
              <a:t>the interfaces as need be.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3179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Emulator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Go over summary of last week’s discussion.</a:t>
            </a:r>
          </a:p>
          <a:p>
            <a:endParaRPr lang="en-GB" sz="2400" dirty="0"/>
          </a:p>
          <a:p>
            <a:r>
              <a:rPr lang="en-GB" sz="2400" dirty="0" smtClean="0"/>
              <a:t>Go over draft specification.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495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Discussion about CHESS-2 Data Emulator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Last week, we discussed two main approaches to generating random data in the CHESS-2 format: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408153"/>
              </p:ext>
            </p:extLst>
          </p:nvPr>
        </p:nvGraphicFramePr>
        <p:xfrm>
          <a:off x="285748" y="1500723"/>
          <a:ext cx="8562976" cy="494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1488"/>
                <a:gridCol w="4281488"/>
              </a:tblGrid>
              <a:tr h="374650">
                <a:tc>
                  <a:txBody>
                    <a:bodyPr/>
                    <a:lstStyle/>
                    <a:p>
                      <a:r>
                        <a:rPr lang="en-GB" dirty="0" smtClean="0"/>
                        <a:t>Approach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Assessment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80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1. </a:t>
                      </a:r>
                      <a:r>
                        <a:rPr lang="en-GB" dirty="0" smtClean="0"/>
                        <a:t>Generate random hits on a 128 x 32 array of bits,</a:t>
                      </a:r>
                      <a:r>
                        <a:rPr lang="en-GB" baseline="0" dirty="0" smtClean="0"/>
                        <a:t> modelling one pixel array of 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CHESS-2.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Then process these 128 x 32 random hits like CHESS-2, first performing strip encoding, then hit encoding, then serializing the data out.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This requires</a:t>
                      </a:r>
                      <a:r>
                        <a:rPr lang="en-GB" sz="1600" baseline="0" dirty="0" smtClean="0"/>
                        <a:t> more FPGA resources and more development and verification time. </a:t>
                      </a:r>
                    </a:p>
                    <a:p>
                      <a:endParaRPr lang="en-GB" sz="1600" baseline="0" dirty="0" smtClean="0"/>
                    </a:p>
                    <a:p>
                      <a:r>
                        <a:rPr lang="en-GB" sz="1600" baseline="0" dirty="0" smtClean="0"/>
                        <a:t>Considering that CHESS-2 needed special asynchronous circuitry to process all hits within 25ns, it is unlikely that an FPGA implementation could be so quick. So there would be a multi-cycle pipeline.</a:t>
                      </a:r>
                    </a:p>
                    <a:p>
                      <a:endParaRPr lang="en-GB" sz="1600" baseline="0" dirty="0" smtClean="0"/>
                    </a:p>
                    <a:p>
                      <a:r>
                        <a:rPr lang="en-GB" sz="1600" baseline="0" dirty="0" smtClean="0"/>
                        <a:t>If we consider adding advanced features such as large cluster hits which span adjacent pixels: it would be easier to implement cluster hits with this approach.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80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2.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dirty="0" smtClean="0"/>
                        <a:t>Generate random hits on an</a:t>
                      </a:r>
                      <a:r>
                        <a:rPr lang="en-GB" baseline="0" dirty="0" smtClean="0"/>
                        <a:t> 8x13 array of bits, representing the </a:t>
                      </a:r>
                      <a:r>
                        <a:rPr lang="en-GB" baseline="0" dirty="0" err="1" smtClean="0"/>
                        <a:t>Serializer</a:t>
                      </a:r>
                      <a:r>
                        <a:rPr lang="en-GB" baseline="0" dirty="0" smtClean="0"/>
                        <a:t> memory.</a:t>
                      </a:r>
                    </a:p>
                    <a:p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Serialize this data out.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This</a:t>
                      </a:r>
                      <a:r>
                        <a:rPr lang="en-GB" sz="1600" baseline="0" dirty="0" smtClean="0"/>
                        <a:t> is simpler to develop and uses less FPGA resources. </a:t>
                      </a:r>
                    </a:p>
                    <a:p>
                      <a:endParaRPr lang="en-GB" sz="1600" baseline="0" dirty="0" smtClean="0"/>
                    </a:p>
                    <a:p>
                      <a:r>
                        <a:rPr lang="en-GB" sz="1600" baseline="0" dirty="0" smtClean="0"/>
                        <a:t>For single-pixel hits, the outcome is the same as the first approach.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Discussion about CHESS-2 Data Emulator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To summarise the discussion outcomes:</a:t>
            </a:r>
          </a:p>
          <a:p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It’s best to reduce development time and use of FPGA resources.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We think it is fine to begin with single-pixel hits.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So we believe it’s best to pursue the second approach.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Emulator Specification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data emulator should have this behaviour:</a:t>
            </a:r>
          </a:p>
          <a:p>
            <a:endParaRPr lang="en-GB" sz="2000" dirty="0"/>
          </a:p>
          <a:p>
            <a:r>
              <a:rPr lang="en-GB" sz="2000" dirty="0" smtClean="0"/>
              <a:t>- produce an array of up to 8 hits in the same format as the </a:t>
            </a:r>
            <a:r>
              <a:rPr lang="en-GB" sz="2000" dirty="0" err="1" smtClean="0"/>
              <a:t>Serializer</a:t>
            </a:r>
            <a:endParaRPr lang="en-GB" sz="2000" dirty="0" smtClean="0"/>
          </a:p>
          <a:p>
            <a:r>
              <a:rPr lang="en-GB" sz="2000" dirty="0" smtClean="0"/>
              <a:t>- use the same 14-bit output interface as CHESS-2-AMS</a:t>
            </a:r>
          </a:p>
          <a:p>
            <a:r>
              <a:rPr lang="en-GB" sz="2000" dirty="0" smtClean="0"/>
              <a:t>- the hits need to be ‘packed to the front of the memory’ like the </a:t>
            </a:r>
            <a:r>
              <a:rPr lang="en-GB" sz="2000" dirty="0" err="1" smtClean="0"/>
              <a:t>Serializer</a:t>
            </a:r>
            <a:r>
              <a:rPr lang="en-GB" sz="2000" dirty="0" smtClean="0"/>
              <a:t> does</a:t>
            </a:r>
          </a:p>
          <a:p>
            <a:r>
              <a:rPr lang="en-GB" sz="2000" dirty="0" smtClean="0"/>
              <a:t>- because this block is internal to an FPGA, no need for LVDS signals</a:t>
            </a:r>
          </a:p>
        </p:txBody>
      </p:sp>
      <p:cxnSp>
        <p:nvCxnSpPr>
          <p:cNvPr id="262" name="Straight Arrow Connector 2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Arrow Connector 325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Arrow Connector 365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0" name="Group 379"/>
          <p:cNvGrpSpPr/>
          <p:nvPr/>
        </p:nvGrpSpPr>
        <p:grpSpPr>
          <a:xfrm>
            <a:off x="3644153" y="3615275"/>
            <a:ext cx="1896450" cy="2598199"/>
            <a:chOff x="4186850" y="3615275"/>
            <a:chExt cx="1896450" cy="2598199"/>
          </a:xfrm>
        </p:grpSpPr>
        <p:grpSp>
          <p:nvGrpSpPr>
            <p:cNvPr id="381" name="Group 380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96" name="Rectangle 495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97" name="Isosceles Triangle 496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2" name="Group 381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84" name="Rounded Rectangle 383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ounded Rectangle 393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ounded Rectangle 394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ounded Rectangle 395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ounded Rectangle 397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ounded Rectangle 399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ounded Rectangle 400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ounded Rectangle 401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ounded Rectangle 402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ounded Rectangle 403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ounded Rectangle 404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ounded Rectangle 405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ounded Rectangle 406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ounded Rectangle 407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ounded Rectangle 408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ounded Rectangle 409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ounded Rectangle 410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ounded Rectangle 411"/>
              <p:cNvSpPr/>
              <p:nvPr/>
            </p:nvSpPr>
            <p:spPr>
              <a:xfrm rot="5400000">
                <a:off x="5389548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ounded Rectangle 412"/>
              <p:cNvSpPr/>
              <p:nvPr/>
            </p:nvSpPr>
            <p:spPr>
              <a:xfrm rot="5400000">
                <a:off x="5389548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389548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384431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389548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 rot="5400000">
                <a:off x="5389548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389548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389548" y="4520323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389548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389548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389548" y="3888575"/>
                <a:ext cx="136802" cy="146304"/>
              </a:xfrm>
              <a:prstGeom prst="roundRect">
                <a:avLst/>
              </a:prstGeom>
              <a:solidFill>
                <a:srgbClr val="00CC00">
                  <a:alpha val="80000"/>
                </a:srgb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389548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389548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389548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ounded Rectangle 483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ounded Rectangle 484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ounded Rectangle 485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Rounded Rectangle 486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Rounded Rectangle 487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Rounded Rectangle 488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Rounded Rectangle 489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Rounded Rectangle 490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Rounded Rectangle 491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Rounded Rectangle 492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Rounded Rectangle 493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Rounded Rectangle 494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3" name="Rounded Rectangle 382"/>
            <p:cNvSpPr/>
            <p:nvPr/>
          </p:nvSpPr>
          <p:spPr>
            <a:xfrm>
              <a:off x="5008427" y="5964178"/>
              <a:ext cx="1056457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/>
                <a:t>320 MHz clock</a:t>
              </a:r>
              <a:endParaRPr lang="en-US" sz="900" dirty="0"/>
            </a:p>
          </p:txBody>
        </p:sp>
      </p:grpSp>
      <p:sp>
        <p:nvSpPr>
          <p:cNvPr id="498" name="Rounded Rectangle 497"/>
          <p:cNvSpPr/>
          <p:nvPr/>
        </p:nvSpPr>
        <p:spPr>
          <a:xfrm>
            <a:off x="2962893" y="625157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first sketch</a:t>
            </a:r>
            <a:endParaRPr lang="en-US" sz="1000" b="1" dirty="0"/>
          </a:p>
        </p:txBody>
      </p:sp>
      <p:sp>
        <p:nvSpPr>
          <p:cNvPr id="499" name="TextBox 498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00" name="TextBox 499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01" name="TextBox 500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02" name="TextBox 501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03" name="TextBox 502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04" name="TextBox 503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05" name="TextBox 504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06" name="TextBox 505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07" name="TextBox 506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08" name="TextBox 507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09" name="TextBox 508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10" name="TextBox 509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11" name="TextBox 510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12" name="TextBox 511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13" name="TextBox 512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351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44153" y="3615275"/>
            <a:ext cx="1896450" cy="2850164"/>
            <a:chOff x="3644153" y="3615275"/>
            <a:chExt cx="1896450" cy="2850164"/>
          </a:xfrm>
        </p:grpSpPr>
        <p:sp>
          <p:nvSpPr>
            <p:cNvPr id="496" name="Rectangle 495"/>
            <p:cNvSpPr/>
            <p:nvPr/>
          </p:nvSpPr>
          <p:spPr>
            <a:xfrm>
              <a:off x="3644153" y="3615275"/>
              <a:ext cx="1896450" cy="28501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497" name="Isosceles Triangle 496"/>
            <p:cNvSpPr/>
            <p:nvPr/>
          </p:nvSpPr>
          <p:spPr>
            <a:xfrm rot="16200000">
              <a:off x="5434766" y="604988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Isosceles Triangle 591"/>
            <p:cNvSpPr/>
            <p:nvPr/>
          </p:nvSpPr>
          <p:spPr>
            <a:xfrm rot="16200000">
              <a:off x="5434766" y="627744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Emulator Interfaces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Emulator will also need a 40MHz clock input, to synchronise the 25ns data output periods.</a:t>
            </a:r>
          </a:p>
          <a:p>
            <a:endParaRPr lang="en-GB" sz="2000" dirty="0"/>
          </a:p>
          <a:p>
            <a:r>
              <a:rPr lang="en-GB" sz="2000" dirty="0" smtClean="0"/>
              <a:t>We may over time want to add a control or configuration interface to it.</a:t>
            </a:r>
          </a:p>
          <a:p>
            <a:r>
              <a:rPr lang="en-GB" sz="2000" dirty="0" smtClean="0"/>
              <a:t>We can define this as the needs become clearer.</a:t>
            </a:r>
          </a:p>
        </p:txBody>
      </p:sp>
      <p:grpSp>
        <p:nvGrpSpPr>
          <p:cNvPr id="382" name="Group 381"/>
          <p:cNvGrpSpPr/>
          <p:nvPr/>
        </p:nvGrpSpPr>
        <p:grpSpPr>
          <a:xfrm>
            <a:off x="3742425" y="3725155"/>
            <a:ext cx="1684386" cy="2200224"/>
            <a:chOff x="4285122" y="3725155"/>
            <a:chExt cx="1684386" cy="2200224"/>
          </a:xfrm>
        </p:grpSpPr>
        <p:sp>
          <p:nvSpPr>
            <p:cNvPr id="384" name="Rounded Rectangle 383"/>
            <p:cNvSpPr/>
            <p:nvPr/>
          </p:nvSpPr>
          <p:spPr>
            <a:xfrm rot="5400000">
              <a:off x="5827955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ounded Rectangle 384"/>
            <p:cNvSpPr/>
            <p:nvPr/>
          </p:nvSpPr>
          <p:spPr>
            <a:xfrm rot="5400000">
              <a:off x="5827955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ounded Rectangle 385"/>
            <p:cNvSpPr/>
            <p:nvPr/>
          </p:nvSpPr>
          <p:spPr>
            <a:xfrm rot="5400000">
              <a:off x="5822838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ounded Rectangle 386"/>
            <p:cNvSpPr/>
            <p:nvPr/>
          </p:nvSpPr>
          <p:spPr>
            <a:xfrm rot="5400000">
              <a:off x="5827955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ounded Rectangle 387"/>
            <p:cNvSpPr/>
            <p:nvPr/>
          </p:nvSpPr>
          <p:spPr>
            <a:xfrm rot="5400000">
              <a:off x="5827955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ounded Rectangle 388"/>
            <p:cNvSpPr/>
            <p:nvPr/>
          </p:nvSpPr>
          <p:spPr>
            <a:xfrm rot="5400000">
              <a:off x="5827955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ounded Rectangle 389"/>
            <p:cNvSpPr/>
            <p:nvPr/>
          </p:nvSpPr>
          <p:spPr>
            <a:xfrm rot="5400000">
              <a:off x="5827955" y="452032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ounded Rectangle 390"/>
            <p:cNvSpPr/>
            <p:nvPr/>
          </p:nvSpPr>
          <p:spPr>
            <a:xfrm rot="5400000">
              <a:off x="5827955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ounded Rectangle 391"/>
            <p:cNvSpPr/>
            <p:nvPr/>
          </p:nvSpPr>
          <p:spPr>
            <a:xfrm rot="5400000">
              <a:off x="5827955" y="531000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ounded Rectangle 392"/>
            <p:cNvSpPr/>
            <p:nvPr/>
          </p:nvSpPr>
          <p:spPr>
            <a:xfrm rot="5400000">
              <a:off x="5827955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ounded Rectangle 393"/>
            <p:cNvSpPr/>
            <p:nvPr/>
          </p:nvSpPr>
          <p:spPr>
            <a:xfrm rot="5400000">
              <a:off x="5827955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ounded Rectangle 394"/>
            <p:cNvSpPr/>
            <p:nvPr/>
          </p:nvSpPr>
          <p:spPr>
            <a:xfrm rot="5400000">
              <a:off x="5827955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Rounded Rectangle 395"/>
            <p:cNvSpPr/>
            <p:nvPr/>
          </p:nvSpPr>
          <p:spPr>
            <a:xfrm rot="5400000">
              <a:off x="5827955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Rounded Rectangle 396"/>
            <p:cNvSpPr/>
            <p:nvPr/>
          </p:nvSpPr>
          <p:spPr>
            <a:xfrm rot="5400000">
              <a:off x="5827955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ounded Rectangle 397"/>
            <p:cNvSpPr/>
            <p:nvPr/>
          </p:nvSpPr>
          <p:spPr>
            <a:xfrm rot="5400000">
              <a:off x="5608751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 rot="5400000">
              <a:off x="5608751" y="4836197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 rot="5400000">
              <a:off x="5608751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 rot="5400000">
              <a:off x="5603634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 rot="5400000">
              <a:off x="5608751" y="4046512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 rot="5400000">
              <a:off x="5608751" y="4204449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 rot="5400000">
              <a:off x="5608751" y="4362386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 rot="5400000">
              <a:off x="5608751" y="4520323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ounded Rectangle 405"/>
            <p:cNvSpPr/>
            <p:nvPr/>
          </p:nvSpPr>
          <p:spPr>
            <a:xfrm rot="5400000">
              <a:off x="5608751" y="49941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ounded Rectangle 406"/>
            <p:cNvSpPr/>
            <p:nvPr/>
          </p:nvSpPr>
          <p:spPr>
            <a:xfrm rot="5400000">
              <a:off x="5608751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ounded Rectangle 407"/>
            <p:cNvSpPr/>
            <p:nvPr/>
          </p:nvSpPr>
          <p:spPr>
            <a:xfrm rot="5400000">
              <a:off x="5608751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 rot="5400000">
              <a:off x="5608751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Rounded Rectangle 409"/>
            <p:cNvSpPr/>
            <p:nvPr/>
          </p:nvSpPr>
          <p:spPr>
            <a:xfrm rot="5400000">
              <a:off x="5608751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 rot="5400000">
              <a:off x="5608751" y="4678260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ounded Rectangle 411"/>
            <p:cNvSpPr/>
            <p:nvPr/>
          </p:nvSpPr>
          <p:spPr>
            <a:xfrm rot="5400000">
              <a:off x="5389548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ounded Rectangle 412"/>
            <p:cNvSpPr/>
            <p:nvPr/>
          </p:nvSpPr>
          <p:spPr>
            <a:xfrm rot="5400000">
              <a:off x="5389548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ounded Rectangle 413"/>
            <p:cNvSpPr/>
            <p:nvPr/>
          </p:nvSpPr>
          <p:spPr>
            <a:xfrm rot="5400000">
              <a:off x="5389548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ounded Rectangle 414"/>
            <p:cNvSpPr/>
            <p:nvPr/>
          </p:nvSpPr>
          <p:spPr>
            <a:xfrm rot="5400000">
              <a:off x="5384431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ounded Rectangle 415"/>
            <p:cNvSpPr/>
            <p:nvPr/>
          </p:nvSpPr>
          <p:spPr>
            <a:xfrm rot="5400000">
              <a:off x="5389548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Rounded Rectangle 416"/>
            <p:cNvSpPr/>
            <p:nvPr/>
          </p:nvSpPr>
          <p:spPr>
            <a:xfrm rot="5400000">
              <a:off x="5389548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Rounded Rectangle 417"/>
            <p:cNvSpPr/>
            <p:nvPr/>
          </p:nvSpPr>
          <p:spPr>
            <a:xfrm rot="5400000">
              <a:off x="5389548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Rounded Rectangle 418"/>
            <p:cNvSpPr/>
            <p:nvPr/>
          </p:nvSpPr>
          <p:spPr>
            <a:xfrm rot="5400000">
              <a:off x="5389548" y="452032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Rounded Rectangle 419"/>
            <p:cNvSpPr/>
            <p:nvPr/>
          </p:nvSpPr>
          <p:spPr>
            <a:xfrm rot="5400000">
              <a:off x="5389548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Rounded Rectangle 420"/>
            <p:cNvSpPr/>
            <p:nvPr/>
          </p:nvSpPr>
          <p:spPr>
            <a:xfrm rot="5400000">
              <a:off x="5389548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ounded Rectangle 421"/>
            <p:cNvSpPr/>
            <p:nvPr/>
          </p:nvSpPr>
          <p:spPr>
            <a:xfrm rot="5400000">
              <a:off x="5389548" y="3888575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ounded Rectangle 422"/>
            <p:cNvSpPr/>
            <p:nvPr/>
          </p:nvSpPr>
          <p:spPr>
            <a:xfrm rot="5400000">
              <a:off x="5389548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ounded Rectangle 423"/>
            <p:cNvSpPr/>
            <p:nvPr/>
          </p:nvSpPr>
          <p:spPr>
            <a:xfrm rot="5400000">
              <a:off x="5389548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Rounded Rectangle 424"/>
            <p:cNvSpPr/>
            <p:nvPr/>
          </p:nvSpPr>
          <p:spPr>
            <a:xfrm rot="5400000">
              <a:off x="5389548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ounded Rectangle 425"/>
            <p:cNvSpPr/>
            <p:nvPr/>
          </p:nvSpPr>
          <p:spPr>
            <a:xfrm rot="5400000">
              <a:off x="516961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ounded Rectangle 426"/>
            <p:cNvSpPr/>
            <p:nvPr/>
          </p:nvSpPr>
          <p:spPr>
            <a:xfrm rot="5400000">
              <a:off x="516961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ounded Rectangle 427"/>
            <p:cNvSpPr/>
            <p:nvPr/>
          </p:nvSpPr>
          <p:spPr>
            <a:xfrm rot="5400000">
              <a:off x="516961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ounded Rectangle 428"/>
            <p:cNvSpPr/>
            <p:nvPr/>
          </p:nvSpPr>
          <p:spPr>
            <a:xfrm>
              <a:off x="516486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ounded Rectangle 429"/>
            <p:cNvSpPr/>
            <p:nvPr/>
          </p:nvSpPr>
          <p:spPr>
            <a:xfrm rot="5400000">
              <a:off x="516961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ounded Rectangle 430"/>
            <p:cNvSpPr/>
            <p:nvPr/>
          </p:nvSpPr>
          <p:spPr>
            <a:xfrm rot="5400000">
              <a:off x="516961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ounded Rectangle 431"/>
            <p:cNvSpPr/>
            <p:nvPr/>
          </p:nvSpPr>
          <p:spPr>
            <a:xfrm rot="5400000">
              <a:off x="516961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ounded Rectangle 432"/>
            <p:cNvSpPr/>
            <p:nvPr/>
          </p:nvSpPr>
          <p:spPr>
            <a:xfrm rot="5400000">
              <a:off x="516961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ounded Rectangle 433"/>
            <p:cNvSpPr/>
            <p:nvPr/>
          </p:nvSpPr>
          <p:spPr>
            <a:xfrm rot="5400000">
              <a:off x="516961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ounded Rectangle 434"/>
            <p:cNvSpPr/>
            <p:nvPr/>
          </p:nvSpPr>
          <p:spPr>
            <a:xfrm rot="5400000">
              <a:off x="516961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ounded Rectangle 435"/>
            <p:cNvSpPr/>
            <p:nvPr/>
          </p:nvSpPr>
          <p:spPr>
            <a:xfrm rot="5400000">
              <a:off x="516961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ounded Rectangle 436"/>
            <p:cNvSpPr/>
            <p:nvPr/>
          </p:nvSpPr>
          <p:spPr>
            <a:xfrm rot="5400000">
              <a:off x="516961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ounded Rectangle 437"/>
            <p:cNvSpPr/>
            <p:nvPr/>
          </p:nvSpPr>
          <p:spPr>
            <a:xfrm rot="5400000">
              <a:off x="516961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Rounded Rectangle 438"/>
            <p:cNvSpPr/>
            <p:nvPr/>
          </p:nvSpPr>
          <p:spPr>
            <a:xfrm rot="5400000">
              <a:off x="516961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Rounded Rectangle 439"/>
            <p:cNvSpPr/>
            <p:nvPr/>
          </p:nvSpPr>
          <p:spPr>
            <a:xfrm rot="5400000">
              <a:off x="494967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Rounded Rectangle 440"/>
            <p:cNvSpPr/>
            <p:nvPr/>
          </p:nvSpPr>
          <p:spPr>
            <a:xfrm rot="5400000">
              <a:off x="494967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Rounded Rectangle 441"/>
            <p:cNvSpPr/>
            <p:nvPr/>
          </p:nvSpPr>
          <p:spPr>
            <a:xfrm rot="5400000">
              <a:off x="494967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Rounded Rectangle 442"/>
            <p:cNvSpPr/>
            <p:nvPr/>
          </p:nvSpPr>
          <p:spPr>
            <a:xfrm>
              <a:off x="494492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Rounded Rectangle 443"/>
            <p:cNvSpPr/>
            <p:nvPr/>
          </p:nvSpPr>
          <p:spPr>
            <a:xfrm rot="5400000">
              <a:off x="494967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Rounded Rectangle 444"/>
            <p:cNvSpPr/>
            <p:nvPr/>
          </p:nvSpPr>
          <p:spPr>
            <a:xfrm rot="5400000">
              <a:off x="494967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Rounded Rectangle 445"/>
            <p:cNvSpPr/>
            <p:nvPr/>
          </p:nvSpPr>
          <p:spPr>
            <a:xfrm rot="5400000">
              <a:off x="494967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Rounded Rectangle 446"/>
            <p:cNvSpPr/>
            <p:nvPr/>
          </p:nvSpPr>
          <p:spPr>
            <a:xfrm rot="5400000">
              <a:off x="494967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Rounded Rectangle 447"/>
            <p:cNvSpPr/>
            <p:nvPr/>
          </p:nvSpPr>
          <p:spPr>
            <a:xfrm rot="5400000">
              <a:off x="494967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Rounded Rectangle 448"/>
            <p:cNvSpPr/>
            <p:nvPr/>
          </p:nvSpPr>
          <p:spPr>
            <a:xfrm rot="5400000">
              <a:off x="494967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Rounded Rectangle 449"/>
            <p:cNvSpPr/>
            <p:nvPr/>
          </p:nvSpPr>
          <p:spPr>
            <a:xfrm rot="5400000">
              <a:off x="494967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Rounded Rectangle 450"/>
            <p:cNvSpPr/>
            <p:nvPr/>
          </p:nvSpPr>
          <p:spPr>
            <a:xfrm rot="5400000">
              <a:off x="494967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Rounded Rectangle 451"/>
            <p:cNvSpPr/>
            <p:nvPr/>
          </p:nvSpPr>
          <p:spPr>
            <a:xfrm rot="5400000">
              <a:off x="494967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Rounded Rectangle 452"/>
            <p:cNvSpPr/>
            <p:nvPr/>
          </p:nvSpPr>
          <p:spPr>
            <a:xfrm rot="5400000">
              <a:off x="494967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ounded Rectangle 453"/>
            <p:cNvSpPr/>
            <p:nvPr/>
          </p:nvSpPr>
          <p:spPr>
            <a:xfrm rot="5400000">
              <a:off x="472974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ounded Rectangle 454"/>
            <p:cNvSpPr/>
            <p:nvPr/>
          </p:nvSpPr>
          <p:spPr>
            <a:xfrm rot="5400000">
              <a:off x="472974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ounded Rectangle 455"/>
            <p:cNvSpPr/>
            <p:nvPr/>
          </p:nvSpPr>
          <p:spPr>
            <a:xfrm rot="5400000">
              <a:off x="472974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472499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ounded Rectangle 457"/>
            <p:cNvSpPr/>
            <p:nvPr/>
          </p:nvSpPr>
          <p:spPr>
            <a:xfrm rot="5400000">
              <a:off x="472974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ounded Rectangle 458"/>
            <p:cNvSpPr/>
            <p:nvPr/>
          </p:nvSpPr>
          <p:spPr>
            <a:xfrm rot="5400000">
              <a:off x="472974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Rounded Rectangle 459"/>
            <p:cNvSpPr/>
            <p:nvPr/>
          </p:nvSpPr>
          <p:spPr>
            <a:xfrm rot="5400000">
              <a:off x="472974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Rounded Rectangle 460"/>
            <p:cNvSpPr/>
            <p:nvPr/>
          </p:nvSpPr>
          <p:spPr>
            <a:xfrm rot="5400000">
              <a:off x="472974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Rounded Rectangle 461"/>
            <p:cNvSpPr/>
            <p:nvPr/>
          </p:nvSpPr>
          <p:spPr>
            <a:xfrm rot="5400000">
              <a:off x="472974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ounded Rectangle 462"/>
            <p:cNvSpPr/>
            <p:nvPr/>
          </p:nvSpPr>
          <p:spPr>
            <a:xfrm rot="5400000">
              <a:off x="472974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Rounded Rectangle 463"/>
            <p:cNvSpPr/>
            <p:nvPr/>
          </p:nvSpPr>
          <p:spPr>
            <a:xfrm rot="5400000">
              <a:off x="472974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ounded Rectangle 464"/>
            <p:cNvSpPr/>
            <p:nvPr/>
          </p:nvSpPr>
          <p:spPr>
            <a:xfrm rot="5400000">
              <a:off x="472974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Rounded Rectangle 465"/>
            <p:cNvSpPr/>
            <p:nvPr/>
          </p:nvSpPr>
          <p:spPr>
            <a:xfrm rot="5400000">
              <a:off x="472974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Rounded Rectangle 466"/>
            <p:cNvSpPr/>
            <p:nvPr/>
          </p:nvSpPr>
          <p:spPr>
            <a:xfrm rot="5400000">
              <a:off x="472974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ounded Rectangle 467"/>
            <p:cNvSpPr/>
            <p:nvPr/>
          </p:nvSpPr>
          <p:spPr>
            <a:xfrm rot="5400000">
              <a:off x="450980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Rounded Rectangle 468"/>
            <p:cNvSpPr/>
            <p:nvPr/>
          </p:nvSpPr>
          <p:spPr>
            <a:xfrm rot="5400000">
              <a:off x="450980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ounded Rectangle 469"/>
            <p:cNvSpPr/>
            <p:nvPr/>
          </p:nvSpPr>
          <p:spPr>
            <a:xfrm rot="5400000">
              <a:off x="450980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ounded Rectangle 470"/>
            <p:cNvSpPr/>
            <p:nvPr/>
          </p:nvSpPr>
          <p:spPr>
            <a:xfrm>
              <a:off x="450505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Rounded Rectangle 471"/>
            <p:cNvSpPr/>
            <p:nvPr/>
          </p:nvSpPr>
          <p:spPr>
            <a:xfrm rot="5400000">
              <a:off x="450980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ounded Rectangle 472"/>
            <p:cNvSpPr/>
            <p:nvPr/>
          </p:nvSpPr>
          <p:spPr>
            <a:xfrm rot="5400000">
              <a:off x="450980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ounded Rectangle 473"/>
            <p:cNvSpPr/>
            <p:nvPr/>
          </p:nvSpPr>
          <p:spPr>
            <a:xfrm rot="5400000">
              <a:off x="450980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ounded Rectangle 474"/>
            <p:cNvSpPr/>
            <p:nvPr/>
          </p:nvSpPr>
          <p:spPr>
            <a:xfrm rot="5400000">
              <a:off x="450980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Rounded Rectangle 475"/>
            <p:cNvSpPr/>
            <p:nvPr/>
          </p:nvSpPr>
          <p:spPr>
            <a:xfrm rot="5400000">
              <a:off x="450980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ounded Rectangle 476"/>
            <p:cNvSpPr/>
            <p:nvPr/>
          </p:nvSpPr>
          <p:spPr>
            <a:xfrm rot="5400000">
              <a:off x="450980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ounded Rectangle 477"/>
            <p:cNvSpPr/>
            <p:nvPr/>
          </p:nvSpPr>
          <p:spPr>
            <a:xfrm rot="5400000">
              <a:off x="450980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ounded Rectangle 478"/>
            <p:cNvSpPr/>
            <p:nvPr/>
          </p:nvSpPr>
          <p:spPr>
            <a:xfrm rot="5400000">
              <a:off x="450980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ounded Rectangle 479"/>
            <p:cNvSpPr/>
            <p:nvPr/>
          </p:nvSpPr>
          <p:spPr>
            <a:xfrm rot="5400000">
              <a:off x="450980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ounded Rectangle 480"/>
            <p:cNvSpPr/>
            <p:nvPr/>
          </p:nvSpPr>
          <p:spPr>
            <a:xfrm rot="5400000">
              <a:off x="450980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ounded Rectangle 481"/>
            <p:cNvSpPr/>
            <p:nvPr/>
          </p:nvSpPr>
          <p:spPr>
            <a:xfrm rot="5400000">
              <a:off x="428987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ounded Rectangle 482"/>
            <p:cNvSpPr/>
            <p:nvPr/>
          </p:nvSpPr>
          <p:spPr>
            <a:xfrm rot="5400000">
              <a:off x="428987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ounded Rectangle 483"/>
            <p:cNvSpPr/>
            <p:nvPr/>
          </p:nvSpPr>
          <p:spPr>
            <a:xfrm rot="5400000">
              <a:off x="428987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ounded Rectangle 484"/>
            <p:cNvSpPr/>
            <p:nvPr/>
          </p:nvSpPr>
          <p:spPr>
            <a:xfrm>
              <a:off x="428512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ounded Rectangle 485"/>
            <p:cNvSpPr/>
            <p:nvPr/>
          </p:nvSpPr>
          <p:spPr>
            <a:xfrm rot="5400000">
              <a:off x="428987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Rounded Rectangle 486"/>
            <p:cNvSpPr/>
            <p:nvPr/>
          </p:nvSpPr>
          <p:spPr>
            <a:xfrm rot="5400000">
              <a:off x="428987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ounded Rectangle 487"/>
            <p:cNvSpPr/>
            <p:nvPr/>
          </p:nvSpPr>
          <p:spPr>
            <a:xfrm rot="5400000">
              <a:off x="428987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ounded Rectangle 488"/>
            <p:cNvSpPr/>
            <p:nvPr/>
          </p:nvSpPr>
          <p:spPr>
            <a:xfrm rot="5400000">
              <a:off x="428987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ounded Rectangle 489"/>
            <p:cNvSpPr/>
            <p:nvPr/>
          </p:nvSpPr>
          <p:spPr>
            <a:xfrm rot="5400000">
              <a:off x="428987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ounded Rectangle 490"/>
            <p:cNvSpPr/>
            <p:nvPr/>
          </p:nvSpPr>
          <p:spPr>
            <a:xfrm rot="5400000">
              <a:off x="428987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ounded Rectangle 491"/>
            <p:cNvSpPr/>
            <p:nvPr/>
          </p:nvSpPr>
          <p:spPr>
            <a:xfrm rot="5400000">
              <a:off x="428987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Rounded Rectangle 492"/>
            <p:cNvSpPr/>
            <p:nvPr/>
          </p:nvSpPr>
          <p:spPr>
            <a:xfrm rot="5400000">
              <a:off x="428987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Rounded Rectangle 493"/>
            <p:cNvSpPr/>
            <p:nvPr/>
          </p:nvSpPr>
          <p:spPr>
            <a:xfrm rot="5400000">
              <a:off x="428987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Rounded Rectangle 494"/>
            <p:cNvSpPr/>
            <p:nvPr/>
          </p:nvSpPr>
          <p:spPr>
            <a:xfrm rot="5400000">
              <a:off x="428987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3" name="Rounded Rectangle 382"/>
          <p:cNvSpPr/>
          <p:nvPr/>
        </p:nvSpPr>
        <p:spPr>
          <a:xfrm>
            <a:off x="4465730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498" name="Rounded Rectangle 497"/>
          <p:cNvSpPr/>
          <p:nvPr/>
        </p:nvSpPr>
        <p:spPr>
          <a:xfrm>
            <a:off x="2962893" y="651192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second sketch</a:t>
            </a:r>
            <a:endParaRPr lang="en-US" sz="1000" b="1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2" name="Straight Arrow Connector 5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Arrow Connector 562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Arrow Connector 563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Arrow Connector 564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Arrow Connector 565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Arrow Connector 566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Arrow Connector 567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Arrow Connector 568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Arrow Connector 569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Arrow Connector 570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Arrow Connector 57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Straight Arrow Connector 572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Straight Arrow Connector 573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Arrow Connector 574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Arrow Connector 575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78" name="TextBox 577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79" name="TextBox 578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80" name="TextBox 579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81" name="TextBox 580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82" name="TextBox 581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83" name="TextBox 582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84" name="TextBox 583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85" name="TextBox 584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86" name="TextBox 585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87" name="TextBox 586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88" name="TextBox 587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89" name="TextBox 588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90" name="TextBox 589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91" name="TextBox 590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Data out clock, 320 MHz</a:t>
            </a:r>
            <a:endParaRPr lang="en-GB" sz="900" dirty="0"/>
          </a:p>
        </p:txBody>
      </p:sp>
      <p:sp>
        <p:nvSpPr>
          <p:cNvPr id="593" name="Rounded Rectangle 592"/>
          <p:cNvSpPr/>
          <p:nvPr/>
        </p:nvSpPr>
        <p:spPr>
          <a:xfrm>
            <a:off x="4465730" y="619173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40 MHz clock</a:t>
            </a:r>
            <a:endParaRPr lang="en-US" sz="900" dirty="0"/>
          </a:p>
        </p:txBody>
      </p:sp>
      <p:cxnSp>
        <p:nvCxnSpPr>
          <p:cNvPr id="594" name="Straight Arrow Connector 593"/>
          <p:cNvCxnSpPr/>
          <p:nvPr/>
        </p:nvCxnSpPr>
        <p:spPr>
          <a:xfrm flipH="1">
            <a:off x="5540604" y="631135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TextBox 594"/>
          <p:cNvSpPr txBox="1"/>
          <p:nvPr/>
        </p:nvSpPr>
        <p:spPr>
          <a:xfrm>
            <a:off x="5766072" y="6194499"/>
            <a:ext cx="16681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00FF"/>
                </a:solidFill>
              </a:rPr>
              <a:t>Bunch crossing clock, 40 MHz</a:t>
            </a:r>
            <a:endParaRPr lang="en-GB" sz="900" dirty="0">
              <a:solidFill>
                <a:srgbClr val="0000FF"/>
              </a:solidFill>
            </a:endParaRPr>
          </a:p>
        </p:txBody>
      </p:sp>
      <p:cxnSp>
        <p:nvCxnSpPr>
          <p:cNvPr id="597" name="Straight Arrow Connector 596"/>
          <p:cNvCxnSpPr/>
          <p:nvPr/>
        </p:nvCxnSpPr>
        <p:spPr>
          <a:xfrm>
            <a:off x="3382070" y="6197771"/>
            <a:ext cx="260349" cy="0"/>
          </a:xfrm>
          <a:prstGeom prst="straightConnector1">
            <a:avLst/>
          </a:prstGeom>
          <a:ln w="95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" name="TextBox 597"/>
          <p:cNvSpPr txBox="1"/>
          <p:nvPr/>
        </p:nvSpPr>
        <p:spPr>
          <a:xfrm>
            <a:off x="2054497" y="6080918"/>
            <a:ext cx="140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7575FF"/>
                </a:solidFill>
              </a:rPr>
              <a:t>Future control interface?</a:t>
            </a:r>
          </a:p>
          <a:p>
            <a:r>
              <a:rPr lang="en-GB" sz="900" dirty="0" smtClean="0">
                <a:solidFill>
                  <a:srgbClr val="7575FF"/>
                </a:solidFill>
              </a:rPr>
              <a:t>Leave out, initially.</a:t>
            </a:r>
          </a:p>
        </p:txBody>
      </p:sp>
    </p:spTree>
    <p:extLst>
      <p:ext uri="{BB962C8B-B14F-4D97-AF65-F5344CB8AC3E}">
        <p14:creationId xmlns:p14="http://schemas.microsoft.com/office/powerpoint/2010/main" val="291987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Suggested steps for emulator development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Personally I find it easier to develop blocks iteratively, testing and then adding more features. </a:t>
            </a:r>
          </a:p>
          <a:p>
            <a:endParaRPr lang="en-GB" sz="2000" dirty="0"/>
          </a:p>
          <a:p>
            <a:r>
              <a:rPr lang="en-GB" sz="2000" dirty="0" smtClean="0"/>
              <a:t>One way to develop the data emulator could be in 3 steps:</a:t>
            </a:r>
          </a:p>
          <a:p>
            <a:endParaRPr lang="en-GB" sz="2000" dirty="0"/>
          </a:p>
          <a:p>
            <a:pPr marL="457200" indent="-457200">
              <a:buAutoNum type="arabicParenR"/>
            </a:pPr>
            <a:r>
              <a:rPr lang="en-GB" sz="2000" dirty="0"/>
              <a:t>S</a:t>
            </a:r>
            <a:r>
              <a:rPr lang="en-GB" sz="2000" dirty="0" smtClean="0"/>
              <a:t>tart with a fixed pattern of hits, to work on the timing and output interface.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the emulator would put out the same pattern of hits every 25ns.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Add a first randomiser, to choose between a limited number of hit patterns.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generate a small random number every 25ns, and output one of a set of fixed data patterns, corresponding to the random index that was generated.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Later, if we think it’s still useful, we could generate up to 8 random hits into the </a:t>
            </a:r>
            <a:r>
              <a:rPr lang="en-GB" sz="2000" dirty="0"/>
              <a:t>e</a:t>
            </a:r>
            <a:r>
              <a:rPr lang="en-GB" sz="2000" dirty="0" smtClean="0"/>
              <a:t>mulator’s hit memory. It is also possible that other work may be more important by then, so let’s see.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21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Towards the blocks of the ABCN’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Discuss the first steps to working on our various blocks – what we have to investigate next.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99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blocks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2067708"/>
            <a:ext cx="7918240" cy="333615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542925" y="2070111"/>
            <a:ext cx="7897283" cy="4474239"/>
            <a:chOff x="542925" y="1790700"/>
            <a:chExt cx="7897283" cy="4474239"/>
          </a:xfrm>
        </p:grpSpPr>
        <p:sp>
          <p:nvSpPr>
            <p:cNvPr id="8" name="Rectangle 7"/>
            <p:cNvSpPr/>
            <p:nvPr/>
          </p:nvSpPr>
          <p:spPr>
            <a:xfrm>
              <a:off x="542925" y="1946133"/>
              <a:ext cx="1971675" cy="3159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2925" y="5019675"/>
              <a:ext cx="7896225" cy="12382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514600" y="1790700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2925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440208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42925" y="6257925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2925" y="1795660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224014" y="4457428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28589" y="4501595"/>
            <a:ext cx="9194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1087" y="2465931"/>
            <a:ext cx="1609725" cy="2533651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</a:t>
            </a:r>
            <a:endParaRPr lang="en-GB" dirty="0" smtClean="0">
              <a:solidFill>
                <a:srgbClr val="0000FF"/>
              </a:solidFill>
            </a:endParaRPr>
          </a:p>
          <a:p>
            <a:pPr algn="ctr"/>
            <a:r>
              <a:rPr lang="en-GB" dirty="0">
                <a:solidFill>
                  <a:srgbClr val="0000FF"/>
                </a:solidFill>
              </a:rPr>
              <a:t>(</a:t>
            </a:r>
            <a:r>
              <a:rPr lang="en-GB" dirty="0" smtClean="0">
                <a:solidFill>
                  <a:srgbClr val="0000FF"/>
                </a:solidFill>
              </a:rPr>
              <a:t>for now)</a:t>
            </a:r>
            <a:endParaRPr lang="en-GB" dirty="0">
              <a:solidFill>
                <a:srgbClr val="0000FF"/>
              </a:solidFill>
            </a:endParaRPr>
          </a:p>
          <a:p>
            <a:pPr algn="ctr"/>
            <a:endParaRPr lang="en-GB" dirty="0">
              <a:solidFill>
                <a:srgbClr val="0000FF"/>
              </a:solidFill>
            </a:endParaRPr>
          </a:p>
          <a:p>
            <a:pPr algn="ctr"/>
            <a:r>
              <a:rPr lang="en-GB" dirty="0">
                <a:solidFill>
                  <a:srgbClr val="0000FF"/>
                </a:solidFill>
              </a:rPr>
              <a:t>later: CHESS-2 </a:t>
            </a:r>
            <a:r>
              <a:rPr lang="en-GB" dirty="0" smtClean="0">
                <a:solidFill>
                  <a:srgbClr val="0000FF"/>
                </a:solidFill>
              </a:rPr>
              <a:t>sensor</a:t>
            </a:r>
          </a:p>
          <a:p>
            <a:pPr algn="ctr"/>
            <a:endParaRPr lang="en-GB" sz="2000" dirty="0">
              <a:solidFill>
                <a:srgbClr val="0000FF"/>
              </a:solidFill>
            </a:endParaRPr>
          </a:p>
          <a:p>
            <a:pPr algn="ctr"/>
            <a:r>
              <a:rPr lang="en-GB" sz="1400" dirty="0" smtClean="0">
                <a:solidFill>
                  <a:srgbClr val="0000FF"/>
                </a:solidFill>
              </a:rPr>
              <a:t>either way,</a:t>
            </a:r>
            <a:br>
              <a:rPr lang="en-GB" sz="1400" dirty="0" smtClean="0">
                <a:solidFill>
                  <a:srgbClr val="0000FF"/>
                </a:solidFill>
              </a:rPr>
            </a:br>
            <a:r>
              <a:rPr lang="en-GB" sz="1400" dirty="0" smtClean="0">
                <a:solidFill>
                  <a:srgbClr val="0000FF"/>
                </a:solidFill>
              </a:rPr>
              <a:t>128 strips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5944" y="5386816"/>
            <a:ext cx="7967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78893" y="5639879"/>
            <a:ext cx="1861508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bridge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including SACI block from SLAC</a:t>
            </a:r>
          </a:p>
        </p:txBody>
      </p:sp>
      <p:sp>
        <p:nvSpPr>
          <p:cNvPr id="22" name="Down Arrow 21"/>
          <p:cNvSpPr/>
          <p:nvPr/>
        </p:nvSpPr>
        <p:spPr>
          <a:xfrm rot="16200000" flipH="1" flipV="1">
            <a:off x="3582854" y="5689450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63289" y="5671239"/>
            <a:ext cx="9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05525" y="2087045"/>
            <a:ext cx="91948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need to see later if CF will still apply ?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69434" y="5152760"/>
            <a:ext cx="623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UBC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04440" y="6138353"/>
            <a:ext cx="75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Oxford?</a:t>
            </a:r>
            <a:endParaRPr lang="en-GB" sz="1400" i="1" dirty="0">
              <a:solidFill>
                <a:srgbClr val="0066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768363" y="3987811"/>
            <a:ext cx="358607" cy="64585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215467" y="3911611"/>
            <a:ext cx="203200" cy="722056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n Arrow 28"/>
          <p:cNvSpPr/>
          <p:nvPr/>
        </p:nvSpPr>
        <p:spPr>
          <a:xfrm flipH="1" flipV="1">
            <a:off x="1382923" y="507064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166096" y="2154781"/>
            <a:ext cx="6597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USTC?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95601" y="2170511"/>
            <a:ext cx="30873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 and IHEP? </a:t>
            </a:r>
            <a:r>
              <a:rPr lang="en-GB" sz="1200" dirty="0" smtClean="0">
                <a:solidFill>
                  <a:srgbClr val="0000FF"/>
                </a:solidFill>
              </a:rPr>
              <a:t>for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6600"/>
              </a:solidFill>
            </a:endParaRPr>
          </a:p>
        </p:txBody>
      </p:sp>
      <p:sp>
        <p:nvSpPr>
          <p:cNvPr id="32" name="Right Brace 31"/>
          <p:cNvSpPr/>
          <p:nvPr/>
        </p:nvSpPr>
        <p:spPr>
          <a:xfrm rot="16200000">
            <a:off x="4233917" y="980280"/>
            <a:ext cx="217318" cy="3227976"/>
          </a:xfrm>
          <a:prstGeom prst="rightBrace">
            <a:avLst>
              <a:gd name="adj1" fmla="val 47293"/>
              <a:gd name="adj2" fmla="val 50000"/>
            </a:avLst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168294" y="2096309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also needs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84123" y="3779289"/>
            <a:ext cx="1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?</a:t>
            </a:r>
            <a:endParaRPr lang="en-GB" sz="1600" b="1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27024" y="3779289"/>
            <a:ext cx="1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?</a:t>
            </a:r>
            <a:endParaRPr lang="en-GB" sz="1600" b="1" dirty="0">
              <a:solidFill>
                <a:srgbClr val="0000FF"/>
              </a:solidFill>
            </a:endParaRPr>
          </a:p>
        </p:txBody>
      </p:sp>
      <p:sp>
        <p:nvSpPr>
          <p:cNvPr id="36" name="Down Arrow 35"/>
          <p:cNvSpPr/>
          <p:nvPr/>
        </p:nvSpPr>
        <p:spPr>
          <a:xfrm rot="10800000" flipH="1" flipV="1">
            <a:off x="4601603" y="526427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2074334" y="4010121"/>
            <a:ext cx="719666" cy="1543623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Down Arrow 37"/>
          <p:cNvSpPr/>
          <p:nvPr/>
        </p:nvSpPr>
        <p:spPr>
          <a:xfrm rot="5400000" flipH="1" flipV="1">
            <a:off x="2363984" y="3648719"/>
            <a:ext cx="164306" cy="168074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68295" y="3491744"/>
            <a:ext cx="7734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(based on ABC130*)</a:t>
            </a:r>
            <a:endParaRPr lang="en-GB" sz="105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148372" y="796642"/>
            <a:ext cx="8795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This is our draft block diagram, showing how the existing ABC130* will be changed into the ABCN’, with our current thoughts on who will do which part.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044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10889</TotalTime>
  <Words>957</Words>
  <Application>Microsoft Office PowerPoint</Application>
  <PresentationFormat>On-screen Show (4:3)</PresentationFormat>
  <Paragraphs>166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CHESS-2 Data Emulator – draft spec  12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639</cp:revision>
  <cp:lastPrinted>2015-07-21T15:43:16Z</cp:lastPrinted>
  <dcterms:created xsi:type="dcterms:W3CDTF">2014-09-18T13:48:06Z</dcterms:created>
  <dcterms:modified xsi:type="dcterms:W3CDTF">2016-05-19T13:05:39Z</dcterms:modified>
</cp:coreProperties>
</file>