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382" r:id="rId2"/>
    <p:sldId id="333" r:id="rId3"/>
    <p:sldId id="343" r:id="rId4"/>
    <p:sldId id="344" r:id="rId5"/>
    <p:sldId id="383" r:id="rId6"/>
    <p:sldId id="384" r:id="rId7"/>
    <p:sldId id="385" r:id="rId8"/>
    <p:sldId id="386" r:id="rId9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FF99CC"/>
    <a:srgbClr val="00CC00"/>
    <a:srgbClr val="FF9966"/>
    <a:srgbClr val="FF6600"/>
    <a:srgbClr val="99FF99"/>
    <a:srgbClr val="CCFFCC"/>
    <a:srgbClr val="9B9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6" autoAdjust="0"/>
    <p:restoredTop sz="97853" autoAdjust="0"/>
  </p:normalViewPr>
  <p:slideViewPr>
    <p:cSldViewPr snapToGrid="0">
      <p:cViewPr varScale="1">
        <p:scale>
          <a:sx n="108" d="100"/>
          <a:sy n="108" d="100"/>
        </p:scale>
        <p:origin x="-2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19/05/2016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19/05/2016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19/05/2016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19/05/2016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19/05/2016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19/05/2016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19/05/2016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Next </a:t>
            </a:r>
            <a:r>
              <a:rPr lang="en-GB" dirty="0" smtClean="0">
                <a:solidFill>
                  <a:srgbClr val="0000FF"/>
                </a:solidFill>
              </a:rPr>
              <a:t>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19 </a:t>
            </a:r>
            <a:r>
              <a:rPr lang="en-GB" sz="3200" dirty="0" smtClean="0"/>
              <a:t>May 2016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– with notes added (in pink)</a:t>
            </a:r>
            <a:r>
              <a:rPr lang="en-GB" sz="2000" dirty="0" smtClean="0">
                <a:solidFill>
                  <a:srgbClr val="FF0066"/>
                </a:solidFill>
              </a:rPr>
              <a:t/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</a:t>
            </a:r>
            <a:r>
              <a:rPr lang="en-GB" dirty="0" smtClean="0"/>
              <a:t>John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Review current work and discuss steps for next week</a:t>
            </a:r>
          </a:p>
          <a:p>
            <a:endParaRPr lang="en-GB" sz="2400" dirty="0"/>
          </a:p>
          <a:p>
            <a:r>
              <a:rPr lang="en-GB" sz="2400" dirty="0" smtClean="0"/>
              <a:t>Go over any questions about the CHESS-2 Data Emulator draft spec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Ongoing and new actions</a:t>
            </a:r>
            <a:endParaRPr lang="en-GB" sz="3600" dirty="0"/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872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b="1" dirty="0" smtClean="0"/>
              <a:t>Wojtek</a:t>
            </a:r>
            <a:r>
              <a:rPr lang="en-GB" dirty="0" smtClean="0"/>
              <a:t> and </a:t>
            </a:r>
            <a:r>
              <a:rPr lang="en-GB" b="1" dirty="0" smtClean="0"/>
              <a:t>Jaya John: </a:t>
            </a:r>
            <a:r>
              <a:rPr lang="en-GB" dirty="0" smtClean="0"/>
              <a:t>[in progress]</a:t>
            </a:r>
            <a:r>
              <a:rPr lang="en-GB" b="1" dirty="0" smtClean="0"/>
              <a:t> </a:t>
            </a:r>
            <a:r>
              <a:rPr lang="en-GB" dirty="0" smtClean="0"/>
              <a:t>set up their Nexys Video with current ITSDAQ firmware and SCTDAQ software </a:t>
            </a:r>
            <a:r>
              <a:rPr lang="en-GB" sz="1400" dirty="0" smtClean="0"/>
              <a:t>– on CentOS for UBC, Windows for Oxford. </a:t>
            </a:r>
            <a:r>
              <a:rPr lang="en-GB" sz="1400" dirty="0" smtClean="0">
                <a:solidFill>
                  <a:srgbClr val="FF0066"/>
                </a:solidFill>
              </a:rPr>
              <a:t>So far, CentOS is not the most friendly distribution to set up, requires some extra steps and installations. Currently resolving firewall issues.</a:t>
            </a:r>
          </a:p>
          <a:p>
            <a:pPr>
              <a:spcAft>
                <a:spcPts val="800"/>
              </a:spcAft>
            </a:pPr>
            <a:r>
              <a:rPr lang="en-GB" b="1" dirty="0" smtClean="0"/>
              <a:t>Wojtek:</a:t>
            </a:r>
            <a:r>
              <a:rPr lang="en-GB" dirty="0" smtClean="0"/>
              <a:t> </a:t>
            </a:r>
            <a:r>
              <a:rPr lang="en-GB" dirty="0"/>
              <a:t>[in progress]</a:t>
            </a:r>
            <a:r>
              <a:rPr lang="en-GB" b="1" dirty="0"/>
              <a:t> </a:t>
            </a:r>
            <a:r>
              <a:rPr lang="en-GB" dirty="0" smtClean="0"/>
              <a:t>check the ABC130* code from Matt (ITSDAQ repo) in to </a:t>
            </a:r>
            <a:r>
              <a:rPr lang="en-GB" dirty="0" err="1" smtClean="0"/>
              <a:t>GitLab</a:t>
            </a:r>
            <a:r>
              <a:rPr lang="en-GB" dirty="0" smtClean="0"/>
              <a:t>. Could also check in the ABC130 command decoder, but could be later also. </a:t>
            </a:r>
            <a:r>
              <a:rPr lang="en-GB" sz="1400" dirty="0" smtClean="0">
                <a:solidFill>
                  <a:srgbClr val="FF0066"/>
                </a:solidFill>
              </a:rPr>
              <a:t>This would make sense to do once the code is compiling.</a:t>
            </a:r>
            <a:endParaRPr lang="en-GB" dirty="0" smtClean="0"/>
          </a:p>
          <a:p>
            <a:pPr>
              <a:spcAft>
                <a:spcPts val="800"/>
              </a:spcAft>
            </a:pPr>
            <a:r>
              <a:rPr lang="en-GB" b="1" dirty="0" smtClean="0"/>
              <a:t>Jaya </a:t>
            </a:r>
            <a:r>
              <a:rPr lang="en-GB" b="1" dirty="0"/>
              <a:t>John: </a:t>
            </a:r>
            <a:r>
              <a:rPr lang="en-GB" dirty="0" smtClean="0"/>
              <a:t>add the SACI code to </a:t>
            </a:r>
            <a:r>
              <a:rPr lang="en-GB" dirty="0" err="1" smtClean="0"/>
              <a:t>GitLab</a:t>
            </a:r>
            <a:endParaRPr lang="en-GB" dirty="0" smtClean="0"/>
          </a:p>
          <a:p>
            <a:pPr>
              <a:spcAft>
                <a:spcPts val="800"/>
              </a:spcAft>
            </a:pPr>
            <a:r>
              <a:rPr lang="en-GB" b="1" dirty="0"/>
              <a:t>Jaya John: </a:t>
            </a:r>
            <a:r>
              <a:rPr lang="en-GB" dirty="0" smtClean="0"/>
              <a:t>will </a:t>
            </a:r>
            <a:r>
              <a:rPr lang="en-GB" dirty="0" smtClean="0"/>
              <a:t>test accessing via SSH and send instructions to all</a:t>
            </a:r>
            <a:r>
              <a:rPr lang="en-GB" dirty="0" smtClean="0"/>
              <a:t>.</a:t>
            </a:r>
          </a:p>
          <a:p>
            <a:pPr>
              <a:spcAft>
                <a:spcPts val="800"/>
              </a:spcAft>
            </a:pPr>
            <a:r>
              <a:rPr lang="en-GB" b="1" dirty="0"/>
              <a:t>Jaya John: </a:t>
            </a:r>
            <a:r>
              <a:rPr lang="en-GB" dirty="0" smtClean="0"/>
              <a:t>send an e-mail about how to register for the DESY </a:t>
            </a:r>
            <a:r>
              <a:rPr lang="en-GB" dirty="0"/>
              <a:t>I</a:t>
            </a:r>
            <a:r>
              <a:rPr lang="en-GB" dirty="0" smtClean="0"/>
              <a:t>ndico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66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</a:t>
            </a:r>
            <a:r>
              <a:rPr lang="en-GB" sz="3600" dirty="0" smtClean="0">
                <a:solidFill>
                  <a:srgbClr val="0000FF"/>
                </a:solidFill>
              </a:rPr>
              <a:t>Data Emulator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Are there any questions about the draft specification presented last week? </a:t>
            </a:r>
          </a:p>
          <a:p>
            <a:endParaRPr lang="en-GB" sz="2400" dirty="0"/>
          </a:p>
          <a:p>
            <a:r>
              <a:rPr lang="en-GB" sz="2400" dirty="0" smtClean="0"/>
              <a:t>Would it be useful to go over any of that?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45848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Back-up slides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20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Data Emulator Specification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data emulator should have this behaviour:</a:t>
            </a:r>
          </a:p>
          <a:p>
            <a:endParaRPr lang="en-GB" sz="2000" dirty="0"/>
          </a:p>
          <a:p>
            <a:r>
              <a:rPr lang="en-GB" sz="2000" dirty="0" smtClean="0"/>
              <a:t>- produce an array of up to 8 hits in the same format as the </a:t>
            </a:r>
            <a:r>
              <a:rPr lang="en-GB" sz="2000" dirty="0" err="1" smtClean="0"/>
              <a:t>Serializer</a:t>
            </a:r>
            <a:endParaRPr lang="en-GB" sz="2000" dirty="0" smtClean="0"/>
          </a:p>
          <a:p>
            <a:r>
              <a:rPr lang="en-GB" sz="2000" dirty="0" smtClean="0"/>
              <a:t>- use the same 14-bit output interface as CHESS-2-AMS</a:t>
            </a:r>
          </a:p>
          <a:p>
            <a:r>
              <a:rPr lang="en-GB" sz="2000" dirty="0" smtClean="0"/>
              <a:t>- the hits need to be ‘packed to the front of the memory’ like the </a:t>
            </a:r>
            <a:r>
              <a:rPr lang="en-GB" sz="2000" dirty="0" err="1" smtClean="0"/>
              <a:t>Serializer</a:t>
            </a:r>
            <a:r>
              <a:rPr lang="en-GB" sz="2000" dirty="0" smtClean="0"/>
              <a:t> does</a:t>
            </a:r>
          </a:p>
          <a:p>
            <a:r>
              <a:rPr lang="en-GB" sz="2000" dirty="0" smtClean="0"/>
              <a:t>- because this block is internal to an FPGA, no need for LVDS signals</a:t>
            </a:r>
          </a:p>
        </p:txBody>
      </p:sp>
      <p:cxnSp>
        <p:nvCxnSpPr>
          <p:cNvPr id="262" name="Straight Arrow Connector 261"/>
          <p:cNvCxnSpPr/>
          <p:nvPr/>
        </p:nvCxnSpPr>
        <p:spPr>
          <a:xfrm>
            <a:off x="5540603" y="3800641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/>
          <p:cNvCxnSpPr/>
          <p:nvPr/>
        </p:nvCxnSpPr>
        <p:spPr>
          <a:xfrm>
            <a:off x="5540603" y="3959462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Arrow Connector 277"/>
          <p:cNvCxnSpPr/>
          <p:nvPr/>
        </p:nvCxnSpPr>
        <p:spPr>
          <a:xfrm>
            <a:off x="5540603" y="4118283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Arrow Connector 285"/>
          <p:cNvCxnSpPr/>
          <p:nvPr/>
        </p:nvCxnSpPr>
        <p:spPr>
          <a:xfrm>
            <a:off x="5540603" y="4277104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Arrow Connector 293"/>
          <p:cNvCxnSpPr/>
          <p:nvPr/>
        </p:nvCxnSpPr>
        <p:spPr>
          <a:xfrm>
            <a:off x="5540603" y="4435925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Arrow Connector 301"/>
          <p:cNvCxnSpPr/>
          <p:nvPr/>
        </p:nvCxnSpPr>
        <p:spPr>
          <a:xfrm>
            <a:off x="5540603" y="4594746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Arrow Connector 309"/>
          <p:cNvCxnSpPr/>
          <p:nvPr/>
        </p:nvCxnSpPr>
        <p:spPr>
          <a:xfrm>
            <a:off x="5540603" y="4753567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Arrow Connector 317"/>
          <p:cNvCxnSpPr/>
          <p:nvPr/>
        </p:nvCxnSpPr>
        <p:spPr>
          <a:xfrm>
            <a:off x="5540603" y="4912388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Arrow Connector 325"/>
          <p:cNvCxnSpPr/>
          <p:nvPr/>
        </p:nvCxnSpPr>
        <p:spPr>
          <a:xfrm>
            <a:off x="5540603" y="5071209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Arrow Connector 333"/>
          <p:cNvCxnSpPr/>
          <p:nvPr/>
        </p:nvCxnSpPr>
        <p:spPr>
          <a:xfrm>
            <a:off x="5540603" y="5230030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Arrow Connector 341"/>
          <p:cNvCxnSpPr/>
          <p:nvPr/>
        </p:nvCxnSpPr>
        <p:spPr>
          <a:xfrm>
            <a:off x="5540603" y="5388851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Arrow Connector 349"/>
          <p:cNvCxnSpPr/>
          <p:nvPr/>
        </p:nvCxnSpPr>
        <p:spPr>
          <a:xfrm>
            <a:off x="5540603" y="5547672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Straight Arrow Connector 357"/>
          <p:cNvCxnSpPr/>
          <p:nvPr/>
        </p:nvCxnSpPr>
        <p:spPr>
          <a:xfrm>
            <a:off x="5540603" y="5706493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Arrow Connector 365"/>
          <p:cNvCxnSpPr/>
          <p:nvPr/>
        </p:nvCxnSpPr>
        <p:spPr>
          <a:xfrm>
            <a:off x="5540603" y="5865310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Arrow Connector 373"/>
          <p:cNvCxnSpPr/>
          <p:nvPr/>
        </p:nvCxnSpPr>
        <p:spPr>
          <a:xfrm flipH="1">
            <a:off x="5540604" y="6083792"/>
            <a:ext cx="260349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0" name="Group 379"/>
          <p:cNvGrpSpPr/>
          <p:nvPr/>
        </p:nvGrpSpPr>
        <p:grpSpPr>
          <a:xfrm>
            <a:off x="3644153" y="3615275"/>
            <a:ext cx="1896450" cy="2598199"/>
            <a:chOff x="4186850" y="3615275"/>
            <a:chExt cx="1896450" cy="2598199"/>
          </a:xfrm>
        </p:grpSpPr>
        <p:grpSp>
          <p:nvGrpSpPr>
            <p:cNvPr id="381" name="Group 380"/>
            <p:cNvGrpSpPr/>
            <p:nvPr/>
          </p:nvGrpSpPr>
          <p:grpSpPr>
            <a:xfrm>
              <a:off x="4186850" y="3615275"/>
              <a:ext cx="1896450" cy="2598199"/>
              <a:chOff x="4186850" y="3615275"/>
              <a:chExt cx="1896450" cy="2598199"/>
            </a:xfrm>
          </p:grpSpPr>
          <p:sp>
            <p:nvSpPr>
              <p:cNvPr id="496" name="Rectangle 495"/>
              <p:cNvSpPr/>
              <p:nvPr/>
            </p:nvSpPr>
            <p:spPr>
              <a:xfrm>
                <a:off x="4186850" y="3615275"/>
                <a:ext cx="1896450" cy="2598199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lIns="0" tIns="0" rIns="0" bIns="0" rtlCol="0" anchor="ctr"/>
              <a:lstStyle/>
              <a:p>
                <a:pPr algn="ctr"/>
                <a:endParaRPr lang="en-US" sz="1200" dirty="0" smtClean="0">
                  <a:solidFill>
                    <a:prstClr val="white"/>
                  </a:solidFill>
                </a:endParaRPr>
              </a:p>
            </p:txBody>
          </p:sp>
          <p:sp>
            <p:nvSpPr>
              <p:cNvPr id="497" name="Isosceles Triangle 496"/>
              <p:cNvSpPr/>
              <p:nvPr/>
            </p:nvSpPr>
            <p:spPr>
              <a:xfrm rot="16200000">
                <a:off x="5977463" y="6049882"/>
                <a:ext cx="141030" cy="70645"/>
              </a:xfrm>
              <a:prstGeom prst="triangle">
                <a:avLst/>
              </a:prstGeom>
              <a:noFill/>
              <a:ln w="1905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82" name="Group 381"/>
            <p:cNvGrpSpPr/>
            <p:nvPr/>
          </p:nvGrpSpPr>
          <p:grpSpPr>
            <a:xfrm>
              <a:off x="4285122" y="3725155"/>
              <a:ext cx="1684386" cy="2200224"/>
              <a:chOff x="4285122" y="3725155"/>
              <a:chExt cx="1684386" cy="2200224"/>
            </a:xfrm>
          </p:grpSpPr>
          <p:sp>
            <p:nvSpPr>
              <p:cNvPr id="384" name="Rounded Rectangle 383"/>
              <p:cNvSpPr/>
              <p:nvPr/>
            </p:nvSpPr>
            <p:spPr>
              <a:xfrm rot="5400000">
                <a:off x="5827955" y="5625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5" name="Rounded Rectangle 384"/>
              <p:cNvSpPr/>
              <p:nvPr/>
            </p:nvSpPr>
            <p:spPr>
              <a:xfrm rot="5400000">
                <a:off x="5827955" y="4994134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6" name="Rounded Rectangle 385"/>
              <p:cNvSpPr/>
              <p:nvPr/>
            </p:nvSpPr>
            <p:spPr>
              <a:xfrm rot="5400000">
                <a:off x="5822838" y="3725521"/>
                <a:ext cx="147036" cy="146304"/>
              </a:xfrm>
              <a:prstGeom prst="roundRect">
                <a:avLst/>
              </a:prstGeom>
              <a:solidFill>
                <a:srgbClr val="FF0000">
                  <a:alpha val="6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7" name="Rounded Rectangle 386"/>
              <p:cNvSpPr/>
              <p:nvPr/>
            </p:nvSpPr>
            <p:spPr>
              <a:xfrm rot="5400000">
                <a:off x="5827955" y="404651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8" name="Rounded Rectangle 387"/>
              <p:cNvSpPr/>
              <p:nvPr/>
            </p:nvSpPr>
            <p:spPr>
              <a:xfrm rot="5400000">
                <a:off x="5827955" y="4204449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9" name="Rounded Rectangle 388"/>
              <p:cNvSpPr/>
              <p:nvPr/>
            </p:nvSpPr>
            <p:spPr>
              <a:xfrm rot="5400000">
                <a:off x="5827955" y="436238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0" name="Rounded Rectangle 389"/>
              <p:cNvSpPr/>
              <p:nvPr/>
            </p:nvSpPr>
            <p:spPr>
              <a:xfrm rot="5400000">
                <a:off x="5827955" y="4520323"/>
                <a:ext cx="136802" cy="146304"/>
              </a:xfrm>
              <a:prstGeom prst="roundRect">
                <a:avLst/>
              </a:prstGeom>
              <a:solidFill>
                <a:schemeClr val="bg1">
                  <a:lumMod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1" name="Rounded Rectangle 390"/>
              <p:cNvSpPr/>
              <p:nvPr/>
            </p:nvSpPr>
            <p:spPr>
              <a:xfrm rot="5400000">
                <a:off x="5827955" y="5152071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2" name="Rounded Rectangle 391"/>
              <p:cNvSpPr/>
              <p:nvPr/>
            </p:nvSpPr>
            <p:spPr>
              <a:xfrm rot="5400000">
                <a:off x="5827955" y="531000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3" name="Rounded Rectangle 392"/>
              <p:cNvSpPr/>
              <p:nvPr/>
            </p:nvSpPr>
            <p:spPr>
              <a:xfrm rot="5400000">
                <a:off x="5827955" y="546794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4" name="Rounded Rectangle 393"/>
              <p:cNvSpPr/>
              <p:nvPr/>
            </p:nvSpPr>
            <p:spPr>
              <a:xfrm rot="5400000">
                <a:off x="5827955" y="388857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5" name="Rounded Rectangle 394"/>
              <p:cNvSpPr/>
              <p:nvPr/>
            </p:nvSpPr>
            <p:spPr>
              <a:xfrm rot="5400000">
                <a:off x="5827955" y="467826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6" name="Rounded Rectangle 395"/>
              <p:cNvSpPr/>
              <p:nvPr/>
            </p:nvSpPr>
            <p:spPr>
              <a:xfrm rot="5400000">
                <a:off x="5827955" y="578382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7" name="Rounded Rectangle 396"/>
              <p:cNvSpPr/>
              <p:nvPr/>
            </p:nvSpPr>
            <p:spPr>
              <a:xfrm rot="5400000">
                <a:off x="5827955" y="4836197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8" name="Rounded Rectangle 397"/>
              <p:cNvSpPr/>
              <p:nvPr/>
            </p:nvSpPr>
            <p:spPr>
              <a:xfrm rot="5400000">
                <a:off x="5608751" y="578382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9" name="Rounded Rectangle 398"/>
              <p:cNvSpPr/>
              <p:nvPr/>
            </p:nvSpPr>
            <p:spPr>
              <a:xfrm rot="5400000">
                <a:off x="5608751" y="4836197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0" name="Rounded Rectangle 399"/>
              <p:cNvSpPr/>
              <p:nvPr/>
            </p:nvSpPr>
            <p:spPr>
              <a:xfrm rot="5400000">
                <a:off x="5608751" y="5310008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1" name="Rounded Rectangle 400"/>
              <p:cNvSpPr/>
              <p:nvPr/>
            </p:nvSpPr>
            <p:spPr>
              <a:xfrm rot="5400000">
                <a:off x="5603634" y="3725521"/>
                <a:ext cx="147036" cy="146304"/>
              </a:xfrm>
              <a:prstGeom prst="roundRect">
                <a:avLst/>
              </a:prstGeom>
              <a:solidFill>
                <a:srgbClr val="FF0000">
                  <a:alpha val="6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2" name="Rounded Rectangle 401"/>
              <p:cNvSpPr/>
              <p:nvPr/>
            </p:nvSpPr>
            <p:spPr>
              <a:xfrm rot="5400000">
                <a:off x="5608751" y="4046512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3" name="Rounded Rectangle 402"/>
              <p:cNvSpPr/>
              <p:nvPr/>
            </p:nvSpPr>
            <p:spPr>
              <a:xfrm rot="5400000">
                <a:off x="5608751" y="4204449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4" name="Rounded Rectangle 403"/>
              <p:cNvSpPr/>
              <p:nvPr/>
            </p:nvSpPr>
            <p:spPr>
              <a:xfrm rot="5400000">
                <a:off x="5608751" y="4362386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5" name="Rounded Rectangle 404"/>
              <p:cNvSpPr/>
              <p:nvPr/>
            </p:nvSpPr>
            <p:spPr>
              <a:xfrm rot="5400000">
                <a:off x="5608751" y="4520323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6" name="Rounded Rectangle 405"/>
              <p:cNvSpPr/>
              <p:nvPr/>
            </p:nvSpPr>
            <p:spPr>
              <a:xfrm rot="5400000">
                <a:off x="5608751" y="49941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7" name="Rounded Rectangle 406"/>
              <p:cNvSpPr/>
              <p:nvPr/>
            </p:nvSpPr>
            <p:spPr>
              <a:xfrm rot="5400000">
                <a:off x="5608751" y="5152071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8" name="Rounded Rectangle 407"/>
              <p:cNvSpPr/>
              <p:nvPr/>
            </p:nvSpPr>
            <p:spPr>
              <a:xfrm rot="5400000">
                <a:off x="5608751" y="546794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9" name="Rounded Rectangle 408"/>
              <p:cNvSpPr/>
              <p:nvPr/>
            </p:nvSpPr>
            <p:spPr>
              <a:xfrm rot="5400000">
                <a:off x="5608751" y="5625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0" name="Rounded Rectangle 409"/>
              <p:cNvSpPr/>
              <p:nvPr/>
            </p:nvSpPr>
            <p:spPr>
              <a:xfrm rot="5400000">
                <a:off x="5608751" y="388857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1" name="Rounded Rectangle 410"/>
              <p:cNvSpPr/>
              <p:nvPr/>
            </p:nvSpPr>
            <p:spPr>
              <a:xfrm rot="5400000">
                <a:off x="5608751" y="4678260"/>
                <a:ext cx="136802" cy="146304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2" name="Rounded Rectangle 411"/>
              <p:cNvSpPr/>
              <p:nvPr/>
            </p:nvSpPr>
            <p:spPr>
              <a:xfrm rot="5400000">
                <a:off x="5389548" y="5625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3" name="Rounded Rectangle 412"/>
              <p:cNvSpPr/>
              <p:nvPr/>
            </p:nvSpPr>
            <p:spPr>
              <a:xfrm rot="5400000">
                <a:off x="5389548" y="4994134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" name="Rounded Rectangle 413"/>
              <p:cNvSpPr/>
              <p:nvPr/>
            </p:nvSpPr>
            <p:spPr>
              <a:xfrm rot="5400000">
                <a:off x="5389548" y="5310008"/>
                <a:ext cx="136802" cy="146304"/>
              </a:xfrm>
              <a:prstGeom prst="roundRect">
                <a:avLst/>
              </a:prstGeom>
              <a:solidFill>
                <a:srgbClr val="002060">
                  <a:alpha val="80000"/>
                </a:srgb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5" name="Rounded Rectangle 414"/>
              <p:cNvSpPr/>
              <p:nvPr/>
            </p:nvSpPr>
            <p:spPr>
              <a:xfrm rot="5400000">
                <a:off x="5384431" y="3725521"/>
                <a:ext cx="147036" cy="146304"/>
              </a:xfrm>
              <a:prstGeom prst="roundRect">
                <a:avLst/>
              </a:prstGeom>
              <a:solidFill>
                <a:srgbClr val="FF0000">
                  <a:alpha val="60000"/>
                </a:srgb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6" name="Rounded Rectangle 415"/>
              <p:cNvSpPr/>
              <p:nvPr/>
            </p:nvSpPr>
            <p:spPr>
              <a:xfrm rot="5400000">
                <a:off x="5389548" y="404651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7" name="Rounded Rectangle 416"/>
              <p:cNvSpPr/>
              <p:nvPr/>
            </p:nvSpPr>
            <p:spPr>
              <a:xfrm rot="5400000">
                <a:off x="5389548" y="4204449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8" name="Rounded Rectangle 417"/>
              <p:cNvSpPr/>
              <p:nvPr/>
            </p:nvSpPr>
            <p:spPr>
              <a:xfrm rot="5400000">
                <a:off x="5389548" y="436238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9" name="Rounded Rectangle 418"/>
              <p:cNvSpPr/>
              <p:nvPr/>
            </p:nvSpPr>
            <p:spPr>
              <a:xfrm rot="5400000">
                <a:off x="5389548" y="4520323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0" name="Rounded Rectangle 419"/>
              <p:cNvSpPr/>
              <p:nvPr/>
            </p:nvSpPr>
            <p:spPr>
              <a:xfrm rot="5400000">
                <a:off x="5389548" y="5152071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1" name="Rounded Rectangle 420"/>
              <p:cNvSpPr/>
              <p:nvPr/>
            </p:nvSpPr>
            <p:spPr>
              <a:xfrm rot="5400000">
                <a:off x="5389548" y="546794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2" name="Rounded Rectangle 421"/>
              <p:cNvSpPr/>
              <p:nvPr/>
            </p:nvSpPr>
            <p:spPr>
              <a:xfrm rot="5400000">
                <a:off x="5389548" y="3888575"/>
                <a:ext cx="136802" cy="146304"/>
              </a:xfrm>
              <a:prstGeom prst="roundRect">
                <a:avLst/>
              </a:prstGeom>
              <a:solidFill>
                <a:srgbClr val="00CC00">
                  <a:alpha val="80000"/>
                </a:srgb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3" name="Rounded Rectangle 422"/>
              <p:cNvSpPr/>
              <p:nvPr/>
            </p:nvSpPr>
            <p:spPr>
              <a:xfrm rot="5400000">
                <a:off x="5389548" y="467826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4" name="Rounded Rectangle 423"/>
              <p:cNvSpPr/>
              <p:nvPr/>
            </p:nvSpPr>
            <p:spPr>
              <a:xfrm rot="5400000">
                <a:off x="5389548" y="5783825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5" name="Rounded Rectangle 424"/>
              <p:cNvSpPr/>
              <p:nvPr/>
            </p:nvSpPr>
            <p:spPr>
              <a:xfrm rot="5400000">
                <a:off x="5389548" y="4836197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6" name="Rounded Rectangle 425"/>
              <p:cNvSpPr/>
              <p:nvPr/>
            </p:nvSpPr>
            <p:spPr>
              <a:xfrm rot="5400000">
                <a:off x="5169613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7" name="Rounded Rectangle 426"/>
              <p:cNvSpPr/>
              <p:nvPr/>
            </p:nvSpPr>
            <p:spPr>
              <a:xfrm rot="5400000">
                <a:off x="5169613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8" name="Rounded Rectangle 427"/>
              <p:cNvSpPr/>
              <p:nvPr/>
            </p:nvSpPr>
            <p:spPr>
              <a:xfrm rot="5400000">
                <a:off x="5169613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9" name="Rounded Rectangle 428"/>
              <p:cNvSpPr/>
              <p:nvPr/>
            </p:nvSpPr>
            <p:spPr>
              <a:xfrm>
                <a:off x="5164862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0" name="Rounded Rectangle 429"/>
              <p:cNvSpPr/>
              <p:nvPr/>
            </p:nvSpPr>
            <p:spPr>
              <a:xfrm rot="5400000">
                <a:off x="5169613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1" name="Rounded Rectangle 430"/>
              <p:cNvSpPr/>
              <p:nvPr/>
            </p:nvSpPr>
            <p:spPr>
              <a:xfrm rot="5400000">
                <a:off x="5169613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2" name="Rounded Rectangle 431"/>
              <p:cNvSpPr/>
              <p:nvPr/>
            </p:nvSpPr>
            <p:spPr>
              <a:xfrm rot="5400000">
                <a:off x="5169613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3" name="Rounded Rectangle 432"/>
              <p:cNvSpPr/>
              <p:nvPr/>
            </p:nvSpPr>
            <p:spPr>
              <a:xfrm rot="5400000">
                <a:off x="5169613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4" name="Rounded Rectangle 433"/>
              <p:cNvSpPr/>
              <p:nvPr/>
            </p:nvSpPr>
            <p:spPr>
              <a:xfrm rot="5400000">
                <a:off x="5169613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5" name="Rounded Rectangle 434"/>
              <p:cNvSpPr/>
              <p:nvPr/>
            </p:nvSpPr>
            <p:spPr>
              <a:xfrm rot="5400000">
                <a:off x="5169613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6" name="Rounded Rectangle 435"/>
              <p:cNvSpPr/>
              <p:nvPr/>
            </p:nvSpPr>
            <p:spPr>
              <a:xfrm rot="5400000">
                <a:off x="5169613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7" name="Rounded Rectangle 436"/>
              <p:cNvSpPr/>
              <p:nvPr/>
            </p:nvSpPr>
            <p:spPr>
              <a:xfrm rot="5400000">
                <a:off x="5169613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8" name="Rounded Rectangle 437"/>
              <p:cNvSpPr/>
              <p:nvPr/>
            </p:nvSpPr>
            <p:spPr>
              <a:xfrm rot="5400000">
                <a:off x="5169613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9" name="Rounded Rectangle 438"/>
              <p:cNvSpPr/>
              <p:nvPr/>
            </p:nvSpPr>
            <p:spPr>
              <a:xfrm rot="5400000">
                <a:off x="5169613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0" name="Rounded Rectangle 439"/>
              <p:cNvSpPr/>
              <p:nvPr/>
            </p:nvSpPr>
            <p:spPr>
              <a:xfrm rot="5400000">
                <a:off x="4949678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1" name="Rounded Rectangle 440"/>
              <p:cNvSpPr/>
              <p:nvPr/>
            </p:nvSpPr>
            <p:spPr>
              <a:xfrm rot="5400000">
                <a:off x="4949678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2" name="Rounded Rectangle 441"/>
              <p:cNvSpPr/>
              <p:nvPr/>
            </p:nvSpPr>
            <p:spPr>
              <a:xfrm rot="5400000">
                <a:off x="4949678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3" name="Rounded Rectangle 442"/>
              <p:cNvSpPr/>
              <p:nvPr/>
            </p:nvSpPr>
            <p:spPr>
              <a:xfrm>
                <a:off x="4944927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4" name="Rounded Rectangle 443"/>
              <p:cNvSpPr/>
              <p:nvPr/>
            </p:nvSpPr>
            <p:spPr>
              <a:xfrm rot="5400000">
                <a:off x="4949678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5" name="Rounded Rectangle 444"/>
              <p:cNvSpPr/>
              <p:nvPr/>
            </p:nvSpPr>
            <p:spPr>
              <a:xfrm rot="5400000">
                <a:off x="4949678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6" name="Rounded Rectangle 445"/>
              <p:cNvSpPr/>
              <p:nvPr/>
            </p:nvSpPr>
            <p:spPr>
              <a:xfrm rot="5400000">
                <a:off x="4949678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7" name="Rounded Rectangle 446"/>
              <p:cNvSpPr/>
              <p:nvPr/>
            </p:nvSpPr>
            <p:spPr>
              <a:xfrm rot="5400000">
                <a:off x="4949678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8" name="Rounded Rectangle 447"/>
              <p:cNvSpPr/>
              <p:nvPr/>
            </p:nvSpPr>
            <p:spPr>
              <a:xfrm rot="5400000">
                <a:off x="4949678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9" name="Rounded Rectangle 448"/>
              <p:cNvSpPr/>
              <p:nvPr/>
            </p:nvSpPr>
            <p:spPr>
              <a:xfrm rot="5400000">
                <a:off x="4949678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0" name="Rounded Rectangle 449"/>
              <p:cNvSpPr/>
              <p:nvPr/>
            </p:nvSpPr>
            <p:spPr>
              <a:xfrm rot="5400000">
                <a:off x="4949678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1" name="Rounded Rectangle 450"/>
              <p:cNvSpPr/>
              <p:nvPr/>
            </p:nvSpPr>
            <p:spPr>
              <a:xfrm rot="5400000">
                <a:off x="4949678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2" name="Rounded Rectangle 451"/>
              <p:cNvSpPr/>
              <p:nvPr/>
            </p:nvSpPr>
            <p:spPr>
              <a:xfrm rot="5400000">
                <a:off x="4949678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3" name="Rounded Rectangle 452"/>
              <p:cNvSpPr/>
              <p:nvPr/>
            </p:nvSpPr>
            <p:spPr>
              <a:xfrm rot="5400000">
                <a:off x="4949678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4" name="Rounded Rectangle 453"/>
              <p:cNvSpPr/>
              <p:nvPr/>
            </p:nvSpPr>
            <p:spPr>
              <a:xfrm rot="5400000">
                <a:off x="4729743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5" name="Rounded Rectangle 454"/>
              <p:cNvSpPr/>
              <p:nvPr/>
            </p:nvSpPr>
            <p:spPr>
              <a:xfrm rot="5400000">
                <a:off x="4729743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6" name="Rounded Rectangle 455"/>
              <p:cNvSpPr/>
              <p:nvPr/>
            </p:nvSpPr>
            <p:spPr>
              <a:xfrm rot="5400000">
                <a:off x="4729743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7" name="Rounded Rectangle 456"/>
              <p:cNvSpPr/>
              <p:nvPr/>
            </p:nvSpPr>
            <p:spPr>
              <a:xfrm>
                <a:off x="4724992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8" name="Rounded Rectangle 457"/>
              <p:cNvSpPr/>
              <p:nvPr/>
            </p:nvSpPr>
            <p:spPr>
              <a:xfrm rot="5400000">
                <a:off x="4729743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9" name="Rounded Rectangle 458"/>
              <p:cNvSpPr/>
              <p:nvPr/>
            </p:nvSpPr>
            <p:spPr>
              <a:xfrm rot="5400000">
                <a:off x="4729743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0" name="Rounded Rectangle 459"/>
              <p:cNvSpPr/>
              <p:nvPr/>
            </p:nvSpPr>
            <p:spPr>
              <a:xfrm rot="5400000">
                <a:off x="4729743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1" name="Rounded Rectangle 460"/>
              <p:cNvSpPr/>
              <p:nvPr/>
            </p:nvSpPr>
            <p:spPr>
              <a:xfrm rot="5400000">
                <a:off x="4729743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2" name="Rounded Rectangle 461"/>
              <p:cNvSpPr/>
              <p:nvPr/>
            </p:nvSpPr>
            <p:spPr>
              <a:xfrm rot="5400000">
                <a:off x="4729743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3" name="Rounded Rectangle 462"/>
              <p:cNvSpPr/>
              <p:nvPr/>
            </p:nvSpPr>
            <p:spPr>
              <a:xfrm rot="5400000">
                <a:off x="4729743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4" name="Rounded Rectangle 463"/>
              <p:cNvSpPr/>
              <p:nvPr/>
            </p:nvSpPr>
            <p:spPr>
              <a:xfrm rot="5400000">
                <a:off x="4729743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5" name="Rounded Rectangle 464"/>
              <p:cNvSpPr/>
              <p:nvPr/>
            </p:nvSpPr>
            <p:spPr>
              <a:xfrm rot="5400000">
                <a:off x="4729743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6" name="Rounded Rectangle 465"/>
              <p:cNvSpPr/>
              <p:nvPr/>
            </p:nvSpPr>
            <p:spPr>
              <a:xfrm rot="5400000">
                <a:off x="4729743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7" name="Rounded Rectangle 466"/>
              <p:cNvSpPr/>
              <p:nvPr/>
            </p:nvSpPr>
            <p:spPr>
              <a:xfrm rot="5400000">
                <a:off x="4729743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8" name="Rounded Rectangle 467"/>
              <p:cNvSpPr/>
              <p:nvPr/>
            </p:nvSpPr>
            <p:spPr>
              <a:xfrm rot="5400000">
                <a:off x="4509808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9" name="Rounded Rectangle 468"/>
              <p:cNvSpPr/>
              <p:nvPr/>
            </p:nvSpPr>
            <p:spPr>
              <a:xfrm rot="5400000">
                <a:off x="4509808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0" name="Rounded Rectangle 469"/>
              <p:cNvSpPr/>
              <p:nvPr/>
            </p:nvSpPr>
            <p:spPr>
              <a:xfrm rot="5400000">
                <a:off x="4509808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1" name="Rounded Rectangle 470"/>
              <p:cNvSpPr/>
              <p:nvPr/>
            </p:nvSpPr>
            <p:spPr>
              <a:xfrm>
                <a:off x="4505057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2" name="Rounded Rectangle 471"/>
              <p:cNvSpPr/>
              <p:nvPr/>
            </p:nvSpPr>
            <p:spPr>
              <a:xfrm rot="5400000">
                <a:off x="4509808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3" name="Rounded Rectangle 472"/>
              <p:cNvSpPr/>
              <p:nvPr/>
            </p:nvSpPr>
            <p:spPr>
              <a:xfrm rot="5400000">
                <a:off x="4509808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4" name="Rounded Rectangle 473"/>
              <p:cNvSpPr/>
              <p:nvPr/>
            </p:nvSpPr>
            <p:spPr>
              <a:xfrm rot="5400000">
                <a:off x="4509808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5" name="Rounded Rectangle 474"/>
              <p:cNvSpPr/>
              <p:nvPr/>
            </p:nvSpPr>
            <p:spPr>
              <a:xfrm rot="5400000">
                <a:off x="4509808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6" name="Rounded Rectangle 475"/>
              <p:cNvSpPr/>
              <p:nvPr/>
            </p:nvSpPr>
            <p:spPr>
              <a:xfrm rot="5400000">
                <a:off x="4509808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7" name="Rounded Rectangle 476"/>
              <p:cNvSpPr/>
              <p:nvPr/>
            </p:nvSpPr>
            <p:spPr>
              <a:xfrm rot="5400000">
                <a:off x="4509808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8" name="Rounded Rectangle 477"/>
              <p:cNvSpPr/>
              <p:nvPr/>
            </p:nvSpPr>
            <p:spPr>
              <a:xfrm rot="5400000">
                <a:off x="4509808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9" name="Rounded Rectangle 478"/>
              <p:cNvSpPr/>
              <p:nvPr/>
            </p:nvSpPr>
            <p:spPr>
              <a:xfrm rot="5400000">
                <a:off x="4509808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0" name="Rounded Rectangle 479"/>
              <p:cNvSpPr/>
              <p:nvPr/>
            </p:nvSpPr>
            <p:spPr>
              <a:xfrm rot="5400000">
                <a:off x="4509808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1" name="Rounded Rectangle 480"/>
              <p:cNvSpPr/>
              <p:nvPr/>
            </p:nvSpPr>
            <p:spPr>
              <a:xfrm rot="5400000">
                <a:off x="4509808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2" name="Rounded Rectangle 481"/>
              <p:cNvSpPr/>
              <p:nvPr/>
            </p:nvSpPr>
            <p:spPr>
              <a:xfrm rot="5400000">
                <a:off x="4289873" y="530984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3" name="Rounded Rectangle 482"/>
              <p:cNvSpPr/>
              <p:nvPr/>
            </p:nvSpPr>
            <p:spPr>
              <a:xfrm rot="5400000">
                <a:off x="4289873" y="499385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4" name="Rounded Rectangle 483"/>
              <p:cNvSpPr/>
              <p:nvPr/>
            </p:nvSpPr>
            <p:spPr>
              <a:xfrm rot="5400000">
                <a:off x="4289873" y="388790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rgbClr val="006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5" name="Rounded Rectangle 484"/>
              <p:cNvSpPr/>
              <p:nvPr/>
            </p:nvSpPr>
            <p:spPr>
              <a:xfrm>
                <a:off x="4285122" y="3725155"/>
                <a:ext cx="147036" cy="146304"/>
              </a:xfrm>
              <a:prstGeom prst="roundRect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6" name="Rounded Rectangle 485"/>
              <p:cNvSpPr/>
              <p:nvPr/>
            </p:nvSpPr>
            <p:spPr>
              <a:xfrm rot="5400000">
                <a:off x="4289873" y="562583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7" name="Rounded Rectangle 486"/>
              <p:cNvSpPr/>
              <p:nvPr/>
            </p:nvSpPr>
            <p:spPr>
              <a:xfrm rot="5400000">
                <a:off x="4289873" y="404589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8" name="Rounded Rectangle 487"/>
              <p:cNvSpPr/>
              <p:nvPr/>
            </p:nvSpPr>
            <p:spPr>
              <a:xfrm rot="5400000">
                <a:off x="4289873" y="4203888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9" name="Rounded Rectangle 488"/>
              <p:cNvSpPr/>
              <p:nvPr/>
            </p:nvSpPr>
            <p:spPr>
              <a:xfrm rot="5400000">
                <a:off x="4289873" y="436188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0" name="Rounded Rectangle 489"/>
              <p:cNvSpPr/>
              <p:nvPr/>
            </p:nvSpPr>
            <p:spPr>
              <a:xfrm rot="5400000">
                <a:off x="4289873" y="451987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1" name="Rounded Rectangle 490"/>
              <p:cNvSpPr/>
              <p:nvPr/>
            </p:nvSpPr>
            <p:spPr>
              <a:xfrm rot="5400000">
                <a:off x="4289873" y="5151852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2" name="Rounded Rectangle 491"/>
              <p:cNvSpPr/>
              <p:nvPr/>
            </p:nvSpPr>
            <p:spPr>
              <a:xfrm rot="5400000">
                <a:off x="4289873" y="546784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3" name="Rounded Rectangle 492"/>
              <p:cNvSpPr/>
              <p:nvPr/>
            </p:nvSpPr>
            <p:spPr>
              <a:xfrm rot="5400000">
                <a:off x="4289873" y="4677870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4" name="Rounded Rectangle 493"/>
              <p:cNvSpPr/>
              <p:nvPr/>
            </p:nvSpPr>
            <p:spPr>
              <a:xfrm rot="5400000">
                <a:off x="4289873" y="5783826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5" name="Rounded Rectangle 494"/>
              <p:cNvSpPr/>
              <p:nvPr/>
            </p:nvSpPr>
            <p:spPr>
              <a:xfrm rot="5400000">
                <a:off x="4289873" y="4835864"/>
                <a:ext cx="136802" cy="146304"/>
              </a:xfrm>
              <a:prstGeom prst="roundRect">
                <a:avLst/>
              </a:prstGeom>
              <a:solidFill>
                <a:schemeClr val="bg1">
                  <a:alpha val="8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3" name="Rounded Rectangle 382"/>
            <p:cNvSpPr/>
            <p:nvPr/>
          </p:nvSpPr>
          <p:spPr>
            <a:xfrm>
              <a:off x="5008427" y="5964178"/>
              <a:ext cx="1056457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lang="en-US" sz="900" dirty="0" smtClean="0"/>
                <a:t>320 MHz clock</a:t>
              </a:r>
              <a:endParaRPr lang="en-US" sz="900" dirty="0"/>
            </a:p>
          </p:txBody>
        </p:sp>
      </p:grpSp>
      <p:sp>
        <p:nvSpPr>
          <p:cNvPr id="498" name="Rounded Rectangle 497"/>
          <p:cNvSpPr/>
          <p:nvPr/>
        </p:nvSpPr>
        <p:spPr>
          <a:xfrm>
            <a:off x="2962893" y="6251574"/>
            <a:ext cx="32931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CHESS-2 Data Emulator, first sketch</a:t>
            </a:r>
            <a:endParaRPr lang="en-US" sz="1000" b="1" dirty="0"/>
          </a:p>
        </p:txBody>
      </p:sp>
      <p:sp>
        <p:nvSpPr>
          <p:cNvPr id="499" name="TextBox 498"/>
          <p:cNvSpPr txBox="1"/>
          <p:nvPr/>
        </p:nvSpPr>
        <p:spPr>
          <a:xfrm>
            <a:off x="5766072" y="3683639"/>
            <a:ext cx="1437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Outs&lt;0&gt; = Sync/Data Valid</a:t>
            </a:r>
            <a:endParaRPr lang="en-GB" sz="900" dirty="0"/>
          </a:p>
        </p:txBody>
      </p:sp>
      <p:sp>
        <p:nvSpPr>
          <p:cNvPr id="500" name="TextBox 499"/>
          <p:cNvSpPr txBox="1"/>
          <p:nvPr/>
        </p:nvSpPr>
        <p:spPr>
          <a:xfrm>
            <a:off x="5766072" y="3843182"/>
            <a:ext cx="17029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Outs&lt;1&gt; = </a:t>
            </a:r>
            <a:r>
              <a:rPr lang="en-GB" sz="900" dirty="0"/>
              <a:t>Multiple hit flag</a:t>
            </a:r>
          </a:p>
        </p:txBody>
      </p:sp>
      <p:sp>
        <p:nvSpPr>
          <p:cNvPr id="501" name="TextBox 500"/>
          <p:cNvSpPr txBox="1"/>
          <p:nvPr/>
        </p:nvSpPr>
        <p:spPr>
          <a:xfrm>
            <a:off x="5766072" y="400014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Outs&lt;2&gt; = Col&lt;4&gt;</a:t>
            </a:r>
            <a:endParaRPr lang="en-GB" sz="900" dirty="0"/>
          </a:p>
        </p:txBody>
      </p:sp>
      <p:sp>
        <p:nvSpPr>
          <p:cNvPr id="502" name="TextBox 501"/>
          <p:cNvSpPr txBox="1"/>
          <p:nvPr/>
        </p:nvSpPr>
        <p:spPr>
          <a:xfrm>
            <a:off x="5766072" y="415729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Outs&lt;3&gt; = Col&lt;3&gt;</a:t>
            </a:r>
            <a:endParaRPr lang="en-GB" sz="900" dirty="0"/>
          </a:p>
        </p:txBody>
      </p:sp>
      <p:sp>
        <p:nvSpPr>
          <p:cNvPr id="503" name="TextBox 502"/>
          <p:cNvSpPr txBox="1"/>
          <p:nvPr/>
        </p:nvSpPr>
        <p:spPr>
          <a:xfrm>
            <a:off x="5766072" y="4314260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Outs&lt;4&gt; = Col&lt;2&gt;</a:t>
            </a:r>
            <a:endParaRPr lang="en-GB" sz="900" dirty="0"/>
          </a:p>
        </p:txBody>
      </p:sp>
      <p:sp>
        <p:nvSpPr>
          <p:cNvPr id="504" name="TextBox 503"/>
          <p:cNvSpPr txBox="1"/>
          <p:nvPr/>
        </p:nvSpPr>
        <p:spPr>
          <a:xfrm>
            <a:off x="5766072" y="4476533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Outs&lt;5&gt; = Col&lt;1&gt;</a:t>
            </a:r>
            <a:endParaRPr lang="en-GB" sz="900" dirty="0"/>
          </a:p>
        </p:txBody>
      </p:sp>
      <p:sp>
        <p:nvSpPr>
          <p:cNvPr id="505" name="TextBox 504"/>
          <p:cNvSpPr txBox="1"/>
          <p:nvPr/>
        </p:nvSpPr>
        <p:spPr>
          <a:xfrm>
            <a:off x="5766072" y="4633497"/>
            <a:ext cx="12178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Outs&lt;6&gt; </a:t>
            </a:r>
            <a:r>
              <a:rPr lang="en-GB" sz="900" dirty="0"/>
              <a:t>= </a:t>
            </a:r>
            <a:r>
              <a:rPr lang="en-GB" sz="900" dirty="0" smtClean="0"/>
              <a:t>Col&lt;0&gt;</a:t>
            </a:r>
            <a:endParaRPr lang="en-GB" sz="900" dirty="0"/>
          </a:p>
        </p:txBody>
      </p:sp>
      <p:sp>
        <p:nvSpPr>
          <p:cNvPr id="506" name="TextBox 505"/>
          <p:cNvSpPr txBox="1"/>
          <p:nvPr/>
        </p:nvSpPr>
        <p:spPr>
          <a:xfrm>
            <a:off x="5766072" y="4790647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Outs&lt;7&gt; = Row&lt;0&gt;</a:t>
            </a:r>
            <a:endParaRPr lang="en-GB" sz="900" dirty="0"/>
          </a:p>
        </p:txBody>
      </p:sp>
      <p:sp>
        <p:nvSpPr>
          <p:cNvPr id="507" name="TextBox 506"/>
          <p:cNvSpPr txBox="1"/>
          <p:nvPr/>
        </p:nvSpPr>
        <p:spPr>
          <a:xfrm>
            <a:off x="5766072" y="4947611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Outs&lt;8&gt; = Row&lt;1&gt;</a:t>
            </a:r>
            <a:endParaRPr lang="en-GB" sz="900" dirty="0"/>
          </a:p>
        </p:txBody>
      </p:sp>
      <p:sp>
        <p:nvSpPr>
          <p:cNvPr id="508" name="TextBox 507"/>
          <p:cNvSpPr txBox="1"/>
          <p:nvPr/>
        </p:nvSpPr>
        <p:spPr>
          <a:xfrm>
            <a:off x="5766072" y="511364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Outs&lt;9&gt; = Row&lt;2&gt;</a:t>
            </a:r>
            <a:endParaRPr lang="en-GB" sz="900" dirty="0"/>
          </a:p>
        </p:txBody>
      </p:sp>
      <p:sp>
        <p:nvSpPr>
          <p:cNvPr id="509" name="TextBox 508"/>
          <p:cNvSpPr txBox="1"/>
          <p:nvPr/>
        </p:nvSpPr>
        <p:spPr>
          <a:xfrm>
            <a:off x="5766072" y="5270610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Outs&lt;10&gt; = Row&lt;3&gt;</a:t>
            </a:r>
            <a:endParaRPr lang="en-GB" sz="900" dirty="0"/>
          </a:p>
        </p:txBody>
      </p:sp>
      <p:sp>
        <p:nvSpPr>
          <p:cNvPr id="510" name="TextBox 509"/>
          <p:cNvSpPr txBox="1"/>
          <p:nvPr/>
        </p:nvSpPr>
        <p:spPr>
          <a:xfrm>
            <a:off x="5766072" y="5429922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Outs&lt;11&gt; = Row&lt;4&gt;</a:t>
            </a:r>
            <a:endParaRPr lang="en-GB" sz="900" dirty="0"/>
          </a:p>
        </p:txBody>
      </p:sp>
      <p:sp>
        <p:nvSpPr>
          <p:cNvPr id="511" name="TextBox 510"/>
          <p:cNvSpPr txBox="1"/>
          <p:nvPr/>
        </p:nvSpPr>
        <p:spPr>
          <a:xfrm>
            <a:off x="5766072" y="558688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Outs&lt;12&gt; = Row&lt;5&gt;</a:t>
            </a:r>
            <a:endParaRPr lang="en-GB" sz="900" dirty="0"/>
          </a:p>
        </p:txBody>
      </p:sp>
      <p:sp>
        <p:nvSpPr>
          <p:cNvPr id="512" name="TextBox 511"/>
          <p:cNvSpPr txBox="1"/>
          <p:nvPr/>
        </p:nvSpPr>
        <p:spPr>
          <a:xfrm>
            <a:off x="5766072" y="5752921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Outs&lt;13&gt; = Row&lt;6&gt;</a:t>
            </a:r>
            <a:endParaRPr lang="en-GB" sz="900" dirty="0"/>
          </a:p>
        </p:txBody>
      </p:sp>
      <p:sp>
        <p:nvSpPr>
          <p:cNvPr id="513" name="TextBox 512"/>
          <p:cNvSpPr txBox="1"/>
          <p:nvPr/>
        </p:nvSpPr>
        <p:spPr>
          <a:xfrm>
            <a:off x="5766072" y="5966939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LVDS clock, 320 MHz</a:t>
            </a:r>
            <a:endParaRPr lang="en-GB" sz="900" dirty="0"/>
          </a:p>
        </p:txBody>
      </p:sp>
      <p:sp>
        <p:nvSpPr>
          <p:cNvPr id="514" name="Rounded Rectangle 513"/>
          <p:cNvSpPr/>
          <p:nvPr/>
        </p:nvSpPr>
        <p:spPr>
          <a:xfrm rot="16200000">
            <a:off x="4942385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first hit</a:t>
            </a:r>
            <a:endParaRPr lang="en-US" sz="1100" dirty="0"/>
          </a:p>
        </p:txBody>
      </p:sp>
      <p:sp>
        <p:nvSpPr>
          <p:cNvPr id="515" name="Rounded Rectangle 514"/>
          <p:cNvSpPr/>
          <p:nvPr/>
        </p:nvSpPr>
        <p:spPr>
          <a:xfrm rot="16200000">
            <a:off x="4723181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second hit</a:t>
            </a:r>
            <a:endParaRPr lang="en-US" sz="1100" dirty="0"/>
          </a:p>
        </p:txBody>
      </p:sp>
      <p:sp>
        <p:nvSpPr>
          <p:cNvPr id="516" name="Rounded Rectangle 515"/>
          <p:cNvSpPr/>
          <p:nvPr/>
        </p:nvSpPr>
        <p:spPr>
          <a:xfrm rot="16200000">
            <a:off x="4503978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third hit</a:t>
            </a:r>
            <a:endParaRPr lang="en-US" sz="1100" dirty="0"/>
          </a:p>
        </p:txBody>
      </p:sp>
      <p:sp>
        <p:nvSpPr>
          <p:cNvPr id="517" name="Rounded Rectangle 516"/>
          <p:cNvSpPr/>
          <p:nvPr/>
        </p:nvSpPr>
        <p:spPr>
          <a:xfrm rot="16200000">
            <a:off x="4284409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fourth hit</a:t>
            </a:r>
            <a:endParaRPr lang="en-US" sz="1100" dirty="0"/>
          </a:p>
        </p:txBody>
      </p:sp>
      <p:sp>
        <p:nvSpPr>
          <p:cNvPr id="518" name="Rounded Rectangle 517"/>
          <p:cNvSpPr/>
          <p:nvPr/>
        </p:nvSpPr>
        <p:spPr>
          <a:xfrm rot="16200000">
            <a:off x="4064474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fifth hit</a:t>
            </a:r>
            <a:endParaRPr lang="en-US" sz="1100" dirty="0"/>
          </a:p>
        </p:txBody>
      </p:sp>
      <p:sp>
        <p:nvSpPr>
          <p:cNvPr id="519" name="Rounded Rectangle 518"/>
          <p:cNvSpPr/>
          <p:nvPr/>
        </p:nvSpPr>
        <p:spPr>
          <a:xfrm rot="16200000">
            <a:off x="3844539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sixth hit</a:t>
            </a:r>
            <a:endParaRPr lang="en-US" sz="1100" dirty="0"/>
          </a:p>
        </p:txBody>
      </p:sp>
      <p:sp>
        <p:nvSpPr>
          <p:cNvPr id="520" name="Rounded Rectangle 519"/>
          <p:cNvSpPr/>
          <p:nvPr/>
        </p:nvSpPr>
        <p:spPr>
          <a:xfrm rot="16200000">
            <a:off x="3530506" y="2947646"/>
            <a:ext cx="1010011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seventh hit</a:t>
            </a:r>
            <a:endParaRPr lang="en-US" sz="1100" dirty="0"/>
          </a:p>
        </p:txBody>
      </p:sp>
      <p:sp>
        <p:nvSpPr>
          <p:cNvPr id="521" name="Rounded Rectangle 520"/>
          <p:cNvSpPr/>
          <p:nvPr/>
        </p:nvSpPr>
        <p:spPr>
          <a:xfrm rot="16200000">
            <a:off x="3404303" y="3039782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eighth hit</a:t>
            </a:r>
            <a:endParaRPr lang="en-US" sz="1100" dirty="0"/>
          </a:p>
        </p:txBody>
      </p:sp>
      <p:grpSp>
        <p:nvGrpSpPr>
          <p:cNvPr id="522" name="Group 521"/>
          <p:cNvGrpSpPr/>
          <p:nvPr/>
        </p:nvGrpSpPr>
        <p:grpSpPr>
          <a:xfrm>
            <a:off x="137601" y="6271262"/>
            <a:ext cx="1443914" cy="494395"/>
            <a:chOff x="7672411" y="183728"/>
            <a:chExt cx="1443914" cy="494395"/>
          </a:xfrm>
        </p:grpSpPr>
        <p:sp>
          <p:nvSpPr>
            <p:cNvPr id="523" name="Rounded Rectangle 522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Rounded Rectangle 523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Rounded Rectangle 524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26" name="Rounded Rectangle 525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27" name="Rounded Rectangle 526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Rounded Rectangle 527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Rounded Rectangle 528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Rounded Rectangle 529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Rounded Rectangle 530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6313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644153" y="3615275"/>
            <a:ext cx="1896450" cy="2850164"/>
            <a:chOff x="3644153" y="3615275"/>
            <a:chExt cx="1896450" cy="2850164"/>
          </a:xfrm>
        </p:grpSpPr>
        <p:sp>
          <p:nvSpPr>
            <p:cNvPr id="496" name="Rectangle 495"/>
            <p:cNvSpPr/>
            <p:nvPr/>
          </p:nvSpPr>
          <p:spPr>
            <a:xfrm>
              <a:off x="3644153" y="3615275"/>
              <a:ext cx="1896450" cy="285016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lIns="0" tIns="0" rIns="0" bIns="0" rtlCol="0" anchor="ctr"/>
            <a:lstStyle/>
            <a:p>
              <a:pPr algn="ctr"/>
              <a:endParaRPr lang="en-US" sz="1200" dirty="0" smtClean="0">
                <a:solidFill>
                  <a:prstClr val="white"/>
                </a:solidFill>
              </a:endParaRPr>
            </a:p>
          </p:txBody>
        </p:sp>
        <p:sp>
          <p:nvSpPr>
            <p:cNvPr id="497" name="Isosceles Triangle 496"/>
            <p:cNvSpPr/>
            <p:nvPr/>
          </p:nvSpPr>
          <p:spPr>
            <a:xfrm rot="16200000">
              <a:off x="5434766" y="6049882"/>
              <a:ext cx="141030" cy="70645"/>
            </a:xfrm>
            <a:prstGeom prst="triangle">
              <a:avLst/>
            </a:prstGeom>
            <a:noFill/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2" name="Isosceles Triangle 591"/>
            <p:cNvSpPr/>
            <p:nvPr/>
          </p:nvSpPr>
          <p:spPr>
            <a:xfrm rot="16200000">
              <a:off x="5434766" y="6277442"/>
              <a:ext cx="141030" cy="70645"/>
            </a:xfrm>
            <a:prstGeom prst="triangle">
              <a:avLst/>
            </a:prstGeom>
            <a:noFill/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Emulator Interfaces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Emulator will also need a 40MHz clock input, to synchronise the 25ns data output periods.</a:t>
            </a:r>
          </a:p>
          <a:p>
            <a:endParaRPr lang="en-GB" sz="2000" dirty="0"/>
          </a:p>
          <a:p>
            <a:r>
              <a:rPr lang="en-GB" sz="2000" dirty="0" smtClean="0"/>
              <a:t>We may over time want to add a control or configuration interface to it.</a:t>
            </a:r>
          </a:p>
          <a:p>
            <a:r>
              <a:rPr lang="en-GB" sz="2000" dirty="0" smtClean="0"/>
              <a:t>We can define this as the needs become clearer.</a:t>
            </a:r>
          </a:p>
        </p:txBody>
      </p:sp>
      <p:grpSp>
        <p:nvGrpSpPr>
          <p:cNvPr id="382" name="Group 381"/>
          <p:cNvGrpSpPr/>
          <p:nvPr/>
        </p:nvGrpSpPr>
        <p:grpSpPr>
          <a:xfrm>
            <a:off x="3742425" y="3725155"/>
            <a:ext cx="1684386" cy="2200224"/>
            <a:chOff x="4285122" y="3725155"/>
            <a:chExt cx="1684386" cy="2200224"/>
          </a:xfrm>
        </p:grpSpPr>
        <p:sp>
          <p:nvSpPr>
            <p:cNvPr id="384" name="Rounded Rectangle 383"/>
            <p:cNvSpPr/>
            <p:nvPr/>
          </p:nvSpPr>
          <p:spPr>
            <a:xfrm rot="5400000">
              <a:off x="5827955" y="5625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Rounded Rectangle 384"/>
            <p:cNvSpPr/>
            <p:nvPr/>
          </p:nvSpPr>
          <p:spPr>
            <a:xfrm rot="5400000">
              <a:off x="5827955" y="4994134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Rounded Rectangle 385"/>
            <p:cNvSpPr/>
            <p:nvPr/>
          </p:nvSpPr>
          <p:spPr>
            <a:xfrm rot="5400000">
              <a:off x="5822838" y="3725521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Rounded Rectangle 386"/>
            <p:cNvSpPr/>
            <p:nvPr/>
          </p:nvSpPr>
          <p:spPr>
            <a:xfrm rot="5400000">
              <a:off x="5827955" y="404651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Rounded Rectangle 387"/>
            <p:cNvSpPr/>
            <p:nvPr/>
          </p:nvSpPr>
          <p:spPr>
            <a:xfrm rot="5400000">
              <a:off x="5827955" y="420444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9" name="Rounded Rectangle 388"/>
            <p:cNvSpPr/>
            <p:nvPr/>
          </p:nvSpPr>
          <p:spPr>
            <a:xfrm rot="5400000">
              <a:off x="5827955" y="43623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0" name="Rounded Rectangle 389"/>
            <p:cNvSpPr/>
            <p:nvPr/>
          </p:nvSpPr>
          <p:spPr>
            <a:xfrm rot="5400000">
              <a:off x="5827955" y="4520323"/>
              <a:ext cx="136802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Rounded Rectangle 390"/>
            <p:cNvSpPr/>
            <p:nvPr/>
          </p:nvSpPr>
          <p:spPr>
            <a:xfrm rot="5400000">
              <a:off x="5827955" y="5152071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Rounded Rectangle 391"/>
            <p:cNvSpPr/>
            <p:nvPr/>
          </p:nvSpPr>
          <p:spPr>
            <a:xfrm rot="5400000">
              <a:off x="5827955" y="531000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Rounded Rectangle 392"/>
            <p:cNvSpPr/>
            <p:nvPr/>
          </p:nvSpPr>
          <p:spPr>
            <a:xfrm rot="5400000">
              <a:off x="5827955" y="546794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Rounded Rectangle 393"/>
            <p:cNvSpPr/>
            <p:nvPr/>
          </p:nvSpPr>
          <p:spPr>
            <a:xfrm rot="5400000">
              <a:off x="5827955" y="388857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Rounded Rectangle 394"/>
            <p:cNvSpPr/>
            <p:nvPr/>
          </p:nvSpPr>
          <p:spPr>
            <a:xfrm rot="5400000">
              <a:off x="5827955" y="46782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6" name="Rounded Rectangle 395"/>
            <p:cNvSpPr/>
            <p:nvPr/>
          </p:nvSpPr>
          <p:spPr>
            <a:xfrm rot="5400000">
              <a:off x="5827955" y="578382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Rounded Rectangle 396"/>
            <p:cNvSpPr/>
            <p:nvPr/>
          </p:nvSpPr>
          <p:spPr>
            <a:xfrm rot="5400000">
              <a:off x="5827955" y="4836197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Rounded Rectangle 397"/>
            <p:cNvSpPr/>
            <p:nvPr/>
          </p:nvSpPr>
          <p:spPr>
            <a:xfrm rot="5400000">
              <a:off x="5608751" y="578382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Rounded Rectangle 398"/>
            <p:cNvSpPr/>
            <p:nvPr/>
          </p:nvSpPr>
          <p:spPr>
            <a:xfrm rot="5400000">
              <a:off x="5608751" y="4836197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Rounded Rectangle 399"/>
            <p:cNvSpPr/>
            <p:nvPr/>
          </p:nvSpPr>
          <p:spPr>
            <a:xfrm rot="5400000">
              <a:off x="5608751" y="5310008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Rounded Rectangle 400"/>
            <p:cNvSpPr/>
            <p:nvPr/>
          </p:nvSpPr>
          <p:spPr>
            <a:xfrm rot="5400000">
              <a:off x="5603634" y="3725521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Rounded Rectangle 401"/>
            <p:cNvSpPr/>
            <p:nvPr/>
          </p:nvSpPr>
          <p:spPr>
            <a:xfrm rot="5400000">
              <a:off x="5608751" y="4046512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Rounded Rectangle 402"/>
            <p:cNvSpPr/>
            <p:nvPr/>
          </p:nvSpPr>
          <p:spPr>
            <a:xfrm rot="5400000">
              <a:off x="5608751" y="4204449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Rounded Rectangle 403"/>
            <p:cNvSpPr/>
            <p:nvPr/>
          </p:nvSpPr>
          <p:spPr>
            <a:xfrm rot="5400000">
              <a:off x="5608751" y="4362386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Rounded Rectangle 404"/>
            <p:cNvSpPr/>
            <p:nvPr/>
          </p:nvSpPr>
          <p:spPr>
            <a:xfrm rot="5400000">
              <a:off x="5608751" y="4520323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Rounded Rectangle 405"/>
            <p:cNvSpPr/>
            <p:nvPr/>
          </p:nvSpPr>
          <p:spPr>
            <a:xfrm rot="5400000">
              <a:off x="5608751" y="499413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7" name="Rounded Rectangle 406"/>
            <p:cNvSpPr/>
            <p:nvPr/>
          </p:nvSpPr>
          <p:spPr>
            <a:xfrm rot="5400000">
              <a:off x="5608751" y="5152071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Rounded Rectangle 407"/>
            <p:cNvSpPr/>
            <p:nvPr/>
          </p:nvSpPr>
          <p:spPr>
            <a:xfrm rot="5400000">
              <a:off x="5608751" y="546794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Rounded Rectangle 408"/>
            <p:cNvSpPr/>
            <p:nvPr/>
          </p:nvSpPr>
          <p:spPr>
            <a:xfrm rot="5400000">
              <a:off x="5608751" y="5625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Rounded Rectangle 409"/>
            <p:cNvSpPr/>
            <p:nvPr/>
          </p:nvSpPr>
          <p:spPr>
            <a:xfrm rot="5400000">
              <a:off x="5608751" y="388857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" name="Rounded Rectangle 410"/>
            <p:cNvSpPr/>
            <p:nvPr/>
          </p:nvSpPr>
          <p:spPr>
            <a:xfrm rot="5400000">
              <a:off x="5608751" y="4678260"/>
              <a:ext cx="136802" cy="146304"/>
            </a:xfrm>
            <a:prstGeom prst="roundRect">
              <a:avLst/>
            </a:prstGeom>
            <a:solidFill>
              <a:schemeClr val="tx1">
                <a:lumMod val="50000"/>
                <a:lumOff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Rounded Rectangle 411"/>
            <p:cNvSpPr/>
            <p:nvPr/>
          </p:nvSpPr>
          <p:spPr>
            <a:xfrm rot="5400000">
              <a:off x="5389548" y="5625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" name="Rounded Rectangle 412"/>
            <p:cNvSpPr/>
            <p:nvPr/>
          </p:nvSpPr>
          <p:spPr>
            <a:xfrm rot="5400000">
              <a:off x="5389548" y="4994134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Rounded Rectangle 413"/>
            <p:cNvSpPr/>
            <p:nvPr/>
          </p:nvSpPr>
          <p:spPr>
            <a:xfrm rot="5400000">
              <a:off x="5389548" y="5310008"/>
              <a:ext cx="136802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Rounded Rectangle 414"/>
            <p:cNvSpPr/>
            <p:nvPr/>
          </p:nvSpPr>
          <p:spPr>
            <a:xfrm rot="5400000">
              <a:off x="5384431" y="3725521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Rounded Rectangle 415"/>
            <p:cNvSpPr/>
            <p:nvPr/>
          </p:nvSpPr>
          <p:spPr>
            <a:xfrm rot="5400000">
              <a:off x="5389548" y="404651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Rounded Rectangle 416"/>
            <p:cNvSpPr/>
            <p:nvPr/>
          </p:nvSpPr>
          <p:spPr>
            <a:xfrm rot="5400000">
              <a:off x="5389548" y="4204449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Rounded Rectangle 417"/>
            <p:cNvSpPr/>
            <p:nvPr/>
          </p:nvSpPr>
          <p:spPr>
            <a:xfrm rot="5400000">
              <a:off x="5389548" y="436238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9" name="Rounded Rectangle 418"/>
            <p:cNvSpPr/>
            <p:nvPr/>
          </p:nvSpPr>
          <p:spPr>
            <a:xfrm rot="5400000">
              <a:off x="5389548" y="4520323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0" name="Rounded Rectangle 419"/>
            <p:cNvSpPr/>
            <p:nvPr/>
          </p:nvSpPr>
          <p:spPr>
            <a:xfrm rot="5400000">
              <a:off x="5389548" y="5152071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Rounded Rectangle 420"/>
            <p:cNvSpPr/>
            <p:nvPr/>
          </p:nvSpPr>
          <p:spPr>
            <a:xfrm rot="5400000">
              <a:off x="5389548" y="546794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Rounded Rectangle 421"/>
            <p:cNvSpPr/>
            <p:nvPr/>
          </p:nvSpPr>
          <p:spPr>
            <a:xfrm rot="5400000">
              <a:off x="5389548" y="3888575"/>
              <a:ext cx="136802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Rounded Rectangle 422"/>
            <p:cNvSpPr/>
            <p:nvPr/>
          </p:nvSpPr>
          <p:spPr>
            <a:xfrm rot="5400000">
              <a:off x="5389548" y="467826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Rounded Rectangle 423"/>
            <p:cNvSpPr/>
            <p:nvPr/>
          </p:nvSpPr>
          <p:spPr>
            <a:xfrm rot="5400000">
              <a:off x="5389548" y="5783825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5" name="Rounded Rectangle 424"/>
            <p:cNvSpPr/>
            <p:nvPr/>
          </p:nvSpPr>
          <p:spPr>
            <a:xfrm rot="5400000">
              <a:off x="5389548" y="4836197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Rounded Rectangle 425"/>
            <p:cNvSpPr/>
            <p:nvPr/>
          </p:nvSpPr>
          <p:spPr>
            <a:xfrm rot="5400000">
              <a:off x="5169613" y="530984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Rounded Rectangle 426"/>
            <p:cNvSpPr/>
            <p:nvPr/>
          </p:nvSpPr>
          <p:spPr>
            <a:xfrm rot="5400000">
              <a:off x="5169613" y="499385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Rounded Rectangle 427"/>
            <p:cNvSpPr/>
            <p:nvPr/>
          </p:nvSpPr>
          <p:spPr>
            <a:xfrm rot="5400000">
              <a:off x="5169613" y="388790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Rounded Rectangle 428"/>
            <p:cNvSpPr/>
            <p:nvPr/>
          </p:nvSpPr>
          <p:spPr>
            <a:xfrm>
              <a:off x="5164862" y="3725155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Rounded Rectangle 429"/>
            <p:cNvSpPr/>
            <p:nvPr/>
          </p:nvSpPr>
          <p:spPr>
            <a:xfrm rot="5400000">
              <a:off x="5169613" y="562583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Rounded Rectangle 430"/>
            <p:cNvSpPr/>
            <p:nvPr/>
          </p:nvSpPr>
          <p:spPr>
            <a:xfrm rot="5400000">
              <a:off x="5169613" y="404589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2" name="Rounded Rectangle 431"/>
            <p:cNvSpPr/>
            <p:nvPr/>
          </p:nvSpPr>
          <p:spPr>
            <a:xfrm rot="5400000">
              <a:off x="5169613" y="420388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3" name="Rounded Rectangle 432"/>
            <p:cNvSpPr/>
            <p:nvPr/>
          </p:nvSpPr>
          <p:spPr>
            <a:xfrm rot="5400000">
              <a:off x="5169613" y="4361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Rounded Rectangle 433"/>
            <p:cNvSpPr/>
            <p:nvPr/>
          </p:nvSpPr>
          <p:spPr>
            <a:xfrm rot="5400000">
              <a:off x="5169613" y="451987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Rounded Rectangle 434"/>
            <p:cNvSpPr/>
            <p:nvPr/>
          </p:nvSpPr>
          <p:spPr>
            <a:xfrm rot="5400000">
              <a:off x="5169613" y="515185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Rounded Rectangle 435"/>
            <p:cNvSpPr/>
            <p:nvPr/>
          </p:nvSpPr>
          <p:spPr>
            <a:xfrm rot="5400000">
              <a:off x="5169613" y="546784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Rounded Rectangle 436"/>
            <p:cNvSpPr/>
            <p:nvPr/>
          </p:nvSpPr>
          <p:spPr>
            <a:xfrm rot="5400000">
              <a:off x="5169613" y="467787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8" name="Rounded Rectangle 437"/>
            <p:cNvSpPr/>
            <p:nvPr/>
          </p:nvSpPr>
          <p:spPr>
            <a:xfrm rot="5400000">
              <a:off x="5169613" y="578382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Rounded Rectangle 438"/>
            <p:cNvSpPr/>
            <p:nvPr/>
          </p:nvSpPr>
          <p:spPr>
            <a:xfrm rot="5400000">
              <a:off x="5169613" y="483586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Rounded Rectangle 439"/>
            <p:cNvSpPr/>
            <p:nvPr/>
          </p:nvSpPr>
          <p:spPr>
            <a:xfrm rot="5400000">
              <a:off x="4949678" y="530984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Rounded Rectangle 440"/>
            <p:cNvSpPr/>
            <p:nvPr/>
          </p:nvSpPr>
          <p:spPr>
            <a:xfrm rot="5400000">
              <a:off x="4949678" y="499385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Rounded Rectangle 441"/>
            <p:cNvSpPr/>
            <p:nvPr/>
          </p:nvSpPr>
          <p:spPr>
            <a:xfrm rot="5400000">
              <a:off x="4949678" y="388790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Rounded Rectangle 442"/>
            <p:cNvSpPr/>
            <p:nvPr/>
          </p:nvSpPr>
          <p:spPr>
            <a:xfrm>
              <a:off x="4944927" y="3725155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Rounded Rectangle 443"/>
            <p:cNvSpPr/>
            <p:nvPr/>
          </p:nvSpPr>
          <p:spPr>
            <a:xfrm rot="5400000">
              <a:off x="4949678" y="562583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Rounded Rectangle 444"/>
            <p:cNvSpPr/>
            <p:nvPr/>
          </p:nvSpPr>
          <p:spPr>
            <a:xfrm rot="5400000">
              <a:off x="4949678" y="404589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Rounded Rectangle 445"/>
            <p:cNvSpPr/>
            <p:nvPr/>
          </p:nvSpPr>
          <p:spPr>
            <a:xfrm rot="5400000">
              <a:off x="4949678" y="420388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7" name="Rounded Rectangle 446"/>
            <p:cNvSpPr/>
            <p:nvPr/>
          </p:nvSpPr>
          <p:spPr>
            <a:xfrm rot="5400000">
              <a:off x="4949678" y="4361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Rounded Rectangle 447"/>
            <p:cNvSpPr/>
            <p:nvPr/>
          </p:nvSpPr>
          <p:spPr>
            <a:xfrm rot="5400000">
              <a:off x="4949678" y="451987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9" name="Rounded Rectangle 448"/>
            <p:cNvSpPr/>
            <p:nvPr/>
          </p:nvSpPr>
          <p:spPr>
            <a:xfrm rot="5400000">
              <a:off x="4949678" y="515185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Rounded Rectangle 449"/>
            <p:cNvSpPr/>
            <p:nvPr/>
          </p:nvSpPr>
          <p:spPr>
            <a:xfrm rot="5400000">
              <a:off x="4949678" y="546784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Rounded Rectangle 450"/>
            <p:cNvSpPr/>
            <p:nvPr/>
          </p:nvSpPr>
          <p:spPr>
            <a:xfrm rot="5400000">
              <a:off x="4949678" y="467787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Rounded Rectangle 451"/>
            <p:cNvSpPr/>
            <p:nvPr/>
          </p:nvSpPr>
          <p:spPr>
            <a:xfrm rot="5400000">
              <a:off x="4949678" y="578382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3" name="Rounded Rectangle 452"/>
            <p:cNvSpPr/>
            <p:nvPr/>
          </p:nvSpPr>
          <p:spPr>
            <a:xfrm rot="5400000">
              <a:off x="4949678" y="483586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Rounded Rectangle 453"/>
            <p:cNvSpPr/>
            <p:nvPr/>
          </p:nvSpPr>
          <p:spPr>
            <a:xfrm rot="5400000">
              <a:off x="4729743" y="530984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5" name="Rounded Rectangle 454"/>
            <p:cNvSpPr/>
            <p:nvPr/>
          </p:nvSpPr>
          <p:spPr>
            <a:xfrm rot="5400000">
              <a:off x="4729743" y="499385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6" name="Rounded Rectangle 455"/>
            <p:cNvSpPr/>
            <p:nvPr/>
          </p:nvSpPr>
          <p:spPr>
            <a:xfrm rot="5400000">
              <a:off x="4729743" y="388790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Rounded Rectangle 456"/>
            <p:cNvSpPr/>
            <p:nvPr/>
          </p:nvSpPr>
          <p:spPr>
            <a:xfrm>
              <a:off x="4724992" y="3725155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Rounded Rectangle 457"/>
            <p:cNvSpPr/>
            <p:nvPr/>
          </p:nvSpPr>
          <p:spPr>
            <a:xfrm rot="5400000">
              <a:off x="4729743" y="562583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Rounded Rectangle 458"/>
            <p:cNvSpPr/>
            <p:nvPr/>
          </p:nvSpPr>
          <p:spPr>
            <a:xfrm rot="5400000">
              <a:off x="4729743" y="404589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0" name="Rounded Rectangle 459"/>
            <p:cNvSpPr/>
            <p:nvPr/>
          </p:nvSpPr>
          <p:spPr>
            <a:xfrm rot="5400000">
              <a:off x="4729743" y="420388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1" name="Rounded Rectangle 460"/>
            <p:cNvSpPr/>
            <p:nvPr/>
          </p:nvSpPr>
          <p:spPr>
            <a:xfrm rot="5400000">
              <a:off x="4729743" y="4361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2" name="Rounded Rectangle 461"/>
            <p:cNvSpPr/>
            <p:nvPr/>
          </p:nvSpPr>
          <p:spPr>
            <a:xfrm rot="5400000">
              <a:off x="4729743" y="451987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Rounded Rectangle 462"/>
            <p:cNvSpPr/>
            <p:nvPr/>
          </p:nvSpPr>
          <p:spPr>
            <a:xfrm rot="5400000">
              <a:off x="4729743" y="515185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Rounded Rectangle 463"/>
            <p:cNvSpPr/>
            <p:nvPr/>
          </p:nvSpPr>
          <p:spPr>
            <a:xfrm rot="5400000">
              <a:off x="4729743" y="546784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Rounded Rectangle 464"/>
            <p:cNvSpPr/>
            <p:nvPr/>
          </p:nvSpPr>
          <p:spPr>
            <a:xfrm rot="5400000">
              <a:off x="4729743" y="467787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Rounded Rectangle 465"/>
            <p:cNvSpPr/>
            <p:nvPr/>
          </p:nvSpPr>
          <p:spPr>
            <a:xfrm rot="5400000">
              <a:off x="4729743" y="578382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7" name="Rounded Rectangle 466"/>
            <p:cNvSpPr/>
            <p:nvPr/>
          </p:nvSpPr>
          <p:spPr>
            <a:xfrm rot="5400000">
              <a:off x="4729743" y="483586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8" name="Rounded Rectangle 467"/>
            <p:cNvSpPr/>
            <p:nvPr/>
          </p:nvSpPr>
          <p:spPr>
            <a:xfrm rot="5400000">
              <a:off x="4509808" y="530984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Rounded Rectangle 468"/>
            <p:cNvSpPr/>
            <p:nvPr/>
          </p:nvSpPr>
          <p:spPr>
            <a:xfrm rot="5400000">
              <a:off x="4509808" y="499385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Rounded Rectangle 469"/>
            <p:cNvSpPr/>
            <p:nvPr/>
          </p:nvSpPr>
          <p:spPr>
            <a:xfrm rot="5400000">
              <a:off x="4509808" y="388790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Rounded Rectangle 470"/>
            <p:cNvSpPr/>
            <p:nvPr/>
          </p:nvSpPr>
          <p:spPr>
            <a:xfrm>
              <a:off x="4505057" y="3725155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Rounded Rectangle 471"/>
            <p:cNvSpPr/>
            <p:nvPr/>
          </p:nvSpPr>
          <p:spPr>
            <a:xfrm rot="5400000">
              <a:off x="4509808" y="562583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3" name="Rounded Rectangle 472"/>
            <p:cNvSpPr/>
            <p:nvPr/>
          </p:nvSpPr>
          <p:spPr>
            <a:xfrm rot="5400000">
              <a:off x="4509808" y="404589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4" name="Rounded Rectangle 473"/>
            <p:cNvSpPr/>
            <p:nvPr/>
          </p:nvSpPr>
          <p:spPr>
            <a:xfrm rot="5400000">
              <a:off x="4509808" y="420388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Rounded Rectangle 474"/>
            <p:cNvSpPr/>
            <p:nvPr/>
          </p:nvSpPr>
          <p:spPr>
            <a:xfrm rot="5400000">
              <a:off x="4509808" y="4361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Rounded Rectangle 475"/>
            <p:cNvSpPr/>
            <p:nvPr/>
          </p:nvSpPr>
          <p:spPr>
            <a:xfrm rot="5400000">
              <a:off x="4509808" y="451987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Rounded Rectangle 476"/>
            <p:cNvSpPr/>
            <p:nvPr/>
          </p:nvSpPr>
          <p:spPr>
            <a:xfrm rot="5400000">
              <a:off x="4509808" y="515185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Rounded Rectangle 477"/>
            <p:cNvSpPr/>
            <p:nvPr/>
          </p:nvSpPr>
          <p:spPr>
            <a:xfrm rot="5400000">
              <a:off x="4509808" y="546784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9" name="Rounded Rectangle 478"/>
            <p:cNvSpPr/>
            <p:nvPr/>
          </p:nvSpPr>
          <p:spPr>
            <a:xfrm rot="5400000">
              <a:off x="4509808" y="467787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0" name="Rounded Rectangle 479"/>
            <p:cNvSpPr/>
            <p:nvPr/>
          </p:nvSpPr>
          <p:spPr>
            <a:xfrm rot="5400000">
              <a:off x="4509808" y="578382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Rounded Rectangle 480"/>
            <p:cNvSpPr/>
            <p:nvPr/>
          </p:nvSpPr>
          <p:spPr>
            <a:xfrm rot="5400000">
              <a:off x="4509808" y="483586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Rounded Rectangle 481"/>
            <p:cNvSpPr/>
            <p:nvPr/>
          </p:nvSpPr>
          <p:spPr>
            <a:xfrm rot="5400000">
              <a:off x="4289873" y="530984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ounded Rectangle 482"/>
            <p:cNvSpPr/>
            <p:nvPr/>
          </p:nvSpPr>
          <p:spPr>
            <a:xfrm rot="5400000">
              <a:off x="4289873" y="499385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Rounded Rectangle 483"/>
            <p:cNvSpPr/>
            <p:nvPr/>
          </p:nvSpPr>
          <p:spPr>
            <a:xfrm rot="5400000">
              <a:off x="4289873" y="388790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Rounded Rectangle 484"/>
            <p:cNvSpPr/>
            <p:nvPr/>
          </p:nvSpPr>
          <p:spPr>
            <a:xfrm>
              <a:off x="4285122" y="3725155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6" name="Rounded Rectangle 485"/>
            <p:cNvSpPr/>
            <p:nvPr/>
          </p:nvSpPr>
          <p:spPr>
            <a:xfrm rot="5400000">
              <a:off x="4289873" y="562583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Rounded Rectangle 486"/>
            <p:cNvSpPr/>
            <p:nvPr/>
          </p:nvSpPr>
          <p:spPr>
            <a:xfrm rot="5400000">
              <a:off x="4289873" y="404589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Rounded Rectangle 487"/>
            <p:cNvSpPr/>
            <p:nvPr/>
          </p:nvSpPr>
          <p:spPr>
            <a:xfrm rot="5400000">
              <a:off x="4289873" y="4203888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ounded Rectangle 488"/>
            <p:cNvSpPr/>
            <p:nvPr/>
          </p:nvSpPr>
          <p:spPr>
            <a:xfrm rot="5400000">
              <a:off x="4289873" y="436188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Rounded Rectangle 489"/>
            <p:cNvSpPr/>
            <p:nvPr/>
          </p:nvSpPr>
          <p:spPr>
            <a:xfrm rot="5400000">
              <a:off x="4289873" y="451987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1" name="Rounded Rectangle 490"/>
            <p:cNvSpPr/>
            <p:nvPr/>
          </p:nvSpPr>
          <p:spPr>
            <a:xfrm rot="5400000">
              <a:off x="4289873" y="5151852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2" name="Rounded Rectangle 491"/>
            <p:cNvSpPr/>
            <p:nvPr/>
          </p:nvSpPr>
          <p:spPr>
            <a:xfrm rot="5400000">
              <a:off x="4289873" y="546784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3" name="Rounded Rectangle 492"/>
            <p:cNvSpPr/>
            <p:nvPr/>
          </p:nvSpPr>
          <p:spPr>
            <a:xfrm rot="5400000">
              <a:off x="4289873" y="4677870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Rounded Rectangle 493"/>
            <p:cNvSpPr/>
            <p:nvPr/>
          </p:nvSpPr>
          <p:spPr>
            <a:xfrm rot="5400000">
              <a:off x="4289873" y="5783826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5" name="Rounded Rectangle 494"/>
            <p:cNvSpPr/>
            <p:nvPr/>
          </p:nvSpPr>
          <p:spPr>
            <a:xfrm rot="5400000">
              <a:off x="4289873" y="4835864"/>
              <a:ext cx="136802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3" name="Rounded Rectangle 382"/>
          <p:cNvSpPr/>
          <p:nvPr/>
        </p:nvSpPr>
        <p:spPr>
          <a:xfrm>
            <a:off x="4465730" y="5964178"/>
            <a:ext cx="105645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900" dirty="0" smtClean="0"/>
              <a:t>320 MHz clock</a:t>
            </a:r>
            <a:endParaRPr lang="en-US" sz="900" dirty="0"/>
          </a:p>
        </p:txBody>
      </p:sp>
      <p:sp>
        <p:nvSpPr>
          <p:cNvPr id="498" name="Rounded Rectangle 497"/>
          <p:cNvSpPr/>
          <p:nvPr/>
        </p:nvSpPr>
        <p:spPr>
          <a:xfrm>
            <a:off x="2962893" y="6511924"/>
            <a:ext cx="3293144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CHESS-2 Data Emulator, second sketch</a:t>
            </a:r>
            <a:endParaRPr lang="en-US" sz="1000" b="1" dirty="0"/>
          </a:p>
        </p:txBody>
      </p:sp>
      <p:sp>
        <p:nvSpPr>
          <p:cNvPr id="514" name="Rounded Rectangle 513"/>
          <p:cNvSpPr/>
          <p:nvPr/>
        </p:nvSpPr>
        <p:spPr>
          <a:xfrm rot="16200000">
            <a:off x="4942385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first hit</a:t>
            </a:r>
            <a:endParaRPr lang="en-US" sz="1100" dirty="0"/>
          </a:p>
        </p:txBody>
      </p:sp>
      <p:sp>
        <p:nvSpPr>
          <p:cNvPr id="515" name="Rounded Rectangle 514"/>
          <p:cNvSpPr/>
          <p:nvPr/>
        </p:nvSpPr>
        <p:spPr>
          <a:xfrm rot="16200000">
            <a:off x="4723181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second hit</a:t>
            </a:r>
            <a:endParaRPr lang="en-US" sz="1100" dirty="0"/>
          </a:p>
        </p:txBody>
      </p:sp>
      <p:sp>
        <p:nvSpPr>
          <p:cNvPr id="516" name="Rounded Rectangle 515"/>
          <p:cNvSpPr/>
          <p:nvPr/>
        </p:nvSpPr>
        <p:spPr>
          <a:xfrm rot="16200000">
            <a:off x="4503978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third hit</a:t>
            </a:r>
            <a:endParaRPr lang="en-US" sz="1100" dirty="0"/>
          </a:p>
        </p:txBody>
      </p:sp>
      <p:sp>
        <p:nvSpPr>
          <p:cNvPr id="517" name="Rounded Rectangle 516"/>
          <p:cNvSpPr/>
          <p:nvPr/>
        </p:nvSpPr>
        <p:spPr>
          <a:xfrm rot="16200000">
            <a:off x="4284409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fourth hit</a:t>
            </a:r>
            <a:endParaRPr lang="en-US" sz="1100" dirty="0"/>
          </a:p>
        </p:txBody>
      </p:sp>
      <p:sp>
        <p:nvSpPr>
          <p:cNvPr id="518" name="Rounded Rectangle 517"/>
          <p:cNvSpPr/>
          <p:nvPr/>
        </p:nvSpPr>
        <p:spPr>
          <a:xfrm rot="16200000">
            <a:off x="4064474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fifth hit</a:t>
            </a:r>
            <a:endParaRPr lang="en-US" sz="1100" dirty="0"/>
          </a:p>
        </p:txBody>
      </p:sp>
      <p:sp>
        <p:nvSpPr>
          <p:cNvPr id="519" name="Rounded Rectangle 518"/>
          <p:cNvSpPr/>
          <p:nvPr/>
        </p:nvSpPr>
        <p:spPr>
          <a:xfrm rot="16200000">
            <a:off x="3844539" y="3041378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sixth hit</a:t>
            </a:r>
            <a:endParaRPr lang="en-US" sz="1100" dirty="0"/>
          </a:p>
        </p:txBody>
      </p:sp>
      <p:sp>
        <p:nvSpPr>
          <p:cNvPr id="520" name="Rounded Rectangle 519"/>
          <p:cNvSpPr/>
          <p:nvPr/>
        </p:nvSpPr>
        <p:spPr>
          <a:xfrm rot="16200000">
            <a:off x="3530506" y="2947646"/>
            <a:ext cx="1010011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seventh hit</a:t>
            </a:r>
            <a:endParaRPr lang="en-US" sz="1100" dirty="0"/>
          </a:p>
        </p:txBody>
      </p:sp>
      <p:sp>
        <p:nvSpPr>
          <p:cNvPr id="521" name="Rounded Rectangle 520"/>
          <p:cNvSpPr/>
          <p:nvPr/>
        </p:nvSpPr>
        <p:spPr>
          <a:xfrm rot="16200000">
            <a:off x="3404303" y="3039782"/>
            <a:ext cx="82254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100" dirty="0" smtClean="0"/>
              <a:t>eighth hit</a:t>
            </a:r>
            <a:endParaRPr lang="en-US" sz="1100" dirty="0"/>
          </a:p>
        </p:txBody>
      </p:sp>
      <p:grpSp>
        <p:nvGrpSpPr>
          <p:cNvPr id="522" name="Group 521"/>
          <p:cNvGrpSpPr/>
          <p:nvPr/>
        </p:nvGrpSpPr>
        <p:grpSpPr>
          <a:xfrm>
            <a:off x="137601" y="6271262"/>
            <a:ext cx="1443914" cy="494395"/>
            <a:chOff x="7672411" y="183728"/>
            <a:chExt cx="1443914" cy="494395"/>
          </a:xfrm>
        </p:grpSpPr>
        <p:sp>
          <p:nvSpPr>
            <p:cNvPr id="523" name="Rounded Rectangle 522"/>
            <p:cNvSpPr/>
            <p:nvPr/>
          </p:nvSpPr>
          <p:spPr>
            <a:xfrm>
              <a:off x="8256442" y="231602"/>
              <a:ext cx="147036" cy="146304"/>
            </a:xfrm>
            <a:prstGeom prst="round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4" name="Rounded Rectangle 523"/>
            <p:cNvSpPr/>
            <p:nvPr/>
          </p:nvSpPr>
          <p:spPr>
            <a:xfrm>
              <a:off x="8256442" y="483946"/>
              <a:ext cx="147036" cy="146304"/>
            </a:xfrm>
            <a:prstGeom prst="round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Rounded Rectangle 524"/>
            <p:cNvSpPr/>
            <p:nvPr/>
          </p:nvSpPr>
          <p:spPr>
            <a:xfrm>
              <a:off x="8397315" y="183728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0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26" name="Rounded Rectangle 525"/>
            <p:cNvSpPr/>
            <p:nvPr/>
          </p:nvSpPr>
          <p:spPr>
            <a:xfrm>
              <a:off x="8397315" y="436072"/>
              <a:ext cx="719010" cy="24205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mean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27" name="Rounded Rectangle 526"/>
            <p:cNvSpPr/>
            <p:nvPr/>
          </p:nvSpPr>
          <p:spPr>
            <a:xfrm>
              <a:off x="8061765" y="231601"/>
              <a:ext cx="147036" cy="146304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Rounded Rectangle 527"/>
            <p:cNvSpPr/>
            <p:nvPr/>
          </p:nvSpPr>
          <p:spPr>
            <a:xfrm>
              <a:off x="8061765" y="483946"/>
              <a:ext cx="147036" cy="146304"/>
            </a:xfrm>
            <a:prstGeom prst="roundRect">
              <a:avLst/>
            </a:prstGeom>
            <a:solidFill>
              <a:srgbClr val="FF0000">
                <a:alpha val="6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Rounded Rectangle 528"/>
            <p:cNvSpPr/>
            <p:nvPr/>
          </p:nvSpPr>
          <p:spPr>
            <a:xfrm>
              <a:off x="7867088" y="231602"/>
              <a:ext cx="147036" cy="146304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Rounded Rectangle 529"/>
            <p:cNvSpPr/>
            <p:nvPr/>
          </p:nvSpPr>
          <p:spPr>
            <a:xfrm>
              <a:off x="7867088" y="483945"/>
              <a:ext cx="147036" cy="146304"/>
            </a:xfrm>
            <a:prstGeom prst="roundRect">
              <a:avLst/>
            </a:prstGeom>
            <a:solidFill>
              <a:srgbClr val="00CC00">
                <a:alpha val="80000"/>
              </a:srgbClr>
            </a:solidFill>
            <a:ln>
              <a:solidFill>
                <a:srgbClr val="006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Rounded Rectangle 530"/>
            <p:cNvSpPr/>
            <p:nvPr/>
          </p:nvSpPr>
          <p:spPr>
            <a:xfrm>
              <a:off x="7672411" y="483946"/>
              <a:ext cx="141919" cy="146304"/>
            </a:xfrm>
            <a:prstGeom prst="roundRect">
              <a:avLst/>
            </a:prstGeom>
            <a:solidFill>
              <a:srgbClr val="002060">
                <a:alpha val="80000"/>
              </a:srgb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62" name="Straight Arrow Connector 561"/>
          <p:cNvCxnSpPr/>
          <p:nvPr/>
        </p:nvCxnSpPr>
        <p:spPr>
          <a:xfrm>
            <a:off x="5540603" y="3800641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3" name="Straight Arrow Connector 562"/>
          <p:cNvCxnSpPr/>
          <p:nvPr/>
        </p:nvCxnSpPr>
        <p:spPr>
          <a:xfrm>
            <a:off x="5540603" y="3959462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4" name="Straight Arrow Connector 563"/>
          <p:cNvCxnSpPr/>
          <p:nvPr/>
        </p:nvCxnSpPr>
        <p:spPr>
          <a:xfrm>
            <a:off x="5540603" y="4118283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5" name="Straight Arrow Connector 564"/>
          <p:cNvCxnSpPr/>
          <p:nvPr/>
        </p:nvCxnSpPr>
        <p:spPr>
          <a:xfrm>
            <a:off x="5540603" y="4277104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Straight Arrow Connector 565"/>
          <p:cNvCxnSpPr/>
          <p:nvPr/>
        </p:nvCxnSpPr>
        <p:spPr>
          <a:xfrm>
            <a:off x="5540603" y="4435925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Straight Arrow Connector 566"/>
          <p:cNvCxnSpPr/>
          <p:nvPr/>
        </p:nvCxnSpPr>
        <p:spPr>
          <a:xfrm>
            <a:off x="5540603" y="4594746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Straight Arrow Connector 567"/>
          <p:cNvCxnSpPr/>
          <p:nvPr/>
        </p:nvCxnSpPr>
        <p:spPr>
          <a:xfrm>
            <a:off x="5540603" y="4753567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Straight Arrow Connector 568"/>
          <p:cNvCxnSpPr/>
          <p:nvPr/>
        </p:nvCxnSpPr>
        <p:spPr>
          <a:xfrm>
            <a:off x="5540603" y="4912388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Straight Arrow Connector 569"/>
          <p:cNvCxnSpPr/>
          <p:nvPr/>
        </p:nvCxnSpPr>
        <p:spPr>
          <a:xfrm>
            <a:off x="5540603" y="5071209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Straight Arrow Connector 570"/>
          <p:cNvCxnSpPr/>
          <p:nvPr/>
        </p:nvCxnSpPr>
        <p:spPr>
          <a:xfrm>
            <a:off x="5540603" y="5230030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Straight Arrow Connector 571"/>
          <p:cNvCxnSpPr/>
          <p:nvPr/>
        </p:nvCxnSpPr>
        <p:spPr>
          <a:xfrm>
            <a:off x="5540603" y="5388851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Straight Arrow Connector 572"/>
          <p:cNvCxnSpPr/>
          <p:nvPr/>
        </p:nvCxnSpPr>
        <p:spPr>
          <a:xfrm>
            <a:off x="5540603" y="5547672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Straight Arrow Connector 573"/>
          <p:cNvCxnSpPr/>
          <p:nvPr/>
        </p:nvCxnSpPr>
        <p:spPr>
          <a:xfrm>
            <a:off x="5540603" y="5706493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Straight Arrow Connector 574"/>
          <p:cNvCxnSpPr/>
          <p:nvPr/>
        </p:nvCxnSpPr>
        <p:spPr>
          <a:xfrm>
            <a:off x="5540603" y="5865310"/>
            <a:ext cx="260350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Straight Arrow Connector 575"/>
          <p:cNvCxnSpPr/>
          <p:nvPr/>
        </p:nvCxnSpPr>
        <p:spPr>
          <a:xfrm flipH="1">
            <a:off x="5540604" y="6083792"/>
            <a:ext cx="260349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7" name="TextBox 576"/>
          <p:cNvSpPr txBox="1"/>
          <p:nvPr/>
        </p:nvSpPr>
        <p:spPr>
          <a:xfrm>
            <a:off x="5766072" y="3683639"/>
            <a:ext cx="1437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Outs&lt;0&gt; = Sync/Data Valid</a:t>
            </a:r>
            <a:endParaRPr lang="en-GB" sz="900" dirty="0"/>
          </a:p>
        </p:txBody>
      </p:sp>
      <p:sp>
        <p:nvSpPr>
          <p:cNvPr id="578" name="TextBox 577"/>
          <p:cNvSpPr txBox="1"/>
          <p:nvPr/>
        </p:nvSpPr>
        <p:spPr>
          <a:xfrm>
            <a:off x="5766072" y="3843182"/>
            <a:ext cx="17029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Outs&lt;1&gt; = </a:t>
            </a:r>
            <a:r>
              <a:rPr lang="en-GB" sz="900" dirty="0"/>
              <a:t>Multiple hit flag</a:t>
            </a:r>
          </a:p>
        </p:txBody>
      </p:sp>
      <p:sp>
        <p:nvSpPr>
          <p:cNvPr id="579" name="TextBox 578"/>
          <p:cNvSpPr txBox="1"/>
          <p:nvPr/>
        </p:nvSpPr>
        <p:spPr>
          <a:xfrm>
            <a:off x="5766072" y="400014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Outs&lt;2&gt; = Col&lt;4&gt;</a:t>
            </a:r>
            <a:endParaRPr lang="en-GB" sz="900" dirty="0"/>
          </a:p>
        </p:txBody>
      </p:sp>
      <p:sp>
        <p:nvSpPr>
          <p:cNvPr id="580" name="TextBox 579"/>
          <p:cNvSpPr txBox="1"/>
          <p:nvPr/>
        </p:nvSpPr>
        <p:spPr>
          <a:xfrm>
            <a:off x="5766072" y="415729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Outs&lt;3&gt; = Col&lt;3&gt;</a:t>
            </a:r>
            <a:endParaRPr lang="en-GB" sz="900" dirty="0"/>
          </a:p>
        </p:txBody>
      </p:sp>
      <p:sp>
        <p:nvSpPr>
          <p:cNvPr id="581" name="TextBox 580"/>
          <p:cNvSpPr txBox="1"/>
          <p:nvPr/>
        </p:nvSpPr>
        <p:spPr>
          <a:xfrm>
            <a:off x="5766072" y="4314260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Outs&lt;4&gt; = Col&lt;2&gt;</a:t>
            </a:r>
            <a:endParaRPr lang="en-GB" sz="900" dirty="0"/>
          </a:p>
        </p:txBody>
      </p:sp>
      <p:sp>
        <p:nvSpPr>
          <p:cNvPr id="582" name="TextBox 581"/>
          <p:cNvSpPr txBox="1"/>
          <p:nvPr/>
        </p:nvSpPr>
        <p:spPr>
          <a:xfrm>
            <a:off x="5766072" y="4476533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Outs&lt;5&gt; = Col&lt;1&gt;</a:t>
            </a:r>
            <a:endParaRPr lang="en-GB" sz="900" dirty="0"/>
          </a:p>
        </p:txBody>
      </p:sp>
      <p:sp>
        <p:nvSpPr>
          <p:cNvPr id="583" name="TextBox 582"/>
          <p:cNvSpPr txBox="1"/>
          <p:nvPr/>
        </p:nvSpPr>
        <p:spPr>
          <a:xfrm>
            <a:off x="5766072" y="4633497"/>
            <a:ext cx="12178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Outs&lt;6&gt; </a:t>
            </a:r>
            <a:r>
              <a:rPr lang="en-GB" sz="900" dirty="0"/>
              <a:t>= </a:t>
            </a:r>
            <a:r>
              <a:rPr lang="en-GB" sz="900" dirty="0" smtClean="0"/>
              <a:t>Col&lt;0&gt;</a:t>
            </a:r>
            <a:endParaRPr lang="en-GB" sz="900" dirty="0"/>
          </a:p>
        </p:txBody>
      </p:sp>
      <p:sp>
        <p:nvSpPr>
          <p:cNvPr id="584" name="TextBox 583"/>
          <p:cNvSpPr txBox="1"/>
          <p:nvPr/>
        </p:nvSpPr>
        <p:spPr>
          <a:xfrm>
            <a:off x="5766072" y="4790647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Outs&lt;7&gt; = Row&lt;0&gt;</a:t>
            </a:r>
            <a:endParaRPr lang="en-GB" sz="900" dirty="0"/>
          </a:p>
        </p:txBody>
      </p:sp>
      <p:sp>
        <p:nvSpPr>
          <p:cNvPr id="585" name="TextBox 584"/>
          <p:cNvSpPr txBox="1"/>
          <p:nvPr/>
        </p:nvSpPr>
        <p:spPr>
          <a:xfrm>
            <a:off x="5766072" y="4947611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Outs&lt;8&gt; = Row&lt;1&gt;</a:t>
            </a:r>
            <a:endParaRPr lang="en-GB" sz="900" dirty="0"/>
          </a:p>
        </p:txBody>
      </p:sp>
      <p:sp>
        <p:nvSpPr>
          <p:cNvPr id="586" name="TextBox 585"/>
          <p:cNvSpPr txBox="1"/>
          <p:nvPr/>
        </p:nvSpPr>
        <p:spPr>
          <a:xfrm>
            <a:off x="5766072" y="511364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Outs&lt;9&gt; = Row&lt;2&gt;</a:t>
            </a:r>
            <a:endParaRPr lang="en-GB" sz="900" dirty="0"/>
          </a:p>
        </p:txBody>
      </p:sp>
      <p:sp>
        <p:nvSpPr>
          <p:cNvPr id="587" name="TextBox 586"/>
          <p:cNvSpPr txBox="1"/>
          <p:nvPr/>
        </p:nvSpPr>
        <p:spPr>
          <a:xfrm>
            <a:off x="5766072" y="5270610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Outs&lt;10&gt; = Row&lt;3&gt;</a:t>
            </a:r>
            <a:endParaRPr lang="en-GB" sz="900" dirty="0"/>
          </a:p>
        </p:txBody>
      </p:sp>
      <p:sp>
        <p:nvSpPr>
          <p:cNvPr id="588" name="TextBox 587"/>
          <p:cNvSpPr txBox="1"/>
          <p:nvPr/>
        </p:nvSpPr>
        <p:spPr>
          <a:xfrm>
            <a:off x="5766072" y="5429922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Outs&lt;11&gt; = Row&lt;4&gt;</a:t>
            </a:r>
            <a:endParaRPr lang="en-GB" sz="900" dirty="0"/>
          </a:p>
        </p:txBody>
      </p:sp>
      <p:sp>
        <p:nvSpPr>
          <p:cNvPr id="589" name="TextBox 588"/>
          <p:cNvSpPr txBox="1"/>
          <p:nvPr/>
        </p:nvSpPr>
        <p:spPr>
          <a:xfrm>
            <a:off x="5766072" y="5586886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Outs&lt;12&gt; = Row&lt;5&gt;</a:t>
            </a:r>
            <a:endParaRPr lang="en-GB" sz="900" dirty="0"/>
          </a:p>
        </p:txBody>
      </p:sp>
      <p:sp>
        <p:nvSpPr>
          <p:cNvPr id="590" name="TextBox 589"/>
          <p:cNvSpPr txBox="1"/>
          <p:nvPr/>
        </p:nvSpPr>
        <p:spPr>
          <a:xfrm>
            <a:off x="5766072" y="5752921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Outs&lt;13&gt; = Row&lt;6&gt;</a:t>
            </a:r>
            <a:endParaRPr lang="en-GB" sz="900" dirty="0"/>
          </a:p>
        </p:txBody>
      </p:sp>
      <p:sp>
        <p:nvSpPr>
          <p:cNvPr id="591" name="TextBox 590"/>
          <p:cNvSpPr txBox="1"/>
          <p:nvPr/>
        </p:nvSpPr>
        <p:spPr>
          <a:xfrm>
            <a:off x="5766072" y="5966939"/>
            <a:ext cx="14037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Data out clock, 320 MHz</a:t>
            </a:r>
            <a:endParaRPr lang="en-GB" sz="900" dirty="0"/>
          </a:p>
        </p:txBody>
      </p:sp>
      <p:sp>
        <p:nvSpPr>
          <p:cNvPr id="593" name="Rounded Rectangle 592"/>
          <p:cNvSpPr/>
          <p:nvPr/>
        </p:nvSpPr>
        <p:spPr>
          <a:xfrm>
            <a:off x="4465730" y="6191738"/>
            <a:ext cx="1056457" cy="2420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900" dirty="0" smtClean="0"/>
              <a:t>40 MHz clock</a:t>
            </a:r>
            <a:endParaRPr lang="en-US" sz="900" dirty="0"/>
          </a:p>
        </p:txBody>
      </p:sp>
      <p:cxnSp>
        <p:nvCxnSpPr>
          <p:cNvPr id="594" name="Straight Arrow Connector 593"/>
          <p:cNvCxnSpPr/>
          <p:nvPr/>
        </p:nvCxnSpPr>
        <p:spPr>
          <a:xfrm flipH="1">
            <a:off x="5540604" y="6311352"/>
            <a:ext cx="260349" cy="0"/>
          </a:xfrm>
          <a:prstGeom prst="straightConnector1">
            <a:avLst/>
          </a:prstGeom>
          <a:ln w="95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5" name="TextBox 594"/>
          <p:cNvSpPr txBox="1"/>
          <p:nvPr/>
        </p:nvSpPr>
        <p:spPr>
          <a:xfrm>
            <a:off x="5766072" y="6194499"/>
            <a:ext cx="16681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rgbClr val="0000FF"/>
                </a:solidFill>
              </a:rPr>
              <a:t>Bunch crossing clock, 40 MHz</a:t>
            </a:r>
            <a:endParaRPr lang="en-GB" sz="900" dirty="0">
              <a:solidFill>
                <a:srgbClr val="0000FF"/>
              </a:solidFill>
            </a:endParaRPr>
          </a:p>
        </p:txBody>
      </p:sp>
      <p:cxnSp>
        <p:nvCxnSpPr>
          <p:cNvPr id="597" name="Straight Arrow Connector 596"/>
          <p:cNvCxnSpPr/>
          <p:nvPr/>
        </p:nvCxnSpPr>
        <p:spPr>
          <a:xfrm>
            <a:off x="3382070" y="6197771"/>
            <a:ext cx="260349" cy="0"/>
          </a:xfrm>
          <a:prstGeom prst="straightConnector1">
            <a:avLst/>
          </a:prstGeom>
          <a:ln w="952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8" name="TextBox 597"/>
          <p:cNvSpPr txBox="1"/>
          <p:nvPr/>
        </p:nvSpPr>
        <p:spPr>
          <a:xfrm>
            <a:off x="2054497" y="6080918"/>
            <a:ext cx="1403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rgbClr val="7575FF"/>
                </a:solidFill>
              </a:rPr>
              <a:t>Future control interface?</a:t>
            </a:r>
          </a:p>
          <a:p>
            <a:r>
              <a:rPr lang="en-GB" sz="900" dirty="0" smtClean="0">
                <a:solidFill>
                  <a:srgbClr val="7575FF"/>
                </a:solidFill>
              </a:rPr>
              <a:t>Leave out, initially.</a:t>
            </a:r>
          </a:p>
        </p:txBody>
      </p:sp>
    </p:spTree>
    <p:extLst>
      <p:ext uri="{BB962C8B-B14F-4D97-AF65-F5344CB8AC3E}">
        <p14:creationId xmlns:p14="http://schemas.microsoft.com/office/powerpoint/2010/main" val="366364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Suggested steps for emulator development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Personally I find it easier to develop blocks iteratively, testing and then adding more features. </a:t>
            </a:r>
            <a:r>
              <a:rPr lang="en-GB" sz="2000" dirty="0" smtClean="0"/>
              <a:t>One </a:t>
            </a:r>
            <a:r>
              <a:rPr lang="en-GB" sz="2000" dirty="0" smtClean="0"/>
              <a:t>way to develop the data emulator could be in 3 steps:</a:t>
            </a:r>
          </a:p>
          <a:p>
            <a:endParaRPr lang="en-GB" sz="2000" dirty="0"/>
          </a:p>
          <a:p>
            <a:pPr marL="457200" indent="-457200">
              <a:buAutoNum type="arabicParenR"/>
            </a:pPr>
            <a:r>
              <a:rPr lang="en-GB" sz="2000" dirty="0"/>
              <a:t>S</a:t>
            </a:r>
            <a:r>
              <a:rPr lang="en-GB" sz="2000" dirty="0" smtClean="0"/>
              <a:t>tart with a fixed pattern of hits, to work on the timing and output interface.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In other words, the emulator would put out the same pattern of hits every 25ns.</a:t>
            </a:r>
            <a:br>
              <a:rPr lang="en-GB" sz="2000" dirty="0" smtClean="0"/>
            </a:br>
            <a:endParaRPr lang="en-GB" sz="2000" dirty="0" smtClean="0"/>
          </a:p>
          <a:p>
            <a:pPr marL="457200" indent="-457200">
              <a:buAutoNum type="arabicParenR"/>
            </a:pPr>
            <a:r>
              <a:rPr lang="en-GB" sz="2000" dirty="0" smtClean="0"/>
              <a:t>Add a first randomiser, to choose between a limited number of hit patterns</a:t>
            </a:r>
            <a:r>
              <a:rPr lang="en-GB" sz="2000" dirty="0" smtClean="0"/>
              <a:t>.</a:t>
            </a:r>
            <a:br>
              <a:rPr lang="en-GB" sz="2000" dirty="0" smtClean="0"/>
            </a:br>
            <a:r>
              <a:rPr lang="en-GB" sz="2000" dirty="0" smtClean="0">
                <a:solidFill>
                  <a:srgbClr val="FF0066"/>
                </a:solidFill>
              </a:rPr>
              <a:t>We could also start with a parameter to choose between some </a:t>
            </a:r>
            <a:r>
              <a:rPr lang="en-GB" sz="2000" smtClean="0">
                <a:solidFill>
                  <a:srgbClr val="FF0066"/>
                </a:solidFill>
              </a:rPr>
              <a:t>fixed patterns.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In other words, generate a small random number every 25ns, and output one of a set of fixed data patterns, corresponding to the random index that was generated.</a:t>
            </a:r>
            <a:br>
              <a:rPr lang="en-GB" sz="2000" dirty="0" smtClean="0"/>
            </a:br>
            <a:endParaRPr lang="en-GB" sz="2000" dirty="0" smtClean="0"/>
          </a:p>
          <a:p>
            <a:pPr marL="457200" indent="-457200">
              <a:buAutoNum type="arabicParenR"/>
            </a:pPr>
            <a:r>
              <a:rPr lang="en-GB" sz="2000" dirty="0" smtClean="0"/>
              <a:t>Later, if we think it’s still useful, we could generate up to 8 random hits into the </a:t>
            </a:r>
            <a:r>
              <a:rPr lang="en-GB" sz="2000" dirty="0"/>
              <a:t>e</a:t>
            </a:r>
            <a:r>
              <a:rPr lang="en-GB" sz="2000" dirty="0" smtClean="0"/>
              <a:t>mulator’s hit memory. It is also possible that other work may be more important by then, so let’s see.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8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94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10859</TotalTime>
  <Words>606</Words>
  <Application>Microsoft Office PowerPoint</Application>
  <PresentationFormat>On-screen Show (4:3)</PresentationFormat>
  <Paragraphs>100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Next steps  19 May 2016  this version is the minutes – with notes added (in pink)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645</cp:revision>
  <cp:lastPrinted>2015-07-21T15:43:16Z</cp:lastPrinted>
  <dcterms:created xsi:type="dcterms:W3CDTF">2014-09-18T13:48:06Z</dcterms:created>
  <dcterms:modified xsi:type="dcterms:W3CDTF">2016-05-19T13:24:55Z</dcterms:modified>
</cp:coreProperties>
</file>