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382" r:id="rId2"/>
    <p:sldId id="333" r:id="rId3"/>
    <p:sldId id="343" r:id="rId4"/>
    <p:sldId id="344" r:id="rId5"/>
    <p:sldId id="384" r:id="rId6"/>
    <p:sldId id="385" r:id="rId7"/>
    <p:sldId id="386" r:id="rId8"/>
    <p:sldId id="387" r:id="rId9"/>
    <p:sldId id="388" r:id="rId10"/>
    <p:sldId id="389" r:id="rId11"/>
    <p:sldId id="393" r:id="rId12"/>
    <p:sldId id="390" r:id="rId13"/>
    <p:sldId id="391" r:id="rId14"/>
    <p:sldId id="392" r:id="rId1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FF99CC"/>
    <a:srgbClr val="00CC00"/>
    <a:srgbClr val="FF9966"/>
    <a:srgbClr val="FF6600"/>
    <a:srgbClr val="99FF99"/>
    <a:srgbClr val="CCFFCC"/>
    <a:srgbClr val="9B9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6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25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19 May 2016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1) </a:t>
            </a:r>
            <a:r>
              <a:rPr lang="en-GB" sz="3600" dirty="0" err="1" smtClean="0">
                <a:solidFill>
                  <a:srgbClr val="0000FF"/>
                </a:solidFill>
              </a:rPr>
              <a:t>Datapath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To begin with, we’ll need to get familiar with the ABC130* interfaces for the 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smtClean="0"/>
              <a:t>Then we need to look into how to change the interfaces to move a </a:t>
            </a:r>
            <a:r>
              <a:rPr lang="en-GB" sz="2400" dirty="0" smtClean="0"/>
              <a:t>13-bit </a:t>
            </a:r>
            <a:r>
              <a:rPr lang="en-GB" sz="2400" dirty="0" smtClean="0"/>
              <a:t>wide stream of CHESS-2 format data through the memories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FF0066"/>
                </a:solidFill>
              </a:rPr>
              <a:t>Paul confirmed that the ABC130*’s edge detector is not needed, since CHESS-2 already performs edge detection.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r>
              <a:rPr lang="en-GB" sz="2400" dirty="0" smtClean="0">
                <a:solidFill>
                  <a:srgbClr val="FF0066"/>
                </a:solidFill>
              </a:rPr>
              <a:t>We agreed that masking is much more easily done in CHESS-2, so it will be handled via the </a:t>
            </a:r>
            <a:r>
              <a:rPr lang="en-GB" sz="2400" dirty="0" err="1" smtClean="0">
                <a:solidFill>
                  <a:srgbClr val="FF0066"/>
                </a:solidFill>
              </a:rPr>
              <a:t>Cmd</a:t>
            </a:r>
            <a:r>
              <a:rPr lang="en-GB" sz="2400" dirty="0" smtClean="0">
                <a:solidFill>
                  <a:srgbClr val="FF0066"/>
                </a:solidFill>
              </a:rPr>
              <a:t>-to-SACI command bridge, to send masking commands to CHESS-2.</a:t>
            </a:r>
            <a:endParaRPr lang="en-GB" sz="2400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0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FF0066"/>
                </a:solidFill>
              </a:rPr>
              <a:t>1a) </a:t>
            </a:r>
            <a:r>
              <a:rPr lang="en-GB" sz="3600" dirty="0" err="1" smtClean="0">
                <a:solidFill>
                  <a:srgbClr val="FF0066"/>
                </a:solidFill>
              </a:rPr>
              <a:t>Datapath</a:t>
            </a:r>
            <a:r>
              <a:rPr lang="en-GB" sz="3600" dirty="0" smtClean="0">
                <a:solidFill>
                  <a:srgbClr val="FF0066"/>
                </a:solidFill>
              </a:rPr>
              <a:t> width and speed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11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66"/>
                </a:solidFill>
              </a:rPr>
              <a:t>An important design question is the width of the </a:t>
            </a:r>
            <a:r>
              <a:rPr lang="en-GB" sz="2400" dirty="0" err="1" smtClean="0">
                <a:solidFill>
                  <a:srgbClr val="FF0066"/>
                </a:solidFill>
              </a:rPr>
              <a:t>datapath</a:t>
            </a:r>
            <a:r>
              <a:rPr lang="en-GB" sz="2400" dirty="0" smtClean="0">
                <a:solidFill>
                  <a:srgbClr val="FF0066"/>
                </a:solidFill>
              </a:rPr>
              <a:t> (buffers) in the ABCN’.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r>
              <a:rPr lang="en-GB" sz="2400" dirty="0" smtClean="0">
                <a:solidFill>
                  <a:srgbClr val="FF0066"/>
                </a:solidFill>
              </a:rPr>
              <a:t>Every 25ns period, CHESS-2 (or the Data Emulator) will send up to 8 x 14 bits of hit data. We can either: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solidFill>
                  <a:srgbClr val="FF0066"/>
                </a:solidFill>
              </a:rPr>
              <a:t>Store the data as 14 bits wide x 8 entries deep.</a:t>
            </a:r>
            <a:br>
              <a:rPr lang="en-GB" sz="2400" dirty="0" smtClean="0">
                <a:solidFill>
                  <a:srgbClr val="FF0066"/>
                </a:solidFill>
              </a:rPr>
            </a:br>
            <a:r>
              <a:rPr lang="en-GB" sz="2400" dirty="0" smtClean="0">
                <a:solidFill>
                  <a:srgbClr val="FF0066"/>
                </a:solidFill>
              </a:rPr>
              <a:t>Clock the buffers at 320MHz (3.125ns).</a:t>
            </a:r>
            <a:br>
              <a:rPr lang="en-GB" sz="2400" dirty="0" smtClean="0">
                <a:solidFill>
                  <a:srgbClr val="FF0066"/>
                </a:solidFill>
              </a:rPr>
            </a:br>
            <a:endParaRPr lang="en-GB" sz="2400" dirty="0" smtClean="0">
              <a:solidFill>
                <a:srgbClr val="FF0066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solidFill>
                  <a:srgbClr val="FF0066"/>
                </a:solidFill>
              </a:rPr>
              <a:t>Store the data as 112 bits wide x 1 entry deep.</a:t>
            </a:r>
            <a:br>
              <a:rPr lang="en-GB" sz="2400" dirty="0" smtClean="0">
                <a:solidFill>
                  <a:srgbClr val="FF0066"/>
                </a:solidFill>
              </a:rPr>
            </a:br>
            <a:r>
              <a:rPr lang="en-GB" sz="2400" dirty="0" smtClean="0">
                <a:solidFill>
                  <a:srgbClr val="FF0066"/>
                </a:solidFill>
              </a:rPr>
              <a:t>Clock </a:t>
            </a:r>
            <a:r>
              <a:rPr lang="en-GB" sz="2400" dirty="0">
                <a:solidFill>
                  <a:srgbClr val="FF0066"/>
                </a:solidFill>
              </a:rPr>
              <a:t>the buffers at </a:t>
            </a:r>
            <a:r>
              <a:rPr lang="en-GB" sz="2400" dirty="0" smtClean="0">
                <a:solidFill>
                  <a:srgbClr val="FF0066"/>
                </a:solidFill>
              </a:rPr>
              <a:t>40MHz (25ns).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r>
              <a:rPr lang="en-GB" sz="2400" dirty="0" smtClean="0">
                <a:solidFill>
                  <a:srgbClr val="FF0066"/>
                </a:solidFill>
              </a:rPr>
              <a:t>If we go with option 2, then we will need a Rate Adaptor block to handle the incoming 320MHz, 14-bit wide data and convert it to 112 bits wide at 40MHz.</a:t>
            </a:r>
          </a:p>
        </p:txBody>
      </p:sp>
    </p:spTree>
    <p:extLst>
      <p:ext uri="{BB962C8B-B14F-4D97-AF65-F5344CB8AC3E}">
        <p14:creationId xmlns:p14="http://schemas.microsoft.com/office/powerpoint/2010/main" val="349100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2</a:t>
            </a:r>
            <a:r>
              <a:rPr lang="en-GB" sz="3600" dirty="0" smtClean="0">
                <a:solidFill>
                  <a:srgbClr val="0000FF"/>
                </a:solidFill>
              </a:rPr>
              <a:t>) Cluster Finder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need to learn more about what this block does. </a:t>
            </a:r>
          </a:p>
          <a:p>
            <a:endParaRPr lang="en-GB" sz="2400" dirty="0"/>
          </a:p>
          <a:p>
            <a:r>
              <a:rPr lang="en-GB" sz="2400" dirty="0" smtClean="0"/>
              <a:t>Let’s ask the ABC130* chip designers to give us an overview at a future meeting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FF0066"/>
                </a:solidFill>
              </a:rPr>
              <a:t>Weiguo and Paul clarified that the Cluster Finder isn’t needed, as the hits have already been processed in CHESS-2.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r>
              <a:rPr lang="en-GB" sz="2400" dirty="0" smtClean="0">
                <a:solidFill>
                  <a:srgbClr val="FF0066"/>
                </a:solidFill>
              </a:rPr>
              <a:t>See the next slide for discussion of a </a:t>
            </a:r>
            <a:r>
              <a:rPr lang="en-GB" sz="2400" dirty="0" err="1" smtClean="0">
                <a:solidFill>
                  <a:srgbClr val="FF0066"/>
                </a:solidFill>
              </a:rPr>
              <a:t>Segmenter</a:t>
            </a:r>
            <a:r>
              <a:rPr lang="en-GB" sz="2400" dirty="0" smtClean="0">
                <a:solidFill>
                  <a:srgbClr val="FF0066"/>
                </a:solidFill>
              </a:rPr>
              <a:t> which we would need instead.</a:t>
            </a:r>
            <a:endParaRPr lang="en-GB" sz="24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6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3) Readout block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Some adaptations will be needed to output the CHESS-2 data format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FF0066"/>
                </a:solidFill>
              </a:rPr>
              <a:t>Paul suggested adding a </a:t>
            </a:r>
            <a:r>
              <a:rPr lang="en-GB" sz="2400" dirty="0" err="1" smtClean="0">
                <a:solidFill>
                  <a:srgbClr val="FF0066"/>
                </a:solidFill>
              </a:rPr>
              <a:t>Segmenter</a:t>
            </a:r>
            <a:r>
              <a:rPr lang="en-GB" sz="2400" dirty="0" smtClean="0">
                <a:solidFill>
                  <a:srgbClr val="FF0066"/>
                </a:solidFill>
              </a:rPr>
              <a:t> block before the readout block. Its job would be to segment the CHESS-2 data into 12-bit chunks: 11 bits of data payload + a 1-bit stop bit which marks the last chunk in a sequence.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r>
              <a:rPr lang="en-GB" sz="2400" dirty="0" smtClean="0">
                <a:solidFill>
                  <a:srgbClr val="FF0066"/>
                </a:solidFill>
              </a:rPr>
              <a:t>Then the ABC130* readout block could be used with no changes.</a:t>
            </a:r>
            <a:endParaRPr lang="en-GB" sz="24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0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4</a:t>
            </a:r>
            <a:r>
              <a:rPr lang="en-GB" sz="3600" dirty="0" smtClean="0">
                <a:solidFill>
                  <a:srgbClr val="0000FF"/>
                </a:solidFill>
              </a:rPr>
              <a:t>) ABC130 Command Decoder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Need to compare the ABC130 Command Decoder to the ABC130* Command Decoder.</a:t>
            </a:r>
          </a:p>
          <a:p>
            <a:endParaRPr lang="en-GB" sz="2400" dirty="0"/>
          </a:p>
          <a:p>
            <a:r>
              <a:rPr lang="en-GB" sz="2400" dirty="0" smtClean="0"/>
              <a:t>Then </a:t>
            </a:r>
            <a:r>
              <a:rPr lang="en-GB" sz="2400" dirty="0" smtClean="0"/>
              <a:t>need to replace the ABC130* Command Decoder with the ABC130 Command Decoder, adapting the interfaces as need be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FF0066"/>
                </a:solidFill>
              </a:rPr>
              <a:t>Paul clarified that there is a </a:t>
            </a:r>
            <a:r>
              <a:rPr lang="en-GB" sz="2400" dirty="0" err="1" smtClean="0">
                <a:solidFill>
                  <a:srgbClr val="FF0066"/>
                </a:solidFill>
              </a:rPr>
              <a:t>Demultiplexer</a:t>
            </a:r>
            <a:r>
              <a:rPr lang="en-GB" sz="2400" dirty="0" smtClean="0">
                <a:solidFill>
                  <a:srgbClr val="FF0066"/>
                </a:solidFill>
              </a:rPr>
              <a:t> block in the ABC130 which </a:t>
            </a:r>
            <a:r>
              <a:rPr lang="en-GB" sz="2400" dirty="0" err="1" smtClean="0">
                <a:solidFill>
                  <a:srgbClr val="FF0066"/>
                </a:solidFill>
              </a:rPr>
              <a:t>demultiplexes</a:t>
            </a:r>
            <a:r>
              <a:rPr lang="en-GB" sz="2400" dirty="0" smtClean="0">
                <a:solidFill>
                  <a:srgbClr val="FF0066"/>
                </a:solidFill>
              </a:rPr>
              <a:t> the two 80MHz interleaved serial signals: </a:t>
            </a:r>
            <a:br>
              <a:rPr lang="en-GB" sz="2400" dirty="0" smtClean="0">
                <a:solidFill>
                  <a:srgbClr val="FF0066"/>
                </a:solidFill>
              </a:rPr>
            </a:br>
            <a:r>
              <a:rPr lang="en-GB" sz="2400" dirty="0" smtClean="0">
                <a:solidFill>
                  <a:srgbClr val="FF0066"/>
                </a:solidFill>
              </a:rPr>
              <a:t>	L0/</a:t>
            </a:r>
            <a:r>
              <a:rPr lang="en-GB" sz="2400" dirty="0" err="1" smtClean="0">
                <a:solidFill>
                  <a:srgbClr val="FF0066"/>
                </a:solidFill>
              </a:rPr>
              <a:t>Cmd</a:t>
            </a:r>
            <a:r>
              <a:rPr lang="en-GB" sz="2400" dirty="0" smtClean="0">
                <a:solidFill>
                  <a:srgbClr val="FF0066"/>
                </a:solidFill>
              </a:rPr>
              <a:t> and L1/R3</a:t>
            </a:r>
          </a:p>
          <a:p>
            <a:r>
              <a:rPr lang="en-GB" sz="2400" dirty="0" smtClean="0">
                <a:solidFill>
                  <a:srgbClr val="FF0066"/>
                </a:solidFill>
              </a:rPr>
              <a:t>into four 40MHz streams:</a:t>
            </a:r>
          </a:p>
          <a:p>
            <a:pPr>
              <a:spcAft>
                <a:spcPts val="1200"/>
              </a:spcAft>
            </a:pPr>
            <a:r>
              <a:rPr lang="en-GB" sz="2400" dirty="0">
                <a:solidFill>
                  <a:srgbClr val="FF0066"/>
                </a:solidFill>
              </a:rPr>
              <a:t>	</a:t>
            </a:r>
            <a:r>
              <a:rPr lang="en-GB" sz="2400" dirty="0" err="1" smtClean="0">
                <a:solidFill>
                  <a:srgbClr val="FF0066"/>
                </a:solidFill>
              </a:rPr>
              <a:t>Cmd</a:t>
            </a:r>
            <a:r>
              <a:rPr lang="en-GB" sz="2400" dirty="0" smtClean="0">
                <a:solidFill>
                  <a:srgbClr val="FF0066"/>
                </a:solidFill>
              </a:rPr>
              <a:t>, L0, L1 and R3.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solidFill>
                  <a:srgbClr val="FF0066"/>
                </a:solidFill>
              </a:rPr>
              <a:t>The </a:t>
            </a:r>
            <a:r>
              <a:rPr lang="en-GB" sz="2400" dirty="0" err="1" smtClean="0">
                <a:solidFill>
                  <a:srgbClr val="FF0066"/>
                </a:solidFill>
              </a:rPr>
              <a:t>Cmd</a:t>
            </a:r>
            <a:r>
              <a:rPr lang="en-GB" sz="2400" dirty="0" smtClean="0">
                <a:solidFill>
                  <a:srgbClr val="FF0066"/>
                </a:solidFill>
              </a:rPr>
              <a:t> stream goes to the Command Decoder block.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solidFill>
                  <a:srgbClr val="FF0066"/>
                </a:solidFill>
              </a:rPr>
              <a:t>The L0, L1 and R3 streams go to the </a:t>
            </a:r>
            <a:r>
              <a:rPr lang="en-GB" sz="2400" dirty="0" err="1" smtClean="0">
                <a:solidFill>
                  <a:srgbClr val="FF0066"/>
                </a:solidFill>
              </a:rPr>
              <a:t>Top_logic</a:t>
            </a:r>
            <a:r>
              <a:rPr lang="en-GB" sz="2400" dirty="0" smtClean="0">
                <a:solidFill>
                  <a:srgbClr val="FF0066"/>
                </a:solidFill>
              </a:rPr>
              <a:t> block, which analyses the triggers and tells the buffers how to handle the data.</a:t>
            </a:r>
            <a:endParaRPr lang="en-GB" sz="24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Review current work and discuss steps for next week</a:t>
            </a:r>
          </a:p>
          <a:p>
            <a:endParaRPr lang="en-GB" sz="2400" dirty="0"/>
          </a:p>
          <a:p>
            <a:r>
              <a:rPr lang="en-GB" sz="2400" dirty="0" smtClean="0"/>
              <a:t>Go over any questions about the CHESS-2 Data Emulator draft spec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FF0066"/>
                </a:solidFill>
              </a:rPr>
              <a:t>With Paul, go over the current ABCN’ block diagram and proposed changes to ABC130* blocks</a:t>
            </a:r>
            <a:endParaRPr lang="en-GB" sz="24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52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dirty="0" smtClean="0"/>
              <a:t>Wojtek</a:t>
            </a:r>
            <a:r>
              <a:rPr lang="en-GB" dirty="0" smtClean="0"/>
              <a:t> </a:t>
            </a:r>
            <a:r>
              <a:rPr lang="en-GB" b="1" dirty="0" smtClean="0"/>
              <a:t>and Kevin: </a:t>
            </a:r>
            <a:r>
              <a:rPr lang="en-GB" dirty="0">
                <a:solidFill>
                  <a:srgbClr val="FF0066"/>
                </a:solidFill>
              </a:rPr>
              <a:t>[done]</a:t>
            </a:r>
            <a:r>
              <a:rPr lang="en-GB" b="1" dirty="0"/>
              <a:t> </a:t>
            </a:r>
            <a:r>
              <a:rPr lang="en-GB" dirty="0" smtClean="0"/>
              <a:t>set up UBC’s Nexys Video with current ITSDAQ firmware and SCTDAQ software </a:t>
            </a:r>
            <a:r>
              <a:rPr lang="en-GB" sz="1400" dirty="0" smtClean="0"/>
              <a:t>– on CentOS for UBC.</a:t>
            </a:r>
            <a:endParaRPr lang="en-GB" sz="1400" dirty="0" smtClean="0">
              <a:solidFill>
                <a:srgbClr val="FF0066"/>
              </a:solidFill>
            </a:endParaRPr>
          </a:p>
          <a:p>
            <a:pPr>
              <a:spcAft>
                <a:spcPts val="800"/>
              </a:spcAft>
            </a:pPr>
            <a:r>
              <a:rPr lang="en-GB" b="1" dirty="0" smtClean="0"/>
              <a:t>Jaya John: </a:t>
            </a:r>
            <a:r>
              <a:rPr lang="en-GB" dirty="0"/>
              <a:t>set up </a:t>
            </a:r>
            <a:r>
              <a:rPr lang="en-GB" dirty="0" smtClean="0"/>
              <a:t>Oxford’s Nexys </a:t>
            </a:r>
            <a:r>
              <a:rPr lang="en-GB" dirty="0"/>
              <a:t>Video 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 err="1" smtClean="0">
                <a:solidFill>
                  <a:srgbClr val="FF0066"/>
                </a:solidFill>
              </a:rPr>
              <a:t>Chenchen</a:t>
            </a:r>
            <a:r>
              <a:rPr lang="en-GB" b="1" dirty="0" smtClean="0">
                <a:solidFill>
                  <a:srgbClr val="FF0066"/>
                </a:solidFill>
              </a:rPr>
              <a:t> and </a:t>
            </a:r>
            <a:r>
              <a:rPr lang="en-GB" b="1" dirty="0" err="1" smtClean="0">
                <a:solidFill>
                  <a:srgbClr val="FF0066"/>
                </a:solidFill>
              </a:rPr>
              <a:t>Tianbo</a:t>
            </a:r>
            <a:r>
              <a:rPr lang="en-GB" b="1" dirty="0" smtClean="0">
                <a:solidFill>
                  <a:srgbClr val="FF0066"/>
                </a:solidFill>
              </a:rPr>
              <a:t>: </a:t>
            </a:r>
            <a:r>
              <a:rPr lang="en-GB" dirty="0">
                <a:solidFill>
                  <a:srgbClr val="FF0066"/>
                </a:solidFill>
              </a:rPr>
              <a:t>set up </a:t>
            </a:r>
            <a:r>
              <a:rPr lang="en-GB" dirty="0" smtClean="0">
                <a:solidFill>
                  <a:srgbClr val="FF0066"/>
                </a:solidFill>
              </a:rPr>
              <a:t>USTC’s </a:t>
            </a:r>
            <a:r>
              <a:rPr lang="en-GB" dirty="0">
                <a:solidFill>
                  <a:srgbClr val="FF0066"/>
                </a:solidFill>
              </a:rPr>
              <a:t>Nexys </a:t>
            </a:r>
            <a:r>
              <a:rPr lang="en-GB" dirty="0" smtClean="0">
                <a:solidFill>
                  <a:srgbClr val="FF0066"/>
                </a:solidFill>
              </a:rPr>
              <a:t>Video </a:t>
            </a:r>
            <a:r>
              <a:rPr lang="en-GB" sz="1400" dirty="0" smtClean="0">
                <a:solidFill>
                  <a:srgbClr val="FF0066"/>
                </a:solidFill>
              </a:rPr>
              <a:t>– USTC have received their Nexys Video. </a:t>
            </a:r>
            <a:endParaRPr lang="en-GB" b="1" dirty="0" smtClean="0">
              <a:solidFill>
                <a:srgbClr val="FF0066"/>
              </a:solidFill>
            </a:endParaRPr>
          </a:p>
          <a:p>
            <a:pPr>
              <a:spcAft>
                <a:spcPts val="800"/>
              </a:spcAft>
            </a:pPr>
            <a:r>
              <a:rPr lang="en-GB" b="1" dirty="0" smtClean="0"/>
              <a:t>Wojtek and Kevin: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66"/>
                </a:solidFill>
              </a:rPr>
              <a:t>[done]</a:t>
            </a:r>
            <a:r>
              <a:rPr lang="en-GB" b="1" dirty="0" smtClean="0"/>
              <a:t> </a:t>
            </a:r>
            <a:r>
              <a:rPr lang="en-GB" dirty="0" smtClean="0"/>
              <a:t>check the ABC130* code from Matt (ITSDAQ repo) in to </a:t>
            </a:r>
            <a:r>
              <a:rPr lang="en-GB" dirty="0" err="1" smtClean="0"/>
              <a:t>GitLab</a:t>
            </a:r>
            <a:r>
              <a:rPr lang="en-GB" dirty="0" smtClean="0"/>
              <a:t>. 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Wojtek </a:t>
            </a:r>
            <a:r>
              <a:rPr lang="en-GB" b="1" dirty="0"/>
              <a:t>and Kevin:</a:t>
            </a:r>
            <a:r>
              <a:rPr lang="en-GB" dirty="0"/>
              <a:t> </a:t>
            </a:r>
            <a:r>
              <a:rPr lang="en-GB" dirty="0" smtClean="0"/>
              <a:t>in future, integrate the ABC130 command decoder to the ABCN’ codebase. 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 smtClean="0"/>
              <a:t>add the SACI code to </a:t>
            </a:r>
            <a:r>
              <a:rPr lang="en-GB" dirty="0" err="1" smtClean="0"/>
              <a:t>GitLab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/>
              <a:t>Jaya John: </a:t>
            </a:r>
            <a:r>
              <a:rPr lang="en-GB" dirty="0" smtClean="0">
                <a:solidFill>
                  <a:srgbClr val="FF0066"/>
                </a:solidFill>
              </a:rPr>
              <a:t>[no longer needed]</a:t>
            </a:r>
            <a:r>
              <a:rPr lang="en-GB" b="1" dirty="0" smtClean="0"/>
              <a:t> </a:t>
            </a:r>
            <a:r>
              <a:rPr lang="en-GB" dirty="0" smtClean="0"/>
              <a:t>will test accessing via SSH and send instructions to all.</a:t>
            </a:r>
            <a:r>
              <a:rPr lang="en-GB" dirty="0">
                <a:solidFill>
                  <a:srgbClr val="FF0066"/>
                </a:solidFill>
              </a:rPr>
              <a:t> </a:t>
            </a:r>
            <a:r>
              <a:rPr lang="en-GB" sz="1400" dirty="0">
                <a:solidFill>
                  <a:srgbClr val="FF0066"/>
                </a:solidFill>
              </a:rPr>
              <a:t>– </a:t>
            </a:r>
            <a:r>
              <a:rPr lang="en-GB" sz="1400" dirty="0" smtClean="0">
                <a:solidFill>
                  <a:srgbClr val="FF0066"/>
                </a:solidFill>
              </a:rPr>
              <a:t>Weiguo found out that it’s possible to access the </a:t>
            </a:r>
            <a:r>
              <a:rPr lang="en-GB" sz="1400" dirty="0" err="1" smtClean="0">
                <a:solidFill>
                  <a:srgbClr val="FF0066"/>
                </a:solidFill>
              </a:rPr>
              <a:t>GitLab</a:t>
            </a:r>
            <a:r>
              <a:rPr lang="en-GB" sz="1400" dirty="0" smtClean="0">
                <a:solidFill>
                  <a:srgbClr val="FF0066"/>
                </a:solidFill>
              </a:rPr>
              <a:t> using </a:t>
            </a:r>
            <a:r>
              <a:rPr lang="en-GB" sz="1400" dirty="0" err="1" smtClean="0">
                <a:solidFill>
                  <a:srgbClr val="FF0066"/>
                </a:solidFill>
              </a:rPr>
              <a:t>TortoiseGit</a:t>
            </a:r>
            <a:r>
              <a:rPr lang="en-GB" sz="1400" dirty="0" smtClean="0">
                <a:solidFill>
                  <a:srgbClr val="FF0066"/>
                </a:solidFill>
              </a:rPr>
              <a:t> and the http:// protocol</a:t>
            </a:r>
            <a:r>
              <a:rPr lang="en-GB" sz="1400" smtClean="0">
                <a:solidFill>
                  <a:srgbClr val="FF0066"/>
                </a:solidFill>
              </a:rPr>
              <a:t>. 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/>
              <a:t>Jaya John: </a:t>
            </a:r>
            <a:r>
              <a:rPr lang="en-GB" dirty="0" smtClean="0">
                <a:solidFill>
                  <a:srgbClr val="FF0066"/>
                </a:solidFill>
              </a:rPr>
              <a:t>[</a:t>
            </a:r>
            <a:r>
              <a:rPr lang="en-GB" dirty="0">
                <a:solidFill>
                  <a:srgbClr val="FF0066"/>
                </a:solidFill>
              </a:rPr>
              <a:t>no longer needed</a:t>
            </a:r>
            <a:r>
              <a:rPr lang="en-GB" dirty="0" smtClean="0">
                <a:solidFill>
                  <a:srgbClr val="FF0066"/>
                </a:solidFill>
              </a:rPr>
              <a:t>]</a:t>
            </a:r>
            <a:r>
              <a:rPr lang="en-GB" b="1" dirty="0" smtClean="0"/>
              <a:t> </a:t>
            </a:r>
            <a:r>
              <a:rPr lang="en-GB" dirty="0" smtClean="0"/>
              <a:t>send an e-mail about how to register for the DESY Indico</a:t>
            </a:r>
          </a:p>
          <a:p>
            <a:pPr>
              <a:spcAft>
                <a:spcPts val="800"/>
              </a:spcAft>
            </a:pPr>
            <a:r>
              <a:rPr lang="en-GB" b="1" dirty="0">
                <a:solidFill>
                  <a:srgbClr val="FF0066"/>
                </a:solidFill>
              </a:rPr>
              <a:t>Jaya John</a:t>
            </a:r>
            <a:r>
              <a:rPr lang="en-GB" b="1" dirty="0" smtClean="0">
                <a:solidFill>
                  <a:srgbClr val="FF0066"/>
                </a:solidFill>
              </a:rPr>
              <a:t>: </a:t>
            </a:r>
            <a:r>
              <a:rPr lang="en-GB" dirty="0" smtClean="0">
                <a:solidFill>
                  <a:srgbClr val="FF0066"/>
                </a:solidFill>
              </a:rPr>
              <a:t>present an overview of the ABC130’s handling of the L0/CMD and L1/R3 serial streams at our meeting of 26 May.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Emulator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Are there any questions about the draft specification presented last week? </a:t>
            </a:r>
          </a:p>
          <a:p>
            <a:endParaRPr lang="en-GB" sz="2400" dirty="0"/>
          </a:p>
          <a:p>
            <a:r>
              <a:rPr lang="en-GB" sz="2400" dirty="0" smtClean="0"/>
              <a:t>Would it be useful to go over any of that</a:t>
            </a:r>
            <a:r>
              <a:rPr lang="en-GB" sz="2400" dirty="0" smtClean="0"/>
              <a:t>?</a:t>
            </a:r>
          </a:p>
          <a:p>
            <a:endParaRPr lang="en-GB" sz="2400" dirty="0"/>
          </a:p>
          <a:p>
            <a:r>
              <a:rPr lang="en-GB" sz="2400" dirty="0" err="1" smtClean="0">
                <a:solidFill>
                  <a:srgbClr val="FF0066"/>
                </a:solidFill>
              </a:rPr>
              <a:t>Tianbo</a:t>
            </a:r>
            <a:r>
              <a:rPr lang="en-GB" sz="2400" dirty="0" smtClean="0">
                <a:solidFill>
                  <a:srgbClr val="FF0066"/>
                </a:solidFill>
              </a:rPr>
              <a:t> will be working on the CHESS-2 data emulator and is looking into details of linear feedback shift registers.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r>
              <a:rPr lang="en-GB" sz="2400" dirty="0" smtClean="0">
                <a:solidFill>
                  <a:srgbClr val="FF0066"/>
                </a:solidFill>
              </a:rPr>
              <a:t>We walked through the next 3 slides quickly, review of previous meeting’s materials.</a:t>
            </a:r>
            <a:endParaRPr lang="en-GB" sz="2400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48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Emulator Specification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data emulator should have this behaviour:</a:t>
            </a:r>
          </a:p>
          <a:p>
            <a:endParaRPr lang="en-GB" sz="2000" dirty="0"/>
          </a:p>
          <a:p>
            <a:r>
              <a:rPr lang="en-GB" sz="2000" dirty="0" smtClean="0"/>
              <a:t>- produce an array of up to 8 hits in the same format as the </a:t>
            </a:r>
            <a:r>
              <a:rPr lang="en-GB" sz="2000" dirty="0" err="1" smtClean="0"/>
              <a:t>Serializer</a:t>
            </a:r>
            <a:endParaRPr lang="en-GB" sz="2000" dirty="0" smtClean="0"/>
          </a:p>
          <a:p>
            <a:r>
              <a:rPr lang="en-GB" sz="2000" dirty="0" smtClean="0"/>
              <a:t>- use the same 14-bit output interface as CHESS-2-AMS</a:t>
            </a:r>
          </a:p>
          <a:p>
            <a:r>
              <a:rPr lang="en-GB" sz="2000" dirty="0" smtClean="0"/>
              <a:t>- the hits need to be ‘packed to the front of the memory’ like the </a:t>
            </a:r>
            <a:r>
              <a:rPr lang="en-GB" sz="2000" dirty="0" err="1" smtClean="0"/>
              <a:t>Serializer</a:t>
            </a:r>
            <a:r>
              <a:rPr lang="en-GB" sz="2000" dirty="0" smtClean="0"/>
              <a:t> does</a:t>
            </a:r>
          </a:p>
          <a:p>
            <a:r>
              <a:rPr lang="en-GB" sz="2000" dirty="0" smtClean="0"/>
              <a:t>- because this block is internal to an FPGA, no need for LVDS signals</a:t>
            </a:r>
          </a:p>
        </p:txBody>
      </p:sp>
      <p:cxnSp>
        <p:nvCxnSpPr>
          <p:cNvPr id="262" name="Straight Arrow Connector 261"/>
          <p:cNvCxnSpPr/>
          <p:nvPr/>
        </p:nvCxnSpPr>
        <p:spPr>
          <a:xfrm>
            <a:off x="5540603" y="3800641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>
            <a:off x="5540603" y="3959462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/>
          <p:nvPr/>
        </p:nvCxnSpPr>
        <p:spPr>
          <a:xfrm>
            <a:off x="5540603" y="4118283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Arrow Connector 285"/>
          <p:cNvCxnSpPr/>
          <p:nvPr/>
        </p:nvCxnSpPr>
        <p:spPr>
          <a:xfrm>
            <a:off x="5540603" y="4277104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Arrow Connector 293"/>
          <p:cNvCxnSpPr/>
          <p:nvPr/>
        </p:nvCxnSpPr>
        <p:spPr>
          <a:xfrm>
            <a:off x="5540603" y="4435925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>
            <a:off x="5540603" y="4594746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Arrow Connector 309"/>
          <p:cNvCxnSpPr/>
          <p:nvPr/>
        </p:nvCxnSpPr>
        <p:spPr>
          <a:xfrm>
            <a:off x="5540603" y="4753567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Arrow Connector 317"/>
          <p:cNvCxnSpPr/>
          <p:nvPr/>
        </p:nvCxnSpPr>
        <p:spPr>
          <a:xfrm>
            <a:off x="5540603" y="4912388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Arrow Connector 325"/>
          <p:cNvCxnSpPr/>
          <p:nvPr/>
        </p:nvCxnSpPr>
        <p:spPr>
          <a:xfrm>
            <a:off x="5540603" y="5071209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Arrow Connector 333"/>
          <p:cNvCxnSpPr/>
          <p:nvPr/>
        </p:nvCxnSpPr>
        <p:spPr>
          <a:xfrm>
            <a:off x="5540603" y="5230030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Arrow Connector 341"/>
          <p:cNvCxnSpPr/>
          <p:nvPr/>
        </p:nvCxnSpPr>
        <p:spPr>
          <a:xfrm>
            <a:off x="5540603" y="5388851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Arrow Connector 349"/>
          <p:cNvCxnSpPr/>
          <p:nvPr/>
        </p:nvCxnSpPr>
        <p:spPr>
          <a:xfrm>
            <a:off x="5540603" y="5547672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Arrow Connector 357"/>
          <p:cNvCxnSpPr/>
          <p:nvPr/>
        </p:nvCxnSpPr>
        <p:spPr>
          <a:xfrm>
            <a:off x="5540603" y="5706493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Arrow Connector 365"/>
          <p:cNvCxnSpPr/>
          <p:nvPr/>
        </p:nvCxnSpPr>
        <p:spPr>
          <a:xfrm>
            <a:off x="5540603" y="5865310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Arrow Connector 373"/>
          <p:cNvCxnSpPr/>
          <p:nvPr/>
        </p:nvCxnSpPr>
        <p:spPr>
          <a:xfrm flipH="1">
            <a:off x="5540604" y="6083792"/>
            <a:ext cx="260349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0" name="Group 379"/>
          <p:cNvGrpSpPr/>
          <p:nvPr/>
        </p:nvGrpSpPr>
        <p:grpSpPr>
          <a:xfrm>
            <a:off x="3644153" y="3615275"/>
            <a:ext cx="1896450" cy="2598199"/>
            <a:chOff x="4186850" y="3615275"/>
            <a:chExt cx="1896450" cy="2598199"/>
          </a:xfrm>
        </p:grpSpPr>
        <p:grpSp>
          <p:nvGrpSpPr>
            <p:cNvPr id="381" name="Group 380"/>
            <p:cNvGrpSpPr/>
            <p:nvPr/>
          </p:nvGrpSpPr>
          <p:grpSpPr>
            <a:xfrm>
              <a:off x="4186850" y="3615275"/>
              <a:ext cx="1896450" cy="2598199"/>
              <a:chOff x="4186850" y="3615275"/>
              <a:chExt cx="1896450" cy="2598199"/>
            </a:xfrm>
          </p:grpSpPr>
          <p:sp>
            <p:nvSpPr>
              <p:cNvPr id="496" name="Rectangle 495"/>
              <p:cNvSpPr/>
              <p:nvPr/>
            </p:nvSpPr>
            <p:spPr>
              <a:xfrm>
                <a:off x="4186850" y="3615275"/>
                <a:ext cx="1896450" cy="259819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0" tIns="0" rIns="0" bIns="0" rtlCol="0" anchor="ctr"/>
              <a:lstStyle/>
              <a:p>
                <a:pPr algn="ctr"/>
                <a:endParaRPr lang="en-US" sz="1200" dirty="0" smtClean="0">
                  <a:solidFill>
                    <a:prstClr val="white"/>
                  </a:solidFill>
                </a:endParaRPr>
              </a:p>
            </p:txBody>
          </p:sp>
          <p:sp>
            <p:nvSpPr>
              <p:cNvPr id="497" name="Isosceles Triangle 496"/>
              <p:cNvSpPr/>
              <p:nvPr/>
            </p:nvSpPr>
            <p:spPr>
              <a:xfrm rot="16200000">
                <a:off x="5977463" y="6049882"/>
                <a:ext cx="141030" cy="70645"/>
              </a:xfrm>
              <a:prstGeom prst="triangle">
                <a:avLst/>
              </a:prstGeom>
              <a:noFill/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82" name="Group 381"/>
            <p:cNvGrpSpPr/>
            <p:nvPr/>
          </p:nvGrpSpPr>
          <p:grpSpPr>
            <a:xfrm>
              <a:off x="4285122" y="3725155"/>
              <a:ext cx="1684386" cy="2200224"/>
              <a:chOff x="4285122" y="3725155"/>
              <a:chExt cx="1684386" cy="2200224"/>
            </a:xfrm>
          </p:grpSpPr>
          <p:sp>
            <p:nvSpPr>
              <p:cNvPr id="384" name="Rounded Rectangle 383"/>
              <p:cNvSpPr/>
              <p:nvPr/>
            </p:nvSpPr>
            <p:spPr>
              <a:xfrm rot="5400000">
                <a:off x="5827955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5" name="Rounded Rectangle 384"/>
              <p:cNvSpPr/>
              <p:nvPr/>
            </p:nvSpPr>
            <p:spPr>
              <a:xfrm rot="5400000">
                <a:off x="5827955" y="4994134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6" name="Rounded Rectangle 385"/>
              <p:cNvSpPr/>
              <p:nvPr/>
            </p:nvSpPr>
            <p:spPr>
              <a:xfrm rot="5400000">
                <a:off x="5822838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Rounded Rectangle 386"/>
              <p:cNvSpPr/>
              <p:nvPr/>
            </p:nvSpPr>
            <p:spPr>
              <a:xfrm rot="5400000">
                <a:off x="5827955" y="404651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Rounded Rectangle 387"/>
              <p:cNvSpPr/>
              <p:nvPr/>
            </p:nvSpPr>
            <p:spPr>
              <a:xfrm rot="5400000">
                <a:off x="5827955" y="4204449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9" name="Rounded Rectangle 388"/>
              <p:cNvSpPr/>
              <p:nvPr/>
            </p:nvSpPr>
            <p:spPr>
              <a:xfrm rot="5400000">
                <a:off x="5827955" y="436238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0" name="Rounded Rectangle 389"/>
              <p:cNvSpPr/>
              <p:nvPr/>
            </p:nvSpPr>
            <p:spPr>
              <a:xfrm rot="5400000">
                <a:off x="5827955" y="4520323"/>
                <a:ext cx="136802" cy="146304"/>
              </a:xfrm>
              <a:prstGeom prst="roundRect">
                <a:avLst/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1" name="Rounded Rectangle 390"/>
              <p:cNvSpPr/>
              <p:nvPr/>
            </p:nvSpPr>
            <p:spPr>
              <a:xfrm rot="5400000">
                <a:off x="5827955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2" name="Rounded Rectangle 391"/>
              <p:cNvSpPr/>
              <p:nvPr/>
            </p:nvSpPr>
            <p:spPr>
              <a:xfrm rot="5400000">
                <a:off x="5827955" y="531000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3" name="Rounded Rectangle 392"/>
              <p:cNvSpPr/>
              <p:nvPr/>
            </p:nvSpPr>
            <p:spPr>
              <a:xfrm rot="5400000">
                <a:off x="5827955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4" name="Rounded Rectangle 393"/>
              <p:cNvSpPr/>
              <p:nvPr/>
            </p:nvSpPr>
            <p:spPr>
              <a:xfrm rot="5400000">
                <a:off x="5827955" y="388857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5" name="Rounded Rectangle 394"/>
              <p:cNvSpPr/>
              <p:nvPr/>
            </p:nvSpPr>
            <p:spPr>
              <a:xfrm rot="5400000">
                <a:off x="5827955" y="467826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6" name="Rounded Rectangle 395"/>
              <p:cNvSpPr/>
              <p:nvPr/>
            </p:nvSpPr>
            <p:spPr>
              <a:xfrm rot="5400000">
                <a:off x="5827955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7" name="Rounded Rectangle 396"/>
              <p:cNvSpPr/>
              <p:nvPr/>
            </p:nvSpPr>
            <p:spPr>
              <a:xfrm rot="5400000">
                <a:off x="5827955" y="4836197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8" name="Rounded Rectangle 397"/>
              <p:cNvSpPr/>
              <p:nvPr/>
            </p:nvSpPr>
            <p:spPr>
              <a:xfrm rot="5400000">
                <a:off x="5608751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9" name="Rounded Rectangle 398"/>
              <p:cNvSpPr/>
              <p:nvPr/>
            </p:nvSpPr>
            <p:spPr>
              <a:xfrm rot="5400000">
                <a:off x="5608751" y="4836197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0" name="Rounded Rectangle 399"/>
              <p:cNvSpPr/>
              <p:nvPr/>
            </p:nvSpPr>
            <p:spPr>
              <a:xfrm rot="5400000">
                <a:off x="5608751" y="5310008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1" name="Rounded Rectangle 400"/>
              <p:cNvSpPr/>
              <p:nvPr/>
            </p:nvSpPr>
            <p:spPr>
              <a:xfrm rot="5400000">
                <a:off x="5603634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2" name="Rounded Rectangle 401"/>
              <p:cNvSpPr/>
              <p:nvPr/>
            </p:nvSpPr>
            <p:spPr>
              <a:xfrm rot="5400000">
                <a:off x="5608751" y="4046512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3" name="Rounded Rectangle 402"/>
              <p:cNvSpPr/>
              <p:nvPr/>
            </p:nvSpPr>
            <p:spPr>
              <a:xfrm rot="5400000">
                <a:off x="5608751" y="4204449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4" name="Rounded Rectangle 403"/>
              <p:cNvSpPr/>
              <p:nvPr/>
            </p:nvSpPr>
            <p:spPr>
              <a:xfrm rot="5400000">
                <a:off x="5608751" y="4362386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5" name="Rounded Rectangle 404"/>
              <p:cNvSpPr/>
              <p:nvPr/>
            </p:nvSpPr>
            <p:spPr>
              <a:xfrm rot="5400000">
                <a:off x="5608751" y="4520323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6" name="Rounded Rectangle 405"/>
              <p:cNvSpPr/>
              <p:nvPr/>
            </p:nvSpPr>
            <p:spPr>
              <a:xfrm rot="5400000">
                <a:off x="5608751" y="49941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7" name="Rounded Rectangle 406"/>
              <p:cNvSpPr/>
              <p:nvPr/>
            </p:nvSpPr>
            <p:spPr>
              <a:xfrm rot="5400000">
                <a:off x="5608751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8" name="Rounded Rectangle 407"/>
              <p:cNvSpPr/>
              <p:nvPr/>
            </p:nvSpPr>
            <p:spPr>
              <a:xfrm rot="5400000">
                <a:off x="5608751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" name="Rounded Rectangle 408"/>
              <p:cNvSpPr/>
              <p:nvPr/>
            </p:nvSpPr>
            <p:spPr>
              <a:xfrm rot="5400000">
                <a:off x="5608751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0" name="Rounded Rectangle 409"/>
              <p:cNvSpPr/>
              <p:nvPr/>
            </p:nvSpPr>
            <p:spPr>
              <a:xfrm rot="5400000">
                <a:off x="5608751" y="388857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1" name="Rounded Rectangle 410"/>
              <p:cNvSpPr/>
              <p:nvPr/>
            </p:nvSpPr>
            <p:spPr>
              <a:xfrm rot="5400000">
                <a:off x="5608751" y="4678260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2" name="Rounded Rectangle 411"/>
              <p:cNvSpPr/>
              <p:nvPr/>
            </p:nvSpPr>
            <p:spPr>
              <a:xfrm rot="5400000">
                <a:off x="5389548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" name="Rounded Rectangle 412"/>
              <p:cNvSpPr/>
              <p:nvPr/>
            </p:nvSpPr>
            <p:spPr>
              <a:xfrm rot="5400000">
                <a:off x="5389548" y="4994134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Rounded Rectangle 413"/>
              <p:cNvSpPr/>
              <p:nvPr/>
            </p:nvSpPr>
            <p:spPr>
              <a:xfrm rot="5400000">
                <a:off x="5389548" y="5310008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5" name="Rounded Rectangle 414"/>
              <p:cNvSpPr/>
              <p:nvPr/>
            </p:nvSpPr>
            <p:spPr>
              <a:xfrm rot="5400000">
                <a:off x="5384431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6" name="Rounded Rectangle 415"/>
              <p:cNvSpPr/>
              <p:nvPr/>
            </p:nvSpPr>
            <p:spPr>
              <a:xfrm rot="5400000">
                <a:off x="5389548" y="404651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Rounded Rectangle 416"/>
              <p:cNvSpPr/>
              <p:nvPr/>
            </p:nvSpPr>
            <p:spPr>
              <a:xfrm rot="5400000">
                <a:off x="5389548" y="4204449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Rounded Rectangle 417"/>
              <p:cNvSpPr/>
              <p:nvPr/>
            </p:nvSpPr>
            <p:spPr>
              <a:xfrm rot="5400000">
                <a:off x="5389548" y="436238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Rounded Rectangle 418"/>
              <p:cNvSpPr/>
              <p:nvPr/>
            </p:nvSpPr>
            <p:spPr>
              <a:xfrm rot="5400000">
                <a:off x="5389548" y="4520323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0" name="Rounded Rectangle 419"/>
              <p:cNvSpPr/>
              <p:nvPr/>
            </p:nvSpPr>
            <p:spPr>
              <a:xfrm rot="5400000">
                <a:off x="5389548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1" name="Rounded Rectangle 420"/>
              <p:cNvSpPr/>
              <p:nvPr/>
            </p:nvSpPr>
            <p:spPr>
              <a:xfrm rot="5400000">
                <a:off x="5389548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2" name="Rounded Rectangle 421"/>
              <p:cNvSpPr/>
              <p:nvPr/>
            </p:nvSpPr>
            <p:spPr>
              <a:xfrm rot="5400000">
                <a:off x="5389548" y="3888575"/>
                <a:ext cx="136802" cy="146304"/>
              </a:xfrm>
              <a:prstGeom prst="roundRect">
                <a:avLst/>
              </a:prstGeom>
              <a:solidFill>
                <a:srgbClr val="00CC00">
                  <a:alpha val="80000"/>
                </a:srgb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Rounded Rectangle 422"/>
              <p:cNvSpPr/>
              <p:nvPr/>
            </p:nvSpPr>
            <p:spPr>
              <a:xfrm rot="5400000">
                <a:off x="5389548" y="467826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Rounded Rectangle 423"/>
              <p:cNvSpPr/>
              <p:nvPr/>
            </p:nvSpPr>
            <p:spPr>
              <a:xfrm rot="5400000">
                <a:off x="5389548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5" name="Rounded Rectangle 424"/>
              <p:cNvSpPr/>
              <p:nvPr/>
            </p:nvSpPr>
            <p:spPr>
              <a:xfrm rot="5400000">
                <a:off x="5389548" y="4836197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Rounded Rectangle 425"/>
              <p:cNvSpPr/>
              <p:nvPr/>
            </p:nvSpPr>
            <p:spPr>
              <a:xfrm rot="5400000">
                <a:off x="516961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Rounded Rectangle 426"/>
              <p:cNvSpPr/>
              <p:nvPr/>
            </p:nvSpPr>
            <p:spPr>
              <a:xfrm rot="5400000">
                <a:off x="516961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Rounded Rectangle 427"/>
              <p:cNvSpPr/>
              <p:nvPr/>
            </p:nvSpPr>
            <p:spPr>
              <a:xfrm rot="5400000">
                <a:off x="516961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Rounded Rectangle 428"/>
              <p:cNvSpPr/>
              <p:nvPr/>
            </p:nvSpPr>
            <p:spPr>
              <a:xfrm>
                <a:off x="516486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Rounded Rectangle 429"/>
              <p:cNvSpPr/>
              <p:nvPr/>
            </p:nvSpPr>
            <p:spPr>
              <a:xfrm rot="5400000">
                <a:off x="516961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Rounded Rectangle 430"/>
              <p:cNvSpPr/>
              <p:nvPr/>
            </p:nvSpPr>
            <p:spPr>
              <a:xfrm rot="5400000">
                <a:off x="516961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2" name="Rounded Rectangle 431"/>
              <p:cNvSpPr/>
              <p:nvPr/>
            </p:nvSpPr>
            <p:spPr>
              <a:xfrm rot="5400000">
                <a:off x="516961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3" name="Rounded Rectangle 432"/>
              <p:cNvSpPr/>
              <p:nvPr/>
            </p:nvSpPr>
            <p:spPr>
              <a:xfrm rot="5400000">
                <a:off x="516961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4" name="Rounded Rectangle 433"/>
              <p:cNvSpPr/>
              <p:nvPr/>
            </p:nvSpPr>
            <p:spPr>
              <a:xfrm rot="5400000">
                <a:off x="516961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5" name="Rounded Rectangle 434"/>
              <p:cNvSpPr/>
              <p:nvPr/>
            </p:nvSpPr>
            <p:spPr>
              <a:xfrm rot="5400000">
                <a:off x="516961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Rounded Rectangle 435"/>
              <p:cNvSpPr/>
              <p:nvPr/>
            </p:nvSpPr>
            <p:spPr>
              <a:xfrm rot="5400000">
                <a:off x="516961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7" name="Rounded Rectangle 436"/>
              <p:cNvSpPr/>
              <p:nvPr/>
            </p:nvSpPr>
            <p:spPr>
              <a:xfrm rot="5400000">
                <a:off x="516961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Rounded Rectangle 437"/>
              <p:cNvSpPr/>
              <p:nvPr/>
            </p:nvSpPr>
            <p:spPr>
              <a:xfrm rot="5400000">
                <a:off x="516961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9" name="Rounded Rectangle 438"/>
              <p:cNvSpPr/>
              <p:nvPr/>
            </p:nvSpPr>
            <p:spPr>
              <a:xfrm rot="5400000">
                <a:off x="516961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0" name="Rounded Rectangle 439"/>
              <p:cNvSpPr/>
              <p:nvPr/>
            </p:nvSpPr>
            <p:spPr>
              <a:xfrm rot="5400000">
                <a:off x="494967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Rounded Rectangle 440"/>
              <p:cNvSpPr/>
              <p:nvPr/>
            </p:nvSpPr>
            <p:spPr>
              <a:xfrm rot="5400000">
                <a:off x="494967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2" name="Rounded Rectangle 441"/>
              <p:cNvSpPr/>
              <p:nvPr/>
            </p:nvSpPr>
            <p:spPr>
              <a:xfrm rot="5400000">
                <a:off x="494967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3" name="Rounded Rectangle 442"/>
              <p:cNvSpPr/>
              <p:nvPr/>
            </p:nvSpPr>
            <p:spPr>
              <a:xfrm>
                <a:off x="494492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4" name="Rounded Rectangle 443"/>
              <p:cNvSpPr/>
              <p:nvPr/>
            </p:nvSpPr>
            <p:spPr>
              <a:xfrm rot="5400000">
                <a:off x="494967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5" name="Rounded Rectangle 444"/>
              <p:cNvSpPr/>
              <p:nvPr/>
            </p:nvSpPr>
            <p:spPr>
              <a:xfrm rot="5400000">
                <a:off x="494967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6" name="Rounded Rectangle 445"/>
              <p:cNvSpPr/>
              <p:nvPr/>
            </p:nvSpPr>
            <p:spPr>
              <a:xfrm rot="5400000">
                <a:off x="494967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7" name="Rounded Rectangle 446"/>
              <p:cNvSpPr/>
              <p:nvPr/>
            </p:nvSpPr>
            <p:spPr>
              <a:xfrm rot="5400000">
                <a:off x="494967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8" name="Rounded Rectangle 447"/>
              <p:cNvSpPr/>
              <p:nvPr/>
            </p:nvSpPr>
            <p:spPr>
              <a:xfrm rot="5400000">
                <a:off x="494967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9" name="Rounded Rectangle 448"/>
              <p:cNvSpPr/>
              <p:nvPr/>
            </p:nvSpPr>
            <p:spPr>
              <a:xfrm rot="5400000">
                <a:off x="494967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0" name="Rounded Rectangle 449"/>
              <p:cNvSpPr/>
              <p:nvPr/>
            </p:nvSpPr>
            <p:spPr>
              <a:xfrm rot="5400000">
                <a:off x="494967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1" name="Rounded Rectangle 450"/>
              <p:cNvSpPr/>
              <p:nvPr/>
            </p:nvSpPr>
            <p:spPr>
              <a:xfrm rot="5400000">
                <a:off x="494967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2" name="Rounded Rectangle 451"/>
              <p:cNvSpPr/>
              <p:nvPr/>
            </p:nvSpPr>
            <p:spPr>
              <a:xfrm rot="5400000">
                <a:off x="494967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3" name="Rounded Rectangle 452"/>
              <p:cNvSpPr/>
              <p:nvPr/>
            </p:nvSpPr>
            <p:spPr>
              <a:xfrm rot="5400000">
                <a:off x="494967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4" name="Rounded Rectangle 453"/>
              <p:cNvSpPr/>
              <p:nvPr/>
            </p:nvSpPr>
            <p:spPr>
              <a:xfrm rot="5400000">
                <a:off x="472974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5" name="Rounded Rectangle 454"/>
              <p:cNvSpPr/>
              <p:nvPr/>
            </p:nvSpPr>
            <p:spPr>
              <a:xfrm rot="5400000">
                <a:off x="472974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6" name="Rounded Rectangle 455"/>
              <p:cNvSpPr/>
              <p:nvPr/>
            </p:nvSpPr>
            <p:spPr>
              <a:xfrm rot="5400000">
                <a:off x="472974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7" name="Rounded Rectangle 456"/>
              <p:cNvSpPr/>
              <p:nvPr/>
            </p:nvSpPr>
            <p:spPr>
              <a:xfrm>
                <a:off x="472499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8" name="Rounded Rectangle 457"/>
              <p:cNvSpPr/>
              <p:nvPr/>
            </p:nvSpPr>
            <p:spPr>
              <a:xfrm rot="5400000">
                <a:off x="472974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9" name="Rounded Rectangle 458"/>
              <p:cNvSpPr/>
              <p:nvPr/>
            </p:nvSpPr>
            <p:spPr>
              <a:xfrm rot="5400000">
                <a:off x="472974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0" name="Rounded Rectangle 459"/>
              <p:cNvSpPr/>
              <p:nvPr/>
            </p:nvSpPr>
            <p:spPr>
              <a:xfrm rot="5400000">
                <a:off x="472974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1" name="Rounded Rectangle 460"/>
              <p:cNvSpPr/>
              <p:nvPr/>
            </p:nvSpPr>
            <p:spPr>
              <a:xfrm rot="5400000">
                <a:off x="472974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2" name="Rounded Rectangle 461"/>
              <p:cNvSpPr/>
              <p:nvPr/>
            </p:nvSpPr>
            <p:spPr>
              <a:xfrm rot="5400000">
                <a:off x="472974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3" name="Rounded Rectangle 462"/>
              <p:cNvSpPr/>
              <p:nvPr/>
            </p:nvSpPr>
            <p:spPr>
              <a:xfrm rot="5400000">
                <a:off x="472974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4" name="Rounded Rectangle 463"/>
              <p:cNvSpPr/>
              <p:nvPr/>
            </p:nvSpPr>
            <p:spPr>
              <a:xfrm rot="5400000">
                <a:off x="472974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5" name="Rounded Rectangle 464"/>
              <p:cNvSpPr/>
              <p:nvPr/>
            </p:nvSpPr>
            <p:spPr>
              <a:xfrm rot="5400000">
                <a:off x="472974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Rounded Rectangle 465"/>
              <p:cNvSpPr/>
              <p:nvPr/>
            </p:nvSpPr>
            <p:spPr>
              <a:xfrm rot="5400000">
                <a:off x="472974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7" name="Rounded Rectangle 466"/>
              <p:cNvSpPr/>
              <p:nvPr/>
            </p:nvSpPr>
            <p:spPr>
              <a:xfrm rot="5400000">
                <a:off x="472974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Rounded Rectangle 467"/>
              <p:cNvSpPr/>
              <p:nvPr/>
            </p:nvSpPr>
            <p:spPr>
              <a:xfrm rot="5400000">
                <a:off x="450980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9" name="Rounded Rectangle 468"/>
              <p:cNvSpPr/>
              <p:nvPr/>
            </p:nvSpPr>
            <p:spPr>
              <a:xfrm rot="5400000">
                <a:off x="450980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0" name="Rounded Rectangle 469"/>
              <p:cNvSpPr/>
              <p:nvPr/>
            </p:nvSpPr>
            <p:spPr>
              <a:xfrm rot="5400000">
                <a:off x="450980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Rounded Rectangle 470"/>
              <p:cNvSpPr/>
              <p:nvPr/>
            </p:nvSpPr>
            <p:spPr>
              <a:xfrm>
                <a:off x="450505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Rounded Rectangle 471"/>
              <p:cNvSpPr/>
              <p:nvPr/>
            </p:nvSpPr>
            <p:spPr>
              <a:xfrm rot="5400000">
                <a:off x="450980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3" name="Rounded Rectangle 472"/>
              <p:cNvSpPr/>
              <p:nvPr/>
            </p:nvSpPr>
            <p:spPr>
              <a:xfrm rot="5400000">
                <a:off x="450980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4" name="Rounded Rectangle 473"/>
              <p:cNvSpPr/>
              <p:nvPr/>
            </p:nvSpPr>
            <p:spPr>
              <a:xfrm rot="5400000">
                <a:off x="450980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Rounded Rectangle 474"/>
              <p:cNvSpPr/>
              <p:nvPr/>
            </p:nvSpPr>
            <p:spPr>
              <a:xfrm rot="5400000">
                <a:off x="450980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Rounded Rectangle 475"/>
              <p:cNvSpPr/>
              <p:nvPr/>
            </p:nvSpPr>
            <p:spPr>
              <a:xfrm rot="5400000">
                <a:off x="450980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7" name="Rounded Rectangle 476"/>
              <p:cNvSpPr/>
              <p:nvPr/>
            </p:nvSpPr>
            <p:spPr>
              <a:xfrm rot="5400000">
                <a:off x="450980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8" name="Rounded Rectangle 477"/>
              <p:cNvSpPr/>
              <p:nvPr/>
            </p:nvSpPr>
            <p:spPr>
              <a:xfrm rot="5400000">
                <a:off x="450980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9" name="Rounded Rectangle 478"/>
              <p:cNvSpPr/>
              <p:nvPr/>
            </p:nvSpPr>
            <p:spPr>
              <a:xfrm rot="5400000">
                <a:off x="450980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0" name="Rounded Rectangle 479"/>
              <p:cNvSpPr/>
              <p:nvPr/>
            </p:nvSpPr>
            <p:spPr>
              <a:xfrm rot="5400000">
                <a:off x="450980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Rounded Rectangle 480"/>
              <p:cNvSpPr/>
              <p:nvPr/>
            </p:nvSpPr>
            <p:spPr>
              <a:xfrm rot="5400000">
                <a:off x="450980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Rounded Rectangle 481"/>
              <p:cNvSpPr/>
              <p:nvPr/>
            </p:nvSpPr>
            <p:spPr>
              <a:xfrm rot="5400000">
                <a:off x="428987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Rounded Rectangle 482"/>
              <p:cNvSpPr/>
              <p:nvPr/>
            </p:nvSpPr>
            <p:spPr>
              <a:xfrm rot="5400000">
                <a:off x="428987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4" name="Rounded Rectangle 483"/>
              <p:cNvSpPr/>
              <p:nvPr/>
            </p:nvSpPr>
            <p:spPr>
              <a:xfrm rot="5400000">
                <a:off x="428987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5" name="Rounded Rectangle 484"/>
              <p:cNvSpPr/>
              <p:nvPr/>
            </p:nvSpPr>
            <p:spPr>
              <a:xfrm>
                <a:off x="428512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6" name="Rounded Rectangle 485"/>
              <p:cNvSpPr/>
              <p:nvPr/>
            </p:nvSpPr>
            <p:spPr>
              <a:xfrm rot="5400000">
                <a:off x="428987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7" name="Rounded Rectangle 486"/>
              <p:cNvSpPr/>
              <p:nvPr/>
            </p:nvSpPr>
            <p:spPr>
              <a:xfrm rot="5400000">
                <a:off x="428987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8" name="Rounded Rectangle 487"/>
              <p:cNvSpPr/>
              <p:nvPr/>
            </p:nvSpPr>
            <p:spPr>
              <a:xfrm rot="5400000">
                <a:off x="428987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9" name="Rounded Rectangle 488"/>
              <p:cNvSpPr/>
              <p:nvPr/>
            </p:nvSpPr>
            <p:spPr>
              <a:xfrm rot="5400000">
                <a:off x="428987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0" name="Rounded Rectangle 489"/>
              <p:cNvSpPr/>
              <p:nvPr/>
            </p:nvSpPr>
            <p:spPr>
              <a:xfrm rot="5400000">
                <a:off x="428987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1" name="Rounded Rectangle 490"/>
              <p:cNvSpPr/>
              <p:nvPr/>
            </p:nvSpPr>
            <p:spPr>
              <a:xfrm rot="5400000">
                <a:off x="428987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2" name="Rounded Rectangle 491"/>
              <p:cNvSpPr/>
              <p:nvPr/>
            </p:nvSpPr>
            <p:spPr>
              <a:xfrm rot="5400000">
                <a:off x="428987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3" name="Rounded Rectangle 492"/>
              <p:cNvSpPr/>
              <p:nvPr/>
            </p:nvSpPr>
            <p:spPr>
              <a:xfrm rot="5400000">
                <a:off x="428987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4" name="Rounded Rectangle 493"/>
              <p:cNvSpPr/>
              <p:nvPr/>
            </p:nvSpPr>
            <p:spPr>
              <a:xfrm rot="5400000">
                <a:off x="428987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5" name="Rounded Rectangle 494"/>
              <p:cNvSpPr/>
              <p:nvPr/>
            </p:nvSpPr>
            <p:spPr>
              <a:xfrm rot="5400000">
                <a:off x="428987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3" name="Rounded Rectangle 382"/>
            <p:cNvSpPr/>
            <p:nvPr/>
          </p:nvSpPr>
          <p:spPr>
            <a:xfrm>
              <a:off x="5008427" y="5964178"/>
              <a:ext cx="1056457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900" dirty="0" smtClean="0"/>
                <a:t>320 MHz clock</a:t>
              </a:r>
              <a:endParaRPr lang="en-US" sz="900" dirty="0"/>
            </a:p>
          </p:txBody>
        </p:sp>
      </p:grpSp>
      <p:sp>
        <p:nvSpPr>
          <p:cNvPr id="498" name="Rounded Rectangle 497"/>
          <p:cNvSpPr/>
          <p:nvPr/>
        </p:nvSpPr>
        <p:spPr>
          <a:xfrm>
            <a:off x="2962893" y="6251574"/>
            <a:ext cx="32931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CHESS-2 Data Emulator, first sketch</a:t>
            </a:r>
            <a:endParaRPr lang="en-US" sz="1000" b="1" dirty="0"/>
          </a:p>
        </p:txBody>
      </p:sp>
      <p:sp>
        <p:nvSpPr>
          <p:cNvPr id="499" name="TextBox 498"/>
          <p:cNvSpPr txBox="1"/>
          <p:nvPr/>
        </p:nvSpPr>
        <p:spPr>
          <a:xfrm>
            <a:off x="5766072" y="3683639"/>
            <a:ext cx="1437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Outs&lt;0&gt; = Sync/Data Valid</a:t>
            </a:r>
            <a:endParaRPr lang="en-GB" sz="900" dirty="0"/>
          </a:p>
        </p:txBody>
      </p:sp>
      <p:sp>
        <p:nvSpPr>
          <p:cNvPr id="500" name="TextBox 499"/>
          <p:cNvSpPr txBox="1"/>
          <p:nvPr/>
        </p:nvSpPr>
        <p:spPr>
          <a:xfrm>
            <a:off x="5766072" y="3843182"/>
            <a:ext cx="1702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Outs&lt;1&gt; = </a:t>
            </a:r>
            <a:r>
              <a:rPr lang="en-GB" sz="900" dirty="0"/>
              <a:t>Multiple hit flag</a:t>
            </a:r>
          </a:p>
        </p:txBody>
      </p:sp>
      <p:sp>
        <p:nvSpPr>
          <p:cNvPr id="501" name="TextBox 500"/>
          <p:cNvSpPr txBox="1"/>
          <p:nvPr/>
        </p:nvSpPr>
        <p:spPr>
          <a:xfrm>
            <a:off x="5766072" y="40001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Outs&lt;2&gt; = Col&lt;4&gt;</a:t>
            </a:r>
            <a:endParaRPr lang="en-GB" sz="900" dirty="0"/>
          </a:p>
        </p:txBody>
      </p:sp>
      <p:sp>
        <p:nvSpPr>
          <p:cNvPr id="502" name="TextBox 501"/>
          <p:cNvSpPr txBox="1"/>
          <p:nvPr/>
        </p:nvSpPr>
        <p:spPr>
          <a:xfrm>
            <a:off x="5766072" y="415729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Outs&lt;3&gt; = Col&lt;3&gt;</a:t>
            </a:r>
            <a:endParaRPr lang="en-GB" sz="900" dirty="0"/>
          </a:p>
        </p:txBody>
      </p:sp>
      <p:sp>
        <p:nvSpPr>
          <p:cNvPr id="503" name="TextBox 502"/>
          <p:cNvSpPr txBox="1"/>
          <p:nvPr/>
        </p:nvSpPr>
        <p:spPr>
          <a:xfrm>
            <a:off x="5766072" y="431426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Outs&lt;4&gt; = Col&lt;2&gt;</a:t>
            </a:r>
            <a:endParaRPr lang="en-GB" sz="900" dirty="0"/>
          </a:p>
        </p:txBody>
      </p:sp>
      <p:sp>
        <p:nvSpPr>
          <p:cNvPr id="504" name="TextBox 503"/>
          <p:cNvSpPr txBox="1"/>
          <p:nvPr/>
        </p:nvSpPr>
        <p:spPr>
          <a:xfrm>
            <a:off x="5766072" y="4476533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Outs&lt;5&gt; = Col&lt;1&gt;</a:t>
            </a:r>
            <a:endParaRPr lang="en-GB" sz="900" dirty="0"/>
          </a:p>
        </p:txBody>
      </p:sp>
      <p:sp>
        <p:nvSpPr>
          <p:cNvPr id="505" name="TextBox 504"/>
          <p:cNvSpPr txBox="1"/>
          <p:nvPr/>
        </p:nvSpPr>
        <p:spPr>
          <a:xfrm>
            <a:off x="5766072" y="4633497"/>
            <a:ext cx="12178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Outs&lt;6&gt; </a:t>
            </a:r>
            <a:r>
              <a:rPr lang="en-GB" sz="900" dirty="0"/>
              <a:t>= </a:t>
            </a:r>
            <a:r>
              <a:rPr lang="en-GB" sz="900" dirty="0" smtClean="0"/>
              <a:t>Col&lt;0&gt;</a:t>
            </a:r>
            <a:endParaRPr lang="en-GB" sz="900" dirty="0"/>
          </a:p>
        </p:txBody>
      </p:sp>
      <p:sp>
        <p:nvSpPr>
          <p:cNvPr id="506" name="TextBox 505"/>
          <p:cNvSpPr txBox="1"/>
          <p:nvPr/>
        </p:nvSpPr>
        <p:spPr>
          <a:xfrm>
            <a:off x="5766072" y="4790647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Outs&lt;7&gt; = Row&lt;0&gt;</a:t>
            </a:r>
            <a:endParaRPr lang="en-GB" sz="900" dirty="0"/>
          </a:p>
        </p:txBody>
      </p:sp>
      <p:sp>
        <p:nvSpPr>
          <p:cNvPr id="507" name="TextBox 506"/>
          <p:cNvSpPr txBox="1"/>
          <p:nvPr/>
        </p:nvSpPr>
        <p:spPr>
          <a:xfrm>
            <a:off x="5766072" y="494761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Outs&lt;8&gt; = Row&lt;1&gt;</a:t>
            </a:r>
            <a:endParaRPr lang="en-GB" sz="900" dirty="0"/>
          </a:p>
        </p:txBody>
      </p:sp>
      <p:sp>
        <p:nvSpPr>
          <p:cNvPr id="508" name="TextBox 507"/>
          <p:cNvSpPr txBox="1"/>
          <p:nvPr/>
        </p:nvSpPr>
        <p:spPr>
          <a:xfrm>
            <a:off x="5766072" y="51136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Outs&lt;9&gt; = Row&lt;2&gt;</a:t>
            </a:r>
            <a:endParaRPr lang="en-GB" sz="900" dirty="0"/>
          </a:p>
        </p:txBody>
      </p:sp>
      <p:sp>
        <p:nvSpPr>
          <p:cNvPr id="509" name="TextBox 508"/>
          <p:cNvSpPr txBox="1"/>
          <p:nvPr/>
        </p:nvSpPr>
        <p:spPr>
          <a:xfrm>
            <a:off x="5766072" y="527061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Outs&lt;10&gt; = Row&lt;3&gt;</a:t>
            </a:r>
            <a:endParaRPr lang="en-GB" sz="900" dirty="0"/>
          </a:p>
        </p:txBody>
      </p:sp>
      <p:sp>
        <p:nvSpPr>
          <p:cNvPr id="510" name="TextBox 509"/>
          <p:cNvSpPr txBox="1"/>
          <p:nvPr/>
        </p:nvSpPr>
        <p:spPr>
          <a:xfrm>
            <a:off x="5766072" y="5429922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Outs&lt;11&gt; = Row&lt;4&gt;</a:t>
            </a:r>
            <a:endParaRPr lang="en-GB" sz="900" dirty="0"/>
          </a:p>
        </p:txBody>
      </p:sp>
      <p:sp>
        <p:nvSpPr>
          <p:cNvPr id="511" name="TextBox 510"/>
          <p:cNvSpPr txBox="1"/>
          <p:nvPr/>
        </p:nvSpPr>
        <p:spPr>
          <a:xfrm>
            <a:off x="5766072" y="558688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Outs&lt;12&gt; = Row&lt;5&gt;</a:t>
            </a:r>
            <a:endParaRPr lang="en-GB" sz="900" dirty="0"/>
          </a:p>
        </p:txBody>
      </p:sp>
      <p:sp>
        <p:nvSpPr>
          <p:cNvPr id="512" name="TextBox 511"/>
          <p:cNvSpPr txBox="1"/>
          <p:nvPr/>
        </p:nvSpPr>
        <p:spPr>
          <a:xfrm>
            <a:off x="5766072" y="575292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Outs&lt;13&gt; = Row&lt;6&gt;</a:t>
            </a:r>
            <a:endParaRPr lang="en-GB" sz="900" dirty="0"/>
          </a:p>
        </p:txBody>
      </p:sp>
      <p:sp>
        <p:nvSpPr>
          <p:cNvPr id="513" name="TextBox 512"/>
          <p:cNvSpPr txBox="1"/>
          <p:nvPr/>
        </p:nvSpPr>
        <p:spPr>
          <a:xfrm>
            <a:off x="5766072" y="5966939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LVDS clock, 320 MHz</a:t>
            </a:r>
            <a:endParaRPr lang="en-GB" sz="900" dirty="0"/>
          </a:p>
        </p:txBody>
      </p:sp>
      <p:sp>
        <p:nvSpPr>
          <p:cNvPr id="514" name="Rounded Rectangle 513"/>
          <p:cNvSpPr/>
          <p:nvPr/>
        </p:nvSpPr>
        <p:spPr>
          <a:xfrm rot="16200000">
            <a:off x="4942385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515" name="Rounded Rectangle 514"/>
          <p:cNvSpPr/>
          <p:nvPr/>
        </p:nvSpPr>
        <p:spPr>
          <a:xfrm rot="16200000">
            <a:off x="4723181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516" name="Rounded Rectangle 515"/>
          <p:cNvSpPr/>
          <p:nvPr/>
        </p:nvSpPr>
        <p:spPr>
          <a:xfrm rot="16200000">
            <a:off x="4503978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517" name="Rounded Rectangle 516"/>
          <p:cNvSpPr/>
          <p:nvPr/>
        </p:nvSpPr>
        <p:spPr>
          <a:xfrm rot="16200000">
            <a:off x="4284409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518" name="Rounded Rectangle 517"/>
          <p:cNvSpPr/>
          <p:nvPr/>
        </p:nvSpPr>
        <p:spPr>
          <a:xfrm rot="16200000">
            <a:off x="4064474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519" name="Rounded Rectangle 518"/>
          <p:cNvSpPr/>
          <p:nvPr/>
        </p:nvSpPr>
        <p:spPr>
          <a:xfrm rot="16200000">
            <a:off x="3844539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520" name="Rounded Rectangle 519"/>
          <p:cNvSpPr/>
          <p:nvPr/>
        </p:nvSpPr>
        <p:spPr>
          <a:xfrm rot="16200000">
            <a:off x="3530506" y="29476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521" name="Rounded Rectangle 520"/>
          <p:cNvSpPr/>
          <p:nvPr/>
        </p:nvSpPr>
        <p:spPr>
          <a:xfrm rot="16200000">
            <a:off x="3404303" y="3039782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eighth hit</a:t>
            </a:r>
            <a:endParaRPr lang="en-US" sz="1100" dirty="0"/>
          </a:p>
        </p:txBody>
      </p:sp>
      <p:grpSp>
        <p:nvGrpSpPr>
          <p:cNvPr id="522" name="Group 521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523" name="Rounded Rectangle 522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Rounded Rectangle 523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Rounded Rectangle 524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6" name="Rounded Rectangle 525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7" name="Rounded Rectangle 526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Rounded Rectangle 527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Rounded Rectangle 528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Rounded Rectangle 529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ounded Rectangle 530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6313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644153" y="3615275"/>
            <a:ext cx="1896450" cy="2850164"/>
            <a:chOff x="3644153" y="3615275"/>
            <a:chExt cx="1896450" cy="2850164"/>
          </a:xfrm>
        </p:grpSpPr>
        <p:sp>
          <p:nvSpPr>
            <p:cNvPr id="496" name="Rectangle 495"/>
            <p:cNvSpPr/>
            <p:nvPr/>
          </p:nvSpPr>
          <p:spPr>
            <a:xfrm>
              <a:off x="3644153" y="3615275"/>
              <a:ext cx="1896450" cy="28501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endParaRPr lang="en-US" sz="12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497" name="Isosceles Triangle 496"/>
            <p:cNvSpPr/>
            <p:nvPr/>
          </p:nvSpPr>
          <p:spPr>
            <a:xfrm rot="16200000">
              <a:off x="5434766" y="6049882"/>
              <a:ext cx="141030" cy="70645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2" name="Isosceles Triangle 591"/>
            <p:cNvSpPr/>
            <p:nvPr/>
          </p:nvSpPr>
          <p:spPr>
            <a:xfrm rot="16200000">
              <a:off x="5434766" y="6277442"/>
              <a:ext cx="141030" cy="70645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Emulator Interfaces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Emulator will also need a 40MHz clock input, to synchronise the 25ns data output periods.</a:t>
            </a:r>
          </a:p>
          <a:p>
            <a:endParaRPr lang="en-GB" sz="2000" dirty="0"/>
          </a:p>
          <a:p>
            <a:r>
              <a:rPr lang="en-GB" sz="2000" dirty="0" smtClean="0"/>
              <a:t>We may over time want to add a control or configuration interface to it.</a:t>
            </a:r>
          </a:p>
          <a:p>
            <a:r>
              <a:rPr lang="en-GB" sz="2000" dirty="0" smtClean="0"/>
              <a:t>We can define this as the needs become clearer.</a:t>
            </a:r>
          </a:p>
        </p:txBody>
      </p:sp>
      <p:grpSp>
        <p:nvGrpSpPr>
          <p:cNvPr id="382" name="Group 381"/>
          <p:cNvGrpSpPr/>
          <p:nvPr/>
        </p:nvGrpSpPr>
        <p:grpSpPr>
          <a:xfrm>
            <a:off x="3742425" y="3725155"/>
            <a:ext cx="1684386" cy="2200224"/>
            <a:chOff x="4285122" y="3725155"/>
            <a:chExt cx="1684386" cy="2200224"/>
          </a:xfrm>
        </p:grpSpPr>
        <p:sp>
          <p:nvSpPr>
            <p:cNvPr id="384" name="Rounded Rectangle 383"/>
            <p:cNvSpPr/>
            <p:nvPr/>
          </p:nvSpPr>
          <p:spPr>
            <a:xfrm rot="5400000">
              <a:off x="5827955" y="5625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Rounded Rectangle 384"/>
            <p:cNvSpPr/>
            <p:nvPr/>
          </p:nvSpPr>
          <p:spPr>
            <a:xfrm rot="5400000">
              <a:off x="5827955" y="4994134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Rounded Rectangle 385"/>
            <p:cNvSpPr/>
            <p:nvPr/>
          </p:nvSpPr>
          <p:spPr>
            <a:xfrm rot="5400000">
              <a:off x="5822838" y="3725521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Rounded Rectangle 386"/>
            <p:cNvSpPr/>
            <p:nvPr/>
          </p:nvSpPr>
          <p:spPr>
            <a:xfrm rot="5400000">
              <a:off x="5827955" y="404651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Rounded Rectangle 387"/>
            <p:cNvSpPr/>
            <p:nvPr/>
          </p:nvSpPr>
          <p:spPr>
            <a:xfrm rot="5400000">
              <a:off x="5827955" y="420444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Rounded Rectangle 388"/>
            <p:cNvSpPr/>
            <p:nvPr/>
          </p:nvSpPr>
          <p:spPr>
            <a:xfrm rot="5400000">
              <a:off x="5827955" y="43623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Rounded Rectangle 389"/>
            <p:cNvSpPr/>
            <p:nvPr/>
          </p:nvSpPr>
          <p:spPr>
            <a:xfrm rot="5400000">
              <a:off x="5827955" y="4520323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Rounded Rectangle 390"/>
            <p:cNvSpPr/>
            <p:nvPr/>
          </p:nvSpPr>
          <p:spPr>
            <a:xfrm rot="5400000">
              <a:off x="5827955" y="5152071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Rounded Rectangle 391"/>
            <p:cNvSpPr/>
            <p:nvPr/>
          </p:nvSpPr>
          <p:spPr>
            <a:xfrm rot="5400000">
              <a:off x="5827955" y="531000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Rounded Rectangle 392"/>
            <p:cNvSpPr/>
            <p:nvPr/>
          </p:nvSpPr>
          <p:spPr>
            <a:xfrm rot="5400000">
              <a:off x="5827955" y="546794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Rounded Rectangle 393"/>
            <p:cNvSpPr/>
            <p:nvPr/>
          </p:nvSpPr>
          <p:spPr>
            <a:xfrm rot="5400000">
              <a:off x="5827955" y="388857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Rounded Rectangle 394"/>
            <p:cNvSpPr/>
            <p:nvPr/>
          </p:nvSpPr>
          <p:spPr>
            <a:xfrm rot="5400000">
              <a:off x="5827955" y="46782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Rounded Rectangle 395"/>
            <p:cNvSpPr/>
            <p:nvPr/>
          </p:nvSpPr>
          <p:spPr>
            <a:xfrm rot="5400000">
              <a:off x="5827955" y="578382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Rounded Rectangle 396"/>
            <p:cNvSpPr/>
            <p:nvPr/>
          </p:nvSpPr>
          <p:spPr>
            <a:xfrm rot="5400000">
              <a:off x="5827955" y="4836197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Rounded Rectangle 397"/>
            <p:cNvSpPr/>
            <p:nvPr/>
          </p:nvSpPr>
          <p:spPr>
            <a:xfrm rot="5400000">
              <a:off x="5608751" y="578382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ounded Rectangle 398"/>
            <p:cNvSpPr/>
            <p:nvPr/>
          </p:nvSpPr>
          <p:spPr>
            <a:xfrm rot="5400000">
              <a:off x="5608751" y="4836197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ounded Rectangle 399"/>
            <p:cNvSpPr/>
            <p:nvPr/>
          </p:nvSpPr>
          <p:spPr>
            <a:xfrm rot="5400000">
              <a:off x="5608751" y="531000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ounded Rectangle 400"/>
            <p:cNvSpPr/>
            <p:nvPr/>
          </p:nvSpPr>
          <p:spPr>
            <a:xfrm rot="5400000">
              <a:off x="5603634" y="3725521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ounded Rectangle 401"/>
            <p:cNvSpPr/>
            <p:nvPr/>
          </p:nvSpPr>
          <p:spPr>
            <a:xfrm rot="5400000">
              <a:off x="5608751" y="4046512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Rounded Rectangle 402"/>
            <p:cNvSpPr/>
            <p:nvPr/>
          </p:nvSpPr>
          <p:spPr>
            <a:xfrm rot="5400000">
              <a:off x="5608751" y="4204449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Rounded Rectangle 403"/>
            <p:cNvSpPr/>
            <p:nvPr/>
          </p:nvSpPr>
          <p:spPr>
            <a:xfrm rot="5400000">
              <a:off x="5608751" y="4362386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Rounded Rectangle 404"/>
            <p:cNvSpPr/>
            <p:nvPr/>
          </p:nvSpPr>
          <p:spPr>
            <a:xfrm rot="5400000">
              <a:off x="5608751" y="4520323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Rounded Rectangle 405"/>
            <p:cNvSpPr/>
            <p:nvPr/>
          </p:nvSpPr>
          <p:spPr>
            <a:xfrm rot="5400000">
              <a:off x="5608751" y="49941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Rounded Rectangle 406"/>
            <p:cNvSpPr/>
            <p:nvPr/>
          </p:nvSpPr>
          <p:spPr>
            <a:xfrm rot="5400000">
              <a:off x="5608751" y="5152071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Rounded Rectangle 407"/>
            <p:cNvSpPr/>
            <p:nvPr/>
          </p:nvSpPr>
          <p:spPr>
            <a:xfrm rot="5400000">
              <a:off x="5608751" y="546794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Rounded Rectangle 408"/>
            <p:cNvSpPr/>
            <p:nvPr/>
          </p:nvSpPr>
          <p:spPr>
            <a:xfrm rot="5400000">
              <a:off x="5608751" y="5625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Rounded Rectangle 409"/>
            <p:cNvSpPr/>
            <p:nvPr/>
          </p:nvSpPr>
          <p:spPr>
            <a:xfrm rot="5400000">
              <a:off x="5608751" y="388857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Rounded Rectangle 410"/>
            <p:cNvSpPr/>
            <p:nvPr/>
          </p:nvSpPr>
          <p:spPr>
            <a:xfrm rot="5400000">
              <a:off x="5608751" y="4678260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Rounded Rectangle 411"/>
            <p:cNvSpPr/>
            <p:nvPr/>
          </p:nvSpPr>
          <p:spPr>
            <a:xfrm rot="5400000">
              <a:off x="5389548" y="5625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Rounded Rectangle 412"/>
            <p:cNvSpPr/>
            <p:nvPr/>
          </p:nvSpPr>
          <p:spPr>
            <a:xfrm rot="5400000">
              <a:off x="5389548" y="4994134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Rounded Rectangle 413"/>
            <p:cNvSpPr/>
            <p:nvPr/>
          </p:nvSpPr>
          <p:spPr>
            <a:xfrm rot="5400000">
              <a:off x="5389548" y="531000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Rounded Rectangle 414"/>
            <p:cNvSpPr/>
            <p:nvPr/>
          </p:nvSpPr>
          <p:spPr>
            <a:xfrm rot="5400000">
              <a:off x="5384431" y="3725521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Rounded Rectangle 415"/>
            <p:cNvSpPr/>
            <p:nvPr/>
          </p:nvSpPr>
          <p:spPr>
            <a:xfrm rot="5400000">
              <a:off x="5389548" y="404651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Rounded Rectangle 416"/>
            <p:cNvSpPr/>
            <p:nvPr/>
          </p:nvSpPr>
          <p:spPr>
            <a:xfrm rot="5400000">
              <a:off x="5389548" y="420444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Rounded Rectangle 417"/>
            <p:cNvSpPr/>
            <p:nvPr/>
          </p:nvSpPr>
          <p:spPr>
            <a:xfrm rot="5400000">
              <a:off x="5389548" y="43623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Rounded Rectangle 418"/>
            <p:cNvSpPr/>
            <p:nvPr/>
          </p:nvSpPr>
          <p:spPr>
            <a:xfrm rot="5400000">
              <a:off x="5389548" y="452032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Rounded Rectangle 419"/>
            <p:cNvSpPr/>
            <p:nvPr/>
          </p:nvSpPr>
          <p:spPr>
            <a:xfrm rot="5400000">
              <a:off x="5389548" y="5152071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Rounded Rectangle 420"/>
            <p:cNvSpPr/>
            <p:nvPr/>
          </p:nvSpPr>
          <p:spPr>
            <a:xfrm rot="5400000">
              <a:off x="5389548" y="546794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Rounded Rectangle 421"/>
            <p:cNvSpPr/>
            <p:nvPr/>
          </p:nvSpPr>
          <p:spPr>
            <a:xfrm rot="5400000">
              <a:off x="5389548" y="3888575"/>
              <a:ext cx="136802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Rounded Rectangle 422"/>
            <p:cNvSpPr/>
            <p:nvPr/>
          </p:nvSpPr>
          <p:spPr>
            <a:xfrm rot="5400000">
              <a:off x="5389548" y="46782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Rounded Rectangle 423"/>
            <p:cNvSpPr/>
            <p:nvPr/>
          </p:nvSpPr>
          <p:spPr>
            <a:xfrm rot="5400000">
              <a:off x="5389548" y="578382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Rounded Rectangle 424"/>
            <p:cNvSpPr/>
            <p:nvPr/>
          </p:nvSpPr>
          <p:spPr>
            <a:xfrm rot="5400000">
              <a:off x="5389548" y="4836197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Rounded Rectangle 425"/>
            <p:cNvSpPr/>
            <p:nvPr/>
          </p:nvSpPr>
          <p:spPr>
            <a:xfrm rot="5400000">
              <a:off x="5169613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Rounded Rectangle 426"/>
            <p:cNvSpPr/>
            <p:nvPr/>
          </p:nvSpPr>
          <p:spPr>
            <a:xfrm rot="5400000">
              <a:off x="5169613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Rounded Rectangle 427"/>
            <p:cNvSpPr/>
            <p:nvPr/>
          </p:nvSpPr>
          <p:spPr>
            <a:xfrm rot="5400000">
              <a:off x="5169613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Rounded Rectangle 428"/>
            <p:cNvSpPr/>
            <p:nvPr/>
          </p:nvSpPr>
          <p:spPr>
            <a:xfrm>
              <a:off x="5164862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Rounded Rectangle 429"/>
            <p:cNvSpPr/>
            <p:nvPr/>
          </p:nvSpPr>
          <p:spPr>
            <a:xfrm rot="5400000">
              <a:off x="5169613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Rounded Rectangle 430"/>
            <p:cNvSpPr/>
            <p:nvPr/>
          </p:nvSpPr>
          <p:spPr>
            <a:xfrm rot="5400000">
              <a:off x="5169613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Rounded Rectangle 431"/>
            <p:cNvSpPr/>
            <p:nvPr/>
          </p:nvSpPr>
          <p:spPr>
            <a:xfrm rot="5400000">
              <a:off x="5169613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Rounded Rectangle 432"/>
            <p:cNvSpPr/>
            <p:nvPr/>
          </p:nvSpPr>
          <p:spPr>
            <a:xfrm rot="5400000">
              <a:off x="5169613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Rounded Rectangle 433"/>
            <p:cNvSpPr/>
            <p:nvPr/>
          </p:nvSpPr>
          <p:spPr>
            <a:xfrm rot="5400000">
              <a:off x="5169613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Rounded Rectangle 434"/>
            <p:cNvSpPr/>
            <p:nvPr/>
          </p:nvSpPr>
          <p:spPr>
            <a:xfrm rot="5400000">
              <a:off x="5169613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Rounded Rectangle 435"/>
            <p:cNvSpPr/>
            <p:nvPr/>
          </p:nvSpPr>
          <p:spPr>
            <a:xfrm rot="5400000">
              <a:off x="5169613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Rounded Rectangle 436"/>
            <p:cNvSpPr/>
            <p:nvPr/>
          </p:nvSpPr>
          <p:spPr>
            <a:xfrm rot="5400000">
              <a:off x="5169613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Rounded Rectangle 437"/>
            <p:cNvSpPr/>
            <p:nvPr/>
          </p:nvSpPr>
          <p:spPr>
            <a:xfrm rot="5400000">
              <a:off x="5169613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Rounded Rectangle 438"/>
            <p:cNvSpPr/>
            <p:nvPr/>
          </p:nvSpPr>
          <p:spPr>
            <a:xfrm rot="5400000">
              <a:off x="5169613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Rounded Rectangle 439"/>
            <p:cNvSpPr/>
            <p:nvPr/>
          </p:nvSpPr>
          <p:spPr>
            <a:xfrm rot="5400000">
              <a:off x="4949678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Rounded Rectangle 440"/>
            <p:cNvSpPr/>
            <p:nvPr/>
          </p:nvSpPr>
          <p:spPr>
            <a:xfrm rot="5400000">
              <a:off x="4949678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Rounded Rectangle 441"/>
            <p:cNvSpPr/>
            <p:nvPr/>
          </p:nvSpPr>
          <p:spPr>
            <a:xfrm rot="5400000">
              <a:off x="4949678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Rounded Rectangle 442"/>
            <p:cNvSpPr/>
            <p:nvPr/>
          </p:nvSpPr>
          <p:spPr>
            <a:xfrm>
              <a:off x="4944927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Rounded Rectangle 443"/>
            <p:cNvSpPr/>
            <p:nvPr/>
          </p:nvSpPr>
          <p:spPr>
            <a:xfrm rot="5400000">
              <a:off x="4949678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Rounded Rectangle 444"/>
            <p:cNvSpPr/>
            <p:nvPr/>
          </p:nvSpPr>
          <p:spPr>
            <a:xfrm rot="5400000">
              <a:off x="4949678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Rounded Rectangle 445"/>
            <p:cNvSpPr/>
            <p:nvPr/>
          </p:nvSpPr>
          <p:spPr>
            <a:xfrm rot="5400000">
              <a:off x="4949678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Rounded Rectangle 446"/>
            <p:cNvSpPr/>
            <p:nvPr/>
          </p:nvSpPr>
          <p:spPr>
            <a:xfrm rot="5400000">
              <a:off x="4949678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Rounded Rectangle 447"/>
            <p:cNvSpPr/>
            <p:nvPr/>
          </p:nvSpPr>
          <p:spPr>
            <a:xfrm rot="5400000">
              <a:off x="4949678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Rounded Rectangle 448"/>
            <p:cNvSpPr/>
            <p:nvPr/>
          </p:nvSpPr>
          <p:spPr>
            <a:xfrm rot="5400000">
              <a:off x="4949678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Rounded Rectangle 449"/>
            <p:cNvSpPr/>
            <p:nvPr/>
          </p:nvSpPr>
          <p:spPr>
            <a:xfrm rot="5400000">
              <a:off x="4949678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Rounded Rectangle 450"/>
            <p:cNvSpPr/>
            <p:nvPr/>
          </p:nvSpPr>
          <p:spPr>
            <a:xfrm rot="5400000">
              <a:off x="4949678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Rounded Rectangle 451"/>
            <p:cNvSpPr/>
            <p:nvPr/>
          </p:nvSpPr>
          <p:spPr>
            <a:xfrm rot="5400000">
              <a:off x="4949678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Rounded Rectangle 452"/>
            <p:cNvSpPr/>
            <p:nvPr/>
          </p:nvSpPr>
          <p:spPr>
            <a:xfrm rot="5400000">
              <a:off x="4949678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Rounded Rectangle 453"/>
            <p:cNvSpPr/>
            <p:nvPr/>
          </p:nvSpPr>
          <p:spPr>
            <a:xfrm rot="5400000">
              <a:off x="4729743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Rounded Rectangle 454"/>
            <p:cNvSpPr/>
            <p:nvPr/>
          </p:nvSpPr>
          <p:spPr>
            <a:xfrm rot="5400000">
              <a:off x="4729743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Rounded Rectangle 455"/>
            <p:cNvSpPr/>
            <p:nvPr/>
          </p:nvSpPr>
          <p:spPr>
            <a:xfrm rot="5400000">
              <a:off x="4729743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Rounded Rectangle 456"/>
            <p:cNvSpPr/>
            <p:nvPr/>
          </p:nvSpPr>
          <p:spPr>
            <a:xfrm>
              <a:off x="4724992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Rounded Rectangle 457"/>
            <p:cNvSpPr/>
            <p:nvPr/>
          </p:nvSpPr>
          <p:spPr>
            <a:xfrm rot="5400000">
              <a:off x="4729743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Rounded Rectangle 458"/>
            <p:cNvSpPr/>
            <p:nvPr/>
          </p:nvSpPr>
          <p:spPr>
            <a:xfrm rot="5400000">
              <a:off x="4729743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Rounded Rectangle 459"/>
            <p:cNvSpPr/>
            <p:nvPr/>
          </p:nvSpPr>
          <p:spPr>
            <a:xfrm rot="5400000">
              <a:off x="4729743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Rounded Rectangle 460"/>
            <p:cNvSpPr/>
            <p:nvPr/>
          </p:nvSpPr>
          <p:spPr>
            <a:xfrm rot="5400000">
              <a:off x="4729743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Rounded Rectangle 461"/>
            <p:cNvSpPr/>
            <p:nvPr/>
          </p:nvSpPr>
          <p:spPr>
            <a:xfrm rot="5400000">
              <a:off x="4729743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Rounded Rectangle 462"/>
            <p:cNvSpPr/>
            <p:nvPr/>
          </p:nvSpPr>
          <p:spPr>
            <a:xfrm rot="5400000">
              <a:off x="4729743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Rounded Rectangle 463"/>
            <p:cNvSpPr/>
            <p:nvPr/>
          </p:nvSpPr>
          <p:spPr>
            <a:xfrm rot="5400000">
              <a:off x="4729743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Rounded Rectangle 464"/>
            <p:cNvSpPr/>
            <p:nvPr/>
          </p:nvSpPr>
          <p:spPr>
            <a:xfrm rot="5400000">
              <a:off x="4729743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Rounded Rectangle 465"/>
            <p:cNvSpPr/>
            <p:nvPr/>
          </p:nvSpPr>
          <p:spPr>
            <a:xfrm rot="5400000">
              <a:off x="4729743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Rounded Rectangle 466"/>
            <p:cNvSpPr/>
            <p:nvPr/>
          </p:nvSpPr>
          <p:spPr>
            <a:xfrm rot="5400000">
              <a:off x="4729743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Rounded Rectangle 467"/>
            <p:cNvSpPr/>
            <p:nvPr/>
          </p:nvSpPr>
          <p:spPr>
            <a:xfrm rot="5400000">
              <a:off x="4509808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Rounded Rectangle 468"/>
            <p:cNvSpPr/>
            <p:nvPr/>
          </p:nvSpPr>
          <p:spPr>
            <a:xfrm rot="5400000">
              <a:off x="4509808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Rounded Rectangle 469"/>
            <p:cNvSpPr/>
            <p:nvPr/>
          </p:nvSpPr>
          <p:spPr>
            <a:xfrm rot="5400000">
              <a:off x="4509808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Rounded Rectangle 470"/>
            <p:cNvSpPr/>
            <p:nvPr/>
          </p:nvSpPr>
          <p:spPr>
            <a:xfrm>
              <a:off x="4505057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Rounded Rectangle 471"/>
            <p:cNvSpPr/>
            <p:nvPr/>
          </p:nvSpPr>
          <p:spPr>
            <a:xfrm rot="5400000">
              <a:off x="4509808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Rounded Rectangle 472"/>
            <p:cNvSpPr/>
            <p:nvPr/>
          </p:nvSpPr>
          <p:spPr>
            <a:xfrm rot="5400000">
              <a:off x="4509808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Rounded Rectangle 473"/>
            <p:cNvSpPr/>
            <p:nvPr/>
          </p:nvSpPr>
          <p:spPr>
            <a:xfrm rot="5400000">
              <a:off x="4509808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Rounded Rectangle 474"/>
            <p:cNvSpPr/>
            <p:nvPr/>
          </p:nvSpPr>
          <p:spPr>
            <a:xfrm rot="5400000">
              <a:off x="4509808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Rounded Rectangle 475"/>
            <p:cNvSpPr/>
            <p:nvPr/>
          </p:nvSpPr>
          <p:spPr>
            <a:xfrm rot="5400000">
              <a:off x="4509808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Rounded Rectangle 476"/>
            <p:cNvSpPr/>
            <p:nvPr/>
          </p:nvSpPr>
          <p:spPr>
            <a:xfrm rot="5400000">
              <a:off x="4509808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Rounded Rectangle 477"/>
            <p:cNvSpPr/>
            <p:nvPr/>
          </p:nvSpPr>
          <p:spPr>
            <a:xfrm rot="5400000">
              <a:off x="4509808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Rounded Rectangle 478"/>
            <p:cNvSpPr/>
            <p:nvPr/>
          </p:nvSpPr>
          <p:spPr>
            <a:xfrm rot="5400000">
              <a:off x="4509808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Rounded Rectangle 479"/>
            <p:cNvSpPr/>
            <p:nvPr/>
          </p:nvSpPr>
          <p:spPr>
            <a:xfrm rot="5400000">
              <a:off x="4509808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Rounded Rectangle 480"/>
            <p:cNvSpPr/>
            <p:nvPr/>
          </p:nvSpPr>
          <p:spPr>
            <a:xfrm rot="5400000">
              <a:off x="4509808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Rounded Rectangle 481"/>
            <p:cNvSpPr/>
            <p:nvPr/>
          </p:nvSpPr>
          <p:spPr>
            <a:xfrm rot="5400000">
              <a:off x="4289873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ounded Rectangle 482"/>
            <p:cNvSpPr/>
            <p:nvPr/>
          </p:nvSpPr>
          <p:spPr>
            <a:xfrm rot="5400000">
              <a:off x="4289873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ounded Rectangle 483"/>
            <p:cNvSpPr/>
            <p:nvPr/>
          </p:nvSpPr>
          <p:spPr>
            <a:xfrm rot="5400000">
              <a:off x="4289873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ounded Rectangle 484"/>
            <p:cNvSpPr/>
            <p:nvPr/>
          </p:nvSpPr>
          <p:spPr>
            <a:xfrm>
              <a:off x="4285122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Rounded Rectangle 485"/>
            <p:cNvSpPr/>
            <p:nvPr/>
          </p:nvSpPr>
          <p:spPr>
            <a:xfrm rot="5400000">
              <a:off x="4289873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Rounded Rectangle 486"/>
            <p:cNvSpPr/>
            <p:nvPr/>
          </p:nvSpPr>
          <p:spPr>
            <a:xfrm rot="5400000">
              <a:off x="4289873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ounded Rectangle 487"/>
            <p:cNvSpPr/>
            <p:nvPr/>
          </p:nvSpPr>
          <p:spPr>
            <a:xfrm rot="5400000">
              <a:off x="4289873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ounded Rectangle 488"/>
            <p:cNvSpPr/>
            <p:nvPr/>
          </p:nvSpPr>
          <p:spPr>
            <a:xfrm rot="5400000">
              <a:off x="4289873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ounded Rectangle 489"/>
            <p:cNvSpPr/>
            <p:nvPr/>
          </p:nvSpPr>
          <p:spPr>
            <a:xfrm rot="5400000">
              <a:off x="4289873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Rounded Rectangle 490"/>
            <p:cNvSpPr/>
            <p:nvPr/>
          </p:nvSpPr>
          <p:spPr>
            <a:xfrm rot="5400000">
              <a:off x="4289873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Rounded Rectangle 491"/>
            <p:cNvSpPr/>
            <p:nvPr/>
          </p:nvSpPr>
          <p:spPr>
            <a:xfrm rot="5400000">
              <a:off x="4289873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Rounded Rectangle 492"/>
            <p:cNvSpPr/>
            <p:nvPr/>
          </p:nvSpPr>
          <p:spPr>
            <a:xfrm rot="5400000">
              <a:off x="4289873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Rounded Rectangle 493"/>
            <p:cNvSpPr/>
            <p:nvPr/>
          </p:nvSpPr>
          <p:spPr>
            <a:xfrm rot="5400000">
              <a:off x="4289873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Rounded Rectangle 494"/>
            <p:cNvSpPr/>
            <p:nvPr/>
          </p:nvSpPr>
          <p:spPr>
            <a:xfrm rot="5400000">
              <a:off x="4289873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3" name="Rounded Rectangle 382"/>
          <p:cNvSpPr/>
          <p:nvPr/>
        </p:nvSpPr>
        <p:spPr>
          <a:xfrm>
            <a:off x="4465730" y="5964178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320 MHz clock</a:t>
            </a:r>
            <a:endParaRPr lang="en-US" sz="900" dirty="0"/>
          </a:p>
        </p:txBody>
      </p:sp>
      <p:sp>
        <p:nvSpPr>
          <p:cNvPr id="498" name="Rounded Rectangle 497"/>
          <p:cNvSpPr/>
          <p:nvPr/>
        </p:nvSpPr>
        <p:spPr>
          <a:xfrm>
            <a:off x="2962893" y="6511924"/>
            <a:ext cx="32931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CHESS-2 Data Emulator, second sketch</a:t>
            </a:r>
            <a:endParaRPr lang="en-US" sz="1000" b="1" dirty="0"/>
          </a:p>
        </p:txBody>
      </p:sp>
      <p:sp>
        <p:nvSpPr>
          <p:cNvPr id="514" name="Rounded Rectangle 513"/>
          <p:cNvSpPr/>
          <p:nvPr/>
        </p:nvSpPr>
        <p:spPr>
          <a:xfrm rot="16200000">
            <a:off x="4942385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515" name="Rounded Rectangle 514"/>
          <p:cNvSpPr/>
          <p:nvPr/>
        </p:nvSpPr>
        <p:spPr>
          <a:xfrm rot="16200000">
            <a:off x="4723181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516" name="Rounded Rectangle 515"/>
          <p:cNvSpPr/>
          <p:nvPr/>
        </p:nvSpPr>
        <p:spPr>
          <a:xfrm rot="16200000">
            <a:off x="4503978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517" name="Rounded Rectangle 516"/>
          <p:cNvSpPr/>
          <p:nvPr/>
        </p:nvSpPr>
        <p:spPr>
          <a:xfrm rot="16200000">
            <a:off x="4284409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518" name="Rounded Rectangle 517"/>
          <p:cNvSpPr/>
          <p:nvPr/>
        </p:nvSpPr>
        <p:spPr>
          <a:xfrm rot="16200000">
            <a:off x="4064474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519" name="Rounded Rectangle 518"/>
          <p:cNvSpPr/>
          <p:nvPr/>
        </p:nvSpPr>
        <p:spPr>
          <a:xfrm rot="16200000">
            <a:off x="3844539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520" name="Rounded Rectangle 519"/>
          <p:cNvSpPr/>
          <p:nvPr/>
        </p:nvSpPr>
        <p:spPr>
          <a:xfrm rot="16200000">
            <a:off x="3530506" y="29476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521" name="Rounded Rectangle 520"/>
          <p:cNvSpPr/>
          <p:nvPr/>
        </p:nvSpPr>
        <p:spPr>
          <a:xfrm rot="16200000">
            <a:off x="3404303" y="3039782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eighth hit</a:t>
            </a:r>
            <a:endParaRPr lang="en-US" sz="1100" dirty="0"/>
          </a:p>
        </p:txBody>
      </p:sp>
      <p:grpSp>
        <p:nvGrpSpPr>
          <p:cNvPr id="522" name="Group 521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523" name="Rounded Rectangle 522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Rounded Rectangle 523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Rounded Rectangle 524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6" name="Rounded Rectangle 525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7" name="Rounded Rectangle 526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Rounded Rectangle 527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Rounded Rectangle 528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Rounded Rectangle 529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ounded Rectangle 530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62" name="Straight Arrow Connector 561"/>
          <p:cNvCxnSpPr/>
          <p:nvPr/>
        </p:nvCxnSpPr>
        <p:spPr>
          <a:xfrm>
            <a:off x="5540603" y="3800641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Arrow Connector 562"/>
          <p:cNvCxnSpPr/>
          <p:nvPr/>
        </p:nvCxnSpPr>
        <p:spPr>
          <a:xfrm>
            <a:off x="5540603" y="3959462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Straight Arrow Connector 563"/>
          <p:cNvCxnSpPr/>
          <p:nvPr/>
        </p:nvCxnSpPr>
        <p:spPr>
          <a:xfrm>
            <a:off x="5540603" y="4118283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Straight Arrow Connector 564"/>
          <p:cNvCxnSpPr/>
          <p:nvPr/>
        </p:nvCxnSpPr>
        <p:spPr>
          <a:xfrm>
            <a:off x="5540603" y="4277104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Arrow Connector 565"/>
          <p:cNvCxnSpPr/>
          <p:nvPr/>
        </p:nvCxnSpPr>
        <p:spPr>
          <a:xfrm>
            <a:off x="5540603" y="4435925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Straight Arrow Connector 566"/>
          <p:cNvCxnSpPr/>
          <p:nvPr/>
        </p:nvCxnSpPr>
        <p:spPr>
          <a:xfrm>
            <a:off x="5540603" y="4594746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Straight Arrow Connector 567"/>
          <p:cNvCxnSpPr/>
          <p:nvPr/>
        </p:nvCxnSpPr>
        <p:spPr>
          <a:xfrm>
            <a:off x="5540603" y="4753567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Arrow Connector 568"/>
          <p:cNvCxnSpPr/>
          <p:nvPr/>
        </p:nvCxnSpPr>
        <p:spPr>
          <a:xfrm>
            <a:off x="5540603" y="4912388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Arrow Connector 569"/>
          <p:cNvCxnSpPr/>
          <p:nvPr/>
        </p:nvCxnSpPr>
        <p:spPr>
          <a:xfrm>
            <a:off x="5540603" y="5071209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Straight Arrow Connector 570"/>
          <p:cNvCxnSpPr/>
          <p:nvPr/>
        </p:nvCxnSpPr>
        <p:spPr>
          <a:xfrm>
            <a:off x="5540603" y="5230030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Straight Arrow Connector 571"/>
          <p:cNvCxnSpPr/>
          <p:nvPr/>
        </p:nvCxnSpPr>
        <p:spPr>
          <a:xfrm>
            <a:off x="5540603" y="5388851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Straight Arrow Connector 572"/>
          <p:cNvCxnSpPr/>
          <p:nvPr/>
        </p:nvCxnSpPr>
        <p:spPr>
          <a:xfrm>
            <a:off x="5540603" y="5547672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Straight Arrow Connector 573"/>
          <p:cNvCxnSpPr/>
          <p:nvPr/>
        </p:nvCxnSpPr>
        <p:spPr>
          <a:xfrm>
            <a:off x="5540603" y="5706493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Straight Arrow Connector 574"/>
          <p:cNvCxnSpPr/>
          <p:nvPr/>
        </p:nvCxnSpPr>
        <p:spPr>
          <a:xfrm>
            <a:off x="5540603" y="5865310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Straight Arrow Connector 575"/>
          <p:cNvCxnSpPr/>
          <p:nvPr/>
        </p:nvCxnSpPr>
        <p:spPr>
          <a:xfrm flipH="1">
            <a:off x="5540604" y="6083792"/>
            <a:ext cx="260349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" name="TextBox 576"/>
          <p:cNvSpPr txBox="1"/>
          <p:nvPr/>
        </p:nvSpPr>
        <p:spPr>
          <a:xfrm>
            <a:off x="5766072" y="3683639"/>
            <a:ext cx="1437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Outs&lt;0&gt; = Sync/Data Valid</a:t>
            </a:r>
            <a:endParaRPr lang="en-GB" sz="900" dirty="0"/>
          </a:p>
        </p:txBody>
      </p:sp>
      <p:sp>
        <p:nvSpPr>
          <p:cNvPr id="578" name="TextBox 577"/>
          <p:cNvSpPr txBox="1"/>
          <p:nvPr/>
        </p:nvSpPr>
        <p:spPr>
          <a:xfrm>
            <a:off x="5766072" y="3843182"/>
            <a:ext cx="1702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Outs&lt;1&gt; = </a:t>
            </a:r>
            <a:r>
              <a:rPr lang="en-GB" sz="900" dirty="0"/>
              <a:t>Multiple hit flag</a:t>
            </a:r>
          </a:p>
        </p:txBody>
      </p:sp>
      <p:sp>
        <p:nvSpPr>
          <p:cNvPr id="579" name="TextBox 578"/>
          <p:cNvSpPr txBox="1"/>
          <p:nvPr/>
        </p:nvSpPr>
        <p:spPr>
          <a:xfrm>
            <a:off x="5766072" y="40001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Outs&lt;2&gt; = Col&lt;4&gt;</a:t>
            </a:r>
            <a:endParaRPr lang="en-GB" sz="900" dirty="0"/>
          </a:p>
        </p:txBody>
      </p:sp>
      <p:sp>
        <p:nvSpPr>
          <p:cNvPr id="580" name="TextBox 579"/>
          <p:cNvSpPr txBox="1"/>
          <p:nvPr/>
        </p:nvSpPr>
        <p:spPr>
          <a:xfrm>
            <a:off x="5766072" y="415729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Outs&lt;3&gt; = Col&lt;3&gt;</a:t>
            </a:r>
            <a:endParaRPr lang="en-GB" sz="900" dirty="0"/>
          </a:p>
        </p:txBody>
      </p:sp>
      <p:sp>
        <p:nvSpPr>
          <p:cNvPr id="581" name="TextBox 580"/>
          <p:cNvSpPr txBox="1"/>
          <p:nvPr/>
        </p:nvSpPr>
        <p:spPr>
          <a:xfrm>
            <a:off x="5766072" y="431426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Outs&lt;4&gt; = Col&lt;2&gt;</a:t>
            </a:r>
            <a:endParaRPr lang="en-GB" sz="900" dirty="0"/>
          </a:p>
        </p:txBody>
      </p:sp>
      <p:sp>
        <p:nvSpPr>
          <p:cNvPr id="582" name="TextBox 581"/>
          <p:cNvSpPr txBox="1"/>
          <p:nvPr/>
        </p:nvSpPr>
        <p:spPr>
          <a:xfrm>
            <a:off x="5766072" y="4476533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Outs&lt;5&gt; = Col&lt;1&gt;</a:t>
            </a:r>
            <a:endParaRPr lang="en-GB" sz="900" dirty="0"/>
          </a:p>
        </p:txBody>
      </p:sp>
      <p:sp>
        <p:nvSpPr>
          <p:cNvPr id="583" name="TextBox 582"/>
          <p:cNvSpPr txBox="1"/>
          <p:nvPr/>
        </p:nvSpPr>
        <p:spPr>
          <a:xfrm>
            <a:off x="5766072" y="4633497"/>
            <a:ext cx="12178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Outs&lt;6&gt; </a:t>
            </a:r>
            <a:r>
              <a:rPr lang="en-GB" sz="900" dirty="0"/>
              <a:t>= </a:t>
            </a:r>
            <a:r>
              <a:rPr lang="en-GB" sz="900" dirty="0" smtClean="0"/>
              <a:t>Col&lt;0&gt;</a:t>
            </a:r>
            <a:endParaRPr lang="en-GB" sz="900" dirty="0"/>
          </a:p>
        </p:txBody>
      </p:sp>
      <p:sp>
        <p:nvSpPr>
          <p:cNvPr id="584" name="TextBox 583"/>
          <p:cNvSpPr txBox="1"/>
          <p:nvPr/>
        </p:nvSpPr>
        <p:spPr>
          <a:xfrm>
            <a:off x="5766072" y="4790647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Outs&lt;7&gt; = Row&lt;0&gt;</a:t>
            </a:r>
            <a:endParaRPr lang="en-GB" sz="900" dirty="0"/>
          </a:p>
        </p:txBody>
      </p:sp>
      <p:sp>
        <p:nvSpPr>
          <p:cNvPr id="585" name="TextBox 584"/>
          <p:cNvSpPr txBox="1"/>
          <p:nvPr/>
        </p:nvSpPr>
        <p:spPr>
          <a:xfrm>
            <a:off x="5766072" y="494761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Outs&lt;8&gt; = Row&lt;1&gt;</a:t>
            </a:r>
            <a:endParaRPr lang="en-GB" sz="900" dirty="0"/>
          </a:p>
        </p:txBody>
      </p:sp>
      <p:sp>
        <p:nvSpPr>
          <p:cNvPr id="586" name="TextBox 585"/>
          <p:cNvSpPr txBox="1"/>
          <p:nvPr/>
        </p:nvSpPr>
        <p:spPr>
          <a:xfrm>
            <a:off x="5766072" y="51136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Outs&lt;9&gt; = Row&lt;2&gt;</a:t>
            </a:r>
            <a:endParaRPr lang="en-GB" sz="900" dirty="0"/>
          </a:p>
        </p:txBody>
      </p:sp>
      <p:sp>
        <p:nvSpPr>
          <p:cNvPr id="587" name="TextBox 586"/>
          <p:cNvSpPr txBox="1"/>
          <p:nvPr/>
        </p:nvSpPr>
        <p:spPr>
          <a:xfrm>
            <a:off x="5766072" y="527061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Outs&lt;10&gt; = Row&lt;3&gt;</a:t>
            </a:r>
            <a:endParaRPr lang="en-GB" sz="900" dirty="0"/>
          </a:p>
        </p:txBody>
      </p:sp>
      <p:sp>
        <p:nvSpPr>
          <p:cNvPr id="588" name="TextBox 587"/>
          <p:cNvSpPr txBox="1"/>
          <p:nvPr/>
        </p:nvSpPr>
        <p:spPr>
          <a:xfrm>
            <a:off x="5766072" y="5429922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Outs&lt;11&gt; = Row&lt;4&gt;</a:t>
            </a:r>
            <a:endParaRPr lang="en-GB" sz="900" dirty="0"/>
          </a:p>
        </p:txBody>
      </p:sp>
      <p:sp>
        <p:nvSpPr>
          <p:cNvPr id="589" name="TextBox 588"/>
          <p:cNvSpPr txBox="1"/>
          <p:nvPr/>
        </p:nvSpPr>
        <p:spPr>
          <a:xfrm>
            <a:off x="5766072" y="558688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Outs&lt;12&gt; = Row&lt;5&gt;</a:t>
            </a:r>
            <a:endParaRPr lang="en-GB" sz="900" dirty="0"/>
          </a:p>
        </p:txBody>
      </p:sp>
      <p:sp>
        <p:nvSpPr>
          <p:cNvPr id="590" name="TextBox 589"/>
          <p:cNvSpPr txBox="1"/>
          <p:nvPr/>
        </p:nvSpPr>
        <p:spPr>
          <a:xfrm>
            <a:off x="5766072" y="575292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Outs&lt;13&gt; = Row&lt;6&gt;</a:t>
            </a:r>
            <a:endParaRPr lang="en-GB" sz="900" dirty="0"/>
          </a:p>
        </p:txBody>
      </p:sp>
      <p:sp>
        <p:nvSpPr>
          <p:cNvPr id="591" name="TextBox 590"/>
          <p:cNvSpPr txBox="1"/>
          <p:nvPr/>
        </p:nvSpPr>
        <p:spPr>
          <a:xfrm>
            <a:off x="5766072" y="5966939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Data out clock, 320 MHz</a:t>
            </a:r>
            <a:endParaRPr lang="en-GB" sz="900" dirty="0"/>
          </a:p>
        </p:txBody>
      </p:sp>
      <p:sp>
        <p:nvSpPr>
          <p:cNvPr id="593" name="Rounded Rectangle 592"/>
          <p:cNvSpPr/>
          <p:nvPr/>
        </p:nvSpPr>
        <p:spPr>
          <a:xfrm>
            <a:off x="4465730" y="6191738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40 MHz clock</a:t>
            </a:r>
            <a:endParaRPr lang="en-US" sz="900" dirty="0"/>
          </a:p>
        </p:txBody>
      </p:sp>
      <p:cxnSp>
        <p:nvCxnSpPr>
          <p:cNvPr id="594" name="Straight Arrow Connector 593"/>
          <p:cNvCxnSpPr/>
          <p:nvPr/>
        </p:nvCxnSpPr>
        <p:spPr>
          <a:xfrm flipH="1">
            <a:off x="5540604" y="6311352"/>
            <a:ext cx="260349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5" name="TextBox 594"/>
          <p:cNvSpPr txBox="1"/>
          <p:nvPr/>
        </p:nvSpPr>
        <p:spPr>
          <a:xfrm>
            <a:off x="5766072" y="6194499"/>
            <a:ext cx="16681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rgbClr val="0000FF"/>
                </a:solidFill>
              </a:rPr>
              <a:t>Bunch crossing clock, 40 MHz</a:t>
            </a:r>
            <a:endParaRPr lang="en-GB" sz="900" dirty="0">
              <a:solidFill>
                <a:srgbClr val="0000FF"/>
              </a:solidFill>
            </a:endParaRPr>
          </a:p>
        </p:txBody>
      </p:sp>
      <p:cxnSp>
        <p:nvCxnSpPr>
          <p:cNvPr id="597" name="Straight Arrow Connector 596"/>
          <p:cNvCxnSpPr/>
          <p:nvPr/>
        </p:nvCxnSpPr>
        <p:spPr>
          <a:xfrm>
            <a:off x="3382070" y="6197771"/>
            <a:ext cx="260349" cy="0"/>
          </a:xfrm>
          <a:prstGeom prst="straightConnector1">
            <a:avLst/>
          </a:prstGeom>
          <a:ln w="95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8" name="TextBox 597"/>
          <p:cNvSpPr txBox="1"/>
          <p:nvPr/>
        </p:nvSpPr>
        <p:spPr>
          <a:xfrm>
            <a:off x="2054497" y="6080918"/>
            <a:ext cx="1403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rgbClr val="7575FF"/>
                </a:solidFill>
              </a:rPr>
              <a:t>Future control interface?</a:t>
            </a:r>
          </a:p>
          <a:p>
            <a:r>
              <a:rPr lang="en-GB" sz="900" dirty="0" smtClean="0">
                <a:solidFill>
                  <a:srgbClr val="7575FF"/>
                </a:solidFill>
              </a:rPr>
              <a:t>Leave out, initially.</a:t>
            </a:r>
          </a:p>
        </p:txBody>
      </p:sp>
    </p:spTree>
    <p:extLst>
      <p:ext uri="{BB962C8B-B14F-4D97-AF65-F5344CB8AC3E}">
        <p14:creationId xmlns:p14="http://schemas.microsoft.com/office/powerpoint/2010/main" val="366364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Suggested steps for emulator development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Personally I find it easier to develop blocks iteratively, testing and then adding more features. One way to develop the data emulator could be in 3 steps:</a:t>
            </a:r>
          </a:p>
          <a:p>
            <a:endParaRPr lang="en-GB" sz="2000" dirty="0"/>
          </a:p>
          <a:p>
            <a:pPr marL="457200" indent="-457200">
              <a:buAutoNum type="arabicParenR"/>
            </a:pPr>
            <a:r>
              <a:rPr lang="en-GB" sz="2000" dirty="0"/>
              <a:t>S</a:t>
            </a:r>
            <a:r>
              <a:rPr lang="en-GB" sz="2000" dirty="0" smtClean="0"/>
              <a:t>tart with a fixed pattern of hits, to work on the timing and output interface.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In other words, the emulator would put out the same pattern of hits every 25ns.</a:t>
            </a:r>
            <a:br>
              <a:rPr lang="en-GB" sz="2000" dirty="0" smtClean="0"/>
            </a:br>
            <a:endParaRPr lang="en-GB" sz="2000" dirty="0" smtClean="0"/>
          </a:p>
          <a:p>
            <a:pPr marL="457200" indent="-457200">
              <a:buAutoNum type="arabicParenR"/>
            </a:pPr>
            <a:r>
              <a:rPr lang="en-GB" sz="2000" dirty="0" smtClean="0"/>
              <a:t>Add a first randomiser, to choose between a limited number of hit patterns.</a:t>
            </a:r>
            <a:br>
              <a:rPr lang="en-GB" sz="2000" dirty="0" smtClean="0"/>
            </a:br>
            <a:r>
              <a:rPr lang="en-GB" sz="2000" dirty="0" smtClean="0">
                <a:solidFill>
                  <a:srgbClr val="FF0066"/>
                </a:solidFill>
              </a:rPr>
              <a:t>We could also start with a parameter to choose between some fixed patterns.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In other words, generate a small random number every 25ns, and output one of a set of fixed data patterns, corresponding to the random index that was generated.</a:t>
            </a:r>
            <a:br>
              <a:rPr lang="en-GB" sz="2000" dirty="0" smtClean="0"/>
            </a:br>
            <a:endParaRPr lang="en-GB" sz="2000" dirty="0" smtClean="0"/>
          </a:p>
          <a:p>
            <a:pPr marL="457200" indent="-457200">
              <a:buAutoNum type="arabicParenR"/>
            </a:pPr>
            <a:r>
              <a:rPr lang="en-GB" sz="2000" dirty="0" smtClean="0"/>
              <a:t>Later, if we think it’s still useful, we could generate up to 8 random hits into the </a:t>
            </a:r>
            <a:r>
              <a:rPr lang="en-GB" sz="2000" dirty="0"/>
              <a:t>e</a:t>
            </a:r>
            <a:r>
              <a:rPr lang="en-GB" sz="2000" dirty="0" smtClean="0"/>
              <a:t>mulator’s hit memory. It is also possible that other work may be more important by then, so let’s see.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94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Towards the blocks of the ABCN’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Discuss the first steps to working on our various blocks – what we have to investigate next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FF0066"/>
                </a:solidFill>
              </a:rPr>
              <a:t>We went over the following slides from 12 May with Paul. Notes are added on the slides to reflect the discussion.</a:t>
            </a:r>
            <a:endParaRPr lang="en-GB" sz="24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60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blocks (reminder)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Content Placeholder 1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475" y="2067708"/>
            <a:ext cx="7918240" cy="333615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oup 6"/>
          <p:cNvGrpSpPr/>
          <p:nvPr/>
        </p:nvGrpSpPr>
        <p:grpSpPr>
          <a:xfrm>
            <a:off x="542925" y="2070111"/>
            <a:ext cx="7897283" cy="4474239"/>
            <a:chOff x="542925" y="1790700"/>
            <a:chExt cx="7897283" cy="4474239"/>
          </a:xfrm>
        </p:grpSpPr>
        <p:sp>
          <p:nvSpPr>
            <p:cNvPr id="8" name="Rectangle 7"/>
            <p:cNvSpPr/>
            <p:nvPr/>
          </p:nvSpPr>
          <p:spPr>
            <a:xfrm>
              <a:off x="542925" y="1946133"/>
              <a:ext cx="1971675" cy="315902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2925" y="5019675"/>
              <a:ext cx="7896225" cy="123825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514600" y="1790700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42925" y="1797714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8440208" y="1797714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42925" y="6257925"/>
              <a:ext cx="7897283" cy="701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42925" y="1795660"/>
              <a:ext cx="7897283" cy="701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4224014" y="4457428"/>
            <a:ext cx="9194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ABC130 Command Decoder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26558" y="5374672"/>
            <a:ext cx="9194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L1/R3</a:t>
            </a:r>
          </a:p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L0/</a:t>
            </a:r>
            <a:r>
              <a:rPr lang="en-GB" sz="1200" dirty="0" err="1" smtClean="0">
                <a:solidFill>
                  <a:srgbClr val="0000FF"/>
                </a:solidFill>
              </a:rPr>
              <a:t>Cmd</a:t>
            </a:r>
            <a:endParaRPr lang="en-GB" sz="1200" dirty="0" smtClean="0">
              <a:solidFill>
                <a:srgbClr val="0000FF"/>
              </a:solidFill>
            </a:endParaRPr>
          </a:p>
          <a:p>
            <a:pPr algn="ctr"/>
            <a:r>
              <a:rPr lang="en-GB" sz="1000" dirty="0" smtClean="0">
                <a:solidFill>
                  <a:srgbClr val="FF0066"/>
                </a:solidFill>
              </a:rPr>
              <a:t>2 input streams at 80MHz, interleaved</a:t>
            </a:r>
            <a:endParaRPr lang="en-GB" sz="1050" dirty="0">
              <a:solidFill>
                <a:srgbClr val="FF006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7133" y="3271583"/>
            <a:ext cx="1377634" cy="922348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CHESS-2 Data Emulator 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2828" y="4546578"/>
            <a:ext cx="1706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 smtClean="0">
                <a:solidFill>
                  <a:srgbClr val="FF0066"/>
                </a:solidFill>
              </a:rPr>
              <a:t>Cmd</a:t>
            </a:r>
            <a:r>
              <a:rPr lang="en-GB" sz="1200" dirty="0" smtClean="0">
                <a:solidFill>
                  <a:srgbClr val="FF0066"/>
                </a:solidFill>
              </a:rPr>
              <a:t> </a:t>
            </a:r>
          </a:p>
          <a:p>
            <a:pPr algn="ctr"/>
            <a:r>
              <a:rPr lang="en-GB" sz="1000" dirty="0" smtClean="0">
                <a:solidFill>
                  <a:srgbClr val="FF0066"/>
                </a:solidFill>
              </a:rPr>
              <a:t>stream could be used to configure the Dat</a:t>
            </a:r>
            <a:r>
              <a:rPr lang="en-GB" sz="1000" dirty="0" smtClean="0">
                <a:solidFill>
                  <a:srgbClr val="FF0066"/>
                </a:solidFill>
              </a:rPr>
              <a:t>a Emulator, if we see the need</a:t>
            </a:r>
            <a:endParaRPr lang="en-GB" sz="1050" dirty="0">
              <a:solidFill>
                <a:srgbClr val="FF0066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53517" y="5587127"/>
            <a:ext cx="1861508" cy="44132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SACI command bridge</a:t>
            </a:r>
          </a:p>
          <a:p>
            <a:pPr algn="ctr"/>
            <a:r>
              <a:rPr lang="en-GB" sz="1000" dirty="0" smtClean="0">
                <a:solidFill>
                  <a:srgbClr val="0000FF"/>
                </a:solidFill>
              </a:rPr>
              <a:t>including SACI block from SLAC</a:t>
            </a:r>
          </a:p>
        </p:txBody>
      </p:sp>
      <p:sp>
        <p:nvSpPr>
          <p:cNvPr id="22" name="Down Arrow 21"/>
          <p:cNvSpPr/>
          <p:nvPr/>
        </p:nvSpPr>
        <p:spPr>
          <a:xfrm rot="16200000" flipH="1" flipV="1">
            <a:off x="2422310" y="5689450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1368845" y="5662647"/>
            <a:ext cx="919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SACI signals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05525" y="2087045"/>
            <a:ext cx="9194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66"/>
                </a:solidFill>
              </a:rPr>
              <a:t>Cluster Finder not needed</a:t>
            </a:r>
            <a:endParaRPr lang="en-GB" sz="1400" dirty="0">
              <a:solidFill>
                <a:srgbClr val="FF006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04957" y="6068017"/>
            <a:ext cx="75862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Oxford</a:t>
            </a:r>
            <a:endParaRPr lang="en-GB" sz="1400" i="1" dirty="0">
              <a:solidFill>
                <a:srgbClr val="006600"/>
              </a:solidFill>
            </a:endParaRPr>
          </a:p>
        </p:txBody>
      </p:sp>
      <p:sp>
        <p:nvSpPr>
          <p:cNvPr id="29" name="Down Arrow 28"/>
          <p:cNvSpPr/>
          <p:nvPr/>
        </p:nvSpPr>
        <p:spPr>
          <a:xfrm flipH="1" flipV="1">
            <a:off x="1413797" y="4291955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1166096" y="2959416"/>
            <a:ext cx="65970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USTC</a:t>
            </a:r>
            <a:endParaRPr lang="en-GB" sz="1400" i="1" dirty="0">
              <a:solidFill>
                <a:srgbClr val="0066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95601" y="2170511"/>
            <a:ext cx="30873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USTC and IHEP? </a:t>
            </a:r>
            <a:r>
              <a:rPr lang="en-GB" sz="1200" dirty="0" smtClean="0">
                <a:solidFill>
                  <a:srgbClr val="0000FF"/>
                </a:solidFill>
              </a:rPr>
              <a:t>for </a:t>
            </a:r>
            <a:r>
              <a:rPr lang="en-GB" sz="1200" dirty="0" err="1" smtClean="0">
                <a:solidFill>
                  <a:srgbClr val="0000FF"/>
                </a:solidFill>
              </a:rPr>
              <a:t>datapath</a:t>
            </a:r>
            <a:r>
              <a:rPr lang="en-GB" sz="1200" dirty="0" smtClean="0">
                <a:solidFill>
                  <a:srgbClr val="0000FF"/>
                </a:solidFill>
              </a:rPr>
              <a:t> changes</a:t>
            </a:r>
            <a:endParaRPr lang="en-GB" sz="1400" dirty="0">
              <a:solidFill>
                <a:srgbClr val="006600"/>
              </a:solidFill>
            </a:endParaRPr>
          </a:p>
        </p:txBody>
      </p:sp>
      <p:sp>
        <p:nvSpPr>
          <p:cNvPr id="32" name="Right Brace 31"/>
          <p:cNvSpPr/>
          <p:nvPr/>
        </p:nvSpPr>
        <p:spPr>
          <a:xfrm rot="16200000">
            <a:off x="4233917" y="980280"/>
            <a:ext cx="217318" cy="3227976"/>
          </a:xfrm>
          <a:prstGeom prst="rightBrace">
            <a:avLst>
              <a:gd name="adj1" fmla="val 47293"/>
              <a:gd name="adj2" fmla="val 50000"/>
            </a:avLst>
          </a:prstGeom>
          <a:ln w="190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Down Arrow 35"/>
          <p:cNvSpPr/>
          <p:nvPr/>
        </p:nvSpPr>
        <p:spPr>
          <a:xfrm rot="10800000" flipH="1" flipV="1">
            <a:off x="4267507" y="52203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Down Arrow 37"/>
          <p:cNvSpPr/>
          <p:nvPr/>
        </p:nvSpPr>
        <p:spPr>
          <a:xfrm rot="5400000" flipH="1" flipV="1">
            <a:off x="2276064" y="3648719"/>
            <a:ext cx="164306" cy="168074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168295" y="3491744"/>
            <a:ext cx="77343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/>
              <a:t>(based on ABC130*)</a:t>
            </a:r>
            <a:endParaRPr lang="en-GB" sz="105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148372" y="796642"/>
            <a:ext cx="8795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This is our draft block diagram, showing how the existing ABC130* will be changed into the ABCN’, with our current thoughts on who will do which part</a:t>
            </a:r>
            <a:r>
              <a:rPr lang="en-GB" sz="2000" dirty="0" smtClean="0"/>
              <a:t>.</a:t>
            </a:r>
          </a:p>
          <a:p>
            <a:r>
              <a:rPr lang="en-GB" sz="2000" dirty="0" smtClean="0">
                <a:solidFill>
                  <a:srgbClr val="FF0066"/>
                </a:solidFill>
              </a:rPr>
              <a:t>Updated for discussion of 19 May. </a:t>
            </a:r>
            <a:r>
              <a:rPr lang="en-GB" sz="1400" dirty="0" smtClean="0">
                <a:solidFill>
                  <a:srgbClr val="FF0066"/>
                </a:solidFill>
              </a:rPr>
              <a:t>(JJJ to draw new diagram for next meeting)</a:t>
            </a:r>
            <a:endParaRPr lang="en-GB" sz="2000" dirty="0">
              <a:solidFill>
                <a:srgbClr val="FF0066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 rot="10800000" flipH="1">
            <a:off x="6105525" y="51168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Down Arrow 41"/>
          <p:cNvSpPr/>
          <p:nvPr/>
        </p:nvSpPr>
        <p:spPr>
          <a:xfrm rot="16200000" flipH="1" flipV="1">
            <a:off x="7194452" y="5582181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Down Arrow 42"/>
          <p:cNvSpPr/>
          <p:nvPr/>
        </p:nvSpPr>
        <p:spPr>
          <a:xfrm rot="16200000" flipH="1" flipV="1">
            <a:off x="7194452" y="5780595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Down Arrow 43"/>
          <p:cNvSpPr/>
          <p:nvPr/>
        </p:nvSpPr>
        <p:spPr>
          <a:xfrm rot="10800000" flipH="1">
            <a:off x="6294100" y="51168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Down Arrow 44"/>
          <p:cNvSpPr/>
          <p:nvPr/>
        </p:nvSpPr>
        <p:spPr>
          <a:xfrm rot="10800000" flipH="1">
            <a:off x="6483114" y="51168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143499" y="5403962"/>
            <a:ext cx="1969340" cy="99851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rgbClr val="FF0066"/>
                </a:solidFill>
              </a:rPr>
              <a:t>Demultiplexer</a:t>
            </a:r>
            <a:r>
              <a:rPr lang="en-GB" sz="1200" dirty="0" smtClean="0">
                <a:solidFill>
                  <a:srgbClr val="FF0066"/>
                </a:solidFill>
              </a:rPr>
              <a:t> from ABC130</a:t>
            </a:r>
            <a:br>
              <a:rPr lang="en-GB" sz="1200" dirty="0" smtClean="0">
                <a:solidFill>
                  <a:srgbClr val="FF0066"/>
                </a:solidFill>
              </a:rPr>
            </a:br>
            <a:endParaRPr lang="en-GB" sz="400" dirty="0" smtClean="0">
              <a:solidFill>
                <a:srgbClr val="FF0066"/>
              </a:solidFill>
            </a:endParaRPr>
          </a:p>
          <a:p>
            <a:pPr algn="ctr"/>
            <a:r>
              <a:rPr lang="en-GB" sz="1000" dirty="0" smtClean="0">
                <a:solidFill>
                  <a:srgbClr val="FF0066"/>
                </a:solidFill>
              </a:rPr>
              <a:t>splits L0/</a:t>
            </a:r>
            <a:r>
              <a:rPr lang="en-GB" sz="1000" dirty="0" err="1" smtClean="0">
                <a:solidFill>
                  <a:srgbClr val="FF0066"/>
                </a:solidFill>
              </a:rPr>
              <a:t>Cmd</a:t>
            </a:r>
            <a:r>
              <a:rPr lang="en-GB" sz="1000" dirty="0" smtClean="0">
                <a:solidFill>
                  <a:srgbClr val="FF0066"/>
                </a:solidFill>
              </a:rPr>
              <a:t> into L0 at 40MHz and </a:t>
            </a:r>
            <a:r>
              <a:rPr lang="en-GB" sz="1000" dirty="0" err="1" smtClean="0">
                <a:solidFill>
                  <a:srgbClr val="FF0066"/>
                </a:solidFill>
              </a:rPr>
              <a:t>Cmd</a:t>
            </a:r>
            <a:r>
              <a:rPr lang="en-GB" sz="1000" dirty="0" smtClean="0">
                <a:solidFill>
                  <a:srgbClr val="FF0066"/>
                </a:solidFill>
              </a:rPr>
              <a:t> at 40MHz</a:t>
            </a:r>
          </a:p>
          <a:p>
            <a:pPr algn="ctr"/>
            <a:r>
              <a:rPr lang="en-GB" sz="1000" dirty="0" smtClean="0">
                <a:solidFill>
                  <a:srgbClr val="FF0066"/>
                </a:solidFill>
              </a:rPr>
              <a:t>+ splits L1/R3 </a:t>
            </a:r>
            <a:r>
              <a:rPr lang="en-GB" sz="1000" dirty="0">
                <a:solidFill>
                  <a:srgbClr val="FF0066"/>
                </a:solidFill>
              </a:rPr>
              <a:t>into </a:t>
            </a:r>
            <a:r>
              <a:rPr lang="en-GB" sz="1000" dirty="0" smtClean="0">
                <a:solidFill>
                  <a:srgbClr val="FF0066"/>
                </a:solidFill>
              </a:rPr>
              <a:t>L1 </a:t>
            </a:r>
            <a:r>
              <a:rPr lang="en-GB" sz="1000" dirty="0">
                <a:solidFill>
                  <a:srgbClr val="FF0066"/>
                </a:solidFill>
              </a:rPr>
              <a:t>at 40MHz and </a:t>
            </a:r>
            <a:r>
              <a:rPr lang="en-GB" sz="1000" dirty="0" smtClean="0">
                <a:solidFill>
                  <a:srgbClr val="FF0066"/>
                </a:solidFill>
              </a:rPr>
              <a:t>R3 </a:t>
            </a:r>
            <a:r>
              <a:rPr lang="en-GB" sz="1000" dirty="0">
                <a:solidFill>
                  <a:srgbClr val="FF0066"/>
                </a:solidFill>
              </a:rPr>
              <a:t>at </a:t>
            </a:r>
            <a:r>
              <a:rPr lang="en-GB" sz="1000" dirty="0" smtClean="0">
                <a:solidFill>
                  <a:srgbClr val="FF0066"/>
                </a:solidFill>
              </a:rPr>
              <a:t>40MHz</a:t>
            </a:r>
            <a:endParaRPr lang="en-GB" sz="1000" dirty="0" smtClean="0">
              <a:solidFill>
                <a:srgbClr val="FF0066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2707481" y="3138489"/>
            <a:ext cx="538163" cy="512114"/>
          </a:xfrm>
          <a:prstGeom prst="line">
            <a:avLst/>
          </a:prstGeom>
          <a:ln w="254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707481" y="3138489"/>
            <a:ext cx="538163" cy="512114"/>
          </a:xfrm>
          <a:prstGeom prst="line">
            <a:avLst/>
          </a:prstGeom>
          <a:ln w="254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2638427" y="4416673"/>
            <a:ext cx="1297231" cy="6210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980588" y="5905807"/>
            <a:ext cx="1695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to CHESS-2, in future</a:t>
            </a:r>
            <a:endParaRPr lang="en-GB" sz="1200" dirty="0" smtClean="0">
              <a:solidFill>
                <a:srgbClr val="0000FF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618324" y="5098608"/>
            <a:ext cx="778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00FF"/>
                </a:solidFill>
              </a:rPr>
              <a:t>L0, L1, R3</a:t>
            </a:r>
            <a:endParaRPr lang="en-GB" sz="1200" dirty="0" smtClean="0">
              <a:solidFill>
                <a:srgbClr val="0000FF"/>
              </a:solidFill>
            </a:endParaRPr>
          </a:p>
        </p:txBody>
      </p:sp>
      <p:sp>
        <p:nvSpPr>
          <p:cNvPr id="72" name="Down Arrow 71"/>
          <p:cNvSpPr/>
          <p:nvPr/>
        </p:nvSpPr>
        <p:spPr>
          <a:xfrm rot="10800000" flipH="1">
            <a:off x="5251331" y="51168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5426595" y="5098608"/>
            <a:ext cx="778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rgbClr val="0000FF"/>
                </a:solidFill>
              </a:rPr>
              <a:t>Cmd</a:t>
            </a:r>
            <a:endParaRPr lang="en-GB" sz="1200" dirty="0" smtClean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86124" y="4622374"/>
            <a:ext cx="62315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UBC</a:t>
            </a:r>
            <a:endParaRPr lang="en-GB" sz="1400" i="1" dirty="0">
              <a:solidFill>
                <a:srgbClr val="0066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709478" y="5219067"/>
            <a:ext cx="1536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solidFill>
                  <a:srgbClr val="FF0066"/>
                </a:solidFill>
              </a:rPr>
              <a:t>interface to be defined</a:t>
            </a:r>
            <a:endParaRPr lang="en-GB" sz="1000" dirty="0" smtClean="0">
              <a:solidFill>
                <a:srgbClr val="FF0066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 rot="16200000">
            <a:off x="6008242" y="3319203"/>
            <a:ext cx="1007378" cy="435664"/>
          </a:xfrm>
          <a:prstGeom prst="rect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rgbClr val="FF0066"/>
                </a:solidFill>
              </a:rPr>
              <a:t>Segmenter</a:t>
            </a:r>
            <a:endParaRPr lang="en-GB" sz="1200" dirty="0" smtClean="0">
              <a:solidFill>
                <a:srgbClr val="FF0066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572741" y="3700591"/>
            <a:ext cx="695799" cy="825264"/>
          </a:xfrm>
          <a:prstGeom prst="rect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FF0066"/>
                </a:solidFill>
              </a:rPr>
              <a:t>Rate </a:t>
            </a:r>
            <a:r>
              <a:rPr lang="en-GB" sz="1200" dirty="0" err="1" smtClean="0">
                <a:solidFill>
                  <a:srgbClr val="FF0066"/>
                </a:solidFill>
              </a:rPr>
              <a:t>adaptorneeded</a:t>
            </a:r>
            <a:r>
              <a:rPr lang="en-GB" sz="1200" dirty="0" smtClean="0">
                <a:solidFill>
                  <a:srgbClr val="FF0066"/>
                </a:solidFill>
              </a:rPr>
              <a:t>?</a:t>
            </a:r>
            <a:endParaRPr lang="en-GB" sz="1200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3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18359</TotalTime>
  <Words>1244</Words>
  <Application>Microsoft Office PowerPoint</Application>
  <PresentationFormat>On-screen Show (4:3)</PresentationFormat>
  <Paragraphs>188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Next steps  19 May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667</cp:revision>
  <cp:lastPrinted>2015-07-21T15:43:16Z</cp:lastPrinted>
  <dcterms:created xsi:type="dcterms:W3CDTF">2014-09-18T13:48:06Z</dcterms:created>
  <dcterms:modified xsi:type="dcterms:W3CDTF">2016-05-26T12:38:08Z</dcterms:modified>
</cp:coreProperties>
</file>