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382" r:id="rId2"/>
    <p:sldId id="333" r:id="rId3"/>
    <p:sldId id="343" r:id="rId4"/>
    <p:sldId id="387" r:id="rId5"/>
    <p:sldId id="388" r:id="rId6"/>
    <p:sldId id="389" r:id="rId7"/>
    <p:sldId id="393" r:id="rId8"/>
    <p:sldId id="390" r:id="rId9"/>
    <p:sldId id="391" r:id="rId10"/>
    <p:sldId id="392" r:id="rId11"/>
    <p:sldId id="394" r:id="rId12"/>
    <p:sldId id="395" r:id="rId13"/>
    <p:sldId id="396" r:id="rId14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006600"/>
    <a:srgbClr val="FF99CC"/>
    <a:srgbClr val="00CC00"/>
    <a:srgbClr val="FF9966"/>
    <a:srgbClr val="FF6600"/>
    <a:srgbClr val="99FF99"/>
    <a:srgbClr val="CCFFCC"/>
    <a:srgbClr val="9B9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46" autoAdjust="0"/>
    <p:restoredTop sz="97853" autoAdjust="0"/>
  </p:normalViewPr>
  <p:slideViewPr>
    <p:cSldViewPr snapToGrid="0">
      <p:cViewPr varScale="1">
        <p:scale>
          <a:sx n="112" d="100"/>
          <a:sy n="112" d="100"/>
        </p:scale>
        <p:origin x="-190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26/05/2016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26/05/2016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26/05/2016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26/05/2016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26/05/2016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26/05/2016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26/05/2016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26/05/2016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26/05/2016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26/05/2016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26/05/2016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26/05/2016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Next 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smtClean="0"/>
              <a:t/>
            </a:r>
            <a:br>
              <a:rPr lang="en-GB" sz="3100" smtClean="0"/>
            </a:br>
            <a:r>
              <a:rPr lang="en-GB" sz="3200" smtClean="0"/>
              <a:t>26 </a:t>
            </a:r>
            <a:r>
              <a:rPr lang="en-GB" sz="3200" dirty="0" smtClean="0"/>
              <a:t>May 2016</a:t>
            </a:r>
            <a:br>
              <a:rPr lang="en-GB" sz="3200" dirty="0" smtClean="0"/>
            </a:br>
            <a:r>
              <a:rPr lang="en-GB" sz="1800" dirty="0" smtClean="0">
                <a:solidFill>
                  <a:srgbClr val="FF0066"/>
                </a:solidFill>
              </a:rPr>
              <a:t/>
            </a:r>
            <a:br>
              <a:rPr lang="en-GB" sz="1800" dirty="0" smtClean="0">
                <a:solidFill>
                  <a:srgbClr val="FF0066"/>
                </a:solidFill>
              </a:rPr>
            </a:br>
            <a:r>
              <a:rPr lang="en-GB" sz="2000" dirty="0" smtClean="0">
                <a:solidFill>
                  <a:schemeClr val="bg1"/>
                </a:solidFill>
              </a:rPr>
              <a:t>this version is the minutes – with notes added (in pink)</a:t>
            </a:r>
            <a:br>
              <a:rPr lang="en-GB" sz="2000" dirty="0" smtClean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 on behalf of the team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00FF"/>
                </a:solidFill>
              </a:rPr>
              <a:t>4</a:t>
            </a:r>
            <a:r>
              <a:rPr lang="en-GB" sz="3600" dirty="0" smtClean="0">
                <a:solidFill>
                  <a:srgbClr val="0000FF"/>
                </a:solidFill>
              </a:rPr>
              <a:t>) ABC130 Command Decoder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10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Need to compare the ABC130 Command Decoder to the ABC130* Command Decoder.</a:t>
            </a:r>
          </a:p>
          <a:p>
            <a:endParaRPr lang="en-GB" sz="2400" dirty="0"/>
          </a:p>
          <a:p>
            <a:r>
              <a:rPr lang="en-GB" sz="2400" dirty="0" smtClean="0"/>
              <a:t>Then need to replace the ABC130* Command Decoder with the ABC130 Command Decoder, adapting the interfaces as need be.</a:t>
            </a:r>
          </a:p>
          <a:p>
            <a:endParaRPr lang="en-GB" sz="2400" dirty="0"/>
          </a:p>
          <a:p>
            <a:r>
              <a:rPr lang="en-GB" sz="2000" dirty="0" smtClean="0">
                <a:solidFill>
                  <a:srgbClr val="FF0066"/>
                </a:solidFill>
              </a:rPr>
              <a:t>Paul clarified that there is a </a:t>
            </a:r>
            <a:r>
              <a:rPr lang="en-GB" sz="2000" dirty="0" err="1" smtClean="0">
                <a:solidFill>
                  <a:srgbClr val="FF0066"/>
                </a:solidFill>
              </a:rPr>
              <a:t>Demultiplexer</a:t>
            </a:r>
            <a:r>
              <a:rPr lang="en-GB" sz="2000" dirty="0" smtClean="0">
                <a:solidFill>
                  <a:srgbClr val="FF0066"/>
                </a:solidFill>
              </a:rPr>
              <a:t> </a:t>
            </a:r>
            <a:r>
              <a:rPr lang="en-GB" sz="2000" dirty="0" smtClean="0">
                <a:solidFill>
                  <a:srgbClr val="FF0066"/>
                </a:solidFill>
              </a:rPr>
              <a:t>block</a:t>
            </a:r>
            <a:r>
              <a:rPr lang="en-GB" sz="2000" dirty="0" smtClean="0">
                <a:solidFill>
                  <a:srgbClr val="0000FF"/>
                </a:solidFill>
              </a:rPr>
              <a:t>**</a:t>
            </a:r>
            <a:r>
              <a:rPr lang="en-GB" sz="2000" dirty="0" smtClean="0">
                <a:solidFill>
                  <a:srgbClr val="FF0066"/>
                </a:solidFill>
              </a:rPr>
              <a:t> </a:t>
            </a:r>
            <a:r>
              <a:rPr lang="en-GB" sz="2000" dirty="0" smtClean="0">
                <a:solidFill>
                  <a:srgbClr val="FF0066"/>
                </a:solidFill>
              </a:rPr>
              <a:t>in the ABC130 which </a:t>
            </a:r>
            <a:r>
              <a:rPr lang="en-GB" sz="2000" dirty="0" err="1" smtClean="0">
                <a:solidFill>
                  <a:srgbClr val="FF0066"/>
                </a:solidFill>
              </a:rPr>
              <a:t>demultiplexes</a:t>
            </a:r>
            <a:r>
              <a:rPr lang="en-GB" sz="2000" dirty="0" smtClean="0">
                <a:solidFill>
                  <a:srgbClr val="FF0066"/>
                </a:solidFill>
              </a:rPr>
              <a:t> the two 80MHz interleaved serial signals: </a:t>
            </a:r>
            <a:br>
              <a:rPr lang="en-GB" sz="2000" dirty="0" smtClean="0">
                <a:solidFill>
                  <a:srgbClr val="FF0066"/>
                </a:solidFill>
              </a:rPr>
            </a:br>
            <a:r>
              <a:rPr lang="en-GB" sz="2000" dirty="0" smtClean="0">
                <a:solidFill>
                  <a:srgbClr val="FF0066"/>
                </a:solidFill>
              </a:rPr>
              <a:t>	L0/</a:t>
            </a:r>
            <a:r>
              <a:rPr lang="en-GB" sz="2000" dirty="0" err="1" smtClean="0">
                <a:solidFill>
                  <a:srgbClr val="FF0066"/>
                </a:solidFill>
              </a:rPr>
              <a:t>Cmd</a:t>
            </a:r>
            <a:r>
              <a:rPr lang="en-GB" sz="2000" dirty="0" smtClean="0">
                <a:solidFill>
                  <a:srgbClr val="FF0066"/>
                </a:solidFill>
              </a:rPr>
              <a:t> and L1/R3</a:t>
            </a:r>
          </a:p>
          <a:p>
            <a:r>
              <a:rPr lang="en-GB" sz="2000" dirty="0" smtClean="0">
                <a:solidFill>
                  <a:srgbClr val="FF0066"/>
                </a:solidFill>
              </a:rPr>
              <a:t>into four 40MHz streams:</a:t>
            </a:r>
          </a:p>
          <a:p>
            <a:pPr>
              <a:spcAft>
                <a:spcPts val="1200"/>
              </a:spcAft>
            </a:pPr>
            <a:r>
              <a:rPr lang="en-GB" sz="2000" dirty="0">
                <a:solidFill>
                  <a:srgbClr val="FF0066"/>
                </a:solidFill>
              </a:rPr>
              <a:t>	</a:t>
            </a:r>
            <a:r>
              <a:rPr lang="en-GB" sz="2000" dirty="0" err="1" smtClean="0">
                <a:solidFill>
                  <a:srgbClr val="FF0066"/>
                </a:solidFill>
              </a:rPr>
              <a:t>Cmd</a:t>
            </a:r>
            <a:r>
              <a:rPr lang="en-GB" sz="2000" dirty="0" smtClean="0">
                <a:solidFill>
                  <a:srgbClr val="FF0066"/>
                </a:solidFill>
              </a:rPr>
              <a:t>, L0, L1 and R3.</a:t>
            </a:r>
          </a:p>
          <a:p>
            <a:pPr>
              <a:spcAft>
                <a:spcPts val="1200"/>
              </a:spcAft>
            </a:pPr>
            <a:r>
              <a:rPr lang="en-GB" sz="2000" dirty="0" smtClean="0">
                <a:solidFill>
                  <a:srgbClr val="FF0066"/>
                </a:solidFill>
              </a:rPr>
              <a:t>The </a:t>
            </a:r>
            <a:r>
              <a:rPr lang="en-GB" sz="2000" dirty="0" err="1" smtClean="0">
                <a:solidFill>
                  <a:srgbClr val="FF0066"/>
                </a:solidFill>
              </a:rPr>
              <a:t>Cmd</a:t>
            </a:r>
            <a:r>
              <a:rPr lang="en-GB" sz="2000" dirty="0" smtClean="0">
                <a:solidFill>
                  <a:srgbClr val="FF0066"/>
                </a:solidFill>
              </a:rPr>
              <a:t> stream goes to the Command Decoder block.</a:t>
            </a:r>
          </a:p>
          <a:p>
            <a:pPr>
              <a:spcAft>
                <a:spcPts val="1200"/>
              </a:spcAft>
            </a:pPr>
            <a:r>
              <a:rPr lang="en-GB" sz="2000" dirty="0" smtClean="0">
                <a:solidFill>
                  <a:srgbClr val="FF0066"/>
                </a:solidFill>
              </a:rPr>
              <a:t>The L0, L1 and R3 streams go to the </a:t>
            </a:r>
            <a:r>
              <a:rPr lang="en-GB" sz="2000" dirty="0" err="1" smtClean="0">
                <a:solidFill>
                  <a:srgbClr val="FF0066"/>
                </a:solidFill>
              </a:rPr>
              <a:t>Top_logic</a:t>
            </a:r>
            <a:r>
              <a:rPr lang="en-GB" sz="2000" dirty="0" smtClean="0">
                <a:solidFill>
                  <a:srgbClr val="FF0066"/>
                </a:solidFill>
              </a:rPr>
              <a:t> block, which analyses the triggers and tells the buffers how to handle the data</a:t>
            </a:r>
            <a:r>
              <a:rPr lang="en-GB" sz="2000" dirty="0" smtClean="0">
                <a:solidFill>
                  <a:srgbClr val="FF0066"/>
                </a:solidFill>
              </a:rPr>
              <a:t>.</a:t>
            </a:r>
          </a:p>
          <a:p>
            <a:pPr>
              <a:spcAft>
                <a:spcPts val="1200"/>
              </a:spcAft>
            </a:pPr>
            <a:r>
              <a:rPr lang="en-GB" sz="2000" dirty="0" smtClean="0">
                <a:solidFill>
                  <a:srgbClr val="0000FF"/>
                </a:solidFill>
              </a:rPr>
              <a:t>**From the ABC130 block diagram, it seems the </a:t>
            </a:r>
            <a:r>
              <a:rPr lang="en-GB" sz="2000" dirty="0" err="1" smtClean="0">
                <a:solidFill>
                  <a:srgbClr val="0000FF"/>
                </a:solidFill>
              </a:rPr>
              <a:t>demultiplexer</a:t>
            </a:r>
            <a:r>
              <a:rPr lang="en-GB" sz="2000" dirty="0" smtClean="0">
                <a:solidFill>
                  <a:srgbClr val="0000FF"/>
                </a:solidFill>
              </a:rPr>
              <a:t> is part of the ABC130 Command Decoder.</a:t>
            </a:r>
            <a:endParaRPr lang="en-GB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9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ABC130 Serial Interface - introduction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11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The ABCN’ will use the ABC130’s serial interface.</a:t>
            </a:r>
          </a:p>
          <a:p>
            <a:endParaRPr lang="en-GB" sz="2400" dirty="0"/>
          </a:p>
          <a:p>
            <a:r>
              <a:rPr lang="en-GB" sz="2400" dirty="0" smtClean="0"/>
              <a:t>This consists of a bunch crossing clock and </a:t>
            </a:r>
            <a:r>
              <a:rPr lang="en-GB" sz="2400" dirty="0"/>
              <a:t>two 80MHz serial </a:t>
            </a:r>
            <a:r>
              <a:rPr lang="en-GB" sz="2400" dirty="0" smtClean="0"/>
              <a:t>streams:</a:t>
            </a:r>
          </a:p>
          <a:p>
            <a:endParaRPr lang="en-GB" sz="2400" dirty="0"/>
          </a:p>
          <a:p>
            <a:r>
              <a:rPr lang="en-GB" sz="2000" dirty="0"/>
              <a:t>BC:	  40MHz bunch crossing </a:t>
            </a:r>
            <a:r>
              <a:rPr lang="en-GB" sz="2000" dirty="0" smtClean="0"/>
              <a:t>clock – aligned to the global bunch crossing timing</a:t>
            </a:r>
          </a:p>
          <a:p>
            <a:r>
              <a:rPr lang="en-GB" sz="2000" dirty="0"/>
              <a:t>	</a:t>
            </a:r>
            <a:r>
              <a:rPr lang="en-GB" sz="2000" dirty="0" smtClean="0"/>
              <a:t>  of the ATLAS detector. </a:t>
            </a:r>
            <a:endParaRPr lang="en-GB" sz="2000" dirty="0"/>
          </a:p>
          <a:p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L0/</a:t>
            </a:r>
            <a:r>
              <a:rPr lang="en-GB" sz="2000" dirty="0" err="1" smtClean="0"/>
              <a:t>Cmd</a:t>
            </a:r>
            <a:r>
              <a:rPr lang="en-GB" sz="2000" dirty="0" smtClean="0"/>
              <a:t>:	  80MHz, interleaved bits of L0/</a:t>
            </a:r>
            <a:r>
              <a:rPr lang="en-GB" sz="2000" dirty="0" err="1" smtClean="0"/>
              <a:t>Cmd</a:t>
            </a:r>
            <a:r>
              <a:rPr lang="en-GB" sz="2000" dirty="0" smtClean="0"/>
              <a:t>/L0/</a:t>
            </a:r>
            <a:r>
              <a:rPr lang="en-GB" sz="2000" dirty="0" err="1" smtClean="0"/>
              <a:t>Cmd</a:t>
            </a:r>
            <a:r>
              <a:rPr lang="en-GB" sz="2000" dirty="0" smtClean="0"/>
              <a:t>/L0/</a:t>
            </a:r>
            <a:r>
              <a:rPr lang="en-GB" sz="2000" dirty="0" err="1" smtClean="0"/>
              <a:t>Cmd</a:t>
            </a:r>
            <a:r>
              <a:rPr lang="en-GB" sz="2000" dirty="0" smtClean="0"/>
              <a:t> (etc)</a:t>
            </a:r>
          </a:p>
          <a:p>
            <a:r>
              <a:rPr lang="en-GB" sz="2000" dirty="0"/>
              <a:t>	</a:t>
            </a:r>
            <a:r>
              <a:rPr lang="en-GB" sz="2000" dirty="0" smtClean="0"/>
              <a:t>  L0 occurs on the BC falling edge</a:t>
            </a:r>
            <a:br>
              <a:rPr lang="en-GB" sz="2000" dirty="0" smtClean="0"/>
            </a:br>
            <a:r>
              <a:rPr lang="en-GB" sz="2000" dirty="0" smtClean="0"/>
              <a:t>	  </a:t>
            </a:r>
            <a:r>
              <a:rPr lang="en-GB" sz="2000" dirty="0" err="1" smtClean="0"/>
              <a:t>Cmd</a:t>
            </a:r>
            <a:r>
              <a:rPr lang="en-GB" sz="2000" dirty="0" smtClean="0"/>
              <a:t> occurs on the BC rising edge – known as COM in ABC130 spec.</a:t>
            </a:r>
          </a:p>
          <a:p>
            <a:endParaRPr lang="en-GB" sz="2000" dirty="0"/>
          </a:p>
          <a:p>
            <a:r>
              <a:rPr lang="en-GB" sz="2000" dirty="0" smtClean="0"/>
              <a:t>L1/R3:	  80MHz, </a:t>
            </a:r>
            <a:r>
              <a:rPr lang="en-GB" sz="2000" dirty="0"/>
              <a:t>interleaved </a:t>
            </a:r>
            <a:r>
              <a:rPr lang="en-GB" sz="2000" dirty="0" smtClean="0"/>
              <a:t>bits </a:t>
            </a:r>
            <a:r>
              <a:rPr lang="en-GB" sz="2000" dirty="0"/>
              <a:t>of </a:t>
            </a:r>
            <a:r>
              <a:rPr lang="en-GB" sz="2000" dirty="0" smtClean="0"/>
              <a:t>L1/R3/L1/R3/L1/R3 (etc)</a:t>
            </a:r>
            <a:endParaRPr lang="en-GB" sz="2000" dirty="0"/>
          </a:p>
          <a:p>
            <a:r>
              <a:rPr lang="en-GB" sz="2000" dirty="0"/>
              <a:t>	  </a:t>
            </a:r>
            <a:r>
              <a:rPr lang="en-GB" sz="2000" dirty="0" smtClean="0"/>
              <a:t>R3 occurs </a:t>
            </a:r>
            <a:r>
              <a:rPr lang="en-GB" sz="2000" dirty="0"/>
              <a:t>on the BC falling edge</a:t>
            </a:r>
            <a:br>
              <a:rPr lang="en-GB" sz="2000" dirty="0"/>
            </a:br>
            <a:r>
              <a:rPr lang="en-GB" sz="2000" dirty="0"/>
              <a:t>	  </a:t>
            </a:r>
            <a:r>
              <a:rPr lang="en-GB" sz="2000" dirty="0" smtClean="0"/>
              <a:t>L1 occurs </a:t>
            </a:r>
            <a:r>
              <a:rPr lang="en-GB" sz="2000" dirty="0"/>
              <a:t>on the BC rising edge</a:t>
            </a:r>
          </a:p>
          <a:p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5232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ABC130 Trigger streams (1)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12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A </a:t>
            </a:r>
            <a:r>
              <a:rPr lang="en-GB" sz="2400" dirty="0" err="1" smtClean="0"/>
              <a:t>demultiplexer</a:t>
            </a:r>
            <a:r>
              <a:rPr lang="en-GB" sz="2400" dirty="0" smtClean="0"/>
              <a:t> separates the L0/</a:t>
            </a:r>
            <a:r>
              <a:rPr lang="en-GB" sz="2400" dirty="0" err="1" smtClean="0"/>
              <a:t>Cmd</a:t>
            </a:r>
            <a:r>
              <a:rPr lang="en-GB" sz="2400" dirty="0" smtClean="0"/>
              <a:t> and L1/R3 streams into four 40MHz streams:</a:t>
            </a:r>
          </a:p>
          <a:p>
            <a:endParaRPr lang="en-GB" sz="1400" dirty="0"/>
          </a:p>
          <a:p>
            <a:r>
              <a:rPr lang="en-GB" sz="2000" b="1" dirty="0" smtClean="0">
                <a:solidFill>
                  <a:srgbClr val="0000FF"/>
                </a:solidFill>
              </a:rPr>
              <a:t>L0: </a:t>
            </a:r>
            <a:r>
              <a:rPr lang="en-GB" sz="2000" dirty="0" smtClean="0"/>
              <a:t>“level 0 trigger” – a 1-bit Beam Crossing synchronous pipeline transfer signal. </a:t>
            </a:r>
          </a:p>
          <a:p>
            <a:endParaRPr lang="en-GB" sz="1400" dirty="0"/>
          </a:p>
          <a:p>
            <a:pPr lvl="1"/>
            <a:r>
              <a:rPr lang="en-GB" sz="2000" dirty="0" smtClean="0"/>
              <a:t>This tells the ABC130 that data in the pipeline – the L0_Buffer - has been identified as a useful event. The ABC130 transfers data from the L0_Buffer into the </a:t>
            </a:r>
            <a:r>
              <a:rPr lang="en-GB" sz="2000" dirty="0" err="1" smtClean="0"/>
              <a:t>Evt_Buffer</a:t>
            </a:r>
            <a:r>
              <a:rPr lang="en-GB" sz="2000" dirty="0" smtClean="0"/>
              <a:t>. It is tagged with a Bunch Crossing tag and an L0 tag, generated internally.</a:t>
            </a:r>
          </a:p>
          <a:p>
            <a:endParaRPr lang="en-GB" sz="1400" dirty="0"/>
          </a:p>
          <a:p>
            <a:r>
              <a:rPr lang="en-GB" sz="2000" b="1" dirty="0" smtClean="0">
                <a:solidFill>
                  <a:srgbClr val="0000FF"/>
                </a:solidFill>
              </a:rPr>
              <a:t>L1: </a:t>
            </a:r>
            <a:r>
              <a:rPr lang="en-GB" sz="2000" dirty="0" smtClean="0"/>
              <a:t>“</a:t>
            </a:r>
            <a:r>
              <a:rPr lang="en-GB" sz="2000" dirty="0"/>
              <a:t>level </a:t>
            </a:r>
            <a:r>
              <a:rPr lang="en-GB" sz="2000" dirty="0" smtClean="0"/>
              <a:t>1 </a:t>
            </a:r>
            <a:r>
              <a:rPr lang="en-GB" sz="2000" dirty="0"/>
              <a:t>trigger</a:t>
            </a:r>
            <a:r>
              <a:rPr lang="en-GB" sz="2000" dirty="0" smtClean="0"/>
              <a:t>” – a second level, asynchronous trigger for global readout</a:t>
            </a:r>
          </a:p>
          <a:p>
            <a:endParaRPr lang="en-GB" sz="1400" dirty="0"/>
          </a:p>
          <a:p>
            <a:pPr lvl="1"/>
            <a:r>
              <a:rPr lang="en-GB" sz="2000" dirty="0" smtClean="0"/>
              <a:t>This tells the ABC130 to read out (send out) data out of the </a:t>
            </a:r>
            <a:r>
              <a:rPr lang="en-GB" sz="2000" dirty="0" err="1" smtClean="0"/>
              <a:t>Evt_Buffer</a:t>
            </a:r>
            <a:r>
              <a:rPr lang="en-GB" sz="2000" dirty="0" smtClean="0"/>
              <a:t>, onto the readout bus to the next, higher-level chip in the readout chain, the HCC (Hybrid Controller Chip). </a:t>
            </a:r>
          </a:p>
          <a:p>
            <a:pPr lvl="1"/>
            <a:endParaRPr lang="en-GB" sz="1400" dirty="0"/>
          </a:p>
          <a:p>
            <a:pPr lvl="1"/>
            <a:r>
              <a:rPr lang="en-GB" sz="2000" dirty="0" smtClean="0"/>
              <a:t>This is 11 bits long: a 3-bit start pattern (“110”) and an 8-bit L0ID, identifying which event in the </a:t>
            </a:r>
            <a:r>
              <a:rPr lang="en-GB" sz="2000" dirty="0" err="1"/>
              <a:t>Evt_Buffer</a:t>
            </a:r>
            <a:r>
              <a:rPr lang="en-GB" sz="2000" dirty="0"/>
              <a:t> </a:t>
            </a:r>
            <a:r>
              <a:rPr lang="en-GB" sz="2000" dirty="0" smtClean="0"/>
              <a:t>is to be read out.</a:t>
            </a:r>
          </a:p>
          <a:p>
            <a:pPr lvl="1"/>
            <a:endParaRPr lang="en-GB" sz="1400" dirty="0"/>
          </a:p>
          <a:p>
            <a:pPr lvl="1"/>
            <a:r>
              <a:rPr lang="en-GB" sz="2000" dirty="0" smtClean="0"/>
              <a:t>If there is no L1 trigger, the stream is filled with zero to mean idle.</a:t>
            </a:r>
          </a:p>
        </p:txBody>
      </p:sp>
    </p:spTree>
    <p:extLst>
      <p:ext uri="{BB962C8B-B14F-4D97-AF65-F5344CB8AC3E}">
        <p14:creationId xmlns:p14="http://schemas.microsoft.com/office/powerpoint/2010/main" val="333417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ABC130 Trigger and Command streams (2)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13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The remaining streams are:</a:t>
            </a:r>
          </a:p>
          <a:p>
            <a:endParaRPr lang="en-GB" sz="2400" dirty="0"/>
          </a:p>
          <a:p>
            <a:r>
              <a:rPr lang="en-GB" sz="2000" b="1" dirty="0" smtClean="0">
                <a:solidFill>
                  <a:srgbClr val="0000FF"/>
                </a:solidFill>
              </a:rPr>
              <a:t>R3:  </a:t>
            </a:r>
            <a:r>
              <a:rPr lang="en-GB" sz="2000" dirty="0" smtClean="0"/>
              <a:t>Regional Readout Request – asynchronous, to read out part of the detector</a:t>
            </a:r>
          </a:p>
          <a:p>
            <a:endParaRPr lang="en-GB" sz="2000" dirty="0"/>
          </a:p>
          <a:p>
            <a:pPr lvl="1"/>
            <a:r>
              <a:rPr lang="en-GB" sz="2000" dirty="0"/>
              <a:t>This tells the ABC130 to read out (send out) data out of the </a:t>
            </a:r>
            <a:r>
              <a:rPr lang="en-GB" sz="2000" dirty="0" err="1"/>
              <a:t>Evt_Buffer</a:t>
            </a:r>
            <a:r>
              <a:rPr lang="en-GB" sz="2000" dirty="0" smtClean="0"/>
              <a:t>, </a:t>
            </a:r>
            <a:r>
              <a:rPr lang="en-GB" sz="2000" dirty="0"/>
              <a:t>onto the readout bus to the next, higher-level chip in the readout chain, the HCC (Hybrid Controller Chip). </a:t>
            </a:r>
          </a:p>
          <a:p>
            <a:pPr lvl="1"/>
            <a:endParaRPr lang="en-GB" sz="1400" dirty="0"/>
          </a:p>
          <a:p>
            <a:pPr lvl="1"/>
            <a:r>
              <a:rPr lang="en-GB" sz="2000" dirty="0"/>
              <a:t>This is 11 bits long: a 3-bit start pattern (“</a:t>
            </a:r>
            <a:r>
              <a:rPr lang="en-GB" sz="2000" dirty="0" smtClean="0"/>
              <a:t>101”) </a:t>
            </a:r>
            <a:r>
              <a:rPr lang="en-GB" sz="2000" dirty="0"/>
              <a:t>and an 8-bit L0ID, identifying which event in the </a:t>
            </a:r>
            <a:r>
              <a:rPr lang="en-GB" sz="2000" dirty="0" err="1"/>
              <a:t>Evt_Buffer</a:t>
            </a:r>
            <a:r>
              <a:rPr lang="en-GB" sz="2000" dirty="0"/>
              <a:t> </a:t>
            </a:r>
            <a:r>
              <a:rPr lang="en-GB" sz="2000" dirty="0" smtClean="0"/>
              <a:t>is </a:t>
            </a:r>
            <a:r>
              <a:rPr lang="en-GB" sz="2000" dirty="0"/>
              <a:t>to be read out.</a:t>
            </a:r>
          </a:p>
          <a:p>
            <a:pPr lvl="1"/>
            <a:endParaRPr lang="en-GB" sz="1400" dirty="0"/>
          </a:p>
          <a:p>
            <a:pPr lvl="1"/>
            <a:r>
              <a:rPr lang="en-GB" sz="2000" dirty="0"/>
              <a:t>If there is no L1 trigger, the stream is filled with zero to mean idle</a:t>
            </a:r>
            <a:r>
              <a:rPr lang="en-GB" sz="2000" dirty="0" smtClean="0"/>
              <a:t>.</a:t>
            </a:r>
          </a:p>
          <a:p>
            <a:pPr lvl="1"/>
            <a:endParaRPr lang="en-GB" sz="2400" dirty="0"/>
          </a:p>
          <a:p>
            <a:r>
              <a:rPr lang="en-GB" sz="2000" b="1" dirty="0" err="1" smtClean="0">
                <a:solidFill>
                  <a:srgbClr val="0000FF"/>
                </a:solidFill>
              </a:rPr>
              <a:t>Cmd</a:t>
            </a:r>
            <a:r>
              <a:rPr lang="en-GB" sz="2000" b="1" dirty="0" smtClean="0">
                <a:solidFill>
                  <a:srgbClr val="0000FF"/>
                </a:solidFill>
              </a:rPr>
              <a:t>:  </a:t>
            </a:r>
            <a:r>
              <a:rPr lang="en-GB" sz="2000" dirty="0" smtClean="0"/>
              <a:t>a serial stream of bits which represent various commands to the ABC130.</a:t>
            </a:r>
          </a:p>
          <a:p>
            <a:endParaRPr lang="en-GB" sz="1400" dirty="0" smtClean="0"/>
          </a:p>
          <a:p>
            <a:pPr lvl="1"/>
            <a:r>
              <a:rPr lang="en-GB" sz="2000" dirty="0" smtClean="0"/>
              <a:t>Commands may be 8 bits or 58 bits long. They are interpreted by the Command Decoder.</a:t>
            </a:r>
          </a:p>
          <a:p>
            <a:pPr lvl="1"/>
            <a:endParaRPr lang="en-GB" sz="1400" dirty="0"/>
          </a:p>
          <a:p>
            <a:pPr lvl="1"/>
            <a:r>
              <a:rPr lang="en-GB" sz="2000" dirty="0" smtClean="0"/>
              <a:t>See ABC130 specification </a:t>
            </a:r>
            <a:r>
              <a:rPr lang="en-GB" sz="2000" dirty="0"/>
              <a:t>v4.6</a:t>
            </a:r>
            <a:r>
              <a:rPr lang="en-GB" sz="2000" dirty="0" smtClean="0"/>
              <a:t>, section 3.1.19 Command Decoder</a:t>
            </a:r>
          </a:p>
        </p:txBody>
      </p:sp>
    </p:spTree>
    <p:extLst>
      <p:ext uri="{BB962C8B-B14F-4D97-AF65-F5344CB8AC3E}">
        <p14:creationId xmlns:p14="http://schemas.microsoft.com/office/powerpoint/2010/main" val="6306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Review current work and discuss steps for next week</a:t>
            </a:r>
          </a:p>
          <a:p>
            <a:endParaRPr lang="en-GB" sz="2400" dirty="0"/>
          </a:p>
          <a:p>
            <a:r>
              <a:rPr lang="en-GB" sz="2400" dirty="0" smtClean="0"/>
              <a:t>Go </a:t>
            </a:r>
            <a:r>
              <a:rPr lang="en-GB" sz="2400" dirty="0" smtClean="0"/>
              <a:t>over </a:t>
            </a:r>
            <a:r>
              <a:rPr lang="en-GB" sz="2400" dirty="0" smtClean="0"/>
              <a:t>updated </a:t>
            </a:r>
            <a:r>
              <a:rPr lang="en-GB" sz="2400" dirty="0" smtClean="0"/>
              <a:t>ABCN</a:t>
            </a:r>
            <a:r>
              <a:rPr lang="en-GB" sz="2400" dirty="0" smtClean="0"/>
              <a:t>’ block diagram and </a:t>
            </a:r>
            <a:r>
              <a:rPr lang="en-GB" sz="2400" dirty="0" smtClean="0"/>
              <a:t>notes from discussion with Paul last week (19 May)</a:t>
            </a:r>
          </a:p>
          <a:p>
            <a:endParaRPr lang="en-GB" sz="2400" dirty="0"/>
          </a:p>
          <a:p>
            <a:r>
              <a:rPr lang="en-GB" sz="2400" dirty="0" smtClean="0"/>
              <a:t>Go over summary the ABC130’s serial interface: the L0, L1 and R3 triggers and Command (</a:t>
            </a:r>
            <a:r>
              <a:rPr lang="en-GB" sz="2400" dirty="0" err="1" smtClean="0"/>
              <a:t>Cmd</a:t>
            </a:r>
            <a:r>
              <a:rPr lang="en-GB" sz="2400" dirty="0" smtClean="0"/>
              <a:t>) serial strea</a:t>
            </a:r>
            <a:r>
              <a:rPr lang="en-GB" sz="2400" dirty="0" smtClean="0"/>
              <a:t>m.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/>
              <a:t>Ongoing and new actions</a:t>
            </a:r>
            <a:endParaRPr lang="en-GB" sz="3600" dirty="0"/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4525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GB" b="1" dirty="0" smtClean="0"/>
              <a:t>Wojtek</a:t>
            </a:r>
            <a:r>
              <a:rPr lang="en-GB" dirty="0" smtClean="0"/>
              <a:t> </a:t>
            </a:r>
            <a:r>
              <a:rPr lang="en-GB" b="1" dirty="0" smtClean="0"/>
              <a:t>and Kevin: </a:t>
            </a:r>
            <a:r>
              <a:rPr lang="en-GB" dirty="0">
                <a:solidFill>
                  <a:srgbClr val="FF0066"/>
                </a:solidFill>
              </a:rPr>
              <a:t>[done]</a:t>
            </a:r>
            <a:r>
              <a:rPr lang="en-GB" b="1" dirty="0"/>
              <a:t> </a:t>
            </a:r>
            <a:r>
              <a:rPr lang="en-GB" dirty="0" smtClean="0"/>
              <a:t>set up UBC’s Nexys Video with current ITSDAQ firmware and SCTDAQ software </a:t>
            </a:r>
            <a:r>
              <a:rPr lang="en-GB" sz="1400" dirty="0" smtClean="0"/>
              <a:t>– on CentOS for UBC.</a:t>
            </a:r>
            <a:endParaRPr lang="en-GB" sz="1400" dirty="0" smtClean="0">
              <a:solidFill>
                <a:srgbClr val="FF0066"/>
              </a:solidFill>
            </a:endParaRPr>
          </a:p>
          <a:p>
            <a:pPr>
              <a:spcAft>
                <a:spcPts val="800"/>
              </a:spcAft>
            </a:pPr>
            <a:r>
              <a:rPr lang="en-GB" b="1" dirty="0" smtClean="0"/>
              <a:t>Jaya John: </a:t>
            </a:r>
            <a:r>
              <a:rPr lang="en-GB" dirty="0"/>
              <a:t>set up </a:t>
            </a:r>
            <a:r>
              <a:rPr lang="en-GB" dirty="0" smtClean="0"/>
              <a:t>Oxford’s Nexys </a:t>
            </a:r>
            <a:r>
              <a:rPr lang="en-GB" dirty="0"/>
              <a:t>Video </a:t>
            </a:r>
            <a:endParaRPr lang="en-GB" dirty="0" smtClean="0"/>
          </a:p>
          <a:p>
            <a:pPr>
              <a:spcAft>
                <a:spcPts val="800"/>
              </a:spcAft>
            </a:pPr>
            <a:r>
              <a:rPr lang="en-GB" b="1" dirty="0" err="1" smtClean="0">
                <a:solidFill>
                  <a:srgbClr val="FF0066"/>
                </a:solidFill>
              </a:rPr>
              <a:t>Chenchen</a:t>
            </a:r>
            <a:r>
              <a:rPr lang="en-GB" b="1" dirty="0" smtClean="0">
                <a:solidFill>
                  <a:srgbClr val="FF0066"/>
                </a:solidFill>
              </a:rPr>
              <a:t> and </a:t>
            </a:r>
            <a:r>
              <a:rPr lang="en-GB" b="1" dirty="0" err="1" smtClean="0">
                <a:solidFill>
                  <a:srgbClr val="FF0066"/>
                </a:solidFill>
              </a:rPr>
              <a:t>Tianbo</a:t>
            </a:r>
            <a:r>
              <a:rPr lang="en-GB" b="1" dirty="0" smtClean="0">
                <a:solidFill>
                  <a:srgbClr val="FF0066"/>
                </a:solidFill>
              </a:rPr>
              <a:t>: </a:t>
            </a:r>
            <a:r>
              <a:rPr lang="en-GB" dirty="0">
                <a:solidFill>
                  <a:srgbClr val="FF0066"/>
                </a:solidFill>
              </a:rPr>
              <a:t>set up </a:t>
            </a:r>
            <a:r>
              <a:rPr lang="en-GB" dirty="0" smtClean="0">
                <a:solidFill>
                  <a:srgbClr val="FF0066"/>
                </a:solidFill>
              </a:rPr>
              <a:t>USTC’s </a:t>
            </a:r>
            <a:r>
              <a:rPr lang="en-GB" dirty="0">
                <a:solidFill>
                  <a:srgbClr val="FF0066"/>
                </a:solidFill>
              </a:rPr>
              <a:t>Nexys </a:t>
            </a:r>
            <a:r>
              <a:rPr lang="en-GB" dirty="0" smtClean="0">
                <a:solidFill>
                  <a:srgbClr val="FF0066"/>
                </a:solidFill>
              </a:rPr>
              <a:t>Video </a:t>
            </a:r>
            <a:r>
              <a:rPr lang="en-GB" sz="1400" dirty="0" smtClean="0">
                <a:solidFill>
                  <a:srgbClr val="FF0066"/>
                </a:solidFill>
              </a:rPr>
              <a:t>– USTC have received their Nexys Video. </a:t>
            </a:r>
            <a:endParaRPr lang="en-GB" b="1" dirty="0" smtClean="0">
              <a:solidFill>
                <a:srgbClr val="FF0066"/>
              </a:solidFill>
            </a:endParaRPr>
          </a:p>
          <a:p>
            <a:pPr>
              <a:spcAft>
                <a:spcPts val="800"/>
              </a:spcAft>
            </a:pPr>
            <a:r>
              <a:rPr lang="en-GB" b="1" dirty="0" smtClean="0"/>
              <a:t>Wojtek and Kevin: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FF0066"/>
                </a:solidFill>
              </a:rPr>
              <a:t>[done]</a:t>
            </a:r>
            <a:r>
              <a:rPr lang="en-GB" b="1" dirty="0" smtClean="0"/>
              <a:t> </a:t>
            </a:r>
            <a:r>
              <a:rPr lang="en-GB" dirty="0" smtClean="0"/>
              <a:t>check the ABC130* code from Matt (ITSDAQ repo) in to </a:t>
            </a:r>
            <a:r>
              <a:rPr lang="en-GB" dirty="0" err="1" smtClean="0"/>
              <a:t>GitLab</a:t>
            </a:r>
            <a:r>
              <a:rPr lang="en-GB" dirty="0" smtClean="0"/>
              <a:t>. </a:t>
            </a:r>
          </a:p>
          <a:p>
            <a:pPr>
              <a:spcAft>
                <a:spcPts val="800"/>
              </a:spcAft>
            </a:pPr>
            <a:r>
              <a:rPr lang="en-GB" b="1" dirty="0" smtClean="0"/>
              <a:t>Wojtek </a:t>
            </a:r>
            <a:r>
              <a:rPr lang="en-GB" b="1" dirty="0"/>
              <a:t>and Kevin:</a:t>
            </a:r>
            <a:r>
              <a:rPr lang="en-GB" dirty="0"/>
              <a:t> </a:t>
            </a:r>
            <a:r>
              <a:rPr lang="en-GB" dirty="0" smtClean="0"/>
              <a:t>in future, integrate the ABC130 command decoder to the ABCN’ codebase. </a:t>
            </a:r>
          </a:p>
          <a:p>
            <a:pPr>
              <a:spcAft>
                <a:spcPts val="800"/>
              </a:spcAft>
            </a:pPr>
            <a:r>
              <a:rPr lang="en-GB" b="1" dirty="0" smtClean="0"/>
              <a:t>Jaya </a:t>
            </a:r>
            <a:r>
              <a:rPr lang="en-GB" b="1" dirty="0"/>
              <a:t>John: </a:t>
            </a:r>
            <a:r>
              <a:rPr lang="en-GB" dirty="0" smtClean="0"/>
              <a:t>add the SACI code to </a:t>
            </a:r>
            <a:r>
              <a:rPr lang="en-GB" dirty="0" err="1" smtClean="0"/>
              <a:t>GitLab</a:t>
            </a:r>
            <a:endParaRPr lang="en-GB" dirty="0" smtClean="0"/>
          </a:p>
          <a:p>
            <a:pPr>
              <a:spcAft>
                <a:spcPts val="800"/>
              </a:spcAft>
            </a:pPr>
            <a:r>
              <a:rPr lang="en-GB" b="1" dirty="0"/>
              <a:t>Jaya John: </a:t>
            </a:r>
            <a:r>
              <a:rPr lang="en-GB" dirty="0" smtClean="0">
                <a:solidFill>
                  <a:srgbClr val="FF0066"/>
                </a:solidFill>
              </a:rPr>
              <a:t>[no longer needed]</a:t>
            </a:r>
            <a:r>
              <a:rPr lang="en-GB" b="1" dirty="0" smtClean="0"/>
              <a:t> </a:t>
            </a:r>
            <a:r>
              <a:rPr lang="en-GB" dirty="0" smtClean="0"/>
              <a:t>will test accessing via SSH and send instructions to all.</a:t>
            </a:r>
            <a:r>
              <a:rPr lang="en-GB" dirty="0">
                <a:solidFill>
                  <a:srgbClr val="FF0066"/>
                </a:solidFill>
              </a:rPr>
              <a:t> </a:t>
            </a:r>
            <a:r>
              <a:rPr lang="en-GB" sz="1400" dirty="0">
                <a:solidFill>
                  <a:srgbClr val="FF0066"/>
                </a:solidFill>
              </a:rPr>
              <a:t>– </a:t>
            </a:r>
            <a:r>
              <a:rPr lang="en-GB" sz="1400" dirty="0" smtClean="0">
                <a:solidFill>
                  <a:srgbClr val="FF0066"/>
                </a:solidFill>
              </a:rPr>
              <a:t>Weiguo found out that it’s possible to access the </a:t>
            </a:r>
            <a:r>
              <a:rPr lang="en-GB" sz="1400" dirty="0" err="1" smtClean="0">
                <a:solidFill>
                  <a:srgbClr val="FF0066"/>
                </a:solidFill>
              </a:rPr>
              <a:t>GitLab</a:t>
            </a:r>
            <a:r>
              <a:rPr lang="en-GB" sz="1400" dirty="0" smtClean="0">
                <a:solidFill>
                  <a:srgbClr val="FF0066"/>
                </a:solidFill>
              </a:rPr>
              <a:t> using </a:t>
            </a:r>
            <a:r>
              <a:rPr lang="en-GB" sz="1400" dirty="0" err="1" smtClean="0">
                <a:solidFill>
                  <a:srgbClr val="FF0066"/>
                </a:solidFill>
              </a:rPr>
              <a:t>TortoiseGit</a:t>
            </a:r>
            <a:r>
              <a:rPr lang="en-GB" sz="1400" dirty="0" smtClean="0">
                <a:solidFill>
                  <a:srgbClr val="FF0066"/>
                </a:solidFill>
              </a:rPr>
              <a:t> and the http:// protocol</a:t>
            </a:r>
            <a:r>
              <a:rPr lang="en-GB" sz="1400" smtClean="0">
                <a:solidFill>
                  <a:srgbClr val="FF0066"/>
                </a:solidFill>
              </a:rPr>
              <a:t>. </a:t>
            </a:r>
            <a:endParaRPr lang="en-GB" dirty="0" smtClean="0"/>
          </a:p>
          <a:p>
            <a:pPr>
              <a:spcAft>
                <a:spcPts val="800"/>
              </a:spcAft>
            </a:pPr>
            <a:r>
              <a:rPr lang="en-GB" b="1" dirty="0"/>
              <a:t>Jaya John: </a:t>
            </a:r>
            <a:r>
              <a:rPr lang="en-GB" dirty="0" smtClean="0">
                <a:solidFill>
                  <a:srgbClr val="FF0066"/>
                </a:solidFill>
              </a:rPr>
              <a:t>[</a:t>
            </a:r>
            <a:r>
              <a:rPr lang="en-GB" dirty="0">
                <a:solidFill>
                  <a:srgbClr val="FF0066"/>
                </a:solidFill>
              </a:rPr>
              <a:t>no longer needed</a:t>
            </a:r>
            <a:r>
              <a:rPr lang="en-GB" dirty="0" smtClean="0">
                <a:solidFill>
                  <a:srgbClr val="FF0066"/>
                </a:solidFill>
              </a:rPr>
              <a:t>]</a:t>
            </a:r>
            <a:r>
              <a:rPr lang="en-GB" b="1" dirty="0" smtClean="0"/>
              <a:t> </a:t>
            </a:r>
            <a:r>
              <a:rPr lang="en-GB" dirty="0" smtClean="0"/>
              <a:t>send an e-mail about how to register for the DESY Indico</a:t>
            </a:r>
          </a:p>
          <a:p>
            <a:pPr>
              <a:spcAft>
                <a:spcPts val="800"/>
              </a:spcAft>
            </a:pPr>
            <a:r>
              <a:rPr lang="en-GB" b="1" dirty="0">
                <a:solidFill>
                  <a:srgbClr val="FF0066"/>
                </a:solidFill>
              </a:rPr>
              <a:t>Jaya John</a:t>
            </a:r>
            <a:r>
              <a:rPr lang="en-GB" b="1" dirty="0" smtClean="0">
                <a:solidFill>
                  <a:srgbClr val="FF0066"/>
                </a:solidFill>
              </a:rPr>
              <a:t>: </a:t>
            </a:r>
            <a:r>
              <a:rPr lang="en-GB" dirty="0" smtClean="0">
                <a:solidFill>
                  <a:srgbClr val="FF0066"/>
                </a:solidFill>
              </a:rPr>
              <a:t>present an overview of the ABC130’s handling of the L0/CMD and L1/R3 serial streams at our meeting of 26 May.</a:t>
            </a:r>
            <a:endParaRPr lang="en-GB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61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blocks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Walk through a summary of our discussion of 19 May including the updated block diagram.</a:t>
            </a:r>
          </a:p>
        </p:txBody>
      </p:sp>
    </p:spTree>
    <p:extLst>
      <p:ext uri="{BB962C8B-B14F-4D97-AF65-F5344CB8AC3E}">
        <p14:creationId xmlns:p14="http://schemas.microsoft.com/office/powerpoint/2010/main" val="357160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blocks (reminder)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5" name="Content Placeholder 12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7475" y="2067708"/>
            <a:ext cx="7918240" cy="333615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" name="Group 6"/>
          <p:cNvGrpSpPr/>
          <p:nvPr/>
        </p:nvGrpSpPr>
        <p:grpSpPr>
          <a:xfrm>
            <a:off x="542925" y="2070111"/>
            <a:ext cx="7897283" cy="4474239"/>
            <a:chOff x="542925" y="1790700"/>
            <a:chExt cx="7897283" cy="4474239"/>
          </a:xfrm>
        </p:grpSpPr>
        <p:sp>
          <p:nvSpPr>
            <p:cNvPr id="8" name="Rectangle 7"/>
            <p:cNvSpPr/>
            <p:nvPr/>
          </p:nvSpPr>
          <p:spPr>
            <a:xfrm>
              <a:off x="542925" y="1946133"/>
              <a:ext cx="1971675" cy="315902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42925" y="5019675"/>
              <a:ext cx="7896225" cy="123825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2514600" y="1790700"/>
              <a:ext cx="0" cy="4467225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542925" y="1797714"/>
              <a:ext cx="0" cy="4467225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8440208" y="1797714"/>
              <a:ext cx="0" cy="4467225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542925" y="6257925"/>
              <a:ext cx="7897283" cy="701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542925" y="1795660"/>
              <a:ext cx="7897283" cy="701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Box 16"/>
          <p:cNvSpPr txBox="1"/>
          <p:nvPr/>
        </p:nvSpPr>
        <p:spPr>
          <a:xfrm>
            <a:off x="4224014" y="4457428"/>
            <a:ext cx="91948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0000FF"/>
                </a:solidFill>
              </a:rPr>
              <a:t>ABC130 Command Decoder</a:t>
            </a:r>
            <a:endParaRPr lang="en-GB" sz="1400" dirty="0">
              <a:solidFill>
                <a:srgbClr val="0000FF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326558" y="5374672"/>
            <a:ext cx="9194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0000FF"/>
                </a:solidFill>
              </a:rPr>
              <a:t>L1/R3</a:t>
            </a:r>
          </a:p>
          <a:p>
            <a:pPr algn="ctr"/>
            <a:r>
              <a:rPr lang="en-GB" sz="1200" dirty="0" smtClean="0">
                <a:solidFill>
                  <a:srgbClr val="0000FF"/>
                </a:solidFill>
              </a:rPr>
              <a:t>L0/</a:t>
            </a:r>
            <a:r>
              <a:rPr lang="en-GB" sz="1200" dirty="0" err="1" smtClean="0">
                <a:solidFill>
                  <a:srgbClr val="0000FF"/>
                </a:solidFill>
              </a:rPr>
              <a:t>Cmd</a:t>
            </a:r>
            <a:endParaRPr lang="en-GB" sz="1200" dirty="0" smtClean="0">
              <a:solidFill>
                <a:srgbClr val="0000FF"/>
              </a:solidFill>
            </a:endParaRPr>
          </a:p>
          <a:p>
            <a:pPr algn="ctr"/>
            <a:r>
              <a:rPr lang="en-GB" sz="1000" dirty="0" smtClean="0">
                <a:solidFill>
                  <a:srgbClr val="FF0066"/>
                </a:solidFill>
              </a:rPr>
              <a:t>2 input streams at 80MHz, interleaved</a:t>
            </a:r>
            <a:endParaRPr lang="en-GB" sz="1050" dirty="0">
              <a:solidFill>
                <a:srgbClr val="FF0066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07133" y="3271583"/>
            <a:ext cx="1377634" cy="922348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00FF"/>
                </a:solidFill>
              </a:rPr>
              <a:t>CHESS-2 Data Emulator 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42828" y="4546578"/>
            <a:ext cx="17062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err="1" smtClean="0">
                <a:solidFill>
                  <a:srgbClr val="FF0066"/>
                </a:solidFill>
              </a:rPr>
              <a:t>Cmd</a:t>
            </a:r>
            <a:r>
              <a:rPr lang="en-GB" sz="1200" dirty="0" smtClean="0">
                <a:solidFill>
                  <a:srgbClr val="FF0066"/>
                </a:solidFill>
              </a:rPr>
              <a:t> </a:t>
            </a:r>
          </a:p>
          <a:p>
            <a:pPr algn="ctr"/>
            <a:r>
              <a:rPr lang="en-GB" sz="1000" dirty="0" smtClean="0">
                <a:solidFill>
                  <a:srgbClr val="FF0066"/>
                </a:solidFill>
              </a:rPr>
              <a:t>stream could be used to configure the Data Emulator, if we see the need</a:t>
            </a:r>
            <a:endParaRPr lang="en-GB" sz="1050" dirty="0">
              <a:solidFill>
                <a:srgbClr val="FF0066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753517" y="5587127"/>
            <a:ext cx="1861508" cy="441325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rgbClr val="0000FF"/>
                </a:solidFill>
              </a:rPr>
              <a:t>SACI command bridge</a:t>
            </a:r>
          </a:p>
          <a:p>
            <a:pPr algn="ctr"/>
            <a:r>
              <a:rPr lang="en-GB" sz="1000" dirty="0" smtClean="0">
                <a:solidFill>
                  <a:srgbClr val="0000FF"/>
                </a:solidFill>
              </a:rPr>
              <a:t>including SACI block from SLAC</a:t>
            </a:r>
          </a:p>
        </p:txBody>
      </p:sp>
      <p:sp>
        <p:nvSpPr>
          <p:cNvPr id="22" name="Down Arrow 21"/>
          <p:cNvSpPr/>
          <p:nvPr/>
        </p:nvSpPr>
        <p:spPr>
          <a:xfrm rot="16200000" flipH="1" flipV="1">
            <a:off x="2422310" y="5689450"/>
            <a:ext cx="164306" cy="240578"/>
          </a:xfrm>
          <a:prstGeom prst="downArrow">
            <a:avLst/>
          </a:prstGeom>
          <a:solidFill>
            <a:schemeClr val="tx1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1368845" y="5662647"/>
            <a:ext cx="9194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0000FF"/>
                </a:solidFill>
              </a:rPr>
              <a:t>SACI signals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105525" y="2087045"/>
            <a:ext cx="91948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66"/>
                </a:solidFill>
              </a:rPr>
              <a:t>Cluster Finder not needed</a:t>
            </a:r>
            <a:endParaRPr lang="en-GB" sz="1400" dirty="0">
              <a:solidFill>
                <a:srgbClr val="FF0066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304957" y="6068017"/>
            <a:ext cx="75862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i="1" dirty="0" smtClean="0">
                <a:solidFill>
                  <a:srgbClr val="006600"/>
                </a:solidFill>
              </a:rPr>
              <a:t>Oxford</a:t>
            </a:r>
            <a:endParaRPr lang="en-GB" sz="1400" i="1" dirty="0">
              <a:solidFill>
                <a:srgbClr val="006600"/>
              </a:solidFill>
            </a:endParaRPr>
          </a:p>
        </p:txBody>
      </p:sp>
      <p:sp>
        <p:nvSpPr>
          <p:cNvPr id="29" name="Down Arrow 28"/>
          <p:cNvSpPr/>
          <p:nvPr/>
        </p:nvSpPr>
        <p:spPr>
          <a:xfrm flipH="1" flipV="1">
            <a:off x="1413797" y="4291955"/>
            <a:ext cx="164306" cy="240578"/>
          </a:xfrm>
          <a:prstGeom prst="downArrow">
            <a:avLst/>
          </a:prstGeom>
          <a:solidFill>
            <a:schemeClr val="tx1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1166096" y="2959416"/>
            <a:ext cx="659706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i="1" dirty="0" smtClean="0">
                <a:solidFill>
                  <a:srgbClr val="006600"/>
                </a:solidFill>
              </a:rPr>
              <a:t>USTC</a:t>
            </a:r>
            <a:endParaRPr lang="en-GB" sz="1400" i="1" dirty="0">
              <a:solidFill>
                <a:srgbClr val="0066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895601" y="2170511"/>
            <a:ext cx="3087362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i="1" dirty="0" smtClean="0">
                <a:solidFill>
                  <a:srgbClr val="006600"/>
                </a:solidFill>
              </a:rPr>
              <a:t>USTC and IHEP? </a:t>
            </a:r>
            <a:r>
              <a:rPr lang="en-GB" sz="1200" dirty="0" smtClean="0">
                <a:solidFill>
                  <a:srgbClr val="0000FF"/>
                </a:solidFill>
              </a:rPr>
              <a:t>for </a:t>
            </a:r>
            <a:r>
              <a:rPr lang="en-GB" sz="1200" dirty="0" err="1" smtClean="0">
                <a:solidFill>
                  <a:srgbClr val="0000FF"/>
                </a:solidFill>
              </a:rPr>
              <a:t>datapath</a:t>
            </a:r>
            <a:r>
              <a:rPr lang="en-GB" sz="1200" dirty="0" smtClean="0">
                <a:solidFill>
                  <a:srgbClr val="0000FF"/>
                </a:solidFill>
              </a:rPr>
              <a:t> changes</a:t>
            </a:r>
            <a:endParaRPr lang="en-GB" sz="1400" dirty="0">
              <a:solidFill>
                <a:srgbClr val="006600"/>
              </a:solidFill>
            </a:endParaRPr>
          </a:p>
        </p:txBody>
      </p:sp>
      <p:sp>
        <p:nvSpPr>
          <p:cNvPr id="32" name="Right Brace 31"/>
          <p:cNvSpPr/>
          <p:nvPr/>
        </p:nvSpPr>
        <p:spPr>
          <a:xfrm rot="16200000">
            <a:off x="4233917" y="980280"/>
            <a:ext cx="217318" cy="3227976"/>
          </a:xfrm>
          <a:prstGeom prst="rightBrace">
            <a:avLst>
              <a:gd name="adj1" fmla="val 47293"/>
              <a:gd name="adj2" fmla="val 50000"/>
            </a:avLst>
          </a:prstGeom>
          <a:ln w="1905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Down Arrow 35"/>
          <p:cNvSpPr/>
          <p:nvPr/>
        </p:nvSpPr>
        <p:spPr>
          <a:xfrm rot="10800000" flipH="1" flipV="1">
            <a:off x="4267507" y="5220319"/>
            <a:ext cx="164306" cy="240578"/>
          </a:xfrm>
          <a:prstGeom prst="downArrow">
            <a:avLst/>
          </a:prstGeom>
          <a:solidFill>
            <a:schemeClr val="tx1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Down Arrow 37"/>
          <p:cNvSpPr/>
          <p:nvPr/>
        </p:nvSpPr>
        <p:spPr>
          <a:xfrm rot="5400000" flipH="1" flipV="1">
            <a:off x="2276064" y="3648719"/>
            <a:ext cx="164306" cy="168074"/>
          </a:xfrm>
          <a:prstGeom prst="downArrow">
            <a:avLst/>
          </a:prstGeom>
          <a:solidFill>
            <a:schemeClr val="tx1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7168295" y="3491744"/>
            <a:ext cx="773438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 smtClean="0"/>
              <a:t>(based on ABC130*)</a:t>
            </a:r>
            <a:endParaRPr lang="en-GB" sz="105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148372" y="796642"/>
            <a:ext cx="87958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This is our draft block diagram, showing how the existing ABC130* will be changed into the ABCN’, with our current thoughts on who will do which part.</a:t>
            </a:r>
          </a:p>
          <a:p>
            <a:r>
              <a:rPr lang="en-GB" sz="2000" dirty="0" smtClean="0">
                <a:solidFill>
                  <a:srgbClr val="FF0066"/>
                </a:solidFill>
              </a:rPr>
              <a:t>Updated for discussion of 19 May. </a:t>
            </a:r>
            <a:r>
              <a:rPr lang="en-GB" sz="1400" dirty="0" smtClean="0">
                <a:solidFill>
                  <a:srgbClr val="FF0066"/>
                </a:solidFill>
              </a:rPr>
              <a:t>(JJJ to draw new diagram for next meeting)</a:t>
            </a:r>
            <a:endParaRPr lang="en-GB" sz="2000" dirty="0">
              <a:solidFill>
                <a:srgbClr val="FF0066"/>
              </a:solidFill>
            </a:endParaRPr>
          </a:p>
        </p:txBody>
      </p:sp>
      <p:sp>
        <p:nvSpPr>
          <p:cNvPr id="41" name="Down Arrow 40"/>
          <p:cNvSpPr/>
          <p:nvPr/>
        </p:nvSpPr>
        <p:spPr>
          <a:xfrm rot="10800000" flipH="1">
            <a:off x="6105525" y="5116819"/>
            <a:ext cx="164306" cy="240578"/>
          </a:xfrm>
          <a:prstGeom prst="downArrow">
            <a:avLst/>
          </a:prstGeom>
          <a:solidFill>
            <a:schemeClr val="tx1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Down Arrow 41"/>
          <p:cNvSpPr/>
          <p:nvPr/>
        </p:nvSpPr>
        <p:spPr>
          <a:xfrm rot="16200000" flipH="1" flipV="1">
            <a:off x="7194452" y="5582181"/>
            <a:ext cx="164306" cy="240578"/>
          </a:xfrm>
          <a:prstGeom prst="downArrow">
            <a:avLst/>
          </a:prstGeom>
          <a:solidFill>
            <a:schemeClr val="tx1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Down Arrow 42"/>
          <p:cNvSpPr/>
          <p:nvPr/>
        </p:nvSpPr>
        <p:spPr>
          <a:xfrm rot="16200000" flipH="1" flipV="1">
            <a:off x="7194452" y="5780595"/>
            <a:ext cx="164306" cy="240578"/>
          </a:xfrm>
          <a:prstGeom prst="downArrow">
            <a:avLst/>
          </a:prstGeom>
          <a:solidFill>
            <a:schemeClr val="tx1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Down Arrow 43"/>
          <p:cNvSpPr/>
          <p:nvPr/>
        </p:nvSpPr>
        <p:spPr>
          <a:xfrm rot="10800000" flipH="1">
            <a:off x="6294100" y="5116819"/>
            <a:ext cx="164306" cy="240578"/>
          </a:xfrm>
          <a:prstGeom prst="downArrow">
            <a:avLst/>
          </a:prstGeom>
          <a:solidFill>
            <a:schemeClr val="tx1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Down Arrow 44"/>
          <p:cNvSpPr/>
          <p:nvPr/>
        </p:nvSpPr>
        <p:spPr>
          <a:xfrm rot="10800000" flipH="1">
            <a:off x="6483114" y="5116819"/>
            <a:ext cx="164306" cy="240578"/>
          </a:xfrm>
          <a:prstGeom prst="downArrow">
            <a:avLst/>
          </a:prstGeom>
          <a:solidFill>
            <a:schemeClr val="tx1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5143499" y="5403962"/>
            <a:ext cx="1969340" cy="998517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err="1" smtClean="0">
                <a:solidFill>
                  <a:srgbClr val="FF0066"/>
                </a:solidFill>
              </a:rPr>
              <a:t>Demultiplexer</a:t>
            </a:r>
            <a:r>
              <a:rPr lang="en-GB" sz="1200" dirty="0" smtClean="0">
                <a:solidFill>
                  <a:srgbClr val="FF0066"/>
                </a:solidFill>
              </a:rPr>
              <a:t> from ABC130</a:t>
            </a:r>
            <a:br>
              <a:rPr lang="en-GB" sz="1200" dirty="0" smtClean="0">
                <a:solidFill>
                  <a:srgbClr val="FF0066"/>
                </a:solidFill>
              </a:rPr>
            </a:br>
            <a:endParaRPr lang="en-GB" sz="400" dirty="0" smtClean="0">
              <a:solidFill>
                <a:srgbClr val="FF0066"/>
              </a:solidFill>
            </a:endParaRPr>
          </a:p>
          <a:p>
            <a:pPr algn="ctr"/>
            <a:r>
              <a:rPr lang="en-GB" sz="1000" dirty="0" smtClean="0">
                <a:solidFill>
                  <a:srgbClr val="FF0066"/>
                </a:solidFill>
              </a:rPr>
              <a:t>splits L0/</a:t>
            </a:r>
            <a:r>
              <a:rPr lang="en-GB" sz="1000" dirty="0" err="1" smtClean="0">
                <a:solidFill>
                  <a:srgbClr val="FF0066"/>
                </a:solidFill>
              </a:rPr>
              <a:t>Cmd</a:t>
            </a:r>
            <a:r>
              <a:rPr lang="en-GB" sz="1000" dirty="0" smtClean="0">
                <a:solidFill>
                  <a:srgbClr val="FF0066"/>
                </a:solidFill>
              </a:rPr>
              <a:t> into L0 at 40MHz and </a:t>
            </a:r>
            <a:r>
              <a:rPr lang="en-GB" sz="1000" dirty="0" err="1" smtClean="0">
                <a:solidFill>
                  <a:srgbClr val="FF0066"/>
                </a:solidFill>
              </a:rPr>
              <a:t>Cmd</a:t>
            </a:r>
            <a:r>
              <a:rPr lang="en-GB" sz="1000" dirty="0" smtClean="0">
                <a:solidFill>
                  <a:srgbClr val="FF0066"/>
                </a:solidFill>
              </a:rPr>
              <a:t> at 40MHz</a:t>
            </a:r>
          </a:p>
          <a:p>
            <a:pPr algn="ctr"/>
            <a:r>
              <a:rPr lang="en-GB" sz="1000" dirty="0" smtClean="0">
                <a:solidFill>
                  <a:srgbClr val="FF0066"/>
                </a:solidFill>
              </a:rPr>
              <a:t>+ splits L1/R3 </a:t>
            </a:r>
            <a:r>
              <a:rPr lang="en-GB" sz="1000" dirty="0">
                <a:solidFill>
                  <a:srgbClr val="FF0066"/>
                </a:solidFill>
              </a:rPr>
              <a:t>into </a:t>
            </a:r>
            <a:r>
              <a:rPr lang="en-GB" sz="1000" dirty="0" smtClean="0">
                <a:solidFill>
                  <a:srgbClr val="FF0066"/>
                </a:solidFill>
              </a:rPr>
              <a:t>L1 </a:t>
            </a:r>
            <a:r>
              <a:rPr lang="en-GB" sz="1000" dirty="0">
                <a:solidFill>
                  <a:srgbClr val="FF0066"/>
                </a:solidFill>
              </a:rPr>
              <a:t>at 40MHz and </a:t>
            </a:r>
            <a:r>
              <a:rPr lang="en-GB" sz="1000" dirty="0" smtClean="0">
                <a:solidFill>
                  <a:srgbClr val="FF0066"/>
                </a:solidFill>
              </a:rPr>
              <a:t>R3 </a:t>
            </a:r>
            <a:r>
              <a:rPr lang="en-GB" sz="1000" dirty="0">
                <a:solidFill>
                  <a:srgbClr val="FF0066"/>
                </a:solidFill>
              </a:rPr>
              <a:t>at </a:t>
            </a:r>
            <a:r>
              <a:rPr lang="en-GB" sz="1000" dirty="0" smtClean="0">
                <a:solidFill>
                  <a:srgbClr val="FF0066"/>
                </a:solidFill>
              </a:rPr>
              <a:t>40MHz</a:t>
            </a:r>
          </a:p>
        </p:txBody>
      </p:sp>
      <p:cxnSp>
        <p:nvCxnSpPr>
          <p:cNvPr id="51" name="Straight Connector 50"/>
          <p:cNvCxnSpPr/>
          <p:nvPr/>
        </p:nvCxnSpPr>
        <p:spPr>
          <a:xfrm flipV="1">
            <a:off x="2707481" y="3138489"/>
            <a:ext cx="538163" cy="512114"/>
          </a:xfrm>
          <a:prstGeom prst="line">
            <a:avLst/>
          </a:prstGeom>
          <a:ln w="254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2707481" y="3138489"/>
            <a:ext cx="538163" cy="512114"/>
          </a:xfrm>
          <a:prstGeom prst="line">
            <a:avLst/>
          </a:prstGeom>
          <a:ln w="254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2638427" y="4416673"/>
            <a:ext cx="1297231" cy="62101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TextBox 69"/>
          <p:cNvSpPr txBox="1"/>
          <p:nvPr/>
        </p:nvSpPr>
        <p:spPr>
          <a:xfrm>
            <a:off x="980588" y="5905807"/>
            <a:ext cx="16959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0000FF"/>
                </a:solidFill>
              </a:rPr>
              <a:t>to CHESS-2, in future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618324" y="5098608"/>
            <a:ext cx="778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00FF"/>
                </a:solidFill>
              </a:rPr>
              <a:t>L0, L1, R3</a:t>
            </a:r>
          </a:p>
        </p:txBody>
      </p:sp>
      <p:sp>
        <p:nvSpPr>
          <p:cNvPr id="72" name="Down Arrow 71"/>
          <p:cNvSpPr/>
          <p:nvPr/>
        </p:nvSpPr>
        <p:spPr>
          <a:xfrm rot="10800000" flipH="1">
            <a:off x="5251331" y="5116819"/>
            <a:ext cx="164306" cy="240578"/>
          </a:xfrm>
          <a:prstGeom prst="downArrow">
            <a:avLst/>
          </a:prstGeom>
          <a:solidFill>
            <a:schemeClr val="tx1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TextBox 72"/>
          <p:cNvSpPr txBox="1"/>
          <p:nvPr/>
        </p:nvSpPr>
        <p:spPr>
          <a:xfrm>
            <a:off x="5426595" y="5098608"/>
            <a:ext cx="778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 smtClean="0">
                <a:solidFill>
                  <a:srgbClr val="0000FF"/>
                </a:solidFill>
              </a:rPr>
              <a:t>Cmd</a:t>
            </a:r>
            <a:endParaRPr lang="en-GB" sz="1200" dirty="0" smtClean="0">
              <a:solidFill>
                <a:srgbClr val="0000F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286124" y="4622374"/>
            <a:ext cx="62315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i="1" dirty="0" smtClean="0">
                <a:solidFill>
                  <a:srgbClr val="006600"/>
                </a:solidFill>
              </a:rPr>
              <a:t>UBC</a:t>
            </a:r>
            <a:endParaRPr lang="en-GB" sz="1400" i="1" dirty="0">
              <a:solidFill>
                <a:srgbClr val="006600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2709478" y="5219067"/>
            <a:ext cx="1536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dirty="0" smtClean="0">
                <a:solidFill>
                  <a:srgbClr val="FF0066"/>
                </a:solidFill>
              </a:rPr>
              <a:t>interface to be defined</a:t>
            </a:r>
          </a:p>
        </p:txBody>
      </p:sp>
      <p:sp>
        <p:nvSpPr>
          <p:cNvPr id="77" name="Rectangle 76"/>
          <p:cNvSpPr/>
          <p:nvPr/>
        </p:nvSpPr>
        <p:spPr>
          <a:xfrm rot="16200000">
            <a:off x="6008242" y="3319203"/>
            <a:ext cx="1007378" cy="435664"/>
          </a:xfrm>
          <a:prstGeom prst="rect">
            <a:avLst/>
          </a:prstGeom>
          <a:solidFill>
            <a:schemeClr val="bg1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err="1" smtClean="0">
                <a:solidFill>
                  <a:srgbClr val="FF0066"/>
                </a:solidFill>
              </a:rPr>
              <a:t>Segmenter</a:t>
            </a:r>
            <a:endParaRPr lang="en-GB" sz="1200" dirty="0" smtClean="0">
              <a:solidFill>
                <a:srgbClr val="FF0066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2572741" y="3700591"/>
            <a:ext cx="695799" cy="825264"/>
          </a:xfrm>
          <a:prstGeom prst="rect">
            <a:avLst/>
          </a:prstGeom>
          <a:solidFill>
            <a:schemeClr val="bg1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rgbClr val="FF0066"/>
                </a:solidFill>
              </a:rPr>
              <a:t>Rate </a:t>
            </a:r>
            <a:r>
              <a:rPr lang="en-GB" sz="1200" dirty="0" err="1" smtClean="0">
                <a:solidFill>
                  <a:srgbClr val="FF0066"/>
                </a:solidFill>
              </a:rPr>
              <a:t>adaptorneeded</a:t>
            </a:r>
            <a:r>
              <a:rPr lang="en-GB" sz="1200" dirty="0" smtClean="0">
                <a:solidFill>
                  <a:srgbClr val="FF0066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3430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1) </a:t>
            </a:r>
            <a:r>
              <a:rPr lang="en-GB" sz="3600" dirty="0" err="1" smtClean="0">
                <a:solidFill>
                  <a:srgbClr val="0000FF"/>
                </a:solidFill>
              </a:rPr>
              <a:t>Datapath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To begin with, we’ll need to get familiar with the ABC130* interfaces for the </a:t>
            </a:r>
            <a:r>
              <a:rPr lang="en-GB" sz="2400" dirty="0" err="1" smtClean="0"/>
              <a:t>datapath</a:t>
            </a:r>
            <a:r>
              <a:rPr lang="en-GB" sz="2400" dirty="0" smtClean="0"/>
              <a:t>.</a:t>
            </a:r>
          </a:p>
          <a:p>
            <a:endParaRPr lang="en-GB" sz="2400" dirty="0"/>
          </a:p>
          <a:p>
            <a:r>
              <a:rPr lang="en-GB" sz="2400" dirty="0" smtClean="0"/>
              <a:t>Then we need to look into how to change the interfaces to move a 13-bit wide stream of CHESS-2 format data through the memories.</a:t>
            </a:r>
          </a:p>
          <a:p>
            <a:endParaRPr lang="en-GB" sz="2400" dirty="0"/>
          </a:p>
          <a:p>
            <a:r>
              <a:rPr lang="en-GB" sz="2400" dirty="0" smtClean="0">
                <a:solidFill>
                  <a:srgbClr val="FF0066"/>
                </a:solidFill>
              </a:rPr>
              <a:t>Paul confirmed that the ABC130*’s edge detector is not needed, since CHESS-2 already performs edge detection.</a:t>
            </a:r>
          </a:p>
          <a:p>
            <a:endParaRPr lang="en-GB" sz="2400" dirty="0">
              <a:solidFill>
                <a:srgbClr val="FF0066"/>
              </a:solidFill>
            </a:endParaRPr>
          </a:p>
          <a:p>
            <a:r>
              <a:rPr lang="en-GB" sz="2400" dirty="0" smtClean="0">
                <a:solidFill>
                  <a:srgbClr val="FF0066"/>
                </a:solidFill>
              </a:rPr>
              <a:t>We agreed that masking is much more easily done in CHESS-2, so it will be handled via the </a:t>
            </a:r>
            <a:r>
              <a:rPr lang="en-GB" sz="2400" dirty="0" err="1" smtClean="0">
                <a:solidFill>
                  <a:srgbClr val="FF0066"/>
                </a:solidFill>
              </a:rPr>
              <a:t>Cmd</a:t>
            </a:r>
            <a:r>
              <a:rPr lang="en-GB" sz="2400" dirty="0" smtClean="0">
                <a:solidFill>
                  <a:srgbClr val="FF0066"/>
                </a:solidFill>
              </a:rPr>
              <a:t>-to-SACI command bridge, to send masking commands to CHESS-2.</a:t>
            </a:r>
          </a:p>
        </p:txBody>
      </p:sp>
    </p:spTree>
    <p:extLst>
      <p:ext uri="{BB962C8B-B14F-4D97-AF65-F5344CB8AC3E}">
        <p14:creationId xmlns:p14="http://schemas.microsoft.com/office/powerpoint/2010/main" val="397660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FF0066"/>
                </a:solidFill>
              </a:rPr>
              <a:t>1a) </a:t>
            </a:r>
            <a:r>
              <a:rPr lang="en-GB" sz="3600" dirty="0" err="1" smtClean="0">
                <a:solidFill>
                  <a:srgbClr val="FF0066"/>
                </a:solidFill>
              </a:rPr>
              <a:t>Datapath</a:t>
            </a:r>
            <a:r>
              <a:rPr lang="en-GB" sz="3600" dirty="0" smtClean="0">
                <a:solidFill>
                  <a:srgbClr val="FF0066"/>
                </a:solidFill>
              </a:rPr>
              <a:t> width and speed</a:t>
            </a:r>
            <a:endParaRPr lang="en-GB" sz="3600" dirty="0">
              <a:solidFill>
                <a:srgbClr val="FF0066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7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0066"/>
                </a:solidFill>
              </a:rPr>
              <a:t>An important design question is the width of the </a:t>
            </a:r>
            <a:r>
              <a:rPr lang="en-GB" sz="2400" dirty="0" err="1" smtClean="0">
                <a:solidFill>
                  <a:srgbClr val="FF0066"/>
                </a:solidFill>
              </a:rPr>
              <a:t>datapath</a:t>
            </a:r>
            <a:r>
              <a:rPr lang="en-GB" sz="2400" dirty="0" smtClean="0">
                <a:solidFill>
                  <a:srgbClr val="FF0066"/>
                </a:solidFill>
              </a:rPr>
              <a:t> (buffers) in the ABCN’.</a:t>
            </a:r>
          </a:p>
          <a:p>
            <a:endParaRPr lang="en-GB" sz="2400" dirty="0">
              <a:solidFill>
                <a:srgbClr val="FF0066"/>
              </a:solidFill>
            </a:endParaRPr>
          </a:p>
          <a:p>
            <a:r>
              <a:rPr lang="en-GB" sz="2400" dirty="0" smtClean="0">
                <a:solidFill>
                  <a:srgbClr val="FF0066"/>
                </a:solidFill>
              </a:rPr>
              <a:t>Every 25ns period, CHESS-2 (or the Data Emulator) will send up to 8 x 14 bits of hit data. We can either:</a:t>
            </a:r>
          </a:p>
          <a:p>
            <a:endParaRPr lang="en-GB" sz="2400" dirty="0">
              <a:solidFill>
                <a:srgbClr val="FF0066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>
                <a:solidFill>
                  <a:srgbClr val="FF0066"/>
                </a:solidFill>
              </a:rPr>
              <a:t>Store the data as 14 bits wide x 8 entries deep.</a:t>
            </a:r>
            <a:br>
              <a:rPr lang="en-GB" sz="2400" dirty="0" smtClean="0">
                <a:solidFill>
                  <a:srgbClr val="FF0066"/>
                </a:solidFill>
              </a:rPr>
            </a:br>
            <a:r>
              <a:rPr lang="en-GB" sz="2400" dirty="0" smtClean="0">
                <a:solidFill>
                  <a:srgbClr val="FF0066"/>
                </a:solidFill>
              </a:rPr>
              <a:t>Clock the buffers at 320MHz (3.125ns).</a:t>
            </a:r>
            <a:br>
              <a:rPr lang="en-GB" sz="2400" dirty="0" smtClean="0">
                <a:solidFill>
                  <a:srgbClr val="FF0066"/>
                </a:solidFill>
              </a:rPr>
            </a:br>
            <a:endParaRPr lang="en-GB" sz="2400" dirty="0" smtClean="0">
              <a:solidFill>
                <a:srgbClr val="FF0066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>
                <a:solidFill>
                  <a:srgbClr val="FF0066"/>
                </a:solidFill>
              </a:rPr>
              <a:t>Store the data as 112 bits wide x 1 entry deep.</a:t>
            </a:r>
            <a:br>
              <a:rPr lang="en-GB" sz="2400" dirty="0" smtClean="0">
                <a:solidFill>
                  <a:srgbClr val="FF0066"/>
                </a:solidFill>
              </a:rPr>
            </a:br>
            <a:r>
              <a:rPr lang="en-GB" sz="2400" dirty="0" smtClean="0">
                <a:solidFill>
                  <a:srgbClr val="FF0066"/>
                </a:solidFill>
              </a:rPr>
              <a:t>Clock </a:t>
            </a:r>
            <a:r>
              <a:rPr lang="en-GB" sz="2400" dirty="0">
                <a:solidFill>
                  <a:srgbClr val="FF0066"/>
                </a:solidFill>
              </a:rPr>
              <a:t>the buffers at </a:t>
            </a:r>
            <a:r>
              <a:rPr lang="en-GB" sz="2400" dirty="0" smtClean="0">
                <a:solidFill>
                  <a:srgbClr val="FF0066"/>
                </a:solidFill>
              </a:rPr>
              <a:t>40MHz (25ns).</a:t>
            </a:r>
          </a:p>
          <a:p>
            <a:endParaRPr lang="en-GB" sz="2400" dirty="0">
              <a:solidFill>
                <a:srgbClr val="FF0066"/>
              </a:solidFill>
            </a:endParaRPr>
          </a:p>
          <a:p>
            <a:r>
              <a:rPr lang="en-GB" sz="2400" dirty="0" smtClean="0">
                <a:solidFill>
                  <a:srgbClr val="FF0066"/>
                </a:solidFill>
              </a:rPr>
              <a:t>If we go with option 2, then we will need a Rate Adaptor block to handle the incoming 320MHz, 14-bit wide data and convert it to 112 bits wide at 40MHz.</a:t>
            </a:r>
          </a:p>
        </p:txBody>
      </p:sp>
    </p:spTree>
    <p:extLst>
      <p:ext uri="{BB962C8B-B14F-4D97-AF65-F5344CB8AC3E}">
        <p14:creationId xmlns:p14="http://schemas.microsoft.com/office/powerpoint/2010/main" val="349100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00FF"/>
                </a:solidFill>
              </a:rPr>
              <a:t>2</a:t>
            </a:r>
            <a:r>
              <a:rPr lang="en-GB" sz="3600" dirty="0" smtClean="0">
                <a:solidFill>
                  <a:srgbClr val="0000FF"/>
                </a:solidFill>
              </a:rPr>
              <a:t>) Cluster Finder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8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We need to learn more about what this block does. </a:t>
            </a:r>
          </a:p>
          <a:p>
            <a:endParaRPr lang="en-GB" sz="2400" dirty="0"/>
          </a:p>
          <a:p>
            <a:r>
              <a:rPr lang="en-GB" sz="2400" dirty="0" smtClean="0"/>
              <a:t>Let’s ask the ABC130* chip designers to give us an overview at a future meeting.</a:t>
            </a:r>
          </a:p>
          <a:p>
            <a:endParaRPr lang="en-GB" sz="2400" dirty="0"/>
          </a:p>
          <a:p>
            <a:r>
              <a:rPr lang="en-GB" sz="2400" dirty="0" smtClean="0">
                <a:solidFill>
                  <a:srgbClr val="FF0066"/>
                </a:solidFill>
              </a:rPr>
              <a:t>Weiguo and Paul clarified that the Cluster Finder isn’t needed, as the hits have already been processed in CHESS-2.</a:t>
            </a:r>
          </a:p>
          <a:p>
            <a:endParaRPr lang="en-GB" sz="2400" dirty="0">
              <a:solidFill>
                <a:srgbClr val="FF0066"/>
              </a:solidFill>
            </a:endParaRPr>
          </a:p>
          <a:p>
            <a:r>
              <a:rPr lang="en-GB" sz="2400" dirty="0" smtClean="0">
                <a:solidFill>
                  <a:srgbClr val="FF0066"/>
                </a:solidFill>
              </a:rPr>
              <a:t>See the next slide for discussion of a </a:t>
            </a:r>
            <a:r>
              <a:rPr lang="en-GB" sz="2400" dirty="0" err="1" smtClean="0">
                <a:solidFill>
                  <a:srgbClr val="FF0066"/>
                </a:solidFill>
              </a:rPr>
              <a:t>Segmenter</a:t>
            </a:r>
            <a:r>
              <a:rPr lang="en-GB" sz="2400" dirty="0" smtClean="0">
                <a:solidFill>
                  <a:srgbClr val="FF0066"/>
                </a:solidFill>
              </a:rPr>
              <a:t> which we would need instead.</a:t>
            </a:r>
            <a:endParaRPr lang="en-GB" sz="2400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36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3) Readout block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9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Some adaptations will be needed to output the CHESS-2 data format.</a:t>
            </a:r>
          </a:p>
          <a:p>
            <a:endParaRPr lang="en-GB" sz="2400" dirty="0"/>
          </a:p>
          <a:p>
            <a:r>
              <a:rPr lang="en-GB" sz="2400" dirty="0" smtClean="0">
                <a:solidFill>
                  <a:srgbClr val="FF0066"/>
                </a:solidFill>
              </a:rPr>
              <a:t>Paul suggested adding a </a:t>
            </a:r>
            <a:r>
              <a:rPr lang="en-GB" sz="2400" dirty="0" err="1" smtClean="0">
                <a:solidFill>
                  <a:srgbClr val="FF0066"/>
                </a:solidFill>
              </a:rPr>
              <a:t>Segmenter</a:t>
            </a:r>
            <a:r>
              <a:rPr lang="en-GB" sz="2400" dirty="0" smtClean="0">
                <a:solidFill>
                  <a:srgbClr val="FF0066"/>
                </a:solidFill>
              </a:rPr>
              <a:t> block before the readout block. Its job would be to segment the CHESS-2 data into 12-bit chunks: 11 bits of data payload + a 1-bit stop bit which marks the last chunk in a sequence.</a:t>
            </a:r>
          </a:p>
          <a:p>
            <a:endParaRPr lang="en-GB" sz="2400" dirty="0">
              <a:solidFill>
                <a:srgbClr val="FF0066"/>
              </a:solidFill>
            </a:endParaRPr>
          </a:p>
          <a:p>
            <a:r>
              <a:rPr lang="en-GB" sz="2400" dirty="0" smtClean="0">
                <a:solidFill>
                  <a:srgbClr val="FF0066"/>
                </a:solidFill>
              </a:rPr>
              <a:t>Then the ABC130* readout block could be used with no changes.</a:t>
            </a:r>
            <a:endParaRPr lang="en-GB" sz="2400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0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18405</TotalTime>
  <Words>1148</Words>
  <Application>Microsoft Office PowerPoint</Application>
  <PresentationFormat>On-screen Show (4:3)</PresentationFormat>
  <Paragraphs>144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Next steps  26 May 2016  this version is the minutes – with notes added (in pink)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679</cp:revision>
  <cp:lastPrinted>2015-07-21T15:43:16Z</cp:lastPrinted>
  <dcterms:created xsi:type="dcterms:W3CDTF">2014-09-18T13:48:06Z</dcterms:created>
  <dcterms:modified xsi:type="dcterms:W3CDTF">2016-05-26T13:28:09Z</dcterms:modified>
</cp:coreProperties>
</file>