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1" r:id="rId3"/>
  </p:sldMasterIdLst>
  <p:sldIdLst>
    <p:sldId id="256" r:id="rId4"/>
    <p:sldId id="257" r:id="rId5"/>
    <p:sldId id="258" r:id="rId6"/>
    <p:sldId id="259" r:id="rId7"/>
    <p:sldId id="264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9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10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83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147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10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561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84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55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790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508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24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880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9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00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69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2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57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8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2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7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0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5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098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9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2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5213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6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E88D-EADF-4AA5-9FB9-3814D6F6C37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 Nov. 2012</a:t>
            </a:r>
          </a:p>
          <a:p>
            <a:pPr>
              <a:defRPr/>
            </a:pPr>
            <a:r>
              <a:rPr lang="en-GB"/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376483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BEFA-7074-4B12-8273-5221EF5C33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 Nov. 2012</a:t>
            </a:r>
          </a:p>
          <a:p>
            <a:pPr>
              <a:defRPr/>
            </a:pPr>
            <a:r>
              <a:rPr lang="en-GB"/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403852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72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270327" y="114300"/>
            <a:ext cx="6406456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err="1" smtClean="0">
                <a:solidFill>
                  <a:schemeClr val="bg1"/>
                </a:solidFill>
              </a:rPr>
              <a:t>Zugang</a:t>
            </a:r>
            <a:r>
              <a:rPr lang="en-GB" sz="1000" noProof="0" dirty="0" smtClean="0">
                <a:solidFill>
                  <a:schemeClr val="bg1"/>
                </a:solidFill>
              </a:rPr>
              <a:t> </a:t>
            </a:r>
            <a:r>
              <a:rPr lang="en-GB" sz="1000" noProof="0" dirty="0" err="1" smtClean="0">
                <a:solidFill>
                  <a:schemeClr val="bg1"/>
                </a:solidFill>
              </a:rPr>
              <a:t>zu</a:t>
            </a:r>
            <a:r>
              <a:rPr lang="en-GB" sz="1000" noProof="0" dirty="0" smtClean="0">
                <a:solidFill>
                  <a:schemeClr val="bg1"/>
                </a:solidFill>
              </a:rPr>
              <a:t> den Undulator-</a:t>
            </a:r>
            <a:r>
              <a:rPr lang="en-GB" sz="1000" noProof="0" dirty="0" err="1" smtClean="0">
                <a:solidFill>
                  <a:schemeClr val="bg1"/>
                </a:solidFill>
              </a:rPr>
              <a:t>Einhausungen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6822" y="653045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noProof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noProof="0" dirty="0" smtClean="0">
              <a:solidFill>
                <a:schemeClr val="tx1"/>
              </a:solidFill>
            </a:endParaRPr>
          </a:p>
          <a:p>
            <a:pPr lvl="0"/>
            <a:r>
              <a:rPr lang="en-GB" sz="800" noProof="0" dirty="0" err="1" smtClean="0">
                <a:solidFill>
                  <a:schemeClr val="tx1"/>
                </a:solidFill>
              </a:rPr>
              <a:t>Tunnelcoordination</a:t>
            </a:r>
            <a:r>
              <a:rPr lang="en-GB" sz="800" baseline="0" noProof="0" dirty="0" smtClean="0">
                <a:solidFill>
                  <a:schemeClr val="tx1"/>
                </a:solidFill>
              </a:rPr>
              <a:t> Meeting May 23, 2016 </a:t>
            </a:r>
            <a:r>
              <a:rPr lang="en-GB" noProof="0" dirty="0" smtClean="0">
                <a:solidFill>
                  <a:schemeClr val="tx1"/>
                </a:solidFill>
              </a:rPr>
              <a:t/>
            </a:r>
            <a:br>
              <a:rPr lang="en-GB" noProof="0" dirty="0" smtClean="0">
                <a:solidFill>
                  <a:schemeClr val="tx1"/>
                </a:solidFill>
              </a:rPr>
            </a:br>
            <a:r>
              <a:rPr lang="en-GB" noProof="0" dirty="0" smtClean="0">
                <a:solidFill>
                  <a:schemeClr val="tx1"/>
                </a:solidFill>
              </a:rPr>
              <a:t>J. </a:t>
            </a:r>
            <a:r>
              <a:rPr lang="en-GB" noProof="0" dirty="0" err="1" smtClean="0">
                <a:solidFill>
                  <a:schemeClr val="tx1"/>
                </a:solidFill>
              </a:rPr>
              <a:t>Pflüger</a:t>
            </a:r>
            <a:r>
              <a:rPr lang="en-GB" noProof="0" dirty="0" smtClean="0">
                <a:solidFill>
                  <a:schemeClr val="tx1"/>
                </a:solidFill>
              </a:rPr>
              <a:t>, WP71</a:t>
            </a:r>
          </a:p>
        </p:txBody>
      </p:sp>
    </p:spTree>
    <p:extLst>
      <p:ext uri="{BB962C8B-B14F-4D97-AF65-F5344CB8AC3E}">
        <p14:creationId xmlns:p14="http://schemas.microsoft.com/office/powerpoint/2010/main" val="19983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18A1-0567-4DED-B4D9-E02819ABF91F}" type="datetimeFigureOut">
              <a:rPr lang="de-DE" smtClean="0"/>
              <a:t>22.05.2016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C0DA-3804-418F-9C24-D28350964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23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04453-7708-41A7-8C33-9F6EA9E091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2C601-306D-4587-A38C-A3F0337FA8B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>
          <a:xfrm>
            <a:off x="409369" y="5013176"/>
            <a:ext cx="8325262" cy="881558"/>
          </a:xfrm>
        </p:spPr>
        <p:txBody>
          <a:bodyPr/>
          <a:lstStyle/>
          <a:p>
            <a:r>
              <a:rPr lang="de-DE" dirty="0" smtClean="0"/>
              <a:t>J. Pflüger, WP71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>
          <a:xfrm>
            <a:off x="0" y="1603405"/>
            <a:ext cx="9036496" cy="1844675"/>
          </a:xfrm>
        </p:spPr>
        <p:txBody>
          <a:bodyPr/>
          <a:lstStyle/>
          <a:p>
            <a:r>
              <a:rPr lang="de-DE" sz="4000" dirty="0" smtClean="0"/>
              <a:t>Zugang zu den </a:t>
            </a:r>
            <a:r>
              <a:rPr lang="de-DE" sz="4000" dirty="0" err="1" smtClean="0"/>
              <a:t>Undulatoreinhausungen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am Beispiel von SASE1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20755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SASE1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7972425" cy="2225228"/>
          </a:xfrm>
        </p:spPr>
        <p:txBody>
          <a:bodyPr/>
          <a:lstStyle/>
          <a:p>
            <a:r>
              <a:rPr lang="de-DE" dirty="0" smtClean="0"/>
              <a:t>Undulator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endParaRPr lang="de-DE" dirty="0" smtClean="0"/>
          </a:p>
          <a:p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-- </a:t>
            </a:r>
            <a:r>
              <a:rPr lang="de-DE" dirty="0" err="1" smtClean="0"/>
              <a:t>operationaö</a:t>
            </a:r>
            <a:endParaRPr lang="de-DE" dirty="0" smtClean="0"/>
          </a:p>
          <a:p>
            <a:r>
              <a:rPr lang="de-DE" dirty="0" smtClean="0"/>
              <a:t>Control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wired</a:t>
            </a:r>
            <a:r>
              <a:rPr lang="de-DE" dirty="0" smtClean="0"/>
              <a:t> – operational</a:t>
            </a:r>
          </a:p>
          <a:p>
            <a:r>
              <a:rPr lang="de-DE" dirty="0" smtClean="0"/>
              <a:t>Control System operational,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remotely</a:t>
            </a:r>
            <a:r>
              <a:rPr lang="de-DE" dirty="0" smtClean="0"/>
              <a:t> </a:t>
            </a:r>
            <a:r>
              <a:rPr lang="de-DE" dirty="0" err="1" smtClean="0"/>
              <a:t>controled</a:t>
            </a:r>
            <a:endParaRPr lang="de-DE" dirty="0"/>
          </a:p>
          <a:p>
            <a:r>
              <a:rPr lang="de-DE" dirty="0" smtClean="0"/>
              <a:t>Installation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enclosure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finished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23928" y="4941168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Status: 18.5.2016</a:t>
            </a:r>
          </a:p>
        </p:txBody>
      </p:sp>
    </p:spTree>
    <p:extLst>
      <p:ext uri="{BB962C8B-B14F-4D97-AF65-F5344CB8AC3E}">
        <p14:creationId xmlns:p14="http://schemas.microsoft.com/office/powerpoint/2010/main" val="25346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SASE1 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508" y="1219064"/>
            <a:ext cx="8856984" cy="5400600"/>
          </a:xfrm>
          <a:solidFill>
            <a:schemeClr val="bg1"/>
          </a:solidFill>
        </p:spPr>
        <p:txBody>
          <a:bodyPr/>
          <a:lstStyle/>
          <a:p>
            <a:r>
              <a:rPr lang="de-DE" sz="1800" dirty="0" err="1" smtClean="0"/>
              <a:t>Complete</a:t>
            </a:r>
            <a:r>
              <a:rPr lang="de-DE" sz="1800" dirty="0" smtClean="0"/>
              <a:t> </a:t>
            </a:r>
            <a:r>
              <a:rPr lang="de-DE" sz="1800" dirty="0" err="1" smtClean="0"/>
              <a:t>enclosures</a:t>
            </a:r>
            <a:r>
              <a:rPr lang="de-DE" sz="1800" dirty="0" smtClean="0"/>
              <a:t>  - </a:t>
            </a:r>
            <a:r>
              <a:rPr lang="de-DE" sz="1800" dirty="0" err="1" smtClean="0"/>
              <a:t>until</a:t>
            </a:r>
            <a:r>
              <a:rPr lang="de-DE" sz="1800" dirty="0" smtClean="0"/>
              <a:t> 31.5.2016</a:t>
            </a:r>
          </a:p>
          <a:p>
            <a:r>
              <a:rPr lang="de-DE" sz="1800" dirty="0" smtClean="0"/>
              <a:t>Do </a:t>
            </a:r>
            <a:r>
              <a:rPr lang="de-DE" sz="1800" dirty="0" err="1" smtClean="0"/>
              <a:t>remaining</a:t>
            </a:r>
            <a:r>
              <a:rPr lang="de-DE" sz="1800" dirty="0" smtClean="0"/>
              <a:t> </a:t>
            </a:r>
            <a:r>
              <a:rPr lang="de-DE" sz="1800" dirty="0" err="1" smtClean="0"/>
              <a:t>work</a:t>
            </a:r>
            <a:r>
              <a:rPr lang="de-DE" sz="1800" dirty="0" smtClean="0"/>
              <a:t> </a:t>
            </a:r>
            <a:r>
              <a:rPr lang="de-DE" sz="1800" b="1" u="sng" dirty="0" err="1" smtClean="0"/>
              <a:t>inside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enclosures</a:t>
            </a:r>
            <a:r>
              <a:rPr lang="de-DE" sz="1800" dirty="0" smtClean="0"/>
              <a:t>: </a:t>
            </a:r>
          </a:p>
          <a:p>
            <a:pPr lvl="1"/>
            <a:r>
              <a:rPr lang="de-DE" sz="1800" dirty="0" smtClean="0"/>
              <a:t>BLMs: in </a:t>
            </a:r>
            <a:r>
              <a:rPr lang="de-DE" sz="1800" dirty="0" err="1" smtClean="0"/>
              <a:t>work</a:t>
            </a:r>
            <a:endParaRPr lang="de-DE" sz="1800" dirty="0" smtClean="0"/>
          </a:p>
          <a:p>
            <a:pPr lvl="1"/>
            <a:r>
              <a:rPr lang="de-DE" sz="1800" dirty="0" smtClean="0"/>
              <a:t>Pilotherme </a:t>
            </a:r>
            <a:r>
              <a:rPr lang="de-DE" sz="1800" dirty="0" err="1" smtClean="0"/>
              <a:t>cables</a:t>
            </a:r>
            <a:r>
              <a:rPr lang="de-DE" sz="1800" dirty="0" smtClean="0"/>
              <a:t>: in </a:t>
            </a:r>
            <a:r>
              <a:rPr lang="de-DE" sz="1800" dirty="0" err="1" smtClean="0"/>
              <a:t>work</a:t>
            </a:r>
            <a:endParaRPr lang="de-DE" sz="1800" dirty="0" smtClean="0"/>
          </a:p>
          <a:p>
            <a:pPr lvl="1"/>
            <a:r>
              <a:rPr lang="de-DE" sz="1800" dirty="0" smtClean="0"/>
              <a:t>220V </a:t>
            </a:r>
            <a:r>
              <a:rPr lang="de-DE" sz="1800" dirty="0" err="1" smtClean="0"/>
              <a:t>Connectors</a:t>
            </a:r>
            <a:r>
              <a:rPr lang="de-DE" sz="1800" dirty="0" smtClean="0"/>
              <a:t>: </a:t>
            </a:r>
            <a:r>
              <a:rPr lang="de-DE" sz="1800" dirty="0" err="1" smtClean="0"/>
              <a:t>promised</a:t>
            </a:r>
            <a:endParaRPr lang="de-DE" sz="1800" dirty="0" smtClean="0"/>
          </a:p>
          <a:p>
            <a:pPr lvl="1"/>
            <a:r>
              <a:rPr lang="de-DE" sz="1800" dirty="0" smtClean="0"/>
              <a:t>Quadrupole Covers (Sicherheitsabdeckungen): in </a:t>
            </a:r>
            <a:r>
              <a:rPr lang="de-DE" sz="1800" dirty="0" err="1" smtClean="0"/>
              <a:t>work</a:t>
            </a:r>
            <a:endParaRPr lang="de-DE" sz="1800" dirty="0" smtClean="0"/>
          </a:p>
          <a:p>
            <a:pPr lvl="1"/>
            <a:r>
              <a:rPr lang="de-DE" sz="1800" dirty="0" err="1" smtClean="0"/>
              <a:t>Magnetic</a:t>
            </a:r>
            <a:r>
              <a:rPr lang="de-DE" sz="1800" dirty="0" smtClean="0"/>
              <a:t> </a:t>
            </a:r>
            <a:r>
              <a:rPr lang="de-DE" sz="1800" dirty="0" err="1" smtClean="0"/>
              <a:t>clamp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laser</a:t>
            </a:r>
            <a:r>
              <a:rPr lang="de-DE" sz="1800" dirty="0" smtClean="0"/>
              <a:t> </a:t>
            </a:r>
            <a:r>
              <a:rPr lang="de-DE" sz="1800" dirty="0" err="1" smtClean="0"/>
              <a:t>fiducial</a:t>
            </a:r>
            <a:r>
              <a:rPr lang="de-DE" sz="1800" dirty="0" smtClean="0"/>
              <a:t> (Haftmagnet in Vermessungsmarke): </a:t>
            </a:r>
            <a:r>
              <a:rPr lang="de-DE" sz="1800" dirty="0" err="1" smtClean="0"/>
              <a:t>known</a:t>
            </a:r>
            <a:endParaRPr lang="de-DE" sz="1800" dirty="0" smtClean="0"/>
          </a:p>
          <a:p>
            <a:pPr lvl="1"/>
            <a:r>
              <a:rPr lang="de-DE" sz="1800" dirty="0" smtClean="0"/>
              <a:t>Tunnel </a:t>
            </a:r>
            <a:r>
              <a:rPr lang="de-DE" sz="1800" dirty="0" err="1" smtClean="0"/>
              <a:t>search</a:t>
            </a:r>
            <a:r>
              <a:rPr lang="de-DE" sz="1800" dirty="0" smtClean="0"/>
              <a:t> (Flash </a:t>
            </a:r>
            <a:r>
              <a:rPr lang="de-DE" sz="1800" dirty="0" err="1" smtClean="0"/>
              <a:t>lights</a:t>
            </a:r>
            <a:r>
              <a:rPr lang="de-DE" sz="1800" dirty="0" smtClean="0"/>
              <a:t>, </a:t>
            </a:r>
            <a:r>
              <a:rPr lang="de-DE" sz="1800" dirty="0" err="1" smtClean="0"/>
              <a:t>loudspeakers</a:t>
            </a:r>
            <a:r>
              <a:rPr lang="de-DE" sz="1800" dirty="0" smtClean="0"/>
              <a:t>, …..??? ) </a:t>
            </a:r>
            <a:r>
              <a:rPr lang="de-DE" sz="1800" dirty="0" err="1" smtClean="0"/>
              <a:t>status</a:t>
            </a:r>
            <a:r>
              <a:rPr lang="de-DE" sz="1800" dirty="0" smtClean="0"/>
              <a:t> </a:t>
            </a:r>
            <a:r>
              <a:rPr lang="de-DE" sz="1800" dirty="0" err="1" smtClean="0"/>
              <a:t>unclear</a:t>
            </a:r>
            <a:endParaRPr lang="de-DE" sz="1800" dirty="0" smtClean="0"/>
          </a:p>
          <a:p>
            <a:pPr lvl="1"/>
            <a:r>
              <a:rPr lang="de-DE" sz="1800" dirty="0" smtClean="0"/>
              <a:t>More ?</a:t>
            </a:r>
          </a:p>
          <a:p>
            <a:r>
              <a:rPr lang="de-DE" sz="1800" dirty="0" smtClean="0"/>
              <a:t>Hardware </a:t>
            </a:r>
            <a:r>
              <a:rPr lang="de-DE" sz="1800" dirty="0" err="1" smtClean="0"/>
              <a:t>commissioning</a:t>
            </a:r>
            <a:r>
              <a:rPr lang="de-DE" sz="1800" dirty="0" smtClean="0"/>
              <a:t>, </a:t>
            </a:r>
            <a:r>
              <a:rPr lang="de-DE" sz="1800" dirty="0" err="1" smtClean="0"/>
              <a:t>hot</a:t>
            </a:r>
            <a:r>
              <a:rPr lang="de-DE" sz="1800" dirty="0" smtClean="0"/>
              <a:t> </a:t>
            </a:r>
            <a:r>
              <a:rPr lang="de-DE" sz="1800" dirty="0" err="1" smtClean="0"/>
              <a:t>commissioning</a:t>
            </a:r>
            <a:r>
              <a:rPr lang="de-DE" sz="1800" dirty="0" smtClean="0"/>
              <a:t> </a:t>
            </a:r>
            <a:r>
              <a:rPr lang="de-DE" sz="1800" dirty="0" err="1" smtClean="0"/>
              <a:t>phase</a:t>
            </a:r>
            <a:r>
              <a:rPr lang="de-DE" sz="1800" dirty="0" smtClean="0"/>
              <a:t>: </a:t>
            </a:r>
            <a:endParaRPr lang="de-DE" sz="1800" dirty="0" smtClean="0"/>
          </a:p>
          <a:p>
            <a:pPr lvl="1"/>
            <a:r>
              <a:rPr lang="de-DE" sz="1800" dirty="0" smtClean="0"/>
              <a:t>Remove </a:t>
            </a:r>
            <a:r>
              <a:rPr lang="de-DE" sz="1800" dirty="0" err="1" smtClean="0"/>
              <a:t>wooden</a:t>
            </a:r>
            <a:r>
              <a:rPr lang="de-DE" sz="1800" dirty="0" smtClean="0"/>
              <a:t> </a:t>
            </a:r>
            <a:r>
              <a:rPr lang="de-DE" sz="1800" dirty="0" err="1" smtClean="0"/>
              <a:t>safety</a:t>
            </a:r>
            <a:r>
              <a:rPr lang="de-DE" sz="1800" dirty="0" smtClean="0"/>
              <a:t> </a:t>
            </a:r>
            <a:r>
              <a:rPr lang="de-DE" sz="1800" dirty="0" err="1" smtClean="0"/>
              <a:t>covers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protective</a:t>
            </a:r>
            <a:r>
              <a:rPr lang="de-DE" sz="1800" dirty="0" smtClean="0"/>
              <a:t> </a:t>
            </a:r>
            <a:r>
              <a:rPr lang="de-DE" sz="1800" dirty="0" err="1" smtClean="0"/>
              <a:t>foils</a:t>
            </a:r>
            <a:endParaRPr lang="de-DE" sz="1800" dirty="0" smtClean="0"/>
          </a:p>
          <a:p>
            <a:pPr lvl="1"/>
            <a:r>
              <a:rPr lang="de-DE" sz="1800" dirty="0" err="1" smtClean="0"/>
              <a:t>Adjust</a:t>
            </a:r>
            <a:r>
              <a:rPr lang="de-DE" sz="1800" dirty="0" smtClean="0"/>
              <a:t> </a:t>
            </a:r>
            <a:r>
              <a:rPr lang="de-DE" sz="1800" dirty="0" err="1" smtClean="0"/>
              <a:t>vacuum</a:t>
            </a:r>
            <a:r>
              <a:rPr lang="de-DE" sz="1800" dirty="0" smtClean="0"/>
              <a:t> </a:t>
            </a:r>
            <a:r>
              <a:rPr lang="de-DE" sz="1800" dirty="0" err="1" smtClean="0"/>
              <a:t>chamber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undulator </a:t>
            </a:r>
            <a:r>
              <a:rPr lang="de-DE" sz="1800" dirty="0" err="1" smtClean="0"/>
              <a:t>close</a:t>
            </a:r>
            <a:r>
              <a:rPr lang="de-DE" sz="1800" dirty="0" smtClean="0"/>
              <a:t> </a:t>
            </a:r>
            <a:r>
              <a:rPr lang="de-DE" sz="1800" dirty="0" err="1" smtClean="0"/>
              <a:t>gap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10.000mm</a:t>
            </a:r>
          </a:p>
          <a:p>
            <a:pPr lvl="1"/>
            <a:r>
              <a:rPr lang="de-DE" sz="1800" dirty="0" err="1" smtClean="0"/>
              <a:t>Adjust</a:t>
            </a:r>
            <a:r>
              <a:rPr lang="de-DE" sz="1800" dirty="0" smtClean="0"/>
              <a:t> </a:t>
            </a:r>
            <a:r>
              <a:rPr lang="de-DE" sz="1800" dirty="0" err="1" smtClean="0"/>
              <a:t>Hardstops</a:t>
            </a:r>
            <a:r>
              <a:rPr lang="de-DE" sz="1800" dirty="0" smtClean="0"/>
              <a:t>, </a:t>
            </a:r>
            <a:r>
              <a:rPr lang="de-DE" sz="1800" dirty="0" err="1" smtClean="0"/>
              <a:t>limit</a:t>
            </a:r>
            <a:r>
              <a:rPr lang="de-DE" sz="1800" dirty="0" smtClean="0"/>
              <a:t> </a:t>
            </a:r>
            <a:r>
              <a:rPr lang="de-DE" sz="1800" dirty="0" err="1" smtClean="0"/>
              <a:t>switches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CALs</a:t>
            </a:r>
          </a:p>
          <a:p>
            <a:pPr lvl="1"/>
            <a:r>
              <a:rPr lang="de-DE" sz="1800" dirty="0" smtClean="0"/>
              <a:t>Mount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adjust</a:t>
            </a:r>
            <a:r>
              <a:rPr lang="de-DE" sz="1800" dirty="0" smtClean="0"/>
              <a:t> RADFETs </a:t>
            </a:r>
          </a:p>
          <a:p>
            <a:pPr lvl="1"/>
            <a:r>
              <a:rPr lang="de-DE" sz="1800" dirty="0" smtClean="0"/>
              <a:t>Mount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align</a:t>
            </a:r>
            <a:r>
              <a:rPr lang="de-DE" sz="1800" dirty="0" smtClean="0"/>
              <a:t> Air </a:t>
            </a:r>
            <a:r>
              <a:rPr lang="de-DE" sz="1800" dirty="0" smtClean="0"/>
              <a:t>Coils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connect</a:t>
            </a:r>
            <a:r>
              <a:rPr lang="de-DE" sz="1800" dirty="0" smtClean="0"/>
              <a:t> </a:t>
            </a:r>
            <a:r>
              <a:rPr lang="de-DE" sz="1800" dirty="0" err="1" smtClean="0"/>
              <a:t>cooling</a:t>
            </a:r>
            <a:r>
              <a:rPr lang="de-DE" sz="1800" dirty="0" smtClean="0"/>
              <a:t> </a:t>
            </a:r>
            <a:r>
              <a:rPr lang="de-DE" sz="1800" dirty="0" err="1" smtClean="0"/>
              <a:t>water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/>
              <a:t>Ready</a:t>
            </a:r>
            <a:r>
              <a:rPr lang="de-DE" sz="1800" dirty="0" smtClean="0"/>
              <a:t> for Operation</a:t>
            </a:r>
          </a:p>
          <a:p>
            <a:pPr lvl="1"/>
            <a:endParaRPr lang="de-DE" sz="18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0" y="6381328"/>
            <a:ext cx="9036496" cy="4766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4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1268760"/>
            <a:ext cx="3143976" cy="2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:\Bilder\XFEL\WP71_Activities\Bilder Aufbau XFEL\XTD2_SASE1\20150820_UndulatorTestinstallation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7339"/>
            <a:ext cx="3107266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7504" y="4365104"/>
            <a:ext cx="8496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err="1" smtClean="0">
                <a:solidFill>
                  <a:schemeClr val="accent3"/>
                </a:solidFill>
              </a:rPr>
              <a:t>Removal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of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protective</a:t>
            </a:r>
            <a:r>
              <a:rPr lang="de-DE" sz="2000" dirty="0" smtClean="0">
                <a:solidFill>
                  <a:schemeClr val="accent3"/>
                </a:solidFill>
              </a:rPr>
              <a:t>  </a:t>
            </a:r>
            <a:r>
              <a:rPr lang="de-DE" sz="2000" dirty="0" err="1">
                <a:solidFill>
                  <a:schemeClr val="accent3"/>
                </a:solidFill>
              </a:rPr>
              <a:t>c</a:t>
            </a:r>
            <a:r>
              <a:rPr lang="de-DE" sz="2000" dirty="0" err="1" smtClean="0">
                <a:solidFill>
                  <a:schemeClr val="accent3"/>
                </a:solidFill>
              </a:rPr>
              <a:t>overs</a:t>
            </a:r>
            <a:r>
              <a:rPr lang="de-DE" sz="2000" dirty="0" smtClean="0">
                <a:solidFill>
                  <a:schemeClr val="accent3"/>
                </a:solidFill>
              </a:rPr>
              <a:t>: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err="1" smtClean="0">
                <a:solidFill>
                  <a:schemeClr val="accent3"/>
                </a:solidFill>
              </a:rPr>
              <a:t>Safety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issue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Precautionary</a:t>
            </a:r>
            <a:r>
              <a:rPr lang="de-DE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measures</a:t>
            </a:r>
            <a:r>
              <a:rPr lang="de-DE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needed</a:t>
            </a:r>
            <a:r>
              <a:rPr lang="de-DE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2000" dirty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err="1">
                <a:solidFill>
                  <a:schemeClr val="accent3"/>
                </a:solidFill>
                <a:sym typeface="Wingdings" panose="05000000000000000000" pitchFamily="2" charset="2"/>
              </a:rPr>
              <a:t>discussed</a:t>
            </a:r>
            <a:r>
              <a:rPr lang="de-DE" sz="2000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with</a:t>
            </a:r>
            <a:r>
              <a:rPr lang="de-DE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SAVE</a:t>
            </a:r>
            <a:r>
              <a:rPr lang="de-DE" sz="2000" dirty="0" smtClean="0">
                <a:solidFill>
                  <a:schemeClr val="accent3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006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Hazards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55406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Only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inside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the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enclosure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after </a:t>
            </a:r>
            <a:r>
              <a:rPr lang="de-DE" b="1" dirty="0" err="1">
                <a:solidFill>
                  <a:srgbClr val="FF0000"/>
                </a:solidFill>
              </a:rPr>
              <a:t>removal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of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protective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covers</a:t>
            </a:r>
            <a:endParaRPr lang="de-DE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Strong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endParaRPr lang="de-DE" dirty="0" smtClean="0"/>
          </a:p>
          <a:p>
            <a:pPr marL="717550" lvl="1" indent="-457200"/>
            <a:r>
              <a:rPr lang="de-DE" dirty="0" err="1" smtClean="0"/>
              <a:t>Danger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de-DE" dirty="0" smtClean="0"/>
          </a:p>
          <a:p>
            <a:pPr marL="717550" lvl="1" indent="-457200"/>
            <a:r>
              <a:rPr lang="de-DE" dirty="0" err="1" smtClean="0"/>
              <a:t>Danger</a:t>
            </a:r>
            <a:r>
              <a:rPr lang="de-DE" dirty="0" smtClean="0"/>
              <a:t> for </a:t>
            </a:r>
            <a:r>
              <a:rPr lang="de-DE" dirty="0" err="1" smtClean="0"/>
              <a:t>bearer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implants</a:t>
            </a:r>
            <a:r>
              <a:rPr lang="de-DE" dirty="0" smtClean="0"/>
              <a:t> (</a:t>
            </a:r>
            <a:r>
              <a:rPr lang="de-DE" dirty="0" err="1" smtClean="0"/>
              <a:t>Implantatsträger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err="1" smtClean="0"/>
              <a:t>Cardiadic</a:t>
            </a:r>
            <a:r>
              <a:rPr lang="de-DE" dirty="0" smtClean="0"/>
              <a:t> </a:t>
            </a:r>
            <a:r>
              <a:rPr lang="de-DE" dirty="0" err="1" smtClean="0"/>
              <a:t>pacemaker</a:t>
            </a:r>
            <a:r>
              <a:rPr lang="de-DE" dirty="0" smtClean="0"/>
              <a:t> etc.</a:t>
            </a:r>
            <a:endParaRPr lang="de-DE" dirty="0" smtClean="0"/>
          </a:p>
          <a:p>
            <a:pPr marL="717550" lvl="1" indent="-457200"/>
            <a:r>
              <a:rPr lang="de-DE" dirty="0" err="1" smtClean="0"/>
              <a:t>Danger</a:t>
            </a:r>
            <a:r>
              <a:rPr lang="de-DE" dirty="0" smtClean="0"/>
              <a:t> for </a:t>
            </a:r>
            <a:r>
              <a:rPr lang="de-DE" dirty="0" err="1" smtClean="0"/>
              <a:t>credit</a:t>
            </a:r>
            <a:r>
              <a:rPr lang="de-DE" dirty="0" smtClean="0"/>
              <a:t> </a:t>
            </a:r>
            <a:r>
              <a:rPr lang="de-DE" dirty="0" err="1" smtClean="0"/>
              <a:t>cards</a:t>
            </a:r>
            <a:r>
              <a:rPr lang="de-DE" dirty="0" smtClean="0"/>
              <a:t>, </a:t>
            </a:r>
            <a:r>
              <a:rPr lang="de-DE" dirty="0" err="1" smtClean="0"/>
              <a:t>bank</a:t>
            </a:r>
            <a:r>
              <a:rPr lang="de-DE" dirty="0" smtClean="0"/>
              <a:t> </a:t>
            </a:r>
            <a:r>
              <a:rPr lang="de-DE" dirty="0" err="1" smtClean="0"/>
              <a:t>cards</a:t>
            </a:r>
            <a:r>
              <a:rPr lang="de-DE" dirty="0" smtClean="0"/>
              <a:t> etc.</a:t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Crushing</a:t>
            </a:r>
            <a:r>
              <a:rPr lang="de-DE" dirty="0" smtClean="0"/>
              <a:t> </a:t>
            </a:r>
            <a:r>
              <a:rPr lang="de-DE" dirty="0" err="1" smtClean="0"/>
              <a:t>Hazard</a:t>
            </a:r>
            <a:r>
              <a:rPr lang="de-DE" dirty="0" smtClean="0"/>
              <a:t> (Quetschgefahr)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slowly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endParaRPr lang="de-DE" dirty="0"/>
          </a:p>
          <a:p>
            <a:pPr marL="717550" lvl="1" indent="-457200"/>
            <a:r>
              <a:rPr lang="de-DE" dirty="0" smtClean="0"/>
              <a:t>Max</a:t>
            </a:r>
            <a:r>
              <a:rPr lang="de-DE" dirty="0"/>
              <a:t>.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10mm/s</a:t>
            </a:r>
            <a:endParaRPr lang="de-DE" dirty="0" smtClean="0"/>
          </a:p>
          <a:p>
            <a:pPr marL="717550" lvl="1" indent="-457200"/>
            <a:r>
              <a:rPr lang="de-DE" dirty="0" smtClean="0"/>
              <a:t>Remote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undulator </a:t>
            </a:r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enabled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5122" name="Picture 2" descr="H:\X-FEL Projektmanagement\Sicherheit\Betrieb Undulatorsystems im Tunnel\StarkesMagnetf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29" y="1517600"/>
            <a:ext cx="70367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X-FEL Projektmanagement\Sicherheit\Betrieb Undulatorsystems im Tunnel\verb_p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69" y="2345104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X-FEL Projektmanagement\Sicherheit\Betrieb Undulatorsystems im Tunnel\verb_p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69" y="2334624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X-FEL Projektmanagement\Sicherheit\Betrieb Undulatorsystems im Tunnel\warn_w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85" y="4005064"/>
            <a:ext cx="73969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Consequences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3236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Removal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protective</a:t>
            </a:r>
            <a:r>
              <a:rPr lang="de-DE" dirty="0" smtClean="0"/>
              <a:t> </a:t>
            </a:r>
            <a:r>
              <a:rPr lang="de-DE" dirty="0" err="1" smtClean="0"/>
              <a:t>covers</a:t>
            </a:r>
            <a:r>
              <a:rPr lang="de-DE" dirty="0" smtClean="0"/>
              <a:t> </a:t>
            </a:r>
            <a:r>
              <a:rPr lang="de-DE" dirty="0" err="1" smtClean="0"/>
              <a:t>defines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regulations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enclosures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Inside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enclosure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tight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limited</a:t>
            </a:r>
          </a:p>
          <a:p>
            <a:r>
              <a:rPr lang="de-DE" dirty="0" smtClean="0"/>
              <a:t>Keep </a:t>
            </a:r>
            <a:r>
              <a:rPr lang="de-DE" dirty="0" err="1" smtClean="0"/>
              <a:t>enclosure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stay</a:t>
            </a:r>
            <a:r>
              <a:rPr lang="de-DE" dirty="0" smtClean="0"/>
              <a:t> out.</a:t>
            </a:r>
            <a:br>
              <a:rPr lang="de-DE" dirty="0" smtClean="0"/>
            </a:b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, 100%  </a:t>
            </a:r>
            <a:r>
              <a:rPr lang="de-DE" dirty="0" err="1" smtClean="0"/>
              <a:t>protection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Strict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for </a:t>
            </a:r>
            <a:r>
              <a:rPr lang="de-DE" dirty="0" err="1" smtClean="0"/>
              <a:t>un-avoidable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Control / </a:t>
            </a:r>
            <a:r>
              <a:rPr lang="de-DE" dirty="0" err="1" smtClean="0"/>
              <a:t>approval</a:t>
            </a:r>
            <a:r>
              <a:rPr lang="de-DE" dirty="0" smtClean="0"/>
              <a:t> / </a:t>
            </a:r>
            <a:r>
              <a:rPr lang="de-DE" dirty="0" err="1" smtClean="0"/>
              <a:t>permission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WP71</a:t>
            </a:r>
          </a:p>
          <a:p>
            <a:pPr lvl="1"/>
            <a:r>
              <a:rPr lang="de-DE" dirty="0" err="1" smtClean="0"/>
              <a:t>Instructions</a:t>
            </a:r>
            <a:r>
              <a:rPr lang="de-DE" dirty="0" smtClean="0"/>
              <a:t>/</a:t>
            </a:r>
            <a:r>
              <a:rPr lang="de-DE" dirty="0" err="1" smtClean="0"/>
              <a:t>tutorial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WP71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56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Measures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10" y="1124744"/>
            <a:ext cx="8902278" cy="5256584"/>
          </a:xfrm>
        </p:spPr>
        <p:txBody>
          <a:bodyPr/>
          <a:lstStyle/>
          <a:p>
            <a:r>
              <a:rPr lang="de-DE" dirty="0" smtClean="0"/>
              <a:t>Keep </a:t>
            </a:r>
            <a:r>
              <a:rPr lang="de-DE" dirty="0" err="1" smtClean="0"/>
              <a:t>enclosures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endParaRPr lang="de-DE" dirty="0" smtClean="0"/>
          </a:p>
          <a:p>
            <a:pPr lvl="1"/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door</a:t>
            </a:r>
            <a:r>
              <a:rPr lang="de-DE" dirty="0" smtClean="0"/>
              <a:t> in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with</a:t>
            </a:r>
            <a:r>
              <a:rPr lang="de-DE" dirty="0" smtClean="0"/>
              <a:t> a handle </a:t>
            </a:r>
            <a:r>
              <a:rPr lang="de-DE" dirty="0" err="1" smtClean="0"/>
              <a:t>and</a:t>
            </a:r>
            <a:r>
              <a:rPr lang="de-DE" dirty="0" smtClean="0"/>
              <a:t> a lock.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Restrict</a:t>
            </a:r>
            <a:r>
              <a:rPr lang="de-DE" dirty="0" smtClean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/>
              <a:t>announcement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Attach</a:t>
            </a:r>
            <a:r>
              <a:rPr lang="de-DE" dirty="0" smtClean="0"/>
              <a:t> </a:t>
            </a:r>
            <a:r>
              <a:rPr lang="de-DE" dirty="0" err="1" smtClean="0"/>
              <a:t>warning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instruction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signs</a:t>
            </a:r>
            <a:r>
              <a:rPr lang="de-DE" dirty="0" smtClean="0"/>
              <a:t> in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SAVE</a:t>
            </a:r>
            <a:br>
              <a:rPr lang="de-DE" dirty="0" smtClean="0"/>
            </a:br>
            <a:r>
              <a:rPr lang="de-DE" dirty="0" smtClean="0"/>
              <a:t>on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n</a:t>
            </a:r>
            <a:r>
              <a:rPr lang="de-DE" baseline="30000" dirty="0" err="1" smtClean="0"/>
              <a:t>th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n= 1..5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300037" lvl="1" indent="0">
              <a:buNone/>
            </a:pP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67" y="1340768"/>
            <a:ext cx="3785791" cy="364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43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846" y="980728"/>
            <a:ext cx="9033644" cy="5616624"/>
          </a:xfrm>
        </p:spPr>
        <p:txBody>
          <a:bodyPr>
            <a:noAutofit/>
          </a:bodyPr>
          <a:lstStyle/>
          <a:p>
            <a:pPr algn="l"/>
            <a:r>
              <a:rPr lang="de-DE" sz="2000" b="1" dirty="0" smtClean="0">
                <a:solidFill>
                  <a:schemeClr val="tx1"/>
                </a:solidFill>
              </a:rPr>
              <a:t>In der Einhausung Gefährdung durch: </a:t>
            </a:r>
          </a:p>
          <a:p>
            <a:pPr marL="514350" indent="-514350" algn="l">
              <a:buAutoNum type="arabicPeriod"/>
            </a:pPr>
            <a:r>
              <a:rPr lang="de-DE" sz="2000" b="1" dirty="0" smtClean="0">
                <a:solidFill>
                  <a:schemeClr val="tx1"/>
                </a:solidFill>
              </a:rPr>
              <a:t>Starke Magnetfelder durch offene, starke Permanentmagnete, die nicht abgeschaltet werden können.</a:t>
            </a:r>
          </a:p>
          <a:p>
            <a:pPr marL="514350" indent="-514350" algn="l">
              <a:buAutoNum type="arabicPeriod"/>
            </a:pPr>
            <a:r>
              <a:rPr lang="de-DE" sz="2000" b="1" dirty="0" smtClean="0">
                <a:solidFill>
                  <a:schemeClr val="tx1"/>
                </a:solidFill>
              </a:rPr>
              <a:t>Quetschgefahr durch bewegliche, ferngesteuerte Magnetstrukturen</a:t>
            </a:r>
          </a:p>
          <a:p>
            <a:pPr algn="l"/>
            <a:r>
              <a:rPr lang="de-DE" sz="2000" b="1" dirty="0" smtClean="0">
                <a:solidFill>
                  <a:schemeClr val="tx1"/>
                </a:solidFill>
              </a:rPr>
              <a:t>Vorsichtsmaßnahmen: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b="1" dirty="0" smtClean="0">
                <a:solidFill>
                  <a:schemeClr val="tx1"/>
                </a:solidFill>
              </a:rPr>
              <a:t>Türen und Seitenwände immer geschlossen halten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b="1" dirty="0" smtClean="0">
                <a:solidFill>
                  <a:schemeClr val="tx1"/>
                </a:solidFill>
              </a:rPr>
              <a:t>Kein Zutritt für Träger von Herzschrittmachern und Implantaten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b="1" dirty="0" smtClean="0">
                <a:solidFill>
                  <a:schemeClr val="tx1"/>
                </a:solidFill>
              </a:rPr>
              <a:t>Kein magnetisches Werkzeug</a:t>
            </a:r>
            <a:r>
              <a:rPr lang="de-DE" sz="2000" b="1" smtClean="0">
                <a:solidFill>
                  <a:schemeClr val="tx1"/>
                </a:solidFill>
              </a:rPr>
              <a:t>: Verletzungsgefahr</a:t>
            </a:r>
            <a:endParaRPr lang="de-DE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sz="2000" b="1" dirty="0" smtClean="0">
                <a:solidFill>
                  <a:schemeClr val="tx1"/>
                </a:solidFill>
              </a:rPr>
              <a:t>Gefahr der Beschädigung von Uhren, Bank-, Scheck- und Kreditkarten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b="1" dirty="0" smtClean="0">
                <a:solidFill>
                  <a:schemeClr val="tx1"/>
                </a:solidFill>
              </a:rPr>
              <a:t>Zutritt </a:t>
            </a:r>
            <a:r>
              <a:rPr lang="de-DE" sz="2000" b="1" dirty="0">
                <a:solidFill>
                  <a:schemeClr val="tx1"/>
                </a:solidFill>
              </a:rPr>
              <a:t>und Arbeiten nur </a:t>
            </a:r>
            <a:r>
              <a:rPr lang="de-DE" sz="2000" b="1" dirty="0" smtClean="0">
                <a:solidFill>
                  <a:schemeClr val="tx1"/>
                </a:solidFill>
              </a:rPr>
              <a:t>nach </a:t>
            </a:r>
            <a:r>
              <a:rPr lang="de-DE" sz="2000" b="1" dirty="0">
                <a:solidFill>
                  <a:schemeClr val="tx1"/>
                </a:solidFill>
              </a:rPr>
              <a:t>Absprache und Einweisung durch die XFEL </a:t>
            </a:r>
            <a:r>
              <a:rPr lang="de-DE" sz="2000" b="1" dirty="0" err="1">
                <a:solidFill>
                  <a:schemeClr val="tx1"/>
                </a:solidFill>
              </a:rPr>
              <a:t>Undulatorgruppe</a:t>
            </a:r>
            <a:r>
              <a:rPr lang="de-DE" sz="2000" b="1" dirty="0">
                <a:solidFill>
                  <a:schemeClr val="tx1"/>
                </a:solidFill>
              </a:rPr>
              <a:t>, WP71. </a:t>
            </a:r>
          </a:p>
          <a:p>
            <a:pPr marL="457200" indent="-457200" algn="l">
              <a:buFont typeface="+mj-lt"/>
              <a:buAutoNum type="arabicPeriod"/>
            </a:pPr>
            <a:endParaRPr lang="de-DE" sz="2000" b="1" dirty="0" smtClean="0">
              <a:solidFill>
                <a:schemeClr val="tx1"/>
              </a:solidFill>
            </a:endParaRPr>
          </a:p>
          <a:p>
            <a:pPr algn="l"/>
            <a:r>
              <a:rPr lang="de-DE" sz="2000" b="1" dirty="0" smtClean="0">
                <a:solidFill>
                  <a:schemeClr val="tx1"/>
                </a:solidFill>
              </a:rPr>
              <a:t>Kontakt: </a:t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err="1" smtClean="0">
                <a:solidFill>
                  <a:schemeClr val="tx1"/>
                </a:solidFill>
              </a:rPr>
              <a:t>G.Deron</a:t>
            </a:r>
            <a:r>
              <a:rPr lang="de-DE" sz="2000" b="1" dirty="0" smtClean="0">
                <a:solidFill>
                  <a:schemeClr val="tx1"/>
                </a:solidFill>
              </a:rPr>
              <a:t>, 3341;</a:t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S. Karabekyan, 4797 </a:t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J. Pflüger, 3242</a:t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M. Yakopov, 5635</a:t>
            </a:r>
          </a:p>
          <a:p>
            <a:pPr algn="l"/>
            <a:r>
              <a:rPr lang="de-DE" sz="2000" b="1" dirty="0" smtClean="0">
                <a:solidFill>
                  <a:schemeClr val="tx1"/>
                </a:solidFill>
              </a:rPr>
              <a:t/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endParaRPr lang="de-DE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55" y="4911410"/>
            <a:ext cx="1635076" cy="15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2934072" y="5805264"/>
            <a:ext cx="903649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2400" b="1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43608" y="260648"/>
            <a:ext cx="689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rgbClr val="FF0000"/>
                </a:solidFill>
              </a:rPr>
              <a:t>Undulatorsystem</a:t>
            </a:r>
            <a:r>
              <a:rPr lang="de-DE" sz="3600" b="1" dirty="0" smtClean="0">
                <a:solidFill>
                  <a:srgbClr val="FF0000"/>
                </a:solidFill>
              </a:rPr>
              <a:t> im Testbetrieb!</a:t>
            </a:r>
            <a:endParaRPr lang="de-DE" sz="3600" dirty="0">
              <a:solidFill>
                <a:prstClr val="black"/>
              </a:solidFill>
            </a:endParaRPr>
          </a:p>
        </p:txBody>
      </p:sp>
      <p:pic>
        <p:nvPicPr>
          <p:cNvPr id="2" name="Picture 2" descr="H:\X-FEL Projektmanagement\Sicherheit\Betrieb Undulatorsystems im Tunnel\warn_w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70" y="4976096"/>
            <a:ext cx="1671677" cy="14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X-FEL Projektmanagement\Sicherheit\Betrieb Undulatorsystems im Tunnel\verb_p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8124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Appeal (Appell) 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29816" y="1052736"/>
            <a:ext cx="86409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dirty="0" err="1" smtClean="0">
                <a:solidFill>
                  <a:schemeClr val="accent3"/>
                </a:solidFill>
              </a:rPr>
              <a:t>To</a:t>
            </a:r>
            <a:r>
              <a:rPr lang="de-DE" dirty="0" smtClean="0">
                <a:solidFill>
                  <a:schemeClr val="accent3"/>
                </a:solidFill>
              </a:rPr>
              <a:t> all </a:t>
            </a:r>
            <a:r>
              <a:rPr lang="de-DE" dirty="0" err="1" smtClean="0">
                <a:solidFill>
                  <a:schemeClr val="accent3"/>
                </a:solidFill>
              </a:rPr>
              <a:t>having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work</a:t>
            </a:r>
            <a:r>
              <a:rPr lang="de-DE" dirty="0" smtClean="0">
                <a:solidFill>
                  <a:schemeClr val="accent3"/>
                </a:solidFill>
              </a:rPr>
              <a:t> in </a:t>
            </a:r>
            <a:r>
              <a:rPr lang="de-DE" dirty="0" err="1" smtClean="0">
                <a:solidFill>
                  <a:schemeClr val="accent3"/>
                </a:solidFill>
              </a:rPr>
              <a:t>the</a:t>
            </a:r>
            <a:r>
              <a:rPr lang="de-DE" dirty="0" smtClean="0">
                <a:solidFill>
                  <a:schemeClr val="accent3"/>
                </a:solidFill>
              </a:rPr>
              <a:t> XTD2 </a:t>
            </a:r>
            <a:r>
              <a:rPr lang="de-DE" dirty="0" err="1" smtClean="0">
                <a:solidFill>
                  <a:schemeClr val="accent3"/>
                </a:solidFill>
              </a:rPr>
              <a:t>enclosures</a:t>
            </a:r>
            <a:r>
              <a:rPr lang="de-DE" dirty="0" smtClean="0">
                <a:solidFill>
                  <a:schemeClr val="accent3"/>
                </a:solidFill>
              </a:rPr>
              <a:t>: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3"/>
                </a:solidFill>
              </a:rPr>
              <a:t>Do all </a:t>
            </a:r>
            <a:r>
              <a:rPr lang="de-DE" dirty="0" err="1" smtClean="0">
                <a:solidFill>
                  <a:schemeClr val="accent3"/>
                </a:solidFill>
              </a:rPr>
              <a:t>work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as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soon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as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possible</a:t>
            </a:r>
            <a:r>
              <a:rPr lang="de-DE" dirty="0" smtClean="0">
                <a:solidFill>
                  <a:schemeClr val="accent3"/>
                </a:solidFill>
              </a:rPr>
              <a:t>, </a:t>
            </a:r>
            <a:r>
              <a:rPr lang="de-DE" dirty="0" err="1" smtClean="0">
                <a:solidFill>
                  <a:schemeClr val="accent3"/>
                </a:solidFill>
              </a:rPr>
              <a:t>especially</a:t>
            </a:r>
            <a:endParaRPr lang="de-DE" dirty="0">
              <a:solidFill>
                <a:schemeClr val="accent3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-"/>
            </a:pPr>
            <a:r>
              <a:rPr lang="de-DE" dirty="0" smtClean="0"/>
              <a:t>BLMs</a:t>
            </a:r>
            <a:r>
              <a:rPr lang="de-DE" dirty="0"/>
              <a:t>: </a:t>
            </a:r>
            <a:endParaRPr lang="de-DE" dirty="0" smtClean="0"/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-"/>
            </a:pPr>
            <a:r>
              <a:rPr lang="de-DE" dirty="0" smtClean="0"/>
              <a:t>Pilotherme </a:t>
            </a:r>
            <a:r>
              <a:rPr lang="de-DE" dirty="0" err="1"/>
              <a:t>cables</a:t>
            </a:r>
            <a:r>
              <a:rPr lang="de-DE" dirty="0"/>
              <a:t>: </a:t>
            </a:r>
            <a:endParaRPr lang="de-DE" dirty="0" smtClean="0"/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-"/>
            </a:pPr>
            <a:r>
              <a:rPr lang="de-DE" dirty="0" smtClean="0"/>
              <a:t>220V </a:t>
            </a:r>
            <a:r>
              <a:rPr lang="de-DE" dirty="0" err="1"/>
              <a:t>Connectors</a:t>
            </a:r>
            <a:r>
              <a:rPr lang="de-DE" dirty="0" smtClean="0"/>
              <a:t>: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-"/>
            </a:pPr>
            <a:r>
              <a:rPr lang="de-DE" dirty="0" smtClean="0"/>
              <a:t>Quadrupole </a:t>
            </a:r>
            <a:r>
              <a:rPr lang="de-DE" dirty="0" err="1" smtClean="0"/>
              <a:t>Safety</a:t>
            </a:r>
            <a:r>
              <a:rPr lang="de-DE" dirty="0" smtClean="0"/>
              <a:t> Covers </a:t>
            </a:r>
            <a:r>
              <a:rPr lang="de-DE" dirty="0"/>
              <a:t>(Sicherheitsabdeckungen</a:t>
            </a:r>
            <a:r>
              <a:rPr lang="de-DE" dirty="0" smtClean="0"/>
              <a:t>):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-"/>
            </a:pP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/>
              <a:t>clamp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fiducial</a:t>
            </a:r>
            <a:r>
              <a:rPr lang="de-DE" dirty="0"/>
              <a:t> (Haftmagnet in Vermessungsmarke): </a:t>
            </a:r>
            <a:endParaRPr lang="de-DE" dirty="0" smtClean="0"/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-"/>
            </a:pPr>
            <a:r>
              <a:rPr lang="de-DE" dirty="0" smtClean="0"/>
              <a:t>Tunnel </a:t>
            </a:r>
            <a:r>
              <a:rPr lang="de-DE" dirty="0" err="1"/>
              <a:t>search</a:t>
            </a:r>
            <a:r>
              <a:rPr lang="de-DE" dirty="0"/>
              <a:t> (Flash </a:t>
            </a:r>
            <a:r>
              <a:rPr lang="de-DE" dirty="0" err="1"/>
              <a:t>lights</a:t>
            </a:r>
            <a:r>
              <a:rPr lang="de-DE" dirty="0"/>
              <a:t>, </a:t>
            </a:r>
            <a:r>
              <a:rPr lang="de-DE" dirty="0" err="1"/>
              <a:t>loudspeakers</a:t>
            </a:r>
            <a:r>
              <a:rPr lang="de-DE" dirty="0"/>
              <a:t>, …..??? </a:t>
            </a:r>
            <a:r>
              <a:rPr lang="de-DE" dirty="0" smtClean="0"/>
              <a:t>)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Work in XTD4 </a:t>
            </a:r>
            <a:r>
              <a:rPr lang="de-DE" dirty="0" err="1" smtClean="0"/>
              <a:t>and</a:t>
            </a:r>
            <a:r>
              <a:rPr lang="de-DE" dirty="0" smtClean="0"/>
              <a:t> XTD1</a:t>
            </a:r>
            <a:br>
              <a:rPr lang="de-DE" dirty="0" smtClean="0"/>
            </a:br>
            <a:r>
              <a:rPr lang="de-DE" dirty="0" err="1" smtClean="0"/>
              <a:t>Convenient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neither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shifters</a:t>
            </a:r>
            <a:r>
              <a:rPr lang="de-DE" dirty="0" smtClean="0"/>
              <a:t>, </a:t>
            </a:r>
            <a:r>
              <a:rPr lang="de-DE" dirty="0" err="1" smtClean="0"/>
              <a:t>undulators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enclosures</a:t>
            </a:r>
            <a:r>
              <a:rPr lang="de-DE" dirty="0" smtClean="0"/>
              <a:t> 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. </a:t>
            </a:r>
            <a:endParaRPr lang="de-DE" dirty="0"/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Installation Plans for XTD4: 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-"/>
            </a:pPr>
            <a:r>
              <a:rPr lang="de-DE" dirty="0"/>
              <a:t>Phase </a:t>
            </a:r>
            <a:r>
              <a:rPr lang="de-DE" dirty="0" err="1"/>
              <a:t>Shifters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27.5. ; </a:t>
            </a:r>
            <a:r>
              <a:rPr lang="de-DE" dirty="0" err="1"/>
              <a:t>Undulators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10.6.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-"/>
            </a:pPr>
            <a:r>
              <a:rPr lang="de-DE" dirty="0" err="1"/>
              <a:t>Enclosures</a:t>
            </a:r>
            <a:r>
              <a:rPr lang="de-DE" dirty="0"/>
              <a:t> in </a:t>
            </a:r>
            <a:r>
              <a:rPr lang="de-DE" dirty="0" err="1"/>
              <a:t>July</a:t>
            </a:r>
            <a:r>
              <a:rPr lang="de-DE" dirty="0"/>
              <a:t> 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 smtClean="0"/>
              <a:t>Installation plan for XTD1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-"/>
            </a:pPr>
            <a:r>
              <a:rPr lang="de-DE" dirty="0" smtClean="0"/>
              <a:t>Same </a:t>
            </a:r>
            <a:r>
              <a:rPr lang="de-DE" dirty="0" err="1" smtClean="0"/>
              <a:t>procedures</a:t>
            </a:r>
            <a:r>
              <a:rPr lang="de-DE" dirty="0" smtClean="0"/>
              <a:t> in 4-5 </a:t>
            </a:r>
            <a:r>
              <a:rPr lang="de-DE" dirty="0" err="1" smtClean="0"/>
              <a:t>months</a:t>
            </a:r>
            <a:endParaRPr lang="de-DE" dirty="0"/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Char char="-"/>
            </a:pPr>
            <a:endParaRPr lang="de-DE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96722"/>
      </p:ext>
    </p:extLst>
  </p:cSld>
  <p:clrMapOvr>
    <a:masterClrMapping/>
  </p:clrMapOvr>
</p:sld>
</file>

<file path=ppt/theme/theme1.xml><?xml version="1.0" encoding="utf-8"?>
<a:theme xmlns:a="http://schemas.openxmlformats.org/drawingml/2006/main" name="XFEL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</Template>
  <TotalTime>0</TotalTime>
  <Words>377</Words>
  <Application>Microsoft Office PowerPoint</Application>
  <PresentationFormat>Bildschirmpräsentation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XFEL</vt:lpstr>
      <vt:lpstr>Benutzerdefiniertes Design</vt:lpstr>
      <vt:lpstr>Larissa</vt:lpstr>
      <vt:lpstr>Zugang zu den Undulatoreinhausungen am Beispiel von SASE1</vt:lpstr>
      <vt:lpstr>Status SASE1</vt:lpstr>
      <vt:lpstr>SASE1 Next Steps</vt:lpstr>
      <vt:lpstr>PowerPoint-Präsentation</vt:lpstr>
      <vt:lpstr>New Hazards</vt:lpstr>
      <vt:lpstr>Consequences</vt:lpstr>
      <vt:lpstr>Measures</vt:lpstr>
      <vt:lpstr>PowerPoint-Präsentation</vt:lpstr>
      <vt:lpstr>Appeal (Appell) 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Zugang zu den Undulatoreinhausungen</dc:title>
  <dc:creator>pflueger</dc:creator>
  <cp:lastModifiedBy>pflueger</cp:lastModifiedBy>
  <cp:revision>18</cp:revision>
  <dcterms:created xsi:type="dcterms:W3CDTF">2016-05-20T13:26:53Z</dcterms:created>
  <dcterms:modified xsi:type="dcterms:W3CDTF">2016-05-22T12:19:41Z</dcterms:modified>
</cp:coreProperties>
</file>