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0" r:id="rId3"/>
    <p:sldId id="276" r:id="rId4"/>
    <p:sldId id="274" r:id="rId5"/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6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52FF-E509-4507-AF24-AAD73D7B4A45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606A-1C08-4877-9BA2-58DBF1F33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7A8A-E98A-4330-9741-54EC83079D21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85BA-53A1-4AFF-836D-9BE019542B39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8799-333F-4577-BE35-00FBB917D5DC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6319-1D97-4210-9911-234E3F581BA5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A638-BDDE-4196-BEDC-E723BFD2B5DA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23E-9AFF-44AE-AA10-761788B8BC0C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C4F8-893A-45D3-B35A-9CA59C6DDC7A}" type="datetime1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0682-B3AF-4638-9722-F8F31D722449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49506" cy="365125"/>
          </a:xfrm>
        </p:spPr>
        <p:txBody>
          <a:bodyPr/>
          <a:lstStyle/>
          <a:p>
            <a:fld id="{3FDE8D91-F79C-4E62-AE39-251B76FD471C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56329" y="6356350"/>
            <a:ext cx="3563471" cy="365125"/>
          </a:xfrm>
        </p:spPr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F4C7-C715-41E5-9E55-419405DC29CD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8180-49A1-40A1-A4D2-D845B29F9B92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5991-0B15-418A-ABA7-0FAAE2D67D1D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DA4A-66BE-4804-8328-D0BF03F457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389" y="1522483"/>
            <a:ext cx="79732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Update on E-TCT measurements with </a:t>
            </a:r>
            <a:r>
              <a:rPr lang="en-US" sz="2400" dirty="0" smtClean="0"/>
              <a:t>passive </a:t>
            </a:r>
            <a:r>
              <a:rPr lang="en-US" sz="2400" dirty="0" smtClean="0"/>
              <a:t>pixels </a:t>
            </a:r>
            <a:r>
              <a:rPr lang="en-US" sz="2400" dirty="0" smtClean="0"/>
              <a:t>on  </a:t>
            </a:r>
          </a:p>
          <a:p>
            <a:pPr algn="ctr"/>
            <a:r>
              <a:rPr lang="en-US" sz="2400" dirty="0" smtClean="0"/>
              <a:t>CHESS-1 chip  irradiated with PS protons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marL="400050" indent="-400050" algn="ctr"/>
            <a:r>
              <a:rPr lang="en-US" dirty="0" smtClean="0"/>
              <a:t>I. </a:t>
            </a:r>
            <a:r>
              <a:rPr lang="en-US" dirty="0" err="1" smtClean="0"/>
              <a:t>Mandić</a:t>
            </a:r>
            <a:r>
              <a:rPr lang="en-US" dirty="0" smtClean="0"/>
              <a:t>, B. </a:t>
            </a:r>
            <a:r>
              <a:rPr lang="en-US" dirty="0" err="1" smtClean="0"/>
              <a:t>Hiti</a:t>
            </a:r>
            <a:r>
              <a:rPr lang="en-US" dirty="0" smtClean="0"/>
              <a:t> </a:t>
            </a:r>
            <a:r>
              <a:rPr lang="en-US" dirty="0" smtClean="0"/>
              <a:t>et al., </a:t>
            </a:r>
          </a:p>
          <a:p>
            <a:pPr marL="400050" indent="-400050" algn="ctr"/>
            <a:r>
              <a:rPr lang="en-US" dirty="0" smtClean="0"/>
              <a:t>Jožef Stefan Institute, Ljubljana, Slovenia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8311" y="790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884" y="2378257"/>
            <a:ext cx="5340279" cy="32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211" y="374869"/>
            <a:ext cx="73629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Reminder</a:t>
            </a:r>
            <a:r>
              <a:rPr lang="en-US" smtClean="0"/>
              <a:t>: </a:t>
            </a:r>
            <a:endParaRPr lang="en-US" smtClean="0"/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pPr>
              <a:buFont typeface="Arial" pitchFamily="34" charset="0"/>
              <a:buChar char="•"/>
            </a:pPr>
            <a:r>
              <a:rPr lang="en-US" smtClean="0"/>
              <a:t>6 </a:t>
            </a:r>
            <a:r>
              <a:rPr lang="en-US" smtClean="0"/>
              <a:t>chess1 chips mounted on daughter boards irradiated with 24 GeV protons</a:t>
            </a:r>
          </a:p>
          <a:p>
            <a:r>
              <a:rPr lang="en-US" smtClean="0"/>
              <a:t>  at CERN PS in november 2015</a:t>
            </a:r>
          </a:p>
          <a:p>
            <a:pPr lvl="1">
              <a:buFont typeface="Wingdings"/>
              <a:buChar char="à"/>
            </a:pPr>
            <a:r>
              <a:rPr lang="en-US" smtClean="0">
                <a:sym typeface="Wingdings" pitchFamily="2" charset="2"/>
              </a:rPr>
              <a:t>  More detail in slides by B. Hiti  from November 10th 2015</a:t>
            </a:r>
          </a:p>
          <a:p>
            <a:r>
              <a:rPr lang="en-US" smtClean="0">
                <a:sym typeface="Wingdings" pitchFamily="2" charset="2"/>
              </a:rPr>
              <a:t>     https://indico.desy.de/conferenceDisplay.py?confId=13299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3280" y="5718212"/>
            <a:ext cx="747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due to broader beam and missalignment the actual equivalent fluences were</a:t>
            </a:r>
          </a:p>
          <a:p>
            <a:r>
              <a:rPr lang="en-US" smtClean="0"/>
              <a:t>   3.3e14 n/cm2 and 4.6e14 n/cm2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43699" y="1099753"/>
            <a:ext cx="3023286" cy="36011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533775" y="1457325"/>
            <a:ext cx="1095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9525" y="704850"/>
            <a:ext cx="107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en-US" dirty="0" smtClean="0"/>
              <a:t>Beam</a:t>
            </a:r>
          </a:p>
          <a:p>
            <a:r>
              <a:rPr lang="en-US" dirty="0" smtClean="0"/>
              <a:t> direction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5" y="200025"/>
            <a:ext cx="33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E</a:t>
            </a:r>
            <a:r>
              <a:rPr lang="sl-SI" dirty="0" smtClean="0"/>
              <a:t>-TCT on </a:t>
            </a:r>
            <a:r>
              <a:rPr lang="en-US" dirty="0" smtClean="0"/>
              <a:t>passive </a:t>
            </a:r>
            <a:r>
              <a:rPr lang="sl-SI" dirty="0" err="1" smtClean="0"/>
              <a:t>pixel</a:t>
            </a:r>
            <a:r>
              <a:rPr lang="sl-SI" dirty="0" smtClean="0"/>
              <a:t> </a:t>
            </a:r>
            <a:r>
              <a:rPr lang="en-US" dirty="0" smtClean="0"/>
              <a:t>array </a:t>
            </a:r>
            <a:r>
              <a:rPr lang="sl-SI" dirty="0" smtClean="0"/>
              <a:t>PPA9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/>
        </p:blipFill>
        <p:spPr bwMode="auto">
          <a:xfrm rot="5400000">
            <a:off x="4685679" y="1871663"/>
            <a:ext cx="3177208" cy="2577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  <a:ext uri="{FAA26D3D-D897-4be2-8F04-BA451C77F1D7}">
              <ma14:placeholderFlag xmlns:lc="http://schemas.openxmlformats.org/drawingml/2006/lockedCanvas" xmlns:pic="http://schemas.openxmlformats.org/drawingml/2006/picture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58746" y="4967415"/>
            <a:ext cx="537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connection versions:</a:t>
            </a:r>
          </a:p>
          <a:p>
            <a:pPr marL="342900" indent="-342900"/>
            <a:r>
              <a:rPr lang="en-US" dirty="0" smtClean="0"/>
              <a:t>1)   </a:t>
            </a:r>
            <a:r>
              <a:rPr lang="sl-SI" dirty="0" smtClean="0"/>
              <a:t> </a:t>
            </a:r>
            <a:r>
              <a:rPr lang="en-US" dirty="0" smtClean="0"/>
              <a:t>perimeter to high voltage</a:t>
            </a:r>
          </a:p>
          <a:p>
            <a:pPr marL="342900" indent="-342900"/>
            <a:r>
              <a:rPr lang="en-US" dirty="0" smtClean="0"/>
              <a:t>       </a:t>
            </a:r>
            <a:r>
              <a:rPr lang="sl-SI" dirty="0" smtClean="0"/>
              <a:t> </a:t>
            </a:r>
            <a:r>
              <a:rPr lang="en-US" dirty="0" smtClean="0"/>
              <a:t>signal to high voltage and to readout</a:t>
            </a:r>
          </a:p>
          <a:p>
            <a:pPr marL="342900" indent="-342900"/>
            <a:r>
              <a:rPr lang="en-US" dirty="0" smtClean="0"/>
              <a:t>2)   signal and perimeter to high voltage and </a:t>
            </a:r>
            <a:r>
              <a:rPr lang="sl-SI" dirty="0" smtClean="0"/>
              <a:t>to </a:t>
            </a:r>
            <a:r>
              <a:rPr lang="en-US" dirty="0" smtClean="0"/>
              <a:t>readout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67675" y="3267075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950" y="282892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C8DF-CE86-4903-A173-B7A568D32B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Strip CMOS regular meeting, 25th May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2844" y="259644"/>
            <a:ext cx="546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E-TCT passive pixel array  (PPA9</a:t>
            </a:r>
            <a:r>
              <a:rPr lang="en-US" dirty="0" smtClean="0"/>
              <a:t>), central pixel read out 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5578" y="5342631"/>
            <a:ext cx="804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large charge collection width measured on sample irradiated with protons</a:t>
            </a:r>
          </a:p>
          <a:p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 larger than the largest irradiated  with neutrons (at 1e15 n/cm2 or 2e15 n/cm2)</a:t>
            </a:r>
            <a:endParaRPr lang="en-US" dirty="0"/>
          </a:p>
        </p:txBody>
      </p:sp>
      <p:pic>
        <p:nvPicPr>
          <p:cNvPr id="1026" name="Picture 2" descr="I:\ATLAS\HVCMOS\ChESS\E-TCT\Figs\CarComp_pr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10" y="1224237"/>
            <a:ext cx="5437606" cy="3786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ATLAS\HVCMOS\ChESS\E-TCT\Figs\Protonfigs\Profile_Voltage_f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748" y="2841933"/>
            <a:ext cx="4980077" cy="348065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SiC meeting, Ljubljana 25. 3.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I:\ATLAS\HVCMOS\ChESS\E-TCT\Figs\CarBias_prot_1e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76" y="243686"/>
            <a:ext cx="3897614" cy="27138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4322" y="188296"/>
            <a:ext cx="318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collection width with </a:t>
            </a:r>
            <a:r>
              <a:rPr lang="sl-SI" dirty="0" err="1" smtClean="0"/>
              <a:t>vs</a:t>
            </a:r>
            <a:r>
              <a:rPr lang="sl-SI" dirty="0" smtClean="0"/>
              <a:t> </a:t>
            </a:r>
            <a:r>
              <a:rPr lang="sl-SI" dirty="0" err="1" smtClean="0"/>
              <a:t>bias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/>
        </p:nvGraphicFramePr>
        <p:xfrm>
          <a:off x="391326" y="708668"/>
          <a:ext cx="3665537" cy="768350"/>
        </p:xfrm>
        <a:graphic>
          <a:graphicData uri="http://schemas.openxmlformats.org/presentationml/2006/ole">
            <p:oleObj spid="_x0000_s1026" name="Enačba" r:id="rId5" imgW="2336760" imgH="4950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6877050" y="2676525"/>
            <a:ext cx="28575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324" y="1581150"/>
            <a:ext cx="3895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offset at low bias voltage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fit compatible with </a:t>
            </a:r>
            <a:r>
              <a:rPr lang="en-US" i="1" dirty="0" smtClean="0"/>
              <a:t>N</a:t>
            </a:r>
            <a:r>
              <a:rPr lang="en-US" i="1" baseline="-25000" dirty="0" smtClean="0"/>
              <a:t>eff</a:t>
            </a:r>
            <a:r>
              <a:rPr lang="en-US" dirty="0" smtClean="0"/>
              <a:t> ~ 0.1e14 cm</a:t>
            </a:r>
            <a:r>
              <a:rPr lang="en-US" baseline="30000" dirty="0" smtClean="0"/>
              <a:t>-3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similar Neff as after ~2e15 neutrons</a:t>
            </a:r>
          </a:p>
          <a:p>
            <a:r>
              <a:rPr lang="en-US" dirty="0" smtClean="0">
                <a:sym typeface="Wingdings" pitchFamily="2" charset="2"/>
              </a:rPr>
              <a:t>   </a:t>
            </a:r>
            <a:r>
              <a:rPr lang="sl-SI" dirty="0" smtClean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aster initial acceptor removal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45809" y="4468483"/>
            <a:ext cx="336430" cy="114731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06116" y="4114441"/>
            <a:ext cx="103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SiC meeting, Ljubljana 25. 3.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ADA4A-66BE-4804-8328-D0BF03F4576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98" y="1500716"/>
            <a:ext cx="2935893" cy="21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096" y="600781"/>
            <a:ext cx="837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in</a:t>
            </a:r>
            <a:r>
              <a:rPr lang="en-US" dirty="0" smtClean="0"/>
              <a:t> LGAD </a:t>
            </a:r>
            <a:r>
              <a:rPr lang="en-US" dirty="0" smtClean="0"/>
              <a:t>acceptor removal constant </a:t>
            </a:r>
            <a:r>
              <a:rPr lang="en-US" dirty="0" smtClean="0"/>
              <a:t>larger for charged </a:t>
            </a:r>
            <a:r>
              <a:rPr lang="en-US" dirty="0" smtClean="0"/>
              <a:t>hadrons than </a:t>
            </a:r>
            <a:r>
              <a:rPr lang="en-US" dirty="0" smtClean="0"/>
              <a:t>for</a:t>
            </a:r>
            <a:r>
              <a:rPr lang="en-US" dirty="0" smtClean="0"/>
              <a:t> neutrons</a:t>
            </a:r>
          </a:p>
          <a:p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seems to be so also for AMS 20 Ohm-cm material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3513" y="1471475"/>
            <a:ext cx="403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Depleted depth vs. </a:t>
            </a:r>
            <a:r>
              <a:rPr lang="en-US" smtClean="0"/>
              <a:t>fluence </a:t>
            </a:r>
            <a:r>
              <a:rPr lang="en-US" smtClean="0"/>
              <a:t>calculated</a:t>
            </a:r>
            <a:r>
              <a:rPr lang="en-US" smtClean="0"/>
              <a:t> for</a:t>
            </a:r>
            <a:endParaRPr lang="en-US" smtClean="0"/>
          </a:p>
          <a:p>
            <a:r>
              <a:rPr lang="en-US" smtClean="0"/>
              <a:t>different </a:t>
            </a:r>
            <a:r>
              <a:rPr lang="en-US" smtClean="0"/>
              <a:t>constants</a:t>
            </a:r>
            <a:r>
              <a:rPr lang="en-US" smtClean="0"/>
              <a:t>: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05125" y="1352550"/>
            <a:ext cx="70376" cy="12626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850" y="2108410"/>
            <a:ext cx="5906918" cy="38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982" y="5629518"/>
            <a:ext cx="8107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ym typeface="Wingdings" pitchFamily="2" charset="2"/>
              </a:rPr>
              <a:t> max. depleted depth expected at lower fluences for protons than for neutrons</a:t>
            </a:r>
          </a:p>
          <a:p>
            <a:pPr>
              <a:buFont typeface="Wingdings"/>
              <a:buChar char="è"/>
            </a:pPr>
            <a:r>
              <a:rPr lang="en-US" smtClean="0">
                <a:sym typeface="Wingdings" pitchFamily="2" charset="2"/>
              </a:rPr>
              <a:t>difference</a:t>
            </a:r>
            <a:r>
              <a:rPr lang="en-US" smtClean="0">
                <a:sym typeface="Wingdings" pitchFamily="2" charset="2"/>
              </a:rPr>
              <a:t> larger </a:t>
            </a:r>
            <a:r>
              <a:rPr lang="en-US" smtClean="0">
                <a:sym typeface="Wingdings" pitchFamily="2" charset="2"/>
              </a:rPr>
              <a:t>if also </a:t>
            </a:r>
            <a:r>
              <a:rPr lang="en-US" i="1" smtClean="0">
                <a:sym typeface="Wingdings" pitchFamily="2" charset="2"/>
              </a:rPr>
              <a:t>g</a:t>
            </a:r>
            <a:r>
              <a:rPr lang="en-US" smtClean="0">
                <a:sym typeface="Wingdings" pitchFamily="2" charset="2"/>
              </a:rPr>
              <a:t> smaller for protons (</a:t>
            </a:r>
            <a:r>
              <a:rPr lang="en-US" smtClean="0">
                <a:sym typeface="Wingdings" pitchFamily="2" charset="2"/>
              </a:rPr>
              <a:t>expected </a:t>
            </a:r>
            <a:r>
              <a:rPr lang="en-US" smtClean="0">
                <a:sym typeface="Wingdings" pitchFamily="2" charset="2"/>
              </a:rPr>
              <a:t>in</a:t>
            </a:r>
            <a:r>
              <a:rPr lang="en-US" smtClean="0">
                <a:sym typeface="Wingdings" pitchFamily="2" charset="2"/>
              </a:rPr>
              <a:t> oxigenated </a:t>
            </a:r>
            <a:r>
              <a:rPr lang="en-US" smtClean="0">
                <a:sym typeface="Wingdings" pitchFamily="2" charset="2"/>
              </a:rPr>
              <a:t>Si)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330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Enačba</vt:lpstr>
      <vt:lpstr>Slide 1</vt:lpstr>
      <vt:lpstr>Slide 2</vt:lpstr>
      <vt:lpstr>Slide 3</vt:lpstr>
      <vt:lpstr>Slide 4</vt:lpstr>
      <vt:lpstr>Slide 5</vt:lpstr>
      <vt:lpstr>Slide 6</vt:lpstr>
    </vt:vector>
  </TitlesOfParts>
  <Company>IJS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mandic</dc:creator>
  <cp:lastModifiedBy>mandic</cp:lastModifiedBy>
  <cp:revision>28</cp:revision>
  <dcterms:created xsi:type="dcterms:W3CDTF">2015-05-12T09:29:57Z</dcterms:created>
  <dcterms:modified xsi:type="dcterms:W3CDTF">2016-05-24T14:29:39Z</dcterms:modified>
</cp:coreProperties>
</file>