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3" r:id="rId2"/>
    <p:sldId id="323" r:id="rId3"/>
    <p:sldId id="320" r:id="rId4"/>
    <p:sldId id="326" r:id="rId5"/>
    <p:sldId id="325" r:id="rId6"/>
    <p:sldId id="327" r:id="rId7"/>
    <p:sldId id="324" r:id="rId8"/>
    <p:sldId id="308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00"/>
    <a:srgbClr val="336600"/>
    <a:srgbClr val="008080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7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7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getFile.py/access?resId=0&amp;materialId=slides&amp;confId=1500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 and ABCN’ work</a:t>
            </a:r>
            <a:br>
              <a:rPr lang="en-GB" dirty="0" smtClean="0"/>
            </a:br>
            <a:r>
              <a:rPr lang="en-GB" sz="3200" dirty="0" smtClean="0"/>
              <a:t>24 </a:t>
            </a:r>
            <a:r>
              <a:rPr lang="en-GB" sz="3200" dirty="0" smtClean="0"/>
              <a:t>May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T. Huffman, J. J. John, H. Grabas</a:t>
            </a:r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4393431" y="3332056"/>
            <a:ext cx="3498850" cy="646113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501900"/>
              <a:gd name="connsiteY0" fmla="*/ 1654175 h 1863725"/>
              <a:gd name="connsiteX1" fmla="*/ 1355725 w 2501900"/>
              <a:gd name="connsiteY1" fmla="*/ 0 h 1863725"/>
              <a:gd name="connsiteX2" fmla="*/ 2501900 w 2501900"/>
              <a:gd name="connsiteY2" fmla="*/ 1047750 h 1863725"/>
              <a:gd name="connsiteX3" fmla="*/ 1289050 w 2501900"/>
              <a:gd name="connsiteY3" fmla="*/ 1863725 h 1863725"/>
              <a:gd name="connsiteX4" fmla="*/ 0 w 2501900"/>
              <a:gd name="connsiteY4" fmla="*/ 1654175 h 1863725"/>
              <a:gd name="connsiteX0" fmla="*/ 0 w 2406650"/>
              <a:gd name="connsiteY0" fmla="*/ 1666875 h 1876425"/>
              <a:gd name="connsiteX1" fmla="*/ 1355725 w 2406650"/>
              <a:gd name="connsiteY1" fmla="*/ 12700 h 1876425"/>
              <a:gd name="connsiteX2" fmla="*/ 2406650 w 2406650"/>
              <a:gd name="connsiteY2" fmla="*/ 0 h 1876425"/>
              <a:gd name="connsiteX3" fmla="*/ 1289050 w 2406650"/>
              <a:gd name="connsiteY3" fmla="*/ 1876425 h 1876425"/>
              <a:gd name="connsiteX4" fmla="*/ 0 w 2406650"/>
              <a:gd name="connsiteY4" fmla="*/ 1666875 h 1876425"/>
              <a:gd name="connsiteX0" fmla="*/ 0 w 3670300"/>
              <a:gd name="connsiteY0" fmla="*/ 1666875 h 1724025"/>
              <a:gd name="connsiteX1" fmla="*/ 1355725 w 3670300"/>
              <a:gd name="connsiteY1" fmla="*/ 12700 h 1724025"/>
              <a:gd name="connsiteX2" fmla="*/ 2406650 w 3670300"/>
              <a:gd name="connsiteY2" fmla="*/ 0 h 1724025"/>
              <a:gd name="connsiteX3" fmla="*/ 3670300 w 3670300"/>
              <a:gd name="connsiteY3" fmla="*/ 1724025 h 1724025"/>
              <a:gd name="connsiteX4" fmla="*/ 0 w 3670300"/>
              <a:gd name="connsiteY4" fmla="*/ 1666875 h 1724025"/>
              <a:gd name="connsiteX0" fmla="*/ 0 w 2743200"/>
              <a:gd name="connsiteY0" fmla="*/ 1685925 h 1724025"/>
              <a:gd name="connsiteX1" fmla="*/ 428625 w 2743200"/>
              <a:gd name="connsiteY1" fmla="*/ 12700 h 1724025"/>
              <a:gd name="connsiteX2" fmla="*/ 1479550 w 2743200"/>
              <a:gd name="connsiteY2" fmla="*/ 0 h 1724025"/>
              <a:gd name="connsiteX3" fmla="*/ 2743200 w 2743200"/>
              <a:gd name="connsiteY3" fmla="*/ 1724025 h 1724025"/>
              <a:gd name="connsiteX4" fmla="*/ 0 w 2743200"/>
              <a:gd name="connsiteY4" fmla="*/ 1685925 h 1724025"/>
              <a:gd name="connsiteX0" fmla="*/ 0 w 2819400"/>
              <a:gd name="connsiteY0" fmla="*/ 1685925 h 1787525"/>
              <a:gd name="connsiteX1" fmla="*/ 428625 w 2819400"/>
              <a:gd name="connsiteY1" fmla="*/ 12700 h 1787525"/>
              <a:gd name="connsiteX2" fmla="*/ 1479550 w 2819400"/>
              <a:gd name="connsiteY2" fmla="*/ 0 h 1787525"/>
              <a:gd name="connsiteX3" fmla="*/ 2819400 w 2819400"/>
              <a:gd name="connsiteY3" fmla="*/ 1787525 h 1787525"/>
              <a:gd name="connsiteX4" fmla="*/ 0 w 2819400"/>
              <a:gd name="connsiteY4" fmla="*/ 1685925 h 1787525"/>
              <a:gd name="connsiteX0" fmla="*/ 0 w 2838450"/>
              <a:gd name="connsiteY0" fmla="*/ 1685925 h 1793875"/>
              <a:gd name="connsiteX1" fmla="*/ 428625 w 2838450"/>
              <a:gd name="connsiteY1" fmla="*/ 12700 h 1793875"/>
              <a:gd name="connsiteX2" fmla="*/ 1479550 w 2838450"/>
              <a:gd name="connsiteY2" fmla="*/ 0 h 1793875"/>
              <a:gd name="connsiteX3" fmla="*/ 2838450 w 2838450"/>
              <a:gd name="connsiteY3" fmla="*/ 1793875 h 1793875"/>
              <a:gd name="connsiteX4" fmla="*/ 0 w 2838450"/>
              <a:gd name="connsiteY4" fmla="*/ 1685925 h 1793875"/>
              <a:gd name="connsiteX0" fmla="*/ 0 w 2876550"/>
              <a:gd name="connsiteY0" fmla="*/ 1704975 h 1793875"/>
              <a:gd name="connsiteX1" fmla="*/ 466725 w 2876550"/>
              <a:gd name="connsiteY1" fmla="*/ 12700 h 1793875"/>
              <a:gd name="connsiteX2" fmla="*/ 1517650 w 2876550"/>
              <a:gd name="connsiteY2" fmla="*/ 0 h 1793875"/>
              <a:gd name="connsiteX3" fmla="*/ 2876550 w 2876550"/>
              <a:gd name="connsiteY3" fmla="*/ 1793875 h 1793875"/>
              <a:gd name="connsiteX4" fmla="*/ 0 w 2876550"/>
              <a:gd name="connsiteY4" fmla="*/ 1704975 h 1793875"/>
              <a:gd name="connsiteX0" fmla="*/ 0 w 2787650"/>
              <a:gd name="connsiteY0" fmla="*/ 1704975 h 1704975"/>
              <a:gd name="connsiteX1" fmla="*/ 466725 w 2787650"/>
              <a:gd name="connsiteY1" fmla="*/ 12700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1706563 h 1706563"/>
              <a:gd name="connsiteX1" fmla="*/ 411957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26244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35769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4975 h 1704975"/>
              <a:gd name="connsiteX1" fmla="*/ 677069 w 2787650"/>
              <a:gd name="connsiteY1" fmla="*/ 792162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1441450 w 2787650"/>
              <a:gd name="connsiteY2" fmla="*/ 3000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2768600 w 2787650"/>
              <a:gd name="connsiteY2" fmla="*/ 2873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844800"/>
              <a:gd name="connsiteY0" fmla="*/ 912813 h 912813"/>
              <a:gd name="connsiteX1" fmla="*/ 677069 w 2844800"/>
              <a:gd name="connsiteY1" fmla="*/ 0 h 912813"/>
              <a:gd name="connsiteX2" fmla="*/ 2768600 w 2844800"/>
              <a:gd name="connsiteY2" fmla="*/ 287338 h 912813"/>
              <a:gd name="connsiteX3" fmla="*/ 2844800 w 2844800"/>
              <a:gd name="connsiteY3" fmla="*/ 900113 h 912813"/>
              <a:gd name="connsiteX4" fmla="*/ 0 w 2844800"/>
              <a:gd name="connsiteY4" fmla="*/ 912813 h 912813"/>
              <a:gd name="connsiteX0" fmla="*/ 0 w 3467100"/>
              <a:gd name="connsiteY0" fmla="*/ 906463 h 906463"/>
              <a:gd name="connsiteX1" fmla="*/ 1299369 w 3467100"/>
              <a:gd name="connsiteY1" fmla="*/ 0 h 906463"/>
              <a:gd name="connsiteX2" fmla="*/ 3390900 w 3467100"/>
              <a:gd name="connsiteY2" fmla="*/ 287338 h 906463"/>
              <a:gd name="connsiteX3" fmla="*/ 3467100 w 3467100"/>
              <a:gd name="connsiteY3" fmla="*/ 900113 h 906463"/>
              <a:gd name="connsiteX4" fmla="*/ 0 w 3467100"/>
              <a:gd name="connsiteY4" fmla="*/ 906463 h 906463"/>
              <a:gd name="connsiteX0" fmla="*/ 0 w 3467100"/>
              <a:gd name="connsiteY0" fmla="*/ 652463 h 652463"/>
              <a:gd name="connsiteX1" fmla="*/ 2347119 w 3467100"/>
              <a:gd name="connsiteY1" fmla="*/ 0 h 652463"/>
              <a:gd name="connsiteX2" fmla="*/ 3390900 w 3467100"/>
              <a:gd name="connsiteY2" fmla="*/ 33338 h 652463"/>
              <a:gd name="connsiteX3" fmla="*/ 3467100 w 3467100"/>
              <a:gd name="connsiteY3" fmla="*/ 646113 h 652463"/>
              <a:gd name="connsiteX4" fmla="*/ 0 w 3467100"/>
              <a:gd name="connsiteY4" fmla="*/ 652463 h 652463"/>
              <a:gd name="connsiteX0" fmla="*/ 0 w 3505200"/>
              <a:gd name="connsiteY0" fmla="*/ 642938 h 646113"/>
              <a:gd name="connsiteX1" fmla="*/ 2385219 w 3505200"/>
              <a:gd name="connsiteY1" fmla="*/ 0 h 646113"/>
              <a:gd name="connsiteX2" fmla="*/ 3429000 w 3505200"/>
              <a:gd name="connsiteY2" fmla="*/ 33338 h 646113"/>
              <a:gd name="connsiteX3" fmla="*/ 3505200 w 3505200"/>
              <a:gd name="connsiteY3" fmla="*/ 646113 h 646113"/>
              <a:gd name="connsiteX4" fmla="*/ 0 w 3505200"/>
              <a:gd name="connsiteY4" fmla="*/ 642938 h 646113"/>
              <a:gd name="connsiteX0" fmla="*/ 0 w 3498850"/>
              <a:gd name="connsiteY0" fmla="*/ 614363 h 646113"/>
              <a:gd name="connsiteX1" fmla="*/ 2378869 w 3498850"/>
              <a:gd name="connsiteY1" fmla="*/ 0 h 646113"/>
              <a:gd name="connsiteX2" fmla="*/ 3422650 w 3498850"/>
              <a:gd name="connsiteY2" fmla="*/ 33338 h 646113"/>
              <a:gd name="connsiteX3" fmla="*/ 3498850 w 3498850"/>
              <a:gd name="connsiteY3" fmla="*/ 646113 h 646113"/>
              <a:gd name="connsiteX4" fmla="*/ 0 w 3498850"/>
              <a:gd name="connsiteY4" fmla="*/ 614363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850" h="646113">
                <a:moveTo>
                  <a:pt x="0" y="614363"/>
                </a:moveTo>
                <a:lnTo>
                  <a:pt x="2378869" y="0"/>
                </a:lnTo>
                <a:lnTo>
                  <a:pt x="3422650" y="33338"/>
                </a:lnTo>
                <a:lnTo>
                  <a:pt x="3498850" y="646113"/>
                </a:lnTo>
                <a:lnTo>
                  <a:pt x="0" y="614363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099580" y="3078056"/>
            <a:ext cx="2774950" cy="912813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501900"/>
              <a:gd name="connsiteY0" fmla="*/ 1654175 h 1863725"/>
              <a:gd name="connsiteX1" fmla="*/ 1355725 w 2501900"/>
              <a:gd name="connsiteY1" fmla="*/ 0 h 1863725"/>
              <a:gd name="connsiteX2" fmla="*/ 2501900 w 2501900"/>
              <a:gd name="connsiteY2" fmla="*/ 1047750 h 1863725"/>
              <a:gd name="connsiteX3" fmla="*/ 1289050 w 2501900"/>
              <a:gd name="connsiteY3" fmla="*/ 1863725 h 1863725"/>
              <a:gd name="connsiteX4" fmla="*/ 0 w 2501900"/>
              <a:gd name="connsiteY4" fmla="*/ 1654175 h 1863725"/>
              <a:gd name="connsiteX0" fmla="*/ 0 w 2406650"/>
              <a:gd name="connsiteY0" fmla="*/ 1666875 h 1876425"/>
              <a:gd name="connsiteX1" fmla="*/ 1355725 w 2406650"/>
              <a:gd name="connsiteY1" fmla="*/ 12700 h 1876425"/>
              <a:gd name="connsiteX2" fmla="*/ 2406650 w 2406650"/>
              <a:gd name="connsiteY2" fmla="*/ 0 h 1876425"/>
              <a:gd name="connsiteX3" fmla="*/ 1289050 w 2406650"/>
              <a:gd name="connsiteY3" fmla="*/ 1876425 h 1876425"/>
              <a:gd name="connsiteX4" fmla="*/ 0 w 2406650"/>
              <a:gd name="connsiteY4" fmla="*/ 1666875 h 1876425"/>
              <a:gd name="connsiteX0" fmla="*/ 0 w 3670300"/>
              <a:gd name="connsiteY0" fmla="*/ 1666875 h 1724025"/>
              <a:gd name="connsiteX1" fmla="*/ 1355725 w 3670300"/>
              <a:gd name="connsiteY1" fmla="*/ 12700 h 1724025"/>
              <a:gd name="connsiteX2" fmla="*/ 2406650 w 3670300"/>
              <a:gd name="connsiteY2" fmla="*/ 0 h 1724025"/>
              <a:gd name="connsiteX3" fmla="*/ 3670300 w 3670300"/>
              <a:gd name="connsiteY3" fmla="*/ 1724025 h 1724025"/>
              <a:gd name="connsiteX4" fmla="*/ 0 w 3670300"/>
              <a:gd name="connsiteY4" fmla="*/ 1666875 h 1724025"/>
              <a:gd name="connsiteX0" fmla="*/ 0 w 2743200"/>
              <a:gd name="connsiteY0" fmla="*/ 1685925 h 1724025"/>
              <a:gd name="connsiteX1" fmla="*/ 428625 w 2743200"/>
              <a:gd name="connsiteY1" fmla="*/ 12700 h 1724025"/>
              <a:gd name="connsiteX2" fmla="*/ 1479550 w 2743200"/>
              <a:gd name="connsiteY2" fmla="*/ 0 h 1724025"/>
              <a:gd name="connsiteX3" fmla="*/ 2743200 w 2743200"/>
              <a:gd name="connsiteY3" fmla="*/ 1724025 h 1724025"/>
              <a:gd name="connsiteX4" fmla="*/ 0 w 2743200"/>
              <a:gd name="connsiteY4" fmla="*/ 1685925 h 1724025"/>
              <a:gd name="connsiteX0" fmla="*/ 0 w 2819400"/>
              <a:gd name="connsiteY0" fmla="*/ 1685925 h 1787525"/>
              <a:gd name="connsiteX1" fmla="*/ 428625 w 2819400"/>
              <a:gd name="connsiteY1" fmla="*/ 12700 h 1787525"/>
              <a:gd name="connsiteX2" fmla="*/ 1479550 w 2819400"/>
              <a:gd name="connsiteY2" fmla="*/ 0 h 1787525"/>
              <a:gd name="connsiteX3" fmla="*/ 2819400 w 2819400"/>
              <a:gd name="connsiteY3" fmla="*/ 1787525 h 1787525"/>
              <a:gd name="connsiteX4" fmla="*/ 0 w 2819400"/>
              <a:gd name="connsiteY4" fmla="*/ 1685925 h 1787525"/>
              <a:gd name="connsiteX0" fmla="*/ 0 w 2838450"/>
              <a:gd name="connsiteY0" fmla="*/ 1685925 h 1793875"/>
              <a:gd name="connsiteX1" fmla="*/ 428625 w 2838450"/>
              <a:gd name="connsiteY1" fmla="*/ 12700 h 1793875"/>
              <a:gd name="connsiteX2" fmla="*/ 1479550 w 2838450"/>
              <a:gd name="connsiteY2" fmla="*/ 0 h 1793875"/>
              <a:gd name="connsiteX3" fmla="*/ 2838450 w 2838450"/>
              <a:gd name="connsiteY3" fmla="*/ 1793875 h 1793875"/>
              <a:gd name="connsiteX4" fmla="*/ 0 w 2838450"/>
              <a:gd name="connsiteY4" fmla="*/ 1685925 h 1793875"/>
              <a:gd name="connsiteX0" fmla="*/ 0 w 2876550"/>
              <a:gd name="connsiteY0" fmla="*/ 1704975 h 1793875"/>
              <a:gd name="connsiteX1" fmla="*/ 466725 w 2876550"/>
              <a:gd name="connsiteY1" fmla="*/ 12700 h 1793875"/>
              <a:gd name="connsiteX2" fmla="*/ 1517650 w 2876550"/>
              <a:gd name="connsiteY2" fmla="*/ 0 h 1793875"/>
              <a:gd name="connsiteX3" fmla="*/ 2876550 w 2876550"/>
              <a:gd name="connsiteY3" fmla="*/ 1793875 h 1793875"/>
              <a:gd name="connsiteX4" fmla="*/ 0 w 2876550"/>
              <a:gd name="connsiteY4" fmla="*/ 1704975 h 1793875"/>
              <a:gd name="connsiteX0" fmla="*/ 0 w 2787650"/>
              <a:gd name="connsiteY0" fmla="*/ 1704975 h 1704975"/>
              <a:gd name="connsiteX1" fmla="*/ 466725 w 2787650"/>
              <a:gd name="connsiteY1" fmla="*/ 12700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1706563 h 1706563"/>
              <a:gd name="connsiteX1" fmla="*/ 411957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26244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6563 h 1706563"/>
              <a:gd name="connsiteX1" fmla="*/ 435769 w 2787650"/>
              <a:gd name="connsiteY1" fmla="*/ 0 h 1706563"/>
              <a:gd name="connsiteX2" fmla="*/ 1517650 w 2787650"/>
              <a:gd name="connsiteY2" fmla="*/ 1588 h 1706563"/>
              <a:gd name="connsiteX3" fmla="*/ 2787650 w 2787650"/>
              <a:gd name="connsiteY3" fmla="*/ 1693863 h 1706563"/>
              <a:gd name="connsiteX4" fmla="*/ 0 w 2787650"/>
              <a:gd name="connsiteY4" fmla="*/ 1706563 h 1706563"/>
              <a:gd name="connsiteX0" fmla="*/ 0 w 2787650"/>
              <a:gd name="connsiteY0" fmla="*/ 1704975 h 1704975"/>
              <a:gd name="connsiteX1" fmla="*/ 677069 w 2787650"/>
              <a:gd name="connsiteY1" fmla="*/ 792162 h 1704975"/>
              <a:gd name="connsiteX2" fmla="*/ 1517650 w 2787650"/>
              <a:gd name="connsiteY2" fmla="*/ 0 h 1704975"/>
              <a:gd name="connsiteX3" fmla="*/ 2787650 w 2787650"/>
              <a:gd name="connsiteY3" fmla="*/ 1692275 h 1704975"/>
              <a:gd name="connsiteX4" fmla="*/ 0 w 2787650"/>
              <a:gd name="connsiteY4" fmla="*/ 1704975 h 1704975"/>
              <a:gd name="connsiteX0" fmla="*/ 0 w 2787650"/>
              <a:gd name="connsiteY0" fmla="*/ 912813 h 912813"/>
              <a:gd name="connsiteX1" fmla="*/ 677069 w 2787650"/>
              <a:gd name="connsiteY1" fmla="*/ 0 h 912813"/>
              <a:gd name="connsiteX2" fmla="*/ 1441450 w 2787650"/>
              <a:gd name="connsiteY2" fmla="*/ 300038 h 912813"/>
              <a:gd name="connsiteX3" fmla="*/ 2787650 w 2787650"/>
              <a:gd name="connsiteY3" fmla="*/ 900113 h 912813"/>
              <a:gd name="connsiteX4" fmla="*/ 0 w 2787650"/>
              <a:gd name="connsiteY4" fmla="*/ 912813 h 912813"/>
              <a:gd name="connsiteX0" fmla="*/ 0 w 2774950"/>
              <a:gd name="connsiteY0" fmla="*/ 912813 h 912813"/>
              <a:gd name="connsiteX1" fmla="*/ 677069 w 2774950"/>
              <a:gd name="connsiteY1" fmla="*/ 0 h 912813"/>
              <a:gd name="connsiteX2" fmla="*/ 1441450 w 2774950"/>
              <a:gd name="connsiteY2" fmla="*/ 300038 h 912813"/>
              <a:gd name="connsiteX3" fmla="*/ 2774950 w 2774950"/>
              <a:gd name="connsiteY3" fmla="*/ 858838 h 912813"/>
              <a:gd name="connsiteX4" fmla="*/ 0 w 2774950"/>
              <a:gd name="connsiteY4" fmla="*/ 912813 h 91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950" h="912813">
                <a:moveTo>
                  <a:pt x="0" y="912813"/>
                </a:moveTo>
                <a:lnTo>
                  <a:pt x="677069" y="0"/>
                </a:lnTo>
                <a:lnTo>
                  <a:pt x="1441450" y="300038"/>
                </a:lnTo>
                <a:lnTo>
                  <a:pt x="2774950" y="858838"/>
                </a:lnTo>
                <a:lnTo>
                  <a:pt x="0" y="912813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flipH="1">
            <a:off x="5399906" y="1466850"/>
            <a:ext cx="2435225" cy="1939925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  <a:gd name="connsiteX0" fmla="*/ 0 w 2752725"/>
              <a:gd name="connsiteY0" fmla="*/ 889000 h 1114425"/>
              <a:gd name="connsiteX1" fmla="*/ 2752725 w 2752725"/>
              <a:gd name="connsiteY1" fmla="*/ 0 h 1114425"/>
              <a:gd name="connsiteX2" fmla="*/ 2654300 w 2752725"/>
              <a:gd name="connsiteY2" fmla="*/ 298450 h 1114425"/>
              <a:gd name="connsiteX3" fmla="*/ 1441450 w 2752725"/>
              <a:gd name="connsiteY3" fmla="*/ 1114425 h 1114425"/>
              <a:gd name="connsiteX4" fmla="*/ 0 w 2752725"/>
              <a:gd name="connsiteY4" fmla="*/ 889000 h 1114425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660650 w 2759075"/>
              <a:gd name="connsiteY2" fmla="*/ 298450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365375 w 2759075"/>
              <a:gd name="connsiteY2" fmla="*/ 358775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759075"/>
              <a:gd name="connsiteY0" fmla="*/ 889000 h 2019300"/>
              <a:gd name="connsiteX1" fmla="*/ 2759075 w 2759075"/>
              <a:gd name="connsiteY1" fmla="*/ 0 h 2019300"/>
              <a:gd name="connsiteX2" fmla="*/ 2365375 w 2759075"/>
              <a:gd name="connsiteY2" fmla="*/ 349250 h 2019300"/>
              <a:gd name="connsiteX3" fmla="*/ 0 w 2759075"/>
              <a:gd name="connsiteY3" fmla="*/ 2019300 h 2019300"/>
              <a:gd name="connsiteX4" fmla="*/ 6350 w 2759075"/>
              <a:gd name="connsiteY4" fmla="*/ 889000 h 2019300"/>
              <a:gd name="connsiteX0" fmla="*/ 6350 w 2435225"/>
              <a:gd name="connsiteY0" fmla="*/ 809625 h 1939925"/>
              <a:gd name="connsiteX1" fmla="*/ 2435225 w 2435225"/>
              <a:gd name="connsiteY1" fmla="*/ 0 h 1939925"/>
              <a:gd name="connsiteX2" fmla="*/ 2365375 w 2435225"/>
              <a:gd name="connsiteY2" fmla="*/ 269875 h 1939925"/>
              <a:gd name="connsiteX3" fmla="*/ 0 w 2435225"/>
              <a:gd name="connsiteY3" fmla="*/ 1939925 h 1939925"/>
              <a:gd name="connsiteX4" fmla="*/ 6350 w 2435225"/>
              <a:gd name="connsiteY4" fmla="*/ 809625 h 19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225" h="1939925">
                <a:moveTo>
                  <a:pt x="6350" y="809625"/>
                </a:moveTo>
                <a:lnTo>
                  <a:pt x="2435225" y="0"/>
                </a:lnTo>
                <a:lnTo>
                  <a:pt x="2365375" y="269875"/>
                </a:lnTo>
                <a:lnTo>
                  <a:pt x="0" y="1939925"/>
                </a:lnTo>
                <a:cubicBezTo>
                  <a:pt x="2117" y="1563158"/>
                  <a:pt x="4233" y="1186392"/>
                  <a:pt x="6350" y="80962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1539875" y="1387475"/>
            <a:ext cx="2600325" cy="1114425"/>
          </a:xfrm>
          <a:custGeom>
            <a:avLst/>
            <a:gdLst>
              <a:gd name="connsiteX0" fmla="*/ 0 w 2600325"/>
              <a:gd name="connsiteY0" fmla="*/ 904875 h 1114425"/>
              <a:gd name="connsiteX1" fmla="*/ 2600325 w 2600325"/>
              <a:gd name="connsiteY1" fmla="*/ 0 h 1114425"/>
              <a:gd name="connsiteX2" fmla="*/ 2501900 w 2600325"/>
              <a:gd name="connsiteY2" fmla="*/ 298450 h 1114425"/>
              <a:gd name="connsiteX3" fmla="*/ 1289050 w 2600325"/>
              <a:gd name="connsiteY3" fmla="*/ 1114425 h 1114425"/>
              <a:gd name="connsiteX4" fmla="*/ 0 w 2600325"/>
              <a:gd name="connsiteY4" fmla="*/ 90487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1114425">
                <a:moveTo>
                  <a:pt x="0" y="904875"/>
                </a:moveTo>
                <a:lnTo>
                  <a:pt x="2600325" y="0"/>
                </a:lnTo>
                <a:lnTo>
                  <a:pt x="2501900" y="298450"/>
                </a:lnTo>
                <a:lnTo>
                  <a:pt x="1289050" y="1114425"/>
                </a:lnTo>
                <a:lnTo>
                  <a:pt x="0" y="904875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3512718"/>
            <a:ext cx="3456384" cy="276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16 strips of 32 pixels each = 512 pixels in all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test </a:t>
            </a:r>
            <a:r>
              <a:rPr lang="en-GB" sz="3600" dirty="0" smtClean="0">
                <a:solidFill>
                  <a:srgbClr val="0000FF"/>
                </a:solidFill>
              </a:rPr>
              <a:t>structures, reminder</a:t>
            </a:r>
            <a:endParaRPr lang="en-GB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800708"/>
            <a:ext cx="1638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/>
          <a:stretch/>
        </p:blipFill>
        <p:spPr bwMode="auto">
          <a:xfrm>
            <a:off x="1520044" y="2276872"/>
            <a:ext cx="646666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955230"/>
            <a:ext cx="3639397" cy="28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2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2" y="3927066"/>
            <a:ext cx="2825612" cy="28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215516" y="3645024"/>
            <a:ext cx="139058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7 analogue outputs from the 512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1500" y="4833156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various </a:t>
            </a:r>
            <a:br>
              <a:rPr lang="en-GB" sz="1400" dirty="0" smtClean="0"/>
            </a:br>
            <a:r>
              <a:rPr lang="en-GB" sz="1400" dirty="0" smtClean="0"/>
              <a:t>E-TCT test structures</a:t>
            </a:r>
          </a:p>
        </p:txBody>
      </p:sp>
      <p:sp>
        <p:nvSpPr>
          <p:cNvPr id="48" name="Left Brace 47"/>
          <p:cNvSpPr/>
          <p:nvPr/>
        </p:nvSpPr>
        <p:spPr>
          <a:xfrm rot="5400000">
            <a:off x="3718185" y="1590900"/>
            <a:ext cx="95834" cy="449211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Brace 48"/>
          <p:cNvSpPr/>
          <p:nvPr/>
        </p:nvSpPr>
        <p:spPr>
          <a:xfrm rot="10800000">
            <a:off x="7978408" y="4005064"/>
            <a:ext cx="95834" cy="324036"/>
          </a:xfrm>
          <a:prstGeom prst="leftBrace">
            <a:avLst>
              <a:gd name="adj1" fmla="val 22944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e 49"/>
          <p:cNvSpPr/>
          <p:nvPr/>
        </p:nvSpPr>
        <p:spPr>
          <a:xfrm>
            <a:off x="972339" y="4453952"/>
            <a:ext cx="95834" cy="1531332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19416" y="3789040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SACI bus for test structures</a:t>
            </a:r>
          </a:p>
        </p:txBody>
      </p:sp>
      <p:sp>
        <p:nvSpPr>
          <p:cNvPr id="52" name="Left Brace 51"/>
          <p:cNvSpPr/>
          <p:nvPr/>
        </p:nvSpPr>
        <p:spPr>
          <a:xfrm rot="10800000">
            <a:off x="7992381" y="4437112"/>
            <a:ext cx="95834" cy="158417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19416" y="5157192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LVDS test structure:</a:t>
            </a:r>
          </a:p>
          <a:p>
            <a:pPr marL="0" indent="0">
              <a:buNone/>
            </a:pPr>
            <a:r>
              <a:rPr lang="en-GB" sz="1100" dirty="0" err="1"/>
              <a:t>Tx</a:t>
            </a:r>
            <a:r>
              <a:rPr lang="en-GB" sz="1100" dirty="0"/>
              <a:t>-Rx CMOS to LVDS and LVDS low power to LVDS full power driver</a:t>
            </a:r>
            <a:endParaRPr lang="en-GB" sz="1100" dirty="0" smtClean="0"/>
          </a:p>
        </p:txBody>
      </p:sp>
      <p:sp>
        <p:nvSpPr>
          <p:cNvPr id="54" name="Left Brace 53"/>
          <p:cNvSpPr/>
          <p:nvPr/>
        </p:nvSpPr>
        <p:spPr>
          <a:xfrm>
            <a:off x="1355612" y="3955230"/>
            <a:ext cx="95834" cy="51788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084168" y="3500675"/>
            <a:ext cx="3420380" cy="32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1 digital output, </a:t>
            </a:r>
            <a:r>
              <a:rPr lang="en-GB" sz="1400" dirty="0" err="1" smtClean="0"/>
              <a:t>muxed</a:t>
            </a:r>
            <a:r>
              <a:rPr lang="en-GB" sz="1400" dirty="0" smtClean="0"/>
              <a:t> from 512 pixels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984268" y="3765420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508104" y="800708"/>
            <a:ext cx="1230208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CHESS-2-AMS</a:t>
            </a:r>
            <a:br>
              <a:rPr lang="en-GB" sz="1400" dirty="0" smtClean="0"/>
            </a:br>
            <a:r>
              <a:rPr lang="en-GB" sz="1400" dirty="0" smtClean="0"/>
              <a:t>reticule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202558" y="2568683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CHESS-2-AMS test structures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53276" y="6165304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left side structures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4391980" y="6165304"/>
            <a:ext cx="2484276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right side </a:t>
            </a:r>
            <a:r>
              <a:rPr lang="en-GB" sz="1600" dirty="0"/>
              <a:t>structures</a:t>
            </a:r>
            <a:endParaRPr lang="en-GB" sz="1600" dirty="0" smtClean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06590" y="5409220"/>
            <a:ext cx="164553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+ 4 </a:t>
            </a:r>
            <a:r>
              <a:rPr lang="en-GB" sz="1400" dirty="0" err="1" smtClean="0"/>
              <a:t>radsoft</a:t>
            </a:r>
            <a:r>
              <a:rPr lang="en-GB" sz="1400" dirty="0" smtClean="0"/>
              <a:t> DACs</a:t>
            </a:r>
          </a:p>
        </p:txBody>
      </p:sp>
    </p:spTree>
    <p:extLst>
      <p:ext uri="{BB962C8B-B14F-4D97-AF65-F5344CB8AC3E}">
        <p14:creationId xmlns:p14="http://schemas.microsoft.com/office/powerpoint/2010/main" val="2213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93019"/>
              </p:ext>
            </p:extLst>
          </p:nvPr>
        </p:nvGraphicFramePr>
        <p:xfrm>
          <a:off x="251520" y="1052736"/>
          <a:ext cx="8820980" cy="574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  <a:gridCol w="1764196"/>
              </a:tblGrid>
              <a:tr h="884943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changeable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fixed (high/low)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0509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Strips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5: </a:t>
                      </a:r>
                      <a:r>
                        <a:rPr lang="en-GB" sz="1600" dirty="0" smtClean="0"/>
                        <a:t>0V, 1.8V, 3.3V, 3.6V, HV</a:t>
                      </a:r>
                    </a:p>
                    <a:p>
                      <a:r>
                        <a:rPr lang="en-GB" sz="800" dirty="0" smtClean="0"/>
                        <a:t>0V: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gnda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!_test; 1.8V: vdd18; </a:t>
                      </a:r>
                    </a:p>
                    <a:p>
                      <a:r>
                        <a:rPr lang="en-GB" sz="800" dirty="0" smtClean="0"/>
                        <a:t>3.3V: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vdda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!_test,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i="1" dirty="0" err="1" smtClean="0"/>
                        <a:t>vddo</a:t>
                      </a:r>
                      <a:r>
                        <a:rPr lang="en-GB" sz="800" i="1" dirty="0" smtClean="0"/>
                        <a:t>!</a:t>
                      </a:r>
                      <a:endParaRPr lang="en-GB" sz="800" dirty="0" smtClean="0"/>
                    </a:p>
                    <a:p>
                      <a:r>
                        <a:rPr lang="en-GB" sz="800" dirty="0" smtClean="0"/>
                        <a:t>3.6V: </a:t>
                      </a:r>
                      <a:r>
                        <a:rPr lang="en-GB" sz="800" dirty="0" err="1" smtClean="0"/>
                        <a:t>vddbias</a:t>
                      </a:r>
                      <a:r>
                        <a:rPr lang="en-GB" sz="800" dirty="0" smtClean="0"/>
                        <a:t>; HV: </a:t>
                      </a:r>
                      <a:r>
                        <a:rPr lang="en-GB" sz="800" dirty="0" err="1" smtClean="0"/>
                        <a:t>psub</a:t>
                      </a:r>
                      <a:r>
                        <a:rPr lang="en-GB" sz="800" dirty="0" smtClean="0"/>
                        <a:t>!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7</a:t>
                      </a:r>
                    </a:p>
                    <a:p>
                      <a:r>
                        <a:rPr lang="en-GB" sz="800" dirty="0" err="1" smtClean="0"/>
                        <a:t>ck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global_reset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charge_inj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saci_ck_test</a:t>
                      </a:r>
                      <a:r>
                        <a:rPr lang="en-GB" sz="800" dirty="0" smtClean="0"/>
                        <a:t> + </a:t>
                      </a:r>
                      <a:r>
                        <a:rPr lang="en-GB" sz="800" dirty="0" err="1" smtClean="0"/>
                        <a:t>saci_ck_array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saci_cmd_test</a:t>
                      </a:r>
                      <a:r>
                        <a:rPr lang="en-GB" sz="800" baseline="0" dirty="0" smtClean="0"/>
                        <a:t> + </a:t>
                      </a:r>
                      <a:r>
                        <a:rPr lang="en-GB" sz="800" dirty="0" err="1" smtClean="0"/>
                        <a:t>saci_cmd_array</a:t>
                      </a:r>
                      <a:endParaRPr lang="en-GB" sz="800" dirty="0" smtClean="0"/>
                    </a:p>
                    <a:p>
                      <a:endParaRPr lang="en-GB" sz="800" i="1" dirty="0" smtClean="0"/>
                    </a:p>
                    <a:p>
                      <a:r>
                        <a:rPr lang="en-GB" sz="800" i="1" dirty="0" smtClean="0"/>
                        <a:t>+</a:t>
                      </a:r>
                      <a:r>
                        <a:rPr lang="en-GB" sz="800" i="1" baseline="0" dirty="0" smtClean="0"/>
                        <a:t> means </a:t>
                      </a:r>
                      <a:r>
                        <a:rPr lang="en-GB" sz="800" i="1" baseline="0" dirty="0" err="1" smtClean="0"/>
                        <a:t>commoned</a:t>
                      </a:r>
                      <a:r>
                        <a:rPr lang="en-GB" sz="800" i="1" baseline="0" dirty="0" smtClean="0"/>
                        <a:t> on board</a:t>
                      </a:r>
                      <a:endParaRPr lang="en-GB" sz="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10</a:t>
                      </a:r>
                    </a:p>
                    <a:p>
                      <a:r>
                        <a:rPr lang="en-GB" sz="800" dirty="0" smtClean="0"/>
                        <a:t>ana_out1 to ana_out7, </a:t>
                      </a:r>
                      <a:r>
                        <a:rPr lang="en-GB" sz="800" dirty="0" err="1" smtClean="0"/>
                        <a:t>Out_mux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saci_rsp_array</a:t>
                      </a:r>
                      <a:r>
                        <a:rPr lang="en-GB" sz="800" dirty="0" smtClean="0"/>
                        <a:t>, </a:t>
                      </a:r>
                      <a:endParaRPr lang="en-GB" sz="8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</a:t>
                      </a:r>
                      <a:r>
                        <a:rPr lang="en-GB" sz="1600" baseline="0" dirty="0" smtClean="0"/>
                        <a:t> DACs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</a:p>
                    <a:p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DAC_EnB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</a:p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RP, RN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</a:p>
                    <a:p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Cascode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Baseline,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Baseline_R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Threshold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</a:t>
                      </a:r>
                      <a:r>
                        <a:rPr lang="en-GB" sz="1600" baseline="0" dirty="0" smtClean="0"/>
                        <a:t> Edge TCT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0 new </a:t>
                      </a:r>
                      <a:r>
                        <a:rPr lang="en-GB" sz="1600" baseline="0" dirty="0" smtClean="0"/>
                        <a:t>(all HV)</a:t>
                      </a:r>
                    </a:p>
                    <a:p>
                      <a:r>
                        <a:rPr lang="en-GB" sz="800" dirty="0" err="1" smtClean="0"/>
                        <a:t>nwell_periphery_hv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big_array_hv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0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8</a:t>
                      </a:r>
                    </a:p>
                    <a:p>
                      <a:r>
                        <a:rPr lang="en-GB" sz="800" dirty="0" err="1" smtClean="0"/>
                        <a:t>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</a:t>
                      </a:r>
                      <a:endParaRPr lang="en-GB" sz="8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LVDS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0V: gndlvds1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3.3V: vddlvds1, </a:t>
                      </a:r>
                      <a:r>
                        <a:rPr lang="en-GB" sz="800" b="0" i="1" baseline="0" dirty="0" err="1" smtClean="0"/>
                        <a:t>vddo</a:t>
                      </a:r>
                      <a:r>
                        <a:rPr lang="en-GB" sz="800" b="0" i="1" baseline="0" dirty="0" smtClean="0"/>
                        <a:t>!</a:t>
                      </a:r>
                      <a:r>
                        <a:rPr lang="en-GB" sz="800" b="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HV: </a:t>
                      </a:r>
                      <a:r>
                        <a:rPr lang="en-GB" sz="800" b="0" baseline="0" dirty="0" err="1" smtClean="0"/>
                        <a:t>psub</a:t>
                      </a:r>
                      <a:r>
                        <a:rPr lang="en-GB" sz="800" b="0" baseline="0" dirty="0" smtClean="0"/>
                        <a:t>!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10</a:t>
                      </a:r>
                    </a:p>
                    <a:p>
                      <a:r>
                        <a:rPr lang="en-GB" sz="800" dirty="0" err="1" smtClean="0"/>
                        <a:t>cmos_in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rxinplus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rxminus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lvdsbiastx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acmodeEn</a:t>
                      </a:r>
                      <a:r>
                        <a:rPr lang="en-GB" sz="800" dirty="0" smtClean="0"/>
                        <a:t>, In100Enable, In300Enable, BIT_SEL, </a:t>
                      </a:r>
                      <a:r>
                        <a:rPr lang="en-GB" sz="800" dirty="0" err="1" smtClean="0"/>
                        <a:t>LVDS_TX_CurrentBit</a:t>
                      </a:r>
                      <a:r>
                        <a:rPr lang="en-GB" sz="800" dirty="0" smtClean="0"/>
                        <a:t>, LVDSTXVCOMMON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0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3</a:t>
                      </a:r>
                    </a:p>
                    <a:p>
                      <a:r>
                        <a:rPr lang="en-GB" sz="800" dirty="0" err="1" smtClean="0"/>
                        <a:t>buffer_rx_out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txoutminus</a:t>
                      </a:r>
                      <a:endParaRPr lang="en-GB" sz="8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Bottom array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0 new? </a:t>
                      </a:r>
                      <a:br>
                        <a:rPr lang="en-GB" sz="1600" b="1" baseline="0" dirty="0" smtClean="0"/>
                      </a:br>
                      <a:r>
                        <a:rPr lang="en-GB" sz="1600" baseline="0" dirty="0" smtClean="0"/>
                        <a:t>(to confirm)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baseline="0" dirty="0" smtClean="0"/>
                        <a:t>0 new? </a:t>
                      </a:r>
                      <a:br>
                        <a:rPr lang="en-GB" sz="1600" b="1" baseline="0" dirty="0" smtClean="0"/>
                      </a:br>
                      <a:r>
                        <a:rPr lang="en-GB" sz="1600" b="0" baseline="0" dirty="0" smtClean="0"/>
                        <a:t>(to confirm)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0 new? </a:t>
                      </a:r>
                      <a:br>
                        <a:rPr lang="en-GB" sz="1600" b="1" baseline="0" dirty="0" smtClean="0"/>
                      </a:br>
                      <a:r>
                        <a:rPr lang="en-GB" sz="1600" b="0" baseline="0" dirty="0" smtClean="0"/>
                        <a:t>(to confirm)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14</a:t>
                      </a:r>
                      <a:r>
                        <a:rPr lang="en-GB" sz="1600" baseline="0" dirty="0" smtClean="0"/>
                        <a:t> LVDS pairs?</a:t>
                      </a:r>
                    </a:p>
                    <a:p>
                      <a:r>
                        <a:rPr lang="en-GB" sz="1600" baseline="0" dirty="0" smtClean="0"/>
                        <a:t>= </a:t>
                      </a:r>
                      <a:r>
                        <a:rPr lang="en-GB" sz="1600" b="1" baseline="0" dirty="0" smtClean="0">
                          <a:solidFill>
                            <a:srgbClr val="FF0066"/>
                          </a:solidFill>
                        </a:rPr>
                        <a:t>28</a:t>
                      </a:r>
                      <a:r>
                        <a:rPr lang="en-GB" sz="1600" baseline="0" dirty="0" smtClean="0"/>
                        <a:t> connections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54" y="692696"/>
            <a:ext cx="8210866" cy="420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Current understanding of connections required:</a:t>
            </a: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Test structures – what’s needed?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3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34218"/>
              </p:ext>
            </p:extLst>
          </p:nvPr>
        </p:nvGraphicFramePr>
        <p:xfrm>
          <a:off x="251520" y="1153836"/>
          <a:ext cx="8820980" cy="439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  <a:gridCol w="1764196"/>
              </a:tblGrid>
              <a:tr h="884943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changeable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fixed (high/low)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0509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Test structures: Strips,</a:t>
                      </a:r>
                      <a:r>
                        <a:rPr lang="en-GB" sz="1600" baseline="0" dirty="0" smtClean="0"/>
                        <a:t> DACs, Edge TCT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5: </a:t>
                      </a:r>
                      <a:r>
                        <a:rPr lang="en-GB" sz="1600" dirty="0" smtClean="0"/>
                        <a:t>0V, 1.8V, 3.3V, 3.6V, HV</a:t>
                      </a:r>
                    </a:p>
                    <a:p>
                      <a:r>
                        <a:rPr lang="en-GB" sz="800" dirty="0" smtClean="0"/>
                        <a:t>0V: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gnda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gndd</a:t>
                      </a:r>
                      <a:r>
                        <a:rPr lang="en-GB" sz="800" dirty="0" smtClean="0"/>
                        <a:t>!_test; 1.8V: vdd18; </a:t>
                      </a:r>
                    </a:p>
                    <a:p>
                      <a:r>
                        <a:rPr lang="en-GB" sz="800" dirty="0" smtClean="0"/>
                        <a:t>3.3V: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!_array, </a:t>
                      </a:r>
                      <a:r>
                        <a:rPr lang="en-GB" sz="800" dirty="0" err="1" smtClean="0"/>
                        <a:t>vdda</a:t>
                      </a:r>
                      <a:r>
                        <a:rPr lang="en-GB" sz="800" dirty="0" smtClean="0"/>
                        <a:t>!_test, </a:t>
                      </a:r>
                      <a:r>
                        <a:rPr lang="en-GB" sz="800" dirty="0" err="1" smtClean="0"/>
                        <a:t>vddd</a:t>
                      </a:r>
                      <a:r>
                        <a:rPr lang="en-GB" sz="800" dirty="0" smtClean="0"/>
                        <a:t>!_test,</a:t>
                      </a:r>
                      <a:r>
                        <a:rPr lang="en-GB" sz="800" baseline="0" dirty="0" smtClean="0"/>
                        <a:t> </a:t>
                      </a:r>
                      <a:r>
                        <a:rPr lang="en-GB" sz="800" i="1" dirty="0" err="1" smtClean="0"/>
                        <a:t>vddo</a:t>
                      </a:r>
                      <a:r>
                        <a:rPr lang="en-GB" sz="800" i="1" dirty="0" smtClean="0"/>
                        <a:t>!</a:t>
                      </a:r>
                      <a:endParaRPr lang="en-GB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/>
                        <a:t>3.6V: </a:t>
                      </a:r>
                      <a:r>
                        <a:rPr lang="en-GB" sz="800" dirty="0" err="1" smtClean="0"/>
                        <a:t>vddbias</a:t>
                      </a:r>
                      <a:r>
                        <a:rPr lang="en-GB" sz="800" dirty="0" smtClean="0"/>
                        <a:t>; HV: </a:t>
                      </a:r>
                      <a:r>
                        <a:rPr lang="en-GB" sz="800" dirty="0" err="1" smtClean="0"/>
                        <a:t>psub</a:t>
                      </a:r>
                      <a:r>
                        <a:rPr lang="en-GB" sz="800" dirty="0" smtClean="0"/>
                        <a:t>! </a:t>
                      </a:r>
                      <a:r>
                        <a:rPr lang="en-GB" sz="800" dirty="0" err="1" smtClean="0"/>
                        <a:t>nwell_periphery_hv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big_nwell_hv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big_array_hv</a:t>
                      </a:r>
                      <a:endParaRPr lang="en-GB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/>
                        <a:t>ck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global_reset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charge_inj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saci_ck_test</a:t>
                      </a:r>
                      <a:r>
                        <a:rPr lang="en-GB" sz="800" dirty="0" smtClean="0"/>
                        <a:t> + </a:t>
                      </a:r>
                      <a:r>
                        <a:rPr lang="en-GB" sz="800" dirty="0" err="1" smtClean="0"/>
                        <a:t>saci_ck_array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saci_sel_array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saci_cmd_test</a:t>
                      </a:r>
                      <a:r>
                        <a:rPr lang="en-GB" sz="800" baseline="0" dirty="0" smtClean="0"/>
                        <a:t> + </a:t>
                      </a:r>
                      <a:r>
                        <a:rPr lang="en-GB" sz="800" dirty="0" err="1" smtClean="0"/>
                        <a:t>saci_cmd_array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DAC_EnB</a:t>
                      </a:r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800" i="1" dirty="0" smtClean="0"/>
                    </a:p>
                    <a:p>
                      <a:r>
                        <a:rPr lang="en-GB" sz="800" i="1" dirty="0" smtClean="0"/>
                        <a:t>+</a:t>
                      </a:r>
                      <a:r>
                        <a:rPr lang="en-GB" sz="800" i="1" baseline="0" dirty="0" smtClean="0"/>
                        <a:t> means </a:t>
                      </a:r>
                      <a:r>
                        <a:rPr lang="en-GB" sz="800" i="1" baseline="0" dirty="0" err="1" smtClean="0"/>
                        <a:t>commoned</a:t>
                      </a:r>
                      <a:r>
                        <a:rPr lang="en-GB" sz="800" i="1" baseline="0" dirty="0" smtClean="0"/>
                        <a:t> on board</a:t>
                      </a:r>
                      <a:endParaRPr lang="en-GB" sz="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</a:p>
                    <a:p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RP, RN</a:t>
                      </a:r>
                      <a:endParaRPr lang="en-GB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22</a:t>
                      </a:r>
                    </a:p>
                    <a:p>
                      <a:r>
                        <a:rPr lang="en-GB" sz="800" dirty="0" smtClean="0"/>
                        <a:t>ana_out1 to ana_out7, </a:t>
                      </a:r>
                      <a:r>
                        <a:rPr lang="en-GB" sz="800" dirty="0" err="1" smtClean="0"/>
                        <a:t>Out_mux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saci_rsp_test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saci_rsp_array</a:t>
                      </a:r>
                      <a:r>
                        <a:rPr lang="en-GB" sz="8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Cascode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Baseline, 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Baseline_R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, Threshold</a:t>
                      </a:r>
                    </a:p>
                    <a:p>
                      <a:r>
                        <a:rPr lang="en-GB" sz="800" dirty="0" smtClean="0"/>
                        <a:t> </a:t>
                      </a:r>
                      <a:r>
                        <a:rPr lang="en-GB" sz="800" dirty="0" err="1" smtClean="0"/>
                        <a:t>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nwell_no_side_contacts_periphery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nwell_half_periphery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big_nwell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big_array</a:t>
                      </a:r>
                      <a:endParaRPr lang="en-GB" sz="800" dirty="0" smtClean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r>
                        <a:rPr lang="en-GB" sz="1600" baseline="0" dirty="0" smtClean="0"/>
                        <a:t> for a</a:t>
                      </a:r>
                      <a:r>
                        <a:rPr lang="en-GB" sz="1600" dirty="0" smtClean="0"/>
                        <a:t>ll of the above + bottom </a:t>
                      </a:r>
                      <a:r>
                        <a:rPr lang="en-GB" sz="1600" dirty="0" smtClean="0"/>
                        <a:t>array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8</a:t>
                      </a:r>
                    </a:p>
                    <a:p>
                      <a:r>
                        <a:rPr lang="en-GB" sz="1600" b="0" baseline="0" dirty="0" smtClean="0"/>
                        <a:t>(</a:t>
                      </a:r>
                      <a:r>
                        <a:rPr lang="en-GB" sz="1600" b="0" baseline="0" dirty="0" smtClean="0"/>
                        <a:t>to confirm)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/>
                        <a:t>(</a:t>
                      </a:r>
                      <a:r>
                        <a:rPr lang="en-GB" sz="1600" b="0" baseline="0" dirty="0" smtClean="0"/>
                        <a:t>to confirm)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50</a:t>
                      </a:r>
                    </a:p>
                    <a:p>
                      <a:r>
                        <a:rPr lang="en-GB" sz="1600" baseline="0" dirty="0" smtClean="0"/>
                        <a:t>(+ </a:t>
                      </a:r>
                      <a:r>
                        <a:rPr lang="en-GB" sz="1600" b="1" baseline="0" dirty="0" smtClean="0">
                          <a:solidFill>
                            <a:srgbClr val="FF0066"/>
                          </a:solidFill>
                        </a:rPr>
                        <a:t>28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/>
                        <a:t>connections, to confirm)</a:t>
                      </a:r>
                      <a:endParaRPr lang="en-GB" sz="1600" dirty="0"/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Additional signals for Test structures: LVDS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/>
                        <a:t>+ 0 new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0V: gndlvds1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3.3V: vddlvds1, </a:t>
                      </a:r>
                      <a:r>
                        <a:rPr lang="en-GB" sz="800" b="0" i="1" baseline="0" dirty="0" err="1" smtClean="0"/>
                        <a:t>vddo</a:t>
                      </a:r>
                      <a:r>
                        <a:rPr lang="en-GB" sz="800" b="0" i="1" baseline="0" dirty="0" smtClean="0"/>
                        <a:t>!</a:t>
                      </a:r>
                      <a:r>
                        <a:rPr lang="en-GB" sz="800" b="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baseline="0" dirty="0" smtClean="0"/>
                        <a:t>HV: </a:t>
                      </a:r>
                      <a:r>
                        <a:rPr lang="en-GB" sz="800" b="0" baseline="0" dirty="0" err="1" smtClean="0"/>
                        <a:t>psub</a:t>
                      </a:r>
                      <a:r>
                        <a:rPr lang="en-GB" sz="800" b="0" baseline="0" dirty="0" smtClean="0"/>
                        <a:t>!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+ 10</a:t>
                      </a:r>
                    </a:p>
                    <a:p>
                      <a:r>
                        <a:rPr lang="en-GB" sz="800" dirty="0" err="1" smtClean="0"/>
                        <a:t>cmos_in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rxinplus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rxminus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lvdsbiastx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acmodeEn</a:t>
                      </a:r>
                      <a:r>
                        <a:rPr lang="en-GB" sz="800" dirty="0" smtClean="0"/>
                        <a:t>, In100Enable, In300Enable, BIT_SEL, </a:t>
                      </a:r>
                      <a:r>
                        <a:rPr lang="en-GB" sz="800" dirty="0" err="1" smtClean="0"/>
                        <a:t>LVDS_TX_CurrentBit</a:t>
                      </a:r>
                      <a:r>
                        <a:rPr lang="en-GB" sz="800" dirty="0" smtClean="0"/>
                        <a:t>, LVDSTXVCOMMON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+ 0</a:t>
                      </a:r>
                    </a:p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+ 3</a:t>
                      </a:r>
                    </a:p>
                    <a:p>
                      <a:r>
                        <a:rPr lang="en-GB" sz="800" dirty="0" err="1" smtClean="0"/>
                        <a:t>buffer_rx_out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txoutplus</a:t>
                      </a:r>
                      <a:r>
                        <a:rPr lang="en-GB" sz="800" dirty="0" smtClean="0"/>
                        <a:t>, </a:t>
                      </a:r>
                      <a:r>
                        <a:rPr lang="en-GB" sz="800" dirty="0" err="1" smtClean="0"/>
                        <a:t>txoutminus</a:t>
                      </a:r>
                      <a:endParaRPr lang="en-GB" sz="800" dirty="0" smtClean="0"/>
                    </a:p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54" y="692696"/>
            <a:ext cx="8210866" cy="420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Current understanding of connections required:</a:t>
            </a: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Test structures – summar</a:t>
            </a:r>
            <a:r>
              <a:rPr lang="en-GB" sz="3200" dirty="0" smtClean="0">
                <a:solidFill>
                  <a:srgbClr val="0000FF"/>
                </a:solidFill>
              </a:rPr>
              <a:t>y of needs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4</a:t>
            </a:fld>
            <a:endParaRPr lang="en-GB" sz="11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4617132"/>
            <a:ext cx="87849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520" y="4581128"/>
            <a:ext cx="87849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0000FF"/>
                </a:solidFill>
              </a:rPr>
              <a:t>Daughterboard connector – what’s available?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5</a:t>
            </a:fld>
            <a:endParaRPr lang="en-GB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30010"/>
              </p:ext>
            </p:extLst>
          </p:nvPr>
        </p:nvGraphicFramePr>
        <p:xfrm>
          <a:off x="251520" y="1052736"/>
          <a:ext cx="8820980" cy="5700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4216"/>
                <a:gridCol w="1764196"/>
                <a:gridCol w="1764196"/>
                <a:gridCol w="1764196"/>
              </a:tblGrid>
              <a:tr h="884943">
                <a:tc>
                  <a:txBody>
                    <a:bodyPr/>
                    <a:lstStyle/>
                    <a:p>
                      <a:r>
                        <a:rPr lang="en-GB" dirty="0" smtClean="0"/>
                        <a:t>Section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supplies/ bias/HV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fast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inputs</a:t>
                      </a:r>
                      <a:r>
                        <a:rPr lang="en-GB" baseline="0" dirty="0" smtClean="0"/>
                        <a:t> – slow changing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# of outputs</a:t>
                      </a:r>
                      <a:endParaRPr lang="en-GB" dirty="0"/>
                    </a:p>
                  </a:txBody>
                  <a:tcPr/>
                </a:tc>
              </a:tr>
              <a:tr h="105096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CHESS-1 daughterboard connector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4 supplies: </a:t>
                      </a:r>
                      <a:r>
                        <a:rPr lang="en-GB" sz="1600" dirty="0" smtClean="0"/>
                        <a:t>0V, 1.8V, 3.3V, HV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7 Bias DACs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  <a:r>
                        <a:rPr lang="en-GB" sz="1600" b="1" baseline="0" dirty="0" smtClean="0">
                          <a:solidFill>
                            <a:srgbClr val="FF0066"/>
                          </a:solidFill>
                        </a:rPr>
                        <a:t> in all</a:t>
                      </a: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: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 suitable for clock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1 for analogue injection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 connections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to digital I/O of FPGA</a:t>
                      </a:r>
                      <a:endParaRPr lang="en-GB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7 Bias DACs</a:t>
                      </a:r>
                      <a:endParaRPr lang="en-GB" sz="1600" dirty="0" smtClean="0"/>
                    </a:p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rgbClr val="FF0066"/>
                          </a:solidFill>
                        </a:rPr>
                        <a:t>79</a:t>
                      </a:r>
                      <a:endParaRPr lang="en-GB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89317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As far as I can see, the bias DACs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on the motherboard aren’t needed to supply any bias voltages to CHESS-2? </a:t>
                      </a: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To be confirmed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The proposed clock line is the digital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reset for TJ-CHESS. </a:t>
                      </a:r>
                    </a:p>
                    <a:p>
                      <a:endParaRPr lang="en-GB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The 2 connections to the FPGA were daughterboard flavour ID bits, intended as outputs of d/b, but can be repurposed.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If not needed to provide bias levels to CHESS-2,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</a:rPr>
                        <a:t> then the 7 Bias DACs can be used as slow digital inputs to CHESS-2.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322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My current thinking is:</a:t>
            </a:r>
            <a:br>
              <a:rPr lang="en-GB" sz="2000" dirty="0" smtClean="0"/>
            </a:br>
            <a:endParaRPr lang="en-GB" sz="600" dirty="0" smtClean="0"/>
          </a:p>
          <a:p>
            <a:r>
              <a:rPr lang="en-GB" sz="2000" dirty="0" smtClean="0"/>
              <a:t>We have enough connections to cover these test structures:</a:t>
            </a:r>
          </a:p>
          <a:p>
            <a:pPr lvl="1"/>
            <a:r>
              <a:rPr lang="en-GB" sz="1600" dirty="0" smtClean="0"/>
              <a:t>Strips</a:t>
            </a:r>
          </a:p>
          <a:p>
            <a:pPr lvl="1"/>
            <a:r>
              <a:rPr lang="en-GB" sz="1600" dirty="0" smtClean="0"/>
              <a:t>DACs</a:t>
            </a:r>
          </a:p>
          <a:p>
            <a:pPr lvl="1"/>
            <a:r>
              <a:rPr lang="en-GB" sz="1600" dirty="0" smtClean="0"/>
              <a:t>Edge TCT structures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2000" dirty="0"/>
              <a:t>We </a:t>
            </a:r>
            <a:r>
              <a:rPr lang="en-GB" sz="2000" dirty="0" smtClean="0"/>
              <a:t>have </a:t>
            </a:r>
            <a:r>
              <a:rPr lang="en-GB" sz="2000" dirty="0"/>
              <a:t>enough </a:t>
            </a:r>
            <a:r>
              <a:rPr lang="en-GB" sz="2000" dirty="0" smtClean="0"/>
              <a:t>outputs to also connect the digital outputs of the bottom array to the motherboard’s analogue outputs.</a:t>
            </a:r>
            <a:endParaRPr lang="en-GB" sz="2000" dirty="0"/>
          </a:p>
          <a:p>
            <a:pPr lvl="1"/>
            <a:r>
              <a:rPr lang="en-GB" sz="1600" dirty="0" smtClean="0"/>
              <a:t>I *think* we have enough inputs to work with the bottom array</a:t>
            </a:r>
            <a:r>
              <a:rPr lang="en-GB" sz="1600" dirty="0" smtClean="0"/>
              <a:t>. </a:t>
            </a:r>
          </a:p>
          <a:p>
            <a:pPr lvl="1"/>
            <a:r>
              <a:rPr lang="en-GB" sz="1600" dirty="0" smtClean="0"/>
              <a:t>Need to check more points with the design team.</a:t>
            </a:r>
          </a:p>
          <a:p>
            <a:pPr lvl="1"/>
            <a:r>
              <a:rPr lang="en-GB" sz="1600" dirty="0" smtClean="0"/>
              <a:t>Since we need to have the bottom array’s SACI bus connected anyway to work with the test structures, this is worth trying.</a:t>
            </a:r>
          </a:p>
          <a:p>
            <a:pPr lvl="1"/>
            <a:endParaRPr lang="en-GB" sz="1600" dirty="0"/>
          </a:p>
          <a:p>
            <a:r>
              <a:rPr lang="en-GB" sz="2000" dirty="0" smtClean="0"/>
              <a:t>The LVDS test structures require more inputs than the CHESS-1 system can provide. Also, the outputs would pass through a switch and a buffer, so the outputs would undergo some changes.</a:t>
            </a:r>
          </a:p>
          <a:p>
            <a:pPr lvl="1"/>
            <a:r>
              <a:rPr lang="en-GB" sz="1600" dirty="0" smtClean="0"/>
              <a:t>It seems better to me to make a separate test board for the LVDS testing.</a:t>
            </a:r>
            <a:endParaRPr lang="en-GB" sz="16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FF"/>
                </a:solidFill>
              </a:rPr>
              <a:t>P</a:t>
            </a:r>
            <a:r>
              <a:rPr lang="en-GB" sz="3200" dirty="0" smtClean="0">
                <a:solidFill>
                  <a:srgbClr val="0000FF"/>
                </a:solidFill>
              </a:rPr>
              <a:t>roposal: what to include on daughterboard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6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3228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Update from Todd: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Planning with Federico for irradiation at PS: end of Sept </a:t>
            </a:r>
            <a:r>
              <a:rPr lang="en-GB" sz="2000" dirty="0" smtClean="0"/>
              <a:t>or </a:t>
            </a:r>
            <a:r>
              <a:rPr lang="en-GB" sz="2000" dirty="0" smtClean="0"/>
              <a:t>start of Oct.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We can only have two different exposure levels.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What levels do people think we should use?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Todd suggests 0.5 and 1.0 x 10</a:t>
            </a:r>
            <a:r>
              <a:rPr lang="en-GB" sz="2000" baseline="30000" dirty="0" smtClean="0"/>
              <a:t>15</a:t>
            </a:r>
            <a:r>
              <a:rPr lang="en-GB" sz="2000" dirty="0" smtClean="0"/>
              <a:t> n/cm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equivalent. </a:t>
            </a: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irradiation plans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7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update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39" y="836712"/>
            <a:ext cx="879584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Next meeting will be Thursday </a:t>
            </a:r>
            <a:r>
              <a:rPr lang="en-GB" sz="2400" dirty="0" smtClean="0"/>
              <a:t>26</a:t>
            </a:r>
            <a:r>
              <a:rPr lang="en-GB" sz="2400" dirty="0" smtClean="0"/>
              <a:t> </a:t>
            </a:r>
            <a:r>
              <a:rPr lang="en-GB" sz="2400" dirty="0" smtClean="0"/>
              <a:t>May, </a:t>
            </a:r>
            <a:r>
              <a:rPr lang="en-GB" sz="2400" dirty="0"/>
              <a:t>usual 15:30 Geneva time</a:t>
            </a:r>
            <a:endParaRPr lang="en-GB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Most recent minutes (annotated slides</a:t>
            </a:r>
            <a:r>
              <a:rPr lang="en-GB" sz="2400" dirty="0" smtClean="0"/>
              <a:t>) will be placed here by the time of the meeting: </a:t>
            </a:r>
            <a:r>
              <a:rPr lang="en-GB" sz="2400" dirty="0" smtClean="0">
                <a:hlinkClick r:id="rId2"/>
              </a:rPr>
              <a:t>link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/>
              <a:t> </a:t>
            </a:r>
            <a:endParaRPr lang="en-GB" sz="2200" dirty="0" smtClean="0"/>
          </a:p>
          <a:p>
            <a:pPr>
              <a:spcAft>
                <a:spcPts val="600"/>
              </a:spcAft>
            </a:pPr>
            <a:r>
              <a:rPr lang="en-GB" sz="2400" b="1" dirty="0" smtClean="0"/>
              <a:t>Update: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We </a:t>
            </a:r>
            <a:r>
              <a:rPr lang="en-GB" sz="2400" dirty="0" smtClean="0"/>
              <a:t>have firmed up </a:t>
            </a:r>
            <a:r>
              <a:rPr lang="en-GB" sz="2400" dirty="0" smtClean="0">
                <a:latin typeface="Calibri"/>
              </a:rPr>
              <a:t>the </a:t>
            </a:r>
            <a:r>
              <a:rPr lang="en-GB" sz="2400" dirty="0" smtClean="0">
                <a:latin typeface="Calibri"/>
              </a:rPr>
              <a:t>spec for </a:t>
            </a:r>
            <a:r>
              <a:rPr lang="en-GB" sz="2400" dirty="0" smtClean="0">
                <a:latin typeface="Calibri"/>
              </a:rPr>
              <a:t>the CHESS-2 </a:t>
            </a:r>
            <a:r>
              <a:rPr lang="en-GB" sz="2400" dirty="0" smtClean="0">
                <a:latin typeface="Calibri"/>
              </a:rPr>
              <a:t>data </a:t>
            </a:r>
            <a:r>
              <a:rPr lang="en-GB" sz="2400" dirty="0" smtClean="0">
                <a:latin typeface="Calibri"/>
              </a:rPr>
              <a:t>emulator. USTC is working on this.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</a:rPr>
              <a:t>UBC is working on the firmware build to include the present ABC130* code on the Nexys Video with Matt’s help.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</a:rPr>
              <a:t>For the high-level design, we are working on the data path changes and the processing of triggers. </a:t>
            </a:r>
            <a:br>
              <a:rPr lang="en-GB" sz="2400" dirty="0" smtClean="0">
                <a:latin typeface="Calibri"/>
              </a:rPr>
            </a:br>
            <a:r>
              <a:rPr lang="en-GB" sz="2400" dirty="0" smtClean="0">
                <a:latin typeface="Calibri"/>
              </a:rPr>
              <a:t>Reminder: we are using the ABC130 format of L0/CMD and L1/R3 serial multiplexed inputs.</a:t>
            </a:r>
            <a:endParaRPr lang="en-GB" sz="24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8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805</Words>
  <Application>Microsoft Office PowerPoint</Application>
  <PresentationFormat>On-screen Show (4:3)</PresentationFormat>
  <Paragraphs>168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Status of test kit and ABCN’ work 24 May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400</cp:revision>
  <cp:lastPrinted>2016-03-27T01:56:20Z</cp:lastPrinted>
  <dcterms:created xsi:type="dcterms:W3CDTF">2014-09-18T13:48:06Z</dcterms:created>
  <dcterms:modified xsi:type="dcterms:W3CDTF">2016-05-24T15:22:50Z</dcterms:modified>
</cp:coreProperties>
</file>