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382" r:id="rId2"/>
    <p:sldId id="333" r:id="rId3"/>
    <p:sldId id="343" r:id="rId4"/>
    <p:sldId id="400" r:id="rId5"/>
    <p:sldId id="387" r:id="rId6"/>
    <p:sldId id="399" r:id="rId7"/>
    <p:sldId id="401" r:id="rId8"/>
    <p:sldId id="402" r:id="rId9"/>
    <p:sldId id="403" r:id="rId10"/>
    <p:sldId id="404" r:id="rId11"/>
    <p:sldId id="405" r:id="rId12"/>
    <p:sldId id="406" r:id="rId1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FF99CC"/>
    <a:srgbClr val="00CC00"/>
    <a:srgbClr val="FF9966"/>
    <a:srgbClr val="FF6600"/>
    <a:srgbClr val="99FF99"/>
    <a:srgbClr val="CCFFCC"/>
    <a:srgbClr val="9B9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7853" autoAdjust="0"/>
  </p:normalViewPr>
  <p:slideViewPr>
    <p:cSldViewPr snapToGrid="0">
      <p:cViewPr varScale="1">
        <p:scale>
          <a:sx n="112" d="100"/>
          <a:sy n="112" d="100"/>
        </p:scale>
        <p:origin x="-19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02/06/2016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02/06/2016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02/06/2016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 </a:t>
            </a:r>
            <a:r>
              <a:rPr lang="en-GB" sz="3200" dirty="0" smtClean="0"/>
              <a:t>June 2016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r>
              <a:rPr lang="en-GB" sz="2000" dirty="0" smtClean="0">
                <a:solidFill>
                  <a:srgbClr val="FF0066"/>
                </a:solidFill>
              </a:rPr>
              <a:t/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Principles of ACSR commands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839" y="2125885"/>
            <a:ext cx="87958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Chips are addressed to specific ABC130* chips by providing the correct HCC* and ABC130* addresses in fields 3 and 4.</a:t>
            </a:r>
            <a:br>
              <a:rPr lang="en-GB" sz="2400" dirty="0" smtClean="0"/>
            </a:br>
            <a:endParaRPr lang="en-GB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Broadcasts to all ABC130* use the special address ‘11111’</a:t>
            </a:r>
            <a:br>
              <a:rPr lang="en-GB" sz="2400" dirty="0" smtClean="0"/>
            </a:br>
            <a:endParaRPr lang="en-GB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Field 5 identifies which internal register is being read or written to.</a:t>
            </a:r>
            <a:br>
              <a:rPr lang="en-GB" sz="2400" dirty="0" smtClean="0"/>
            </a:br>
            <a:endParaRPr lang="en-GB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Field 6 is the read/write bit: if ‘1’, the command is a write command. If ‘0’, it is a read command.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Field 7 is used for writes, containing the data to be written.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605966"/>
              </p:ext>
            </p:extLst>
          </p:nvPr>
        </p:nvGraphicFramePr>
        <p:xfrm>
          <a:off x="701675" y="842252"/>
          <a:ext cx="7612592" cy="115585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69068"/>
                <a:gridCol w="1069068"/>
                <a:gridCol w="1327305"/>
                <a:gridCol w="893899"/>
                <a:gridCol w="1516920"/>
                <a:gridCol w="1736332"/>
              </a:tblGrid>
              <a:tr h="770572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 3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 bits HCC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ChipID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 4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 bits ABC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ChipID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 5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 bits 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Register address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 6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bit 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(R/W)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7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(32 bits)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Data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Description</a:t>
                      </a:r>
                      <a:endParaRPr lang="en-GB" sz="12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38528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</a:t>
                      </a:r>
                      <a:r>
                        <a:rPr lang="en-US" sz="1200" dirty="0" smtClean="0">
                          <a:effectLst/>
                        </a:rPr>
                        <a:t>00-$BF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1 = write</a:t>
                      </a: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0 = read</a:t>
                      </a:r>
                      <a:endParaRPr lang="en-GB" sz="12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General format of</a:t>
                      </a:r>
                      <a:r>
                        <a:rPr lang="en-GB" sz="1200" baseline="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 ACSR commands</a:t>
                      </a:r>
                      <a:endParaRPr lang="en-GB" sz="12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08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Write commands - WACSR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11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488345"/>
              </p:ext>
            </p:extLst>
          </p:nvPr>
        </p:nvGraphicFramePr>
        <p:xfrm>
          <a:off x="1895475" y="1668621"/>
          <a:ext cx="5353049" cy="4389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51751"/>
                <a:gridCol w="751751"/>
                <a:gridCol w="933339"/>
                <a:gridCol w="628575"/>
                <a:gridCol w="1066673"/>
                <a:gridCol w="1220960"/>
              </a:tblGrid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 3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 bits HCC</a:t>
                      </a:r>
                      <a:endParaRPr lang="en-GB" sz="12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ChipID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4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 bits ABC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ChipID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5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 bits 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Register address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6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bit 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(R/W)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7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(32 bits)</a:t>
                      </a:r>
                      <a:endParaRPr lang="en-GB" sz="12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Data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Description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$00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1/Write Only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32’hdddddddd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Special Register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aaaaa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$0F-$01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32’hdddddddd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ANALOG and DCS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$17-$10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32’hdddddddd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MASK Input Registers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$1F-$18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32’hdddddddd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PATTERN Input Registers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$2F-$20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32’hdddddddd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CONFIG Registers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$3E-$30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(Read-Only)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32’hdddddddd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STATUS and SEU Registers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$3F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(Read-Only)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High Priority Register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$5F-$40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LSB TrimDAC Registers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$67-$60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32’hdddddddd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MSB </a:t>
                      </a:r>
                      <a:r>
                        <a:rPr lang="en-US" sz="1200" dirty="0" err="1">
                          <a:effectLst/>
                        </a:rPr>
                        <a:t>TrimDAC</a:t>
                      </a:r>
                      <a:r>
                        <a:rPr lang="en-US" sz="1200" dirty="0">
                          <a:effectLst/>
                        </a:rPr>
                        <a:t>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  <a:tr h="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aaaaa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$6F-$68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32’hdddddddd</a:t>
                      </a:r>
                      <a:endParaRPr lang="en-GB" sz="12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Calibration Registers</a:t>
                      </a:r>
                      <a:endParaRPr lang="en-GB" sz="12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165" marR="5016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68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Read commands - RACSR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12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357907"/>
              </p:ext>
            </p:extLst>
          </p:nvPr>
        </p:nvGraphicFramePr>
        <p:xfrm>
          <a:off x="2118690" y="1600042"/>
          <a:ext cx="4906619" cy="4526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9057"/>
                <a:gridCol w="689057"/>
                <a:gridCol w="803123"/>
                <a:gridCol w="628532"/>
                <a:gridCol w="977715"/>
                <a:gridCol w="1119135"/>
              </a:tblGrid>
              <a:tr h="670513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Field 3</a:t>
                      </a:r>
                      <a:endParaRPr lang="en-GB" sz="11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 bits HCC</a:t>
                      </a:r>
                      <a:endParaRPr lang="en-GB" sz="11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ChipID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Field 4</a:t>
                      </a:r>
                      <a:endParaRPr lang="en-GB" sz="11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 bits ABC</a:t>
                      </a:r>
                      <a:endParaRPr lang="en-GB" sz="11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ChipID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Field 5</a:t>
                      </a:r>
                      <a:endParaRPr lang="en-GB" sz="11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 bits </a:t>
                      </a:r>
                      <a:endParaRPr lang="en-GB" sz="1100" dirty="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Register address</a:t>
                      </a:r>
                      <a:endParaRPr lang="en-GB" sz="11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Field 6</a:t>
                      </a:r>
                      <a:endParaRPr lang="en-GB" sz="11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 bit </a:t>
                      </a:r>
                      <a:endParaRPr lang="en-GB" sz="11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(R/W)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Field 7</a:t>
                      </a:r>
                      <a:endParaRPr lang="en-GB" sz="11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(32 bits)</a:t>
                      </a:r>
                      <a:endParaRPr lang="en-GB" sz="1100">
                        <a:effectLst/>
                      </a:endParaRPr>
                    </a:p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Description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$00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(Write Only)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Special Register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$0F-$01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ANALOG and DCS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$17-$10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MASK Input Registers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$1F-$18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PATTERN Input Registers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$2F-$20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CONFIG Registers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$3E-$30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0/Read Only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STATUS and SEU Registers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$3F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0/Read Only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High Priority Register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$5F-$40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TrimDACS &lt;3.0&gt; Registers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502885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$67-$60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TrimDACs &lt;4&gt; Channels Registers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$6F-$68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CalEnable Registers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  <a:tr h="335256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aaaaa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$BF-$70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0/Read Only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Hit counter Registers</a:t>
                      </a:r>
                      <a:endParaRPr lang="en-GB" sz="11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981" marR="4598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09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Review current work and discuss steps for next </a:t>
            </a:r>
            <a:r>
              <a:rPr lang="en-GB" sz="2400" dirty="0" smtClean="0"/>
              <a:t>week</a:t>
            </a:r>
          </a:p>
          <a:p>
            <a:endParaRPr lang="en-GB" sz="2400" dirty="0"/>
          </a:p>
          <a:p>
            <a:r>
              <a:rPr lang="en-GB" sz="2400" dirty="0"/>
              <a:t>Discuss coding standards</a:t>
            </a:r>
          </a:p>
          <a:p>
            <a:endParaRPr lang="en-GB" sz="2400" dirty="0"/>
          </a:p>
          <a:p>
            <a:r>
              <a:rPr lang="en-GB" sz="2400" dirty="0" smtClean="0"/>
              <a:t>Go </a:t>
            </a:r>
            <a:r>
              <a:rPr lang="en-GB" sz="2400" dirty="0" smtClean="0"/>
              <a:t>over summary of the ABC130/ABC130* </a:t>
            </a:r>
            <a:r>
              <a:rPr lang="en-GB" sz="2400" dirty="0" smtClean="0"/>
              <a:t>commands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 smtClean="0"/>
              <a:t>(actions which were already done last week have been removed)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Kevin and Wojtek with Matt’s help:</a:t>
            </a:r>
            <a:r>
              <a:rPr lang="en-GB" dirty="0" smtClean="0"/>
              <a:t> integrate the ABCN’ code into ITSDAQ.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– currently speaking with Matt about questions. 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Tianbo:</a:t>
            </a:r>
            <a:r>
              <a:rPr lang="en-GB" dirty="0" smtClean="0"/>
              <a:t> working on CHESS-2 Data Emulator.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– Tianbo has uploaded a preliminary version to </a:t>
            </a:r>
            <a:r>
              <a:rPr lang="en-GB" sz="1400" dirty="0" err="1" smtClean="0">
                <a:solidFill>
                  <a:srgbClr val="FF0066"/>
                </a:solidFill>
              </a:rPr>
              <a:t>GitLab</a:t>
            </a:r>
            <a:r>
              <a:rPr lang="en-GB" sz="1400" dirty="0">
                <a:solidFill>
                  <a:srgbClr val="FF0066"/>
                </a:solidFill>
              </a:rPr>
              <a:t> in the Chess2FPGAEmulator repository. </a:t>
            </a:r>
            <a:endParaRPr lang="en-GB" dirty="0"/>
          </a:p>
          <a:p>
            <a:pPr>
              <a:spcAft>
                <a:spcPts val="8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>
                <a:solidFill>
                  <a:srgbClr val="006600"/>
                </a:solidFill>
              </a:rPr>
              <a:t>[done]</a:t>
            </a:r>
            <a:r>
              <a:rPr lang="en-GB" b="1" dirty="0">
                <a:solidFill>
                  <a:srgbClr val="006600"/>
                </a:solidFill>
              </a:rPr>
              <a:t> </a:t>
            </a:r>
            <a:r>
              <a:rPr lang="en-GB" dirty="0"/>
              <a:t>add the SACI code to </a:t>
            </a:r>
            <a:r>
              <a:rPr lang="en-GB" dirty="0" err="1" smtClean="0"/>
              <a:t>GitLab</a:t>
            </a:r>
            <a:r>
              <a:rPr lang="en-GB" dirty="0" smtClean="0"/>
              <a:t>. </a:t>
            </a:r>
            <a:r>
              <a:rPr lang="en-GB" sz="1400" dirty="0">
                <a:solidFill>
                  <a:srgbClr val="FF0066"/>
                </a:solidFill>
              </a:rPr>
              <a:t>– </a:t>
            </a:r>
            <a:r>
              <a:rPr lang="en-GB" sz="1400" dirty="0" smtClean="0">
                <a:solidFill>
                  <a:srgbClr val="FF0066"/>
                </a:solidFill>
              </a:rPr>
              <a:t>https:// access with </a:t>
            </a:r>
            <a:r>
              <a:rPr lang="en-GB" sz="1400" dirty="0" err="1" smtClean="0">
                <a:solidFill>
                  <a:srgbClr val="FF0066"/>
                </a:solidFill>
              </a:rPr>
              <a:t>TortoiseGit</a:t>
            </a:r>
            <a:r>
              <a:rPr lang="en-GB" sz="1400" dirty="0" smtClean="0">
                <a:solidFill>
                  <a:srgbClr val="FF0066"/>
                </a:solidFill>
              </a:rPr>
              <a:t> now set up.</a:t>
            </a:r>
            <a:endParaRPr lang="en-GB" sz="1400" dirty="0"/>
          </a:p>
          <a:p>
            <a:pPr>
              <a:spcAft>
                <a:spcPts val="8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>
                <a:solidFill>
                  <a:srgbClr val="006600"/>
                </a:solidFill>
              </a:rPr>
              <a:t>[done]</a:t>
            </a:r>
            <a:r>
              <a:rPr lang="en-GB" b="1" dirty="0">
                <a:solidFill>
                  <a:srgbClr val="006600"/>
                </a:solidFill>
              </a:rPr>
              <a:t> </a:t>
            </a:r>
            <a:r>
              <a:rPr lang="en-GB" dirty="0" smtClean="0"/>
              <a:t>present </a:t>
            </a:r>
            <a:r>
              <a:rPr lang="en-GB" dirty="0"/>
              <a:t>an overview of the </a:t>
            </a:r>
            <a:r>
              <a:rPr lang="en-GB" dirty="0" smtClean="0"/>
              <a:t>ABC130 commands </a:t>
            </a:r>
            <a:r>
              <a:rPr lang="en-GB" dirty="0"/>
              <a:t>at our </a:t>
            </a:r>
            <a:r>
              <a:rPr lang="en-GB" dirty="0" smtClean="0"/>
              <a:t>next meeting, 2 June.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Jaya John: </a:t>
            </a:r>
            <a:r>
              <a:rPr lang="en-GB" dirty="0" smtClean="0"/>
              <a:t>prepare a tidied-up block diagram for the ABCN</a:t>
            </a:r>
            <a:r>
              <a:rPr lang="en-GB" dirty="0" smtClean="0"/>
              <a:t>’.</a:t>
            </a:r>
            <a:r>
              <a:rPr lang="en-GB" dirty="0">
                <a:solidFill>
                  <a:srgbClr val="FF0066"/>
                </a:solidFill>
              </a:rPr>
              <a:t> </a:t>
            </a:r>
            <a:r>
              <a:rPr lang="en-GB" sz="1400" dirty="0">
                <a:solidFill>
                  <a:srgbClr val="FF0066"/>
                </a:solidFill>
              </a:rPr>
              <a:t>– </a:t>
            </a:r>
            <a:r>
              <a:rPr lang="en-GB" sz="1400" dirty="0" smtClean="0">
                <a:solidFill>
                  <a:srgbClr val="FF0066"/>
                </a:solidFill>
              </a:rPr>
              <a:t>will do next week, as I need to spend more time with the source code, to check details of the interfaces</a:t>
            </a:r>
            <a:endParaRPr lang="en-GB" sz="1400" dirty="0"/>
          </a:p>
          <a:p>
            <a:pPr>
              <a:spcAft>
                <a:spcPts val="800"/>
              </a:spcAft>
            </a:pPr>
            <a:r>
              <a:rPr lang="en-GB" b="1" dirty="0"/>
              <a:t>Jaya John: </a:t>
            </a:r>
            <a:r>
              <a:rPr lang="en-GB" dirty="0"/>
              <a:t>set up Oxford’s Nexys Video </a:t>
            </a: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Coding standards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Since we are quite distributed, it would help to discuss our coding style or standards.</a:t>
            </a:r>
          </a:p>
          <a:p>
            <a:endParaRPr lang="en-GB" sz="2400" dirty="0"/>
          </a:p>
          <a:p>
            <a:r>
              <a:rPr lang="en-GB" sz="2400" dirty="0" smtClean="0"/>
              <a:t>What are our thoughts on this?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1871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</a:t>
            </a:r>
            <a:r>
              <a:rPr lang="en-GB" sz="3600" dirty="0" smtClean="0">
                <a:solidFill>
                  <a:srgbClr val="0000FF"/>
                </a:solidFill>
              </a:rPr>
              <a:t>blocks and block diagram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Please be aware: the ABCN’ block diagram and description presented last week (26 May) have some errors, compared to the actual source code. </a:t>
            </a:r>
          </a:p>
          <a:p>
            <a:endParaRPr lang="en-GB" sz="2400" dirty="0"/>
          </a:p>
          <a:p>
            <a:r>
              <a:rPr lang="en-GB" sz="2400" dirty="0" smtClean="0"/>
              <a:t>Thanks to Weiguo for sending corrections.</a:t>
            </a:r>
          </a:p>
          <a:p>
            <a:endParaRPr lang="en-GB" sz="2400" dirty="0"/>
          </a:p>
          <a:p>
            <a:r>
              <a:rPr lang="en-GB" sz="2400" dirty="0" smtClean="0"/>
              <a:t>I will update these for next week, as I need more time to go through the interfaces in the source code, to get the relationships right.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57160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Introduction to ABC130</a:t>
            </a:r>
            <a:r>
              <a:rPr lang="en-GB" sz="3600" dirty="0" smtClean="0">
                <a:solidFill>
                  <a:srgbClr val="0000FF"/>
                </a:solidFill>
              </a:rPr>
              <a:t>* commands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ABC130 and ABC130* commands and register memory map are almost the same, except for small differences.</a:t>
            </a:r>
            <a:endParaRPr lang="en-GB" sz="2000" dirty="0"/>
          </a:p>
          <a:p>
            <a:endParaRPr lang="en-GB" sz="2400" dirty="0"/>
          </a:p>
          <a:p>
            <a:r>
              <a:rPr lang="en-GB" sz="2400" dirty="0" smtClean="0"/>
              <a:t>I’ll present the ABC130* commands as given in the ABC130* spec version 0.9a (10 Dec 2015) as this should reflect the current decoder source code. </a:t>
            </a:r>
          </a:p>
          <a:p>
            <a:endParaRPr lang="en-GB" sz="2400" dirty="0"/>
          </a:p>
          <a:p>
            <a:r>
              <a:rPr lang="en-GB" sz="2400" dirty="0" smtClean="0"/>
              <a:t>This may have small differences to the current the source code, but the broad principles will still apply.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96601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Principles of the ABC130</a:t>
            </a:r>
            <a:r>
              <a:rPr lang="en-GB" sz="3200" dirty="0" smtClean="0">
                <a:solidFill>
                  <a:srgbClr val="0000FF"/>
                </a:solidFill>
              </a:rPr>
              <a:t>* </a:t>
            </a:r>
            <a:r>
              <a:rPr lang="en-GB" sz="3200" dirty="0" smtClean="0">
                <a:solidFill>
                  <a:srgbClr val="0000FF"/>
                </a:solidFill>
              </a:rPr>
              <a:t>command decoder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Main principles:</a:t>
            </a: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Commands are a collection of bit fields with defined values. The fields are decoded one at a time, which guides the following decoding actions.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Longer commands may be specific to either the ABC130* or the HCC*.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Commands may be addressed to a specific ABC130* or broadcast to all ABC130*s.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Any command received by an ABC130* must be fully decoded, even if it is not addressed to this ABC130*.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This is to avoid some bits in the middle of a command randomly matching another command. If the decoder started decoding bits from the middle of a command as if they were the first bits, it could cause unintended results.</a:t>
            </a:r>
          </a:p>
        </p:txBody>
      </p:sp>
    </p:spTree>
    <p:extLst>
      <p:ext uri="{BB962C8B-B14F-4D97-AF65-F5344CB8AC3E}">
        <p14:creationId xmlns:p14="http://schemas.microsoft.com/office/powerpoint/2010/main" val="312957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Types of commands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There are 3 classes of commands:</a:t>
            </a:r>
          </a:p>
          <a:p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rgbClr val="0000FF"/>
                </a:solidFill>
              </a:rPr>
              <a:t>Reset commands – 8 bits long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These are different kind of chip resets, returning the chip to a known/initial state or resetting important counters.</a:t>
            </a:r>
            <a:br>
              <a:rPr lang="en-GB" sz="2400" dirty="0" smtClean="0"/>
            </a:b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rgbClr val="0000FF"/>
                </a:solidFill>
              </a:rPr>
              <a:t>Access Control and Status Registers (ACSR) – 59 bits long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Used to read or write the internal registers of the ABC130*. </a:t>
            </a:r>
            <a:br>
              <a:rPr lang="en-GB" sz="2400" dirty="0" smtClean="0"/>
            </a:b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rgbClr val="0000FF"/>
                </a:solidFill>
              </a:rPr>
              <a:t>Special commands – 59 bits long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These affect register address $00 and make the chip take a specific action: e.g. send test pulses or write-protect the other registers.</a:t>
            </a:r>
          </a:p>
        </p:txBody>
      </p:sp>
    </p:spTree>
    <p:extLst>
      <p:ext uri="{BB962C8B-B14F-4D97-AF65-F5344CB8AC3E}">
        <p14:creationId xmlns:p14="http://schemas.microsoft.com/office/powerpoint/2010/main" val="163242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Overview of command fields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896669"/>
              </p:ext>
            </p:extLst>
          </p:nvPr>
        </p:nvGraphicFramePr>
        <p:xfrm>
          <a:off x="389467" y="874105"/>
          <a:ext cx="7780866" cy="380796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1301237"/>
                <a:gridCol w="1041580"/>
                <a:gridCol w="1560894"/>
                <a:gridCol w="837001"/>
                <a:gridCol w="1211734"/>
                <a:gridCol w="1828420"/>
              </a:tblGrid>
              <a:tr h="692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Type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Header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Field 2 (Type)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Field 2 Parity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Next Fields 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Description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Default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000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 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001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SYS 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BC 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011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L0ID Preset *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Soft 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692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Reset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SEU registers Reset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HCC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1011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51 </a:t>
                      </a:r>
                      <a:r>
                        <a:rPr lang="en-US" sz="1600" dirty="0">
                          <a:effectLst/>
                        </a:rPr>
                        <a:t>bits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HCC commands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46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ABC 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1011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111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GB" sz="16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51 </a:t>
                      </a:r>
                      <a:r>
                        <a:rPr lang="en-US" sz="1600" dirty="0">
                          <a:effectLst/>
                        </a:rPr>
                        <a:t>bits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ABC commands</a:t>
                      </a:r>
                      <a:endParaRPr lang="en-GB" sz="16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20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18670</TotalTime>
  <Words>922</Words>
  <Application>Microsoft Office PowerPoint</Application>
  <PresentationFormat>On-screen Show (4:3)</PresentationFormat>
  <Paragraphs>300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Next steps  2 June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727</cp:revision>
  <cp:lastPrinted>2015-07-21T15:43:16Z</cp:lastPrinted>
  <dcterms:created xsi:type="dcterms:W3CDTF">2014-09-18T13:48:06Z</dcterms:created>
  <dcterms:modified xsi:type="dcterms:W3CDTF">2016-06-02T13:30:37Z</dcterms:modified>
</cp:coreProperties>
</file>