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7"/>
  </p:notesMasterIdLst>
  <p:sldIdLst>
    <p:sldId id="382" r:id="rId2"/>
    <p:sldId id="333" r:id="rId3"/>
    <p:sldId id="343" r:id="rId4"/>
    <p:sldId id="400" r:id="rId5"/>
    <p:sldId id="387" r:id="rId6"/>
    <p:sldId id="399" r:id="rId7"/>
    <p:sldId id="401" r:id="rId8"/>
    <p:sldId id="402" r:id="rId9"/>
    <p:sldId id="403" r:id="rId10"/>
    <p:sldId id="404" r:id="rId11"/>
    <p:sldId id="405" r:id="rId12"/>
    <p:sldId id="406" r:id="rId13"/>
    <p:sldId id="407" r:id="rId14"/>
    <p:sldId id="408" r:id="rId15"/>
    <p:sldId id="409" r:id="rId16"/>
  </p:sldIdLst>
  <p:sldSz cx="9144000" cy="6858000" type="screen4x3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66"/>
    <a:srgbClr val="006600"/>
    <a:srgbClr val="FF99CC"/>
    <a:srgbClr val="00CC00"/>
    <a:srgbClr val="FF9966"/>
    <a:srgbClr val="FF6600"/>
    <a:srgbClr val="99FF99"/>
    <a:srgbClr val="CCFFCC"/>
    <a:srgbClr val="9B9B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046" autoAdjust="0"/>
    <p:restoredTop sz="97853" autoAdjust="0"/>
  </p:normalViewPr>
  <p:slideViewPr>
    <p:cSldViewPr snapToGrid="0">
      <p:cViewPr varScale="1">
        <p:scale>
          <a:sx n="112" d="100"/>
          <a:sy n="112" d="100"/>
        </p:scale>
        <p:origin x="-190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743903FF-7B7F-4650-B377-95B9BB904032}" type="datetimeFigureOut">
              <a:rPr lang="en-GB" smtClean="0"/>
              <a:t>08/06/2016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A83999C9-70B1-4FD2-959B-375AE71F58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83071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73028-959A-4921-BF38-BD2DB0D51296}" type="datetime1">
              <a:rPr lang="en-GB" smtClean="0"/>
              <a:t>08/06/2016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71244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B51D4-5E23-4633-A92B-EEE476AC51E4}" type="datetime1">
              <a:rPr lang="en-GB" smtClean="0"/>
              <a:t>08/06/2016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7638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91C3C-0E3B-4B00-AC33-FF515A78F85F}" type="datetime1">
              <a:rPr lang="en-GB" smtClean="0"/>
              <a:t>08/06/2016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0019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64A98-9F44-4B53-A8B2-00E249F48934}" type="datetime1">
              <a:rPr lang="en-GB" smtClean="0"/>
              <a:t>08/06/2016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02920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8BFAD-CF8F-4BA1-8E34-5F0B756DA439}" type="datetime1">
              <a:rPr lang="en-GB" smtClean="0"/>
              <a:t>08/06/2016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0587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356EF-8D88-4B53-9C34-08A513CE2BC7}" type="datetime1">
              <a:rPr lang="en-GB" smtClean="0"/>
              <a:t>08/06/2016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9597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AB97A-334F-47BC-99FA-08B840CB3CD0}" type="datetime1">
              <a:rPr lang="en-GB" smtClean="0"/>
              <a:t>08/06/2016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670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C7C54-E519-49C6-A0EC-B11C32288A8D}" type="datetime1">
              <a:rPr lang="en-GB" smtClean="0"/>
              <a:t>08/06/2016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8451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69EFA-E68E-42B5-A197-AC116B6FB4C8}" type="datetime1">
              <a:rPr lang="en-GB" smtClean="0"/>
              <a:t>08/06/2016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8115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4C2D4-1065-465C-A239-A454E30F645F}" type="datetime1">
              <a:rPr lang="en-GB" smtClean="0"/>
              <a:t>08/06/2016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2263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D8BB1-4107-44E1-BCF8-2D19052B92A9}" type="datetime1">
              <a:rPr lang="en-GB" smtClean="0"/>
              <a:t>08/06/2016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0645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336746-23CB-40B1-956A-853C0264A71A}" type="datetime1">
              <a:rPr lang="en-GB" smtClean="0"/>
              <a:t>08/06/2016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7570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891287"/>
            <a:ext cx="7772400" cy="1988531"/>
          </a:xfrm>
        </p:spPr>
        <p:txBody>
          <a:bodyPr anchor="t">
            <a:normAutofit fontScale="90000"/>
          </a:bodyPr>
          <a:lstStyle/>
          <a:p>
            <a:r>
              <a:rPr lang="en-GB" dirty="0" smtClean="0">
                <a:solidFill>
                  <a:srgbClr val="0000FF"/>
                </a:solidFill>
              </a:rPr>
              <a:t>Next steps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sz="3100" dirty="0" smtClean="0"/>
              <a:t/>
            </a:r>
            <a:br>
              <a:rPr lang="en-GB" sz="3100" dirty="0" smtClean="0"/>
            </a:br>
            <a:r>
              <a:rPr lang="en-GB" sz="3200" dirty="0" smtClean="0"/>
              <a:t>2 June 2016</a:t>
            </a:r>
            <a:br>
              <a:rPr lang="en-GB" sz="3200" dirty="0" smtClean="0"/>
            </a:br>
            <a:r>
              <a:rPr lang="en-GB" sz="1800" dirty="0" smtClean="0">
                <a:solidFill>
                  <a:srgbClr val="FF0066"/>
                </a:solidFill>
              </a:rPr>
              <a:t/>
            </a:r>
            <a:br>
              <a:rPr lang="en-GB" sz="1800" dirty="0" smtClean="0">
                <a:solidFill>
                  <a:srgbClr val="FF0066"/>
                </a:solidFill>
              </a:rPr>
            </a:br>
            <a:r>
              <a:rPr lang="en-GB" sz="2000" dirty="0" smtClean="0">
                <a:solidFill>
                  <a:srgbClr val="FF0066"/>
                </a:solidFill>
              </a:rPr>
              <a:t>this version is the minutes – with notes added (in pink)</a:t>
            </a:r>
            <a:br>
              <a:rPr lang="en-GB" sz="2000" dirty="0" smtClean="0">
                <a:solidFill>
                  <a:srgbClr val="FF0066"/>
                </a:solidFill>
              </a:rPr>
            </a:br>
            <a:endParaRPr lang="en-GB" dirty="0">
              <a:solidFill>
                <a:srgbClr val="FF0066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410" b="64122"/>
          <a:stretch/>
        </p:blipFill>
        <p:spPr>
          <a:xfrm>
            <a:off x="2157994" y="1041796"/>
            <a:ext cx="5299363" cy="1677971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5576" y="5804786"/>
            <a:ext cx="7632848" cy="831372"/>
          </a:xfrm>
        </p:spPr>
        <p:txBody>
          <a:bodyPr>
            <a:normAutofit/>
          </a:bodyPr>
          <a:lstStyle/>
          <a:p>
            <a:r>
              <a:rPr lang="en-GB" dirty="0" smtClean="0"/>
              <a:t>J. J. John on behalf of the team</a:t>
            </a:r>
          </a:p>
        </p:txBody>
      </p:sp>
    </p:spTree>
    <p:extLst>
      <p:ext uri="{BB962C8B-B14F-4D97-AF65-F5344CB8AC3E}">
        <p14:creationId xmlns:p14="http://schemas.microsoft.com/office/powerpoint/2010/main" val="504982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200" dirty="0" smtClean="0">
                <a:solidFill>
                  <a:srgbClr val="0000FF"/>
                </a:solidFill>
              </a:rPr>
              <a:t>Principles of ACSR commands</a:t>
            </a:r>
            <a:endParaRPr lang="en-GB" sz="32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10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6839" y="2125885"/>
            <a:ext cx="8795842" cy="4667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GB" sz="2400" dirty="0" smtClean="0"/>
              <a:t>Chips are addressed to specific ABC130* chips by providing the correct HCC* and ABC130* addresses in fields 3 and 4. </a:t>
            </a:r>
            <a:r>
              <a:rPr lang="en-GB" dirty="0" smtClean="0">
                <a:solidFill>
                  <a:srgbClr val="FF0066"/>
                </a:solidFill>
              </a:rPr>
              <a:t>We d</a:t>
            </a:r>
            <a:r>
              <a:rPr lang="en-GB" dirty="0" smtClean="0">
                <a:solidFill>
                  <a:srgbClr val="FF0066"/>
                </a:solidFill>
              </a:rPr>
              <a:t>on’t need worry </a:t>
            </a:r>
            <a:r>
              <a:rPr lang="en-GB" dirty="0" smtClean="0">
                <a:solidFill>
                  <a:srgbClr val="FF0066"/>
                </a:solidFill>
              </a:rPr>
              <a:t>about </a:t>
            </a:r>
            <a:r>
              <a:rPr lang="en-GB" dirty="0" smtClean="0">
                <a:solidFill>
                  <a:srgbClr val="FF0066"/>
                </a:solidFill>
              </a:rPr>
              <a:t>the HCC </a:t>
            </a:r>
            <a:r>
              <a:rPr lang="en-GB" dirty="0" err="1" smtClean="0">
                <a:solidFill>
                  <a:srgbClr val="FF0066"/>
                </a:solidFill>
              </a:rPr>
              <a:t>ChipID</a:t>
            </a:r>
            <a:r>
              <a:rPr lang="en-GB" dirty="0" smtClean="0">
                <a:solidFill>
                  <a:srgbClr val="FF0066"/>
                </a:solidFill>
              </a:rPr>
              <a:t> (field 3) </a:t>
            </a:r>
            <a:r>
              <a:rPr lang="en-GB" dirty="0" smtClean="0">
                <a:solidFill>
                  <a:srgbClr val="FF0066"/>
                </a:solidFill>
              </a:rPr>
              <a:t>at all. </a:t>
            </a:r>
            <a:r>
              <a:rPr lang="en-GB" dirty="0" smtClean="0">
                <a:solidFill>
                  <a:srgbClr val="FF0066"/>
                </a:solidFill>
              </a:rPr>
              <a:t>The HCC* will only pass </a:t>
            </a:r>
            <a:r>
              <a:rPr lang="en-GB" dirty="0" smtClean="0">
                <a:solidFill>
                  <a:srgbClr val="FF0066"/>
                </a:solidFill>
              </a:rPr>
              <a:t>on correctly-addressed packets to its dependent chips (ABC130* or ABCN’). </a:t>
            </a:r>
            <a:r>
              <a:rPr lang="en-GB" dirty="0" smtClean="0">
                <a:solidFill>
                  <a:srgbClr val="FF0066"/>
                </a:solidFill>
              </a:rPr>
              <a:t>The ABC </a:t>
            </a:r>
            <a:r>
              <a:rPr lang="en-GB" dirty="0" err="1" smtClean="0">
                <a:solidFill>
                  <a:srgbClr val="FF0066"/>
                </a:solidFill>
              </a:rPr>
              <a:t>ChipID</a:t>
            </a:r>
            <a:r>
              <a:rPr lang="en-GB" dirty="0" smtClean="0">
                <a:solidFill>
                  <a:srgbClr val="FF0066"/>
                </a:solidFill>
              </a:rPr>
              <a:t> </a:t>
            </a:r>
            <a:r>
              <a:rPr lang="en-GB" dirty="0" smtClean="0">
                <a:solidFill>
                  <a:srgbClr val="FF0066"/>
                </a:solidFill>
              </a:rPr>
              <a:t>is </a:t>
            </a:r>
            <a:r>
              <a:rPr lang="en-GB" dirty="0" smtClean="0">
                <a:solidFill>
                  <a:srgbClr val="FF0066"/>
                </a:solidFill>
              </a:rPr>
              <a:t>set by wire-bonding specific pads of the ABC130*/ABCN’ to ground (sets bit to 0) or to VDD (sets bit to 1). </a:t>
            </a:r>
            <a:endParaRPr lang="en-GB" sz="2400" dirty="0" smtClean="0"/>
          </a:p>
          <a:p>
            <a:pPr marL="457200" indent="-457200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GB" sz="2400" dirty="0" smtClean="0"/>
              <a:t>Broadcasts to all ABC130* use the special address ‘11111’</a:t>
            </a:r>
          </a:p>
          <a:p>
            <a:pPr marL="457200" indent="-457200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GB" sz="2400" dirty="0" smtClean="0"/>
              <a:t>Field </a:t>
            </a:r>
            <a:r>
              <a:rPr lang="en-GB" sz="2400" dirty="0" smtClean="0"/>
              <a:t>5 identifies which internal register is being read or written to</a:t>
            </a:r>
            <a:r>
              <a:rPr lang="en-GB" sz="2400" dirty="0" smtClean="0"/>
              <a:t>.</a:t>
            </a:r>
            <a:endParaRPr lang="en-GB" sz="2400" dirty="0" smtClean="0"/>
          </a:p>
          <a:p>
            <a:pPr marL="457200" indent="-457200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GB" sz="2400" dirty="0" smtClean="0"/>
              <a:t>Field 6 is the read/write bit: if ‘1’, the command is a write command. If ‘0’, it is a read command</a:t>
            </a:r>
            <a:r>
              <a:rPr lang="en-GB" sz="2400" dirty="0" smtClean="0"/>
              <a:t>.</a:t>
            </a:r>
            <a:endParaRPr lang="en-GB" sz="2400" dirty="0" smtClean="0"/>
          </a:p>
          <a:p>
            <a:pPr marL="457200" indent="-457200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GB" sz="2400" dirty="0" smtClean="0"/>
              <a:t>Field 7 is used for writes, containing the data to be written.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6605966"/>
              </p:ext>
            </p:extLst>
          </p:nvPr>
        </p:nvGraphicFramePr>
        <p:xfrm>
          <a:off x="701675" y="842252"/>
          <a:ext cx="7612592" cy="1155858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069068"/>
                <a:gridCol w="1069068"/>
                <a:gridCol w="1327305"/>
                <a:gridCol w="893899"/>
                <a:gridCol w="1516920"/>
                <a:gridCol w="1736332"/>
              </a:tblGrid>
              <a:tr h="770572"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Field 3</a:t>
                      </a:r>
                      <a:endParaRPr lang="en-GB" sz="1200" dirty="0">
                        <a:effectLst/>
                      </a:endParaRPr>
                    </a:p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5 bits HCC</a:t>
                      </a:r>
                      <a:endParaRPr lang="en-GB" sz="1200" dirty="0">
                        <a:effectLst/>
                      </a:endParaRPr>
                    </a:p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</a:rPr>
                        <a:t>ChipID</a:t>
                      </a:r>
                      <a:endParaRPr lang="en-GB" sz="1200" dirty="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50165" marR="50165" marT="0" marB="0"/>
                </a:tc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Field 4</a:t>
                      </a:r>
                      <a:endParaRPr lang="en-GB" sz="1200" dirty="0">
                        <a:effectLst/>
                      </a:endParaRPr>
                    </a:p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5 bits ABC</a:t>
                      </a:r>
                      <a:endParaRPr lang="en-GB" sz="1200" dirty="0">
                        <a:effectLst/>
                      </a:endParaRPr>
                    </a:p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</a:rPr>
                        <a:t>ChipID</a:t>
                      </a:r>
                      <a:endParaRPr lang="en-GB" sz="1200" dirty="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50165" marR="50165" marT="0" marB="0"/>
                </a:tc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Field 5</a:t>
                      </a:r>
                      <a:endParaRPr lang="en-GB" sz="1200" dirty="0">
                        <a:effectLst/>
                      </a:endParaRPr>
                    </a:p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8 bits </a:t>
                      </a:r>
                      <a:endParaRPr lang="en-GB" sz="1200" dirty="0">
                        <a:effectLst/>
                      </a:endParaRPr>
                    </a:p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Register address</a:t>
                      </a:r>
                      <a:endParaRPr lang="en-GB" sz="1200" dirty="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50165" marR="50165" marT="0" marB="0"/>
                </a:tc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Field 6</a:t>
                      </a:r>
                      <a:endParaRPr lang="en-GB" sz="1200" dirty="0">
                        <a:effectLst/>
                      </a:endParaRPr>
                    </a:p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 bit </a:t>
                      </a:r>
                      <a:endParaRPr lang="en-GB" sz="1200" dirty="0">
                        <a:effectLst/>
                      </a:endParaRPr>
                    </a:p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(R/W)</a:t>
                      </a:r>
                      <a:endParaRPr lang="en-GB" sz="1200" dirty="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50165" marR="50165" marT="0" marB="0"/>
                </a:tc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Field 7</a:t>
                      </a:r>
                      <a:endParaRPr lang="en-GB" sz="1200">
                        <a:effectLst/>
                      </a:endParaRPr>
                    </a:p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(32 bits)</a:t>
                      </a:r>
                      <a:endParaRPr lang="en-GB" sz="1200">
                        <a:effectLst/>
                      </a:endParaRPr>
                    </a:p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Data</a:t>
                      </a:r>
                      <a:endParaRPr lang="en-GB" sz="12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50165" marR="50165" marT="0" marB="0"/>
                </a:tc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</a:rPr>
                        <a:t>Description</a:t>
                      </a:r>
                      <a:endParaRPr lang="en-GB" sz="1200" dirty="0">
                        <a:effectLst/>
                        <a:latin typeface="+mn-lt"/>
                        <a:ea typeface="MS Mincho"/>
                        <a:cs typeface="Times New Roman"/>
                      </a:endParaRPr>
                    </a:p>
                  </a:txBody>
                  <a:tcPr marL="50165" marR="50165" marT="0" marB="0"/>
                </a:tc>
              </a:tr>
              <a:tr h="385286"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</a:rPr>
                        <a:t>aaaaa</a:t>
                      </a:r>
                      <a:endParaRPr lang="en-GB" sz="1200" dirty="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50165" marR="50165" marT="0" marB="0"/>
                </a:tc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</a:rPr>
                        <a:t>aaaaa</a:t>
                      </a:r>
                      <a:endParaRPr lang="en-GB" sz="1200" dirty="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50165" marR="50165" marT="0" marB="0"/>
                </a:tc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$</a:t>
                      </a:r>
                      <a:r>
                        <a:rPr lang="en-US" sz="1200" dirty="0" smtClean="0">
                          <a:effectLst/>
                        </a:rPr>
                        <a:t>00-$BF</a:t>
                      </a:r>
                      <a:endParaRPr lang="en-GB" sz="1200" dirty="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50165" marR="50165" marT="0" marB="0"/>
                </a:tc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n-lt"/>
                        </a:rPr>
                        <a:t>1 = write</a:t>
                      </a:r>
                    </a:p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n-lt"/>
                          <a:ea typeface="MS Mincho"/>
                          <a:cs typeface="Times New Roman"/>
                        </a:rPr>
                        <a:t>0 = read</a:t>
                      </a:r>
                      <a:endParaRPr lang="en-GB" sz="1200" dirty="0">
                        <a:effectLst/>
                        <a:latin typeface="+mn-lt"/>
                        <a:ea typeface="MS Mincho"/>
                        <a:cs typeface="Times New Roman"/>
                      </a:endParaRPr>
                    </a:p>
                  </a:txBody>
                  <a:tcPr marL="50165" marR="50165" marT="0" marB="0"/>
                </a:tc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32’hdddddddd</a:t>
                      </a:r>
                      <a:endParaRPr lang="en-GB" sz="1200" dirty="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50165" marR="50165" marT="0" marB="0"/>
                </a:tc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effectLst/>
                          <a:latin typeface="+mn-lt"/>
                          <a:ea typeface="MS Mincho"/>
                          <a:cs typeface="Times New Roman"/>
                        </a:rPr>
                        <a:t>General format of</a:t>
                      </a:r>
                      <a:r>
                        <a:rPr lang="en-GB" sz="1200" baseline="0" dirty="0" smtClean="0">
                          <a:effectLst/>
                          <a:latin typeface="+mn-lt"/>
                          <a:ea typeface="MS Mincho"/>
                          <a:cs typeface="Times New Roman"/>
                        </a:rPr>
                        <a:t> ACSR commands</a:t>
                      </a:r>
                      <a:endParaRPr lang="en-GB" sz="1200" dirty="0">
                        <a:effectLst/>
                        <a:latin typeface="+mn-lt"/>
                        <a:ea typeface="MS Mincho"/>
                        <a:cs typeface="Times New Roman"/>
                      </a:endParaRPr>
                    </a:p>
                  </a:txBody>
                  <a:tcPr marL="50165" marR="50165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69081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200" dirty="0" smtClean="0">
                <a:solidFill>
                  <a:srgbClr val="0000FF"/>
                </a:solidFill>
              </a:rPr>
              <a:t>Write commands - WACSR</a:t>
            </a:r>
            <a:endParaRPr lang="en-GB" sz="32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11</a:t>
            </a:fld>
            <a:endParaRPr lang="en-GB" dirty="0">
              <a:solidFill>
                <a:schemeClr val="tx1"/>
              </a:solidFill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3906215"/>
              </p:ext>
            </p:extLst>
          </p:nvPr>
        </p:nvGraphicFramePr>
        <p:xfrm>
          <a:off x="348029" y="1000405"/>
          <a:ext cx="5353049" cy="438912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751751"/>
                <a:gridCol w="751751"/>
                <a:gridCol w="933339"/>
                <a:gridCol w="628575"/>
                <a:gridCol w="1066673"/>
                <a:gridCol w="1220960"/>
              </a:tblGrid>
              <a:tr h="0"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Field 3</a:t>
                      </a:r>
                      <a:endParaRPr lang="en-GB" sz="1200" dirty="0">
                        <a:effectLst/>
                      </a:endParaRPr>
                    </a:p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5 bits HCC</a:t>
                      </a:r>
                      <a:endParaRPr lang="en-GB" sz="1200" dirty="0">
                        <a:effectLst/>
                      </a:endParaRPr>
                    </a:p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</a:rPr>
                        <a:t>ChipID</a:t>
                      </a:r>
                      <a:endParaRPr lang="en-GB" sz="1200" dirty="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50165" marR="50165" marT="0" marB="0"/>
                </a:tc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Field 4</a:t>
                      </a:r>
                      <a:endParaRPr lang="en-GB" sz="1200">
                        <a:effectLst/>
                      </a:endParaRPr>
                    </a:p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5 bits ABC</a:t>
                      </a:r>
                      <a:endParaRPr lang="en-GB" sz="1200">
                        <a:effectLst/>
                      </a:endParaRPr>
                    </a:p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ChipID</a:t>
                      </a:r>
                      <a:endParaRPr lang="en-GB" sz="12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50165" marR="50165" marT="0" marB="0"/>
                </a:tc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Field 5</a:t>
                      </a:r>
                      <a:endParaRPr lang="en-GB" sz="1200">
                        <a:effectLst/>
                      </a:endParaRPr>
                    </a:p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8 bits </a:t>
                      </a:r>
                      <a:endParaRPr lang="en-GB" sz="1200">
                        <a:effectLst/>
                      </a:endParaRPr>
                    </a:p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Register address</a:t>
                      </a:r>
                      <a:endParaRPr lang="en-GB" sz="12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50165" marR="50165" marT="0" marB="0"/>
                </a:tc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Field 6</a:t>
                      </a:r>
                      <a:endParaRPr lang="en-GB" sz="1200">
                        <a:effectLst/>
                      </a:endParaRPr>
                    </a:p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 bit </a:t>
                      </a:r>
                      <a:endParaRPr lang="en-GB" sz="1200">
                        <a:effectLst/>
                      </a:endParaRPr>
                    </a:p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(R/W)</a:t>
                      </a:r>
                      <a:endParaRPr lang="en-GB" sz="12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50165" marR="50165" marT="0" marB="0"/>
                </a:tc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Field 7</a:t>
                      </a:r>
                      <a:endParaRPr lang="en-GB" sz="1200">
                        <a:effectLst/>
                      </a:endParaRPr>
                    </a:p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(32 bits)</a:t>
                      </a:r>
                      <a:endParaRPr lang="en-GB" sz="1200">
                        <a:effectLst/>
                      </a:endParaRPr>
                    </a:p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Data</a:t>
                      </a:r>
                      <a:endParaRPr lang="en-GB" sz="12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50165" marR="50165" marT="0" marB="0"/>
                </a:tc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Description</a:t>
                      </a:r>
                      <a:endParaRPr lang="en-GB" sz="12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50165" marR="50165" marT="0" marB="0"/>
                </a:tc>
              </a:tr>
              <a:tr h="0"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aaaaa</a:t>
                      </a:r>
                      <a:endParaRPr lang="en-GB" sz="12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50165" marR="50165" marT="0" marB="0"/>
                </a:tc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aaaaa</a:t>
                      </a:r>
                      <a:endParaRPr lang="en-GB" sz="12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50165" marR="50165" marT="0" marB="0"/>
                </a:tc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$00</a:t>
                      </a:r>
                      <a:endParaRPr lang="en-GB" sz="1200" dirty="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50165" marR="50165" marT="0" marB="0"/>
                </a:tc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1/Write Only</a:t>
                      </a:r>
                      <a:endParaRPr lang="en-GB" sz="1200" dirty="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50165" marR="50165" marT="0" marB="0"/>
                </a:tc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32’hdddddddd</a:t>
                      </a:r>
                      <a:endParaRPr lang="en-GB" sz="1200" dirty="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50165" marR="50165" marT="0" marB="0"/>
                </a:tc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Special Register</a:t>
                      </a:r>
                      <a:endParaRPr lang="en-GB" sz="1200" dirty="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50165" marR="50165" marT="0" marB="0"/>
                </a:tc>
              </a:tr>
              <a:tr h="0"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aaaaa</a:t>
                      </a:r>
                      <a:endParaRPr lang="en-GB" sz="12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50165" marR="50165" marT="0" marB="0"/>
                </a:tc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</a:rPr>
                        <a:t>aaaaa</a:t>
                      </a:r>
                      <a:endParaRPr lang="en-GB" sz="1200" dirty="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50165" marR="50165" marT="0" marB="0"/>
                </a:tc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$0F-$01</a:t>
                      </a:r>
                      <a:endParaRPr lang="en-GB" sz="1200" dirty="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50165" marR="50165" marT="0" marB="0"/>
                </a:tc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</a:t>
                      </a:r>
                      <a:endParaRPr lang="en-GB" sz="1200" dirty="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50165" marR="50165" marT="0" marB="0"/>
                </a:tc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32’hdddddddd</a:t>
                      </a:r>
                      <a:endParaRPr lang="en-GB" sz="1200" dirty="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50165" marR="50165" marT="0" marB="0"/>
                </a:tc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ANALOG and DCS</a:t>
                      </a:r>
                      <a:endParaRPr lang="en-GB" sz="1200" dirty="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50165" marR="50165" marT="0" marB="0"/>
                </a:tc>
              </a:tr>
              <a:tr h="0"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aaaaa</a:t>
                      </a:r>
                      <a:endParaRPr lang="en-GB" sz="12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50165" marR="50165" marT="0" marB="0"/>
                </a:tc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aaaaa</a:t>
                      </a:r>
                      <a:endParaRPr lang="en-GB" sz="12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50165" marR="50165" marT="0" marB="0"/>
                </a:tc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$17-$10</a:t>
                      </a:r>
                      <a:endParaRPr lang="en-GB" sz="1200" dirty="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50165" marR="50165" marT="0" marB="0"/>
                </a:tc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</a:t>
                      </a:r>
                      <a:endParaRPr lang="en-GB" sz="1200" dirty="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50165" marR="50165" marT="0" marB="0"/>
                </a:tc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32’hdddddddd</a:t>
                      </a:r>
                      <a:endParaRPr lang="en-GB" sz="12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50165" marR="50165" marT="0" marB="0"/>
                </a:tc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MASK Input Registers</a:t>
                      </a:r>
                      <a:endParaRPr lang="en-GB" sz="1200" dirty="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50165" marR="50165" marT="0" marB="0"/>
                </a:tc>
              </a:tr>
              <a:tr h="0"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aaaaa</a:t>
                      </a:r>
                      <a:endParaRPr lang="en-GB" sz="12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50165" marR="50165" marT="0" marB="0"/>
                </a:tc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aaaaa</a:t>
                      </a:r>
                      <a:endParaRPr lang="en-GB" sz="12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50165" marR="50165" marT="0" marB="0"/>
                </a:tc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$1F-$18</a:t>
                      </a:r>
                      <a:endParaRPr lang="en-GB" sz="12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50165" marR="50165" marT="0" marB="0"/>
                </a:tc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</a:t>
                      </a:r>
                      <a:endParaRPr lang="en-GB" sz="1200" dirty="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50165" marR="50165" marT="0" marB="0"/>
                </a:tc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32’hdddddddd</a:t>
                      </a:r>
                      <a:endParaRPr lang="en-GB" sz="1200" dirty="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50165" marR="50165" marT="0" marB="0"/>
                </a:tc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PATTERN Input Registers</a:t>
                      </a:r>
                      <a:endParaRPr lang="en-GB" sz="1200" dirty="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50165" marR="50165" marT="0" marB="0"/>
                </a:tc>
              </a:tr>
              <a:tr h="0"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aaaaa</a:t>
                      </a:r>
                      <a:endParaRPr lang="en-GB" sz="12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50165" marR="50165" marT="0" marB="0"/>
                </a:tc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aaaaa</a:t>
                      </a:r>
                      <a:endParaRPr lang="en-GB" sz="12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50165" marR="50165" marT="0" marB="0"/>
                </a:tc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$2F-$20</a:t>
                      </a:r>
                      <a:endParaRPr lang="en-GB" sz="1200" dirty="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50165" marR="50165" marT="0" marB="0"/>
                </a:tc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</a:t>
                      </a:r>
                      <a:endParaRPr lang="en-GB" sz="1200" dirty="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50165" marR="50165" marT="0" marB="0"/>
                </a:tc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32’hdddddddd</a:t>
                      </a:r>
                      <a:endParaRPr lang="en-GB" sz="1200" dirty="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50165" marR="50165" marT="0" marB="0"/>
                </a:tc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CONFIG Registers</a:t>
                      </a:r>
                      <a:endParaRPr lang="en-GB" sz="1200" dirty="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50165" marR="50165" marT="0" marB="0"/>
                </a:tc>
              </a:tr>
              <a:tr h="0"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</a:rPr>
                        <a:t>aaaaa</a:t>
                      </a:r>
                      <a:endParaRPr lang="en-GB" sz="1200" dirty="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50165" marR="50165" marT="0" marB="0"/>
                </a:tc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aaaaa</a:t>
                      </a:r>
                      <a:endParaRPr lang="en-GB" sz="12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50165" marR="50165" marT="0" marB="0"/>
                </a:tc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$3E-$30</a:t>
                      </a:r>
                      <a:endParaRPr lang="en-GB" sz="12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50165" marR="50165" marT="0" marB="0"/>
                </a:tc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(Read-Only)</a:t>
                      </a:r>
                      <a:endParaRPr lang="en-GB" sz="1200" dirty="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50165" marR="50165" marT="0" marB="0"/>
                </a:tc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32’hdddddddd</a:t>
                      </a:r>
                      <a:endParaRPr lang="en-GB" sz="1200" dirty="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50165" marR="50165" marT="0" marB="0"/>
                </a:tc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STATUS and SEU Registers</a:t>
                      </a:r>
                      <a:endParaRPr lang="en-GB" sz="1200" dirty="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50165" marR="50165" marT="0" marB="0"/>
                </a:tc>
              </a:tr>
              <a:tr h="0"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aaaaa</a:t>
                      </a:r>
                      <a:endParaRPr lang="en-GB" sz="12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50165" marR="50165" marT="0" marB="0"/>
                </a:tc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aaaaa</a:t>
                      </a:r>
                      <a:endParaRPr lang="en-GB" sz="12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50165" marR="50165" marT="0" marB="0"/>
                </a:tc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$3F</a:t>
                      </a:r>
                      <a:endParaRPr lang="en-GB" sz="12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50165" marR="50165" marT="0" marB="0"/>
                </a:tc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(Read-Only)</a:t>
                      </a:r>
                      <a:endParaRPr lang="en-GB" sz="1200" dirty="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50165" marR="50165" marT="0" marB="0"/>
                </a:tc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32’hdddddddd</a:t>
                      </a:r>
                      <a:endParaRPr lang="en-GB" sz="1200" dirty="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50165" marR="50165" marT="0" marB="0"/>
                </a:tc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High Priority Register</a:t>
                      </a:r>
                      <a:endParaRPr lang="en-GB" sz="1200" dirty="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50165" marR="50165" marT="0" marB="0"/>
                </a:tc>
              </a:tr>
              <a:tr h="0"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aaaaa</a:t>
                      </a:r>
                      <a:endParaRPr lang="en-GB" sz="12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50165" marR="50165" marT="0" marB="0"/>
                </a:tc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aaaaa</a:t>
                      </a:r>
                      <a:endParaRPr lang="en-GB" sz="12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50165" marR="50165" marT="0" marB="0"/>
                </a:tc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$5F-$40</a:t>
                      </a:r>
                      <a:endParaRPr lang="en-GB" sz="12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50165" marR="50165" marT="0" marB="0"/>
                </a:tc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</a:t>
                      </a:r>
                      <a:endParaRPr lang="en-GB" sz="1200" dirty="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50165" marR="50165" marT="0" marB="0"/>
                </a:tc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32’hdddddddd</a:t>
                      </a:r>
                      <a:endParaRPr lang="en-GB" sz="1200" dirty="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50165" marR="50165" marT="0" marB="0"/>
                </a:tc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LSB </a:t>
                      </a:r>
                      <a:r>
                        <a:rPr lang="en-US" sz="1200" dirty="0" err="1">
                          <a:effectLst/>
                        </a:rPr>
                        <a:t>TrimDAC</a:t>
                      </a:r>
                      <a:r>
                        <a:rPr lang="en-US" sz="1200" dirty="0">
                          <a:effectLst/>
                        </a:rPr>
                        <a:t> Registers</a:t>
                      </a:r>
                      <a:endParaRPr lang="en-GB" sz="1200" dirty="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50165" marR="50165" marT="0" marB="0"/>
                </a:tc>
              </a:tr>
              <a:tr h="0"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aaaaa</a:t>
                      </a:r>
                      <a:endParaRPr lang="en-GB" sz="12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50165" marR="50165" marT="0" marB="0"/>
                </a:tc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aaaaa</a:t>
                      </a:r>
                      <a:endParaRPr lang="en-GB" sz="12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50165" marR="50165" marT="0" marB="0"/>
                </a:tc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$67-$60</a:t>
                      </a:r>
                      <a:endParaRPr lang="en-GB" sz="12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50165" marR="50165" marT="0" marB="0"/>
                </a:tc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</a:t>
                      </a:r>
                      <a:endParaRPr lang="en-GB" sz="1200" dirty="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50165" marR="50165" marT="0" marB="0"/>
                </a:tc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32’hdddddddd</a:t>
                      </a:r>
                      <a:endParaRPr lang="en-GB" sz="1200" dirty="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50165" marR="50165" marT="0" marB="0"/>
                </a:tc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MSB </a:t>
                      </a:r>
                      <a:r>
                        <a:rPr lang="en-US" sz="1200" dirty="0" err="1">
                          <a:effectLst/>
                        </a:rPr>
                        <a:t>TrimDAC</a:t>
                      </a:r>
                      <a:r>
                        <a:rPr lang="en-US" sz="1200" dirty="0">
                          <a:effectLst/>
                        </a:rPr>
                        <a:t> Registers</a:t>
                      </a:r>
                      <a:endParaRPr lang="en-GB" sz="1200" dirty="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50165" marR="50165" marT="0" marB="0"/>
                </a:tc>
              </a:tr>
              <a:tr h="0"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aaaaa</a:t>
                      </a:r>
                      <a:endParaRPr lang="en-GB" sz="12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50165" marR="50165" marT="0" marB="0"/>
                </a:tc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aaaaa</a:t>
                      </a:r>
                      <a:endParaRPr lang="en-GB" sz="12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50165" marR="50165" marT="0" marB="0"/>
                </a:tc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$6F-$68</a:t>
                      </a:r>
                      <a:endParaRPr lang="en-GB" sz="1200" dirty="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50165" marR="50165" marT="0" marB="0"/>
                </a:tc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</a:t>
                      </a:r>
                      <a:endParaRPr lang="en-GB" sz="1200" dirty="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50165" marR="50165" marT="0" marB="0"/>
                </a:tc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32’hdddddddd</a:t>
                      </a:r>
                      <a:endParaRPr lang="en-GB" sz="1200" dirty="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50165" marR="50165" marT="0" marB="0"/>
                </a:tc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Calibration Registers</a:t>
                      </a:r>
                      <a:endParaRPr lang="en-GB" sz="1200" dirty="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50165" marR="50165" marT="0" marB="0"/>
                </a:tc>
              </a:tr>
            </a:tbl>
          </a:graphicData>
        </a:graphic>
      </p:graphicFrame>
      <p:sp>
        <p:nvSpPr>
          <p:cNvPr id="3" name="Right Brace 2"/>
          <p:cNvSpPr/>
          <p:nvPr/>
        </p:nvSpPr>
        <p:spPr>
          <a:xfrm>
            <a:off x="5741192" y="1745457"/>
            <a:ext cx="59001" cy="336020"/>
          </a:xfrm>
          <a:prstGeom prst="rightBrace">
            <a:avLst>
              <a:gd name="adj1" fmla="val 34583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5757538" y="1768617"/>
            <a:ext cx="33356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rgbClr val="FF0066"/>
                </a:solidFill>
              </a:rPr>
              <a:t>U</a:t>
            </a:r>
            <a:r>
              <a:rPr lang="en-GB" sz="1200" dirty="0" smtClean="0">
                <a:solidFill>
                  <a:srgbClr val="FF0066"/>
                </a:solidFill>
              </a:rPr>
              <a:t>sed to launch specific actions</a:t>
            </a:r>
            <a:endParaRPr lang="en-GB" sz="1200" dirty="0" smtClean="0">
              <a:solidFill>
                <a:srgbClr val="FF0066"/>
              </a:solidFill>
            </a:endParaRPr>
          </a:p>
        </p:txBody>
      </p:sp>
      <p:sp>
        <p:nvSpPr>
          <p:cNvPr id="8" name="Right Brace 7"/>
          <p:cNvSpPr/>
          <p:nvPr/>
        </p:nvSpPr>
        <p:spPr>
          <a:xfrm>
            <a:off x="5741192" y="2482057"/>
            <a:ext cx="59001" cy="336020"/>
          </a:xfrm>
          <a:prstGeom prst="rightBrace">
            <a:avLst>
              <a:gd name="adj1" fmla="val 34583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Box 9"/>
          <p:cNvSpPr txBox="1"/>
          <p:nvPr/>
        </p:nvSpPr>
        <p:spPr>
          <a:xfrm>
            <a:off x="5757538" y="2511567"/>
            <a:ext cx="33356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rgbClr val="FF0066"/>
                </a:solidFill>
              </a:rPr>
              <a:t>M</a:t>
            </a:r>
            <a:r>
              <a:rPr lang="en-GB" sz="1200" dirty="0" smtClean="0">
                <a:solidFill>
                  <a:srgbClr val="FF0066"/>
                </a:solidFill>
              </a:rPr>
              <a:t>asking will be done in CHESS-2 instead</a:t>
            </a:r>
            <a:endParaRPr lang="en-GB" sz="1200" dirty="0" smtClean="0">
              <a:solidFill>
                <a:srgbClr val="FF0066"/>
              </a:solidFill>
            </a:endParaRPr>
          </a:p>
        </p:txBody>
      </p:sp>
      <p:sp>
        <p:nvSpPr>
          <p:cNvPr id="11" name="Right Brace 10"/>
          <p:cNvSpPr/>
          <p:nvPr/>
        </p:nvSpPr>
        <p:spPr>
          <a:xfrm>
            <a:off x="5741192" y="2856707"/>
            <a:ext cx="59001" cy="336020"/>
          </a:xfrm>
          <a:prstGeom prst="rightBrace">
            <a:avLst>
              <a:gd name="adj1" fmla="val 34583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Box 11"/>
          <p:cNvSpPr txBox="1"/>
          <p:nvPr/>
        </p:nvSpPr>
        <p:spPr>
          <a:xfrm>
            <a:off x="5757538" y="2886217"/>
            <a:ext cx="33356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rgbClr val="FF0066"/>
                </a:solidFill>
              </a:rPr>
              <a:t>P</a:t>
            </a:r>
            <a:r>
              <a:rPr lang="en-GB" sz="1200" dirty="0" smtClean="0">
                <a:solidFill>
                  <a:srgbClr val="FF0066"/>
                </a:solidFill>
              </a:rPr>
              <a:t>attern injection still sounds useful on ABCN’</a:t>
            </a:r>
            <a:endParaRPr lang="en-GB" sz="1200" dirty="0" smtClean="0">
              <a:solidFill>
                <a:srgbClr val="FF0066"/>
              </a:solidFill>
            </a:endParaRPr>
          </a:p>
        </p:txBody>
      </p:sp>
      <p:sp>
        <p:nvSpPr>
          <p:cNvPr id="13" name="Right Brace 12"/>
          <p:cNvSpPr/>
          <p:nvPr/>
        </p:nvSpPr>
        <p:spPr>
          <a:xfrm>
            <a:off x="5741192" y="4304507"/>
            <a:ext cx="59001" cy="1069974"/>
          </a:xfrm>
          <a:prstGeom prst="rightBrace">
            <a:avLst>
              <a:gd name="adj1" fmla="val 34583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extBox 13"/>
          <p:cNvSpPr txBox="1"/>
          <p:nvPr/>
        </p:nvSpPr>
        <p:spPr>
          <a:xfrm>
            <a:off x="5757538" y="4700994"/>
            <a:ext cx="33356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>
                <a:solidFill>
                  <a:srgbClr val="FF0066"/>
                </a:solidFill>
              </a:rPr>
              <a:t>These will not be on ABCN’, since there is no analogue front end. Need to look into equivalent registers for CHESS-2.</a:t>
            </a:r>
            <a:endParaRPr lang="en-GB" sz="1200" dirty="0" smtClean="0">
              <a:solidFill>
                <a:srgbClr val="FF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1685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200" dirty="0" smtClean="0">
                <a:solidFill>
                  <a:srgbClr val="0000FF"/>
                </a:solidFill>
              </a:rPr>
              <a:t>Read commands - RACSR</a:t>
            </a:r>
            <a:endParaRPr lang="en-GB" sz="32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12</a:t>
            </a:fld>
            <a:endParaRPr lang="en-GB" dirty="0">
              <a:solidFill>
                <a:schemeClr val="tx1"/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0505727"/>
              </p:ext>
            </p:extLst>
          </p:nvPr>
        </p:nvGraphicFramePr>
        <p:xfrm>
          <a:off x="395403" y="1046124"/>
          <a:ext cx="5277263" cy="493776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741108"/>
                <a:gridCol w="741108"/>
                <a:gridCol w="863791"/>
                <a:gridCol w="676011"/>
                <a:gridCol w="1051571"/>
                <a:gridCol w="1203674"/>
              </a:tblGrid>
              <a:tr h="670513"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Field 3</a:t>
                      </a:r>
                      <a:endParaRPr lang="en-GB" sz="1200" dirty="0">
                        <a:effectLst/>
                      </a:endParaRPr>
                    </a:p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5 bits HCC</a:t>
                      </a:r>
                      <a:endParaRPr lang="en-GB" sz="1200" dirty="0">
                        <a:effectLst/>
                      </a:endParaRPr>
                    </a:p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</a:rPr>
                        <a:t>ChipID</a:t>
                      </a:r>
                      <a:endParaRPr lang="en-GB" sz="1200" dirty="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5981" marR="45981" marT="0" marB="0"/>
                </a:tc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Field 4</a:t>
                      </a:r>
                      <a:endParaRPr lang="en-GB" sz="1200">
                        <a:effectLst/>
                      </a:endParaRPr>
                    </a:p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5 bits ABC</a:t>
                      </a:r>
                      <a:endParaRPr lang="en-GB" sz="1200">
                        <a:effectLst/>
                      </a:endParaRPr>
                    </a:p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ChipID</a:t>
                      </a:r>
                      <a:endParaRPr lang="en-GB" sz="12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5981" marR="45981" marT="0" marB="0"/>
                </a:tc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Field 5</a:t>
                      </a:r>
                      <a:endParaRPr lang="en-GB" sz="1200" dirty="0">
                        <a:effectLst/>
                      </a:endParaRPr>
                    </a:p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8 bits </a:t>
                      </a:r>
                      <a:endParaRPr lang="en-GB" sz="1200" dirty="0">
                        <a:effectLst/>
                      </a:endParaRPr>
                    </a:p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Register address</a:t>
                      </a:r>
                      <a:endParaRPr lang="en-GB" sz="1200" dirty="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5981" marR="45981" marT="0" marB="0"/>
                </a:tc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Field 6</a:t>
                      </a:r>
                      <a:endParaRPr lang="en-GB" sz="1200">
                        <a:effectLst/>
                      </a:endParaRPr>
                    </a:p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 bit </a:t>
                      </a:r>
                      <a:endParaRPr lang="en-GB" sz="1200">
                        <a:effectLst/>
                      </a:endParaRPr>
                    </a:p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(R/W)</a:t>
                      </a:r>
                      <a:endParaRPr lang="en-GB" sz="12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5981" marR="45981" marT="0" marB="0"/>
                </a:tc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Field 7</a:t>
                      </a:r>
                      <a:endParaRPr lang="en-GB" sz="1200">
                        <a:effectLst/>
                      </a:endParaRPr>
                    </a:p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(32 bits)</a:t>
                      </a:r>
                      <a:endParaRPr lang="en-GB" sz="1200">
                        <a:effectLst/>
                      </a:endParaRPr>
                    </a:p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Data</a:t>
                      </a:r>
                      <a:endParaRPr lang="en-GB" sz="12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5981" marR="45981" marT="0" marB="0"/>
                </a:tc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Description</a:t>
                      </a:r>
                      <a:endParaRPr lang="en-GB" sz="12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5981" marR="45981" marT="0" marB="0"/>
                </a:tc>
              </a:tr>
              <a:tr h="335256"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aaaaa</a:t>
                      </a:r>
                      <a:endParaRPr lang="en-GB" sz="12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5981" marR="45981" marT="0" marB="0"/>
                </a:tc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</a:rPr>
                        <a:t>aaaaa</a:t>
                      </a:r>
                      <a:endParaRPr lang="en-GB" sz="1200" dirty="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5981" marR="45981" marT="0" marB="0"/>
                </a:tc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$00</a:t>
                      </a:r>
                      <a:endParaRPr lang="en-GB" sz="1200" dirty="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5981" marR="45981" marT="0" marB="0"/>
                </a:tc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(Write Only)</a:t>
                      </a:r>
                      <a:endParaRPr lang="en-GB" sz="1200" dirty="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5981" marR="45981" marT="0" marB="0"/>
                </a:tc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GB" sz="12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5981" marR="45981" marT="0" marB="0"/>
                </a:tc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Special Register</a:t>
                      </a:r>
                      <a:endParaRPr lang="en-GB" sz="1200" dirty="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5981" marR="45981" marT="0" marB="0"/>
                </a:tc>
              </a:tr>
              <a:tr h="335256"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aaaaa</a:t>
                      </a:r>
                      <a:endParaRPr lang="en-GB" sz="12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5981" marR="45981" marT="0" marB="0"/>
                </a:tc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aaaaa</a:t>
                      </a:r>
                      <a:endParaRPr lang="en-GB" sz="12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5981" marR="45981" marT="0" marB="0"/>
                </a:tc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$0F-$01</a:t>
                      </a:r>
                      <a:endParaRPr lang="en-GB" sz="1200" dirty="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5981" marR="45981" marT="0" marB="0"/>
                </a:tc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</a:t>
                      </a:r>
                      <a:endParaRPr lang="en-GB" sz="12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5981" marR="45981" marT="0" marB="0"/>
                </a:tc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GB" sz="12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5981" marR="45981" marT="0" marB="0"/>
                </a:tc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ANALOG and DCS</a:t>
                      </a:r>
                      <a:endParaRPr lang="en-GB" sz="1200" dirty="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5981" marR="45981" marT="0" marB="0"/>
                </a:tc>
              </a:tr>
              <a:tr h="335256"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aaaaa</a:t>
                      </a:r>
                      <a:endParaRPr lang="en-GB" sz="12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5981" marR="45981" marT="0" marB="0"/>
                </a:tc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aaaaa</a:t>
                      </a:r>
                      <a:endParaRPr lang="en-GB" sz="12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5981" marR="45981" marT="0" marB="0"/>
                </a:tc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$17-$10</a:t>
                      </a:r>
                      <a:endParaRPr lang="en-GB" sz="1200" dirty="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5981" marR="45981" marT="0" marB="0"/>
                </a:tc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0</a:t>
                      </a:r>
                      <a:endParaRPr lang="en-GB" sz="1200" dirty="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5981" marR="45981" marT="0" marB="0"/>
                </a:tc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GB" sz="12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5981" marR="45981" marT="0" marB="0"/>
                </a:tc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MASK Input Registers</a:t>
                      </a:r>
                      <a:endParaRPr lang="en-GB" sz="1200" dirty="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5981" marR="45981" marT="0" marB="0"/>
                </a:tc>
              </a:tr>
              <a:tr h="335256"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aaaaa</a:t>
                      </a:r>
                      <a:endParaRPr lang="en-GB" sz="12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5981" marR="45981" marT="0" marB="0"/>
                </a:tc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aaaaa</a:t>
                      </a:r>
                      <a:endParaRPr lang="en-GB" sz="12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5981" marR="45981" marT="0" marB="0"/>
                </a:tc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$1F-$18</a:t>
                      </a:r>
                      <a:endParaRPr lang="en-GB" sz="1200" dirty="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5981" marR="45981" marT="0" marB="0"/>
                </a:tc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0</a:t>
                      </a:r>
                      <a:endParaRPr lang="en-GB" sz="1200" dirty="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5981" marR="45981" marT="0" marB="0"/>
                </a:tc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GB" sz="1200" dirty="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5981" marR="45981" marT="0" marB="0"/>
                </a:tc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PATTERN Input Registers</a:t>
                      </a:r>
                      <a:endParaRPr lang="en-GB" sz="1200" dirty="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5981" marR="45981" marT="0" marB="0"/>
                </a:tc>
              </a:tr>
              <a:tr h="335256"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aaaaa</a:t>
                      </a:r>
                      <a:endParaRPr lang="en-GB" sz="12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5981" marR="45981" marT="0" marB="0"/>
                </a:tc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aaaaa</a:t>
                      </a:r>
                      <a:endParaRPr lang="en-GB" sz="12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5981" marR="45981" marT="0" marB="0"/>
                </a:tc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$2F-$20</a:t>
                      </a:r>
                      <a:endParaRPr lang="en-GB" sz="1200" dirty="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5981" marR="45981" marT="0" marB="0"/>
                </a:tc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0</a:t>
                      </a:r>
                      <a:endParaRPr lang="en-GB" sz="1200" dirty="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5981" marR="45981" marT="0" marB="0"/>
                </a:tc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GB" sz="1200" dirty="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5981" marR="45981" marT="0" marB="0"/>
                </a:tc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CONFIG Registers</a:t>
                      </a:r>
                      <a:endParaRPr lang="en-GB" sz="1200" dirty="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5981" marR="45981" marT="0" marB="0"/>
                </a:tc>
              </a:tr>
              <a:tr h="335256"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aaaaa</a:t>
                      </a:r>
                      <a:endParaRPr lang="en-GB" sz="12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5981" marR="45981" marT="0" marB="0"/>
                </a:tc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aaaaa</a:t>
                      </a:r>
                      <a:endParaRPr lang="en-GB" sz="12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5981" marR="45981" marT="0" marB="0"/>
                </a:tc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$3E-$30</a:t>
                      </a:r>
                      <a:endParaRPr lang="en-GB" sz="1200" dirty="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5981" marR="45981" marT="0" marB="0"/>
                </a:tc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0/Read Only</a:t>
                      </a:r>
                      <a:endParaRPr lang="en-GB" sz="1200" dirty="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5981" marR="45981" marT="0" marB="0"/>
                </a:tc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GB" sz="1200" dirty="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5981" marR="45981" marT="0" marB="0"/>
                </a:tc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STATUS and SEU Registers</a:t>
                      </a:r>
                      <a:endParaRPr lang="en-GB" sz="1200" dirty="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5981" marR="45981" marT="0" marB="0"/>
                </a:tc>
              </a:tr>
              <a:tr h="335256"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aaaaa</a:t>
                      </a:r>
                      <a:endParaRPr lang="en-GB" sz="12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5981" marR="45981" marT="0" marB="0"/>
                </a:tc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aaaaa</a:t>
                      </a:r>
                      <a:endParaRPr lang="en-GB" sz="12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5981" marR="45981" marT="0" marB="0"/>
                </a:tc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$3F</a:t>
                      </a:r>
                      <a:endParaRPr lang="en-GB" sz="1200" dirty="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5981" marR="45981" marT="0" marB="0"/>
                </a:tc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0/Read Only</a:t>
                      </a:r>
                      <a:endParaRPr lang="en-GB" sz="1200" dirty="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5981" marR="45981" marT="0" marB="0"/>
                </a:tc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GB" sz="1200" dirty="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5981" marR="45981" marT="0" marB="0"/>
                </a:tc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High Priority Register</a:t>
                      </a:r>
                      <a:endParaRPr lang="en-GB" sz="1200" dirty="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5981" marR="45981" marT="0" marB="0"/>
                </a:tc>
              </a:tr>
              <a:tr h="335256"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aaaaa</a:t>
                      </a:r>
                      <a:endParaRPr lang="en-GB" sz="12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5981" marR="45981" marT="0" marB="0"/>
                </a:tc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aaaaa</a:t>
                      </a:r>
                      <a:endParaRPr lang="en-GB" sz="12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5981" marR="45981" marT="0" marB="0"/>
                </a:tc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$5F-$40</a:t>
                      </a:r>
                      <a:endParaRPr lang="en-GB" sz="12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5981" marR="45981" marT="0" marB="0"/>
                </a:tc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0</a:t>
                      </a:r>
                      <a:endParaRPr lang="en-GB" sz="1200" dirty="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5981" marR="45981" marT="0" marB="0"/>
                </a:tc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GB" sz="1200" dirty="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5981" marR="45981" marT="0" marB="0"/>
                </a:tc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</a:rPr>
                        <a:t>TrimDACS</a:t>
                      </a:r>
                      <a:r>
                        <a:rPr lang="en-US" sz="1200" dirty="0">
                          <a:effectLst/>
                        </a:rPr>
                        <a:t> &lt;3.0&gt; Registers</a:t>
                      </a:r>
                      <a:endParaRPr lang="en-GB" sz="1200" dirty="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5981" marR="45981" marT="0" marB="0"/>
                </a:tc>
              </a:tr>
              <a:tr h="502885"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aaaaa</a:t>
                      </a:r>
                      <a:endParaRPr lang="en-GB" sz="12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5981" marR="45981" marT="0" marB="0"/>
                </a:tc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aaaaa</a:t>
                      </a:r>
                      <a:endParaRPr lang="en-GB" sz="12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5981" marR="45981" marT="0" marB="0"/>
                </a:tc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$67-$60</a:t>
                      </a:r>
                      <a:endParaRPr lang="en-GB" sz="12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5981" marR="45981" marT="0" marB="0"/>
                </a:tc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0</a:t>
                      </a:r>
                      <a:endParaRPr lang="en-GB" sz="1200" dirty="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5981" marR="45981" marT="0" marB="0"/>
                </a:tc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GB" sz="12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5981" marR="45981" marT="0" marB="0"/>
                </a:tc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</a:rPr>
                        <a:t>TrimDACs</a:t>
                      </a:r>
                      <a:r>
                        <a:rPr lang="en-US" sz="1200" dirty="0">
                          <a:effectLst/>
                        </a:rPr>
                        <a:t> &lt;4&gt; Channels Registers</a:t>
                      </a:r>
                      <a:endParaRPr lang="en-GB" sz="1200" dirty="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5981" marR="45981" marT="0" marB="0"/>
                </a:tc>
              </a:tr>
              <a:tr h="335256"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aaaaa</a:t>
                      </a:r>
                      <a:endParaRPr lang="en-GB" sz="12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5981" marR="45981" marT="0" marB="0"/>
                </a:tc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aaaaa</a:t>
                      </a:r>
                      <a:endParaRPr lang="en-GB" sz="12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5981" marR="45981" marT="0" marB="0"/>
                </a:tc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$6F-$68</a:t>
                      </a:r>
                      <a:endParaRPr lang="en-GB" sz="1200" dirty="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5981" marR="45981" marT="0" marB="0"/>
                </a:tc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0</a:t>
                      </a:r>
                      <a:endParaRPr lang="en-GB" sz="1200" dirty="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5981" marR="45981" marT="0" marB="0"/>
                </a:tc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GB" sz="12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5981" marR="45981" marT="0" marB="0"/>
                </a:tc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</a:rPr>
                        <a:t>CalEnable</a:t>
                      </a:r>
                      <a:r>
                        <a:rPr lang="en-US" sz="1200" dirty="0">
                          <a:effectLst/>
                        </a:rPr>
                        <a:t> Registers</a:t>
                      </a:r>
                      <a:endParaRPr lang="en-GB" sz="1200" dirty="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5981" marR="45981" marT="0" marB="0"/>
                </a:tc>
              </a:tr>
              <a:tr h="335256"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aaaaa</a:t>
                      </a:r>
                      <a:endParaRPr lang="en-GB" sz="12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5981" marR="45981" marT="0" marB="0"/>
                </a:tc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aaaaa</a:t>
                      </a:r>
                      <a:endParaRPr lang="en-GB" sz="12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5981" marR="45981" marT="0" marB="0"/>
                </a:tc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$BF-$70</a:t>
                      </a:r>
                      <a:endParaRPr lang="en-GB" sz="1200" dirty="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5981" marR="45981" marT="0" marB="0"/>
                </a:tc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0/Read Only</a:t>
                      </a:r>
                      <a:endParaRPr lang="en-GB" sz="1200" dirty="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5981" marR="45981" marT="0" marB="0"/>
                </a:tc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GB" sz="12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5981" marR="45981" marT="0" marB="0"/>
                </a:tc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Hit counter Registers</a:t>
                      </a:r>
                      <a:endParaRPr lang="en-GB" sz="1200" dirty="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5981" marR="45981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8091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FF0066"/>
                </a:solidFill>
              </a:rPr>
              <a:t>Minutes </a:t>
            </a:r>
            <a:r>
              <a:rPr lang="en-GB" sz="3600" dirty="0">
                <a:solidFill>
                  <a:srgbClr val="FF0066"/>
                </a:solidFill>
              </a:rPr>
              <a:t>for UBC’s </a:t>
            </a:r>
            <a:r>
              <a:rPr lang="en-GB" sz="3600" dirty="0" smtClean="0">
                <a:solidFill>
                  <a:srgbClr val="FF0066"/>
                </a:solidFill>
              </a:rPr>
              <a:t>update (Kevin Zhang)</a:t>
            </a:r>
            <a:endParaRPr lang="en-GB" sz="3600" dirty="0">
              <a:solidFill>
                <a:srgbClr val="FF0066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13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solidFill>
                  <a:srgbClr val="0000FF"/>
                </a:solidFill>
              </a:rPr>
              <a:t>1. L0 Buffer</a:t>
            </a:r>
          </a:p>
          <a:p>
            <a:endParaRPr lang="en-GB" sz="2000" dirty="0"/>
          </a:p>
          <a:p>
            <a:r>
              <a:rPr lang="en-GB" sz="2000" dirty="0" smtClean="0"/>
              <a:t>Kevin cut down the memories to 112 bits wide (14 bits/hit x 8 hits).</a:t>
            </a:r>
          </a:p>
          <a:p>
            <a:endParaRPr lang="en-GB" sz="2000" dirty="0"/>
          </a:p>
          <a:p>
            <a:r>
              <a:rPr lang="en-GB" sz="2000" dirty="0" smtClean="0"/>
              <a:t>The use of the even and odd memories is:</a:t>
            </a:r>
          </a:p>
          <a:p>
            <a:pPr marL="342900" indent="-342900">
              <a:buFontTx/>
              <a:buChar char="-"/>
            </a:pPr>
            <a:r>
              <a:rPr lang="en-GB" sz="2000" dirty="0" smtClean="0"/>
              <a:t>The SRAMs aren’t true dual-port RAMs, but we need to write to them every cycle</a:t>
            </a:r>
          </a:p>
          <a:p>
            <a:pPr marL="342900" indent="-342900">
              <a:buFontTx/>
              <a:buChar char="-"/>
            </a:pPr>
            <a:r>
              <a:rPr lang="en-GB" sz="2000" dirty="0" smtClean="0"/>
              <a:t>So the solution is to write in ping-pong fashion, alternating writes between the even and odd memories.</a:t>
            </a:r>
          </a:p>
          <a:p>
            <a:pPr marL="342900" indent="-342900">
              <a:buFontTx/>
              <a:buChar char="-"/>
            </a:pPr>
            <a:endParaRPr lang="en-GB" sz="2000" dirty="0"/>
          </a:p>
          <a:p>
            <a:r>
              <a:rPr lang="en-GB" sz="2000" dirty="0" smtClean="0"/>
              <a:t>After discussing the state of the memories:</a:t>
            </a:r>
          </a:p>
          <a:p>
            <a:endParaRPr lang="en-GB" sz="2000" dirty="0"/>
          </a:p>
          <a:p>
            <a:pPr marL="342900" indent="-342900">
              <a:buFontTx/>
              <a:buChar char="-"/>
            </a:pPr>
            <a:r>
              <a:rPr lang="en-GB" sz="2000" dirty="0" smtClean="0"/>
              <a:t>Matt has already created ABC-like memories for FPGAs before, in the /abc130 source code. Matt will send Kevin a link, including to useful </a:t>
            </a:r>
            <a:r>
              <a:rPr lang="en-GB" sz="2000" dirty="0" err="1" smtClean="0"/>
              <a:t>testbench</a:t>
            </a:r>
            <a:r>
              <a:rPr lang="en-GB" sz="2000" dirty="0" smtClean="0"/>
              <a:t> code.</a:t>
            </a:r>
          </a:p>
          <a:p>
            <a:pPr marL="342900" indent="-342900">
              <a:buFontTx/>
              <a:buChar char="-"/>
            </a:pPr>
            <a:endParaRPr lang="en-GB" sz="2000" dirty="0"/>
          </a:p>
          <a:p>
            <a:pPr marL="342900" indent="-342900">
              <a:buFontTx/>
              <a:buChar char="-"/>
            </a:pP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750664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FF0066"/>
                </a:solidFill>
              </a:rPr>
              <a:t>Minutes </a:t>
            </a:r>
            <a:r>
              <a:rPr lang="en-GB" sz="3600" dirty="0">
                <a:solidFill>
                  <a:srgbClr val="FF0066"/>
                </a:solidFill>
              </a:rPr>
              <a:t>for UBC’s </a:t>
            </a:r>
            <a:r>
              <a:rPr lang="en-GB" sz="3600" dirty="0" smtClean="0">
                <a:solidFill>
                  <a:srgbClr val="FF0066"/>
                </a:solidFill>
              </a:rPr>
              <a:t>update, continued</a:t>
            </a:r>
            <a:endParaRPr lang="en-GB" sz="3600" dirty="0">
              <a:solidFill>
                <a:srgbClr val="FF0066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14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rgbClr val="0000FF"/>
                </a:solidFill>
              </a:rPr>
              <a:t>2</a:t>
            </a:r>
            <a:r>
              <a:rPr lang="en-GB" sz="2400" b="1" dirty="0" smtClean="0">
                <a:solidFill>
                  <a:srgbClr val="0000FF"/>
                </a:solidFill>
              </a:rPr>
              <a:t>. Cluster Finder</a:t>
            </a:r>
          </a:p>
          <a:p>
            <a:endParaRPr lang="en-GB" sz="2000" dirty="0"/>
          </a:p>
          <a:p>
            <a:r>
              <a:rPr lang="en-GB" sz="2000" dirty="0" smtClean="0"/>
              <a:t>The readout block expects data in this format:</a:t>
            </a:r>
          </a:p>
          <a:p>
            <a:pPr marL="342900" indent="-342900">
              <a:buFontTx/>
              <a:buChar char="-"/>
            </a:pPr>
            <a:r>
              <a:rPr lang="en-GB" sz="2000" dirty="0" smtClean="0"/>
              <a:t>11 bit segments of data</a:t>
            </a:r>
          </a:p>
          <a:p>
            <a:pPr marL="342900" indent="-342900">
              <a:buFontTx/>
              <a:buChar char="-"/>
            </a:pPr>
            <a:r>
              <a:rPr lang="en-GB" sz="2000" dirty="0" smtClean="0"/>
              <a:t>followed by 1 bit indicating whether this segment is the last segment or not</a:t>
            </a:r>
            <a:endParaRPr lang="en-GB" sz="2000" dirty="0"/>
          </a:p>
          <a:p>
            <a:endParaRPr lang="en-GB" sz="2000" dirty="0" smtClean="0"/>
          </a:p>
          <a:p>
            <a:r>
              <a:rPr lang="en-GB" sz="2000" dirty="0" smtClean="0"/>
              <a:t>If the ABCN’ segments data the same way, it will match HCC and DAQ software expectations.</a:t>
            </a:r>
          </a:p>
          <a:p>
            <a:endParaRPr lang="en-GB" sz="2000" dirty="0"/>
          </a:p>
          <a:p>
            <a:r>
              <a:rPr lang="en-GB" sz="2000" dirty="0"/>
              <a:t>This </a:t>
            </a:r>
            <a:r>
              <a:rPr lang="en-GB" sz="2000" dirty="0" err="1" smtClean="0"/>
              <a:t>Segmenter</a:t>
            </a:r>
            <a:r>
              <a:rPr lang="en-GB" sz="2000" dirty="0" smtClean="0"/>
              <a:t> block </a:t>
            </a:r>
            <a:r>
              <a:rPr lang="en-GB" sz="2000" dirty="0"/>
              <a:t>should be based on the </a:t>
            </a:r>
            <a:r>
              <a:rPr lang="en-GB" sz="2000" dirty="0" smtClean="0"/>
              <a:t>ABC130* Cluster Finder block. </a:t>
            </a:r>
            <a:endParaRPr lang="en-GB" sz="2000" dirty="0"/>
          </a:p>
          <a:p>
            <a:endParaRPr lang="en-GB" sz="2000" dirty="0"/>
          </a:p>
          <a:p>
            <a:r>
              <a:rPr lang="en-GB" sz="2000" dirty="0" smtClean="0"/>
              <a:t>We can use the 14</a:t>
            </a:r>
            <a:r>
              <a:rPr lang="en-GB" sz="2000" baseline="30000" dirty="0" smtClean="0"/>
              <a:t>th</a:t>
            </a:r>
            <a:r>
              <a:rPr lang="en-GB" sz="2000" dirty="0" smtClean="0"/>
              <a:t> bit (Sync/Data Valid) of each of the 8 possible hits to determine when to mark the last segment. A shift register would be one way to implement the segmentation.</a:t>
            </a:r>
          </a:p>
          <a:p>
            <a:endParaRPr lang="en-GB" sz="2000" dirty="0"/>
          </a:p>
          <a:p>
            <a:r>
              <a:rPr lang="en-GB" sz="2000" dirty="0" smtClean="0"/>
              <a:t>Note that the Readout block has a flow control signal to the Cluster Finder in case it can’t handle more data temporarily. The Cluster Finder has small FIFO to cope with the flow control.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233711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FF0066"/>
                </a:solidFill>
              </a:rPr>
              <a:t>Minutes </a:t>
            </a:r>
            <a:r>
              <a:rPr lang="en-GB" sz="3600" dirty="0">
                <a:solidFill>
                  <a:srgbClr val="FF0066"/>
                </a:solidFill>
              </a:rPr>
              <a:t>for UBC’s </a:t>
            </a:r>
            <a:r>
              <a:rPr lang="en-GB" sz="3600" dirty="0" smtClean="0">
                <a:solidFill>
                  <a:srgbClr val="FF0066"/>
                </a:solidFill>
              </a:rPr>
              <a:t>update, continued</a:t>
            </a:r>
            <a:endParaRPr lang="en-GB" sz="3600" dirty="0">
              <a:solidFill>
                <a:srgbClr val="FF0066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15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solidFill>
                  <a:srgbClr val="0000FF"/>
                </a:solidFill>
              </a:rPr>
              <a:t>3. ITSDAQ questions</a:t>
            </a:r>
          </a:p>
          <a:p>
            <a:endParaRPr lang="en-GB" sz="2000" dirty="0"/>
          </a:p>
          <a:p>
            <a:r>
              <a:rPr lang="en-GB" sz="2000" dirty="0" smtClean="0"/>
              <a:t>About the DIO blocks:</a:t>
            </a:r>
          </a:p>
          <a:p>
            <a:endParaRPr lang="en-GB" sz="2000" dirty="0"/>
          </a:p>
          <a:p>
            <a:pPr marL="342900" indent="-342900">
              <a:buFontTx/>
              <a:buChar char="-"/>
            </a:pPr>
            <a:r>
              <a:rPr lang="en-GB" sz="2000" dirty="0" smtClean="0"/>
              <a:t>ignore the dio_f2v_drv. </a:t>
            </a:r>
            <a:r>
              <a:rPr lang="en-GB" sz="2000" dirty="0" err="1" smtClean="0"/>
              <a:t>Drv</a:t>
            </a:r>
            <a:r>
              <a:rPr lang="en-GB" sz="2000" dirty="0" smtClean="0"/>
              <a:t> = Driver, indicates code related to the Driver board which has an additional FPGA. </a:t>
            </a:r>
          </a:p>
          <a:p>
            <a:pPr marL="342900" indent="-342900">
              <a:buFontTx/>
              <a:buChar char="-"/>
            </a:pPr>
            <a:endParaRPr lang="en-GB" sz="2000" dirty="0"/>
          </a:p>
          <a:p>
            <a:pPr marL="342900" indent="-342900">
              <a:buFontTx/>
              <a:buChar char="-"/>
            </a:pPr>
            <a:r>
              <a:rPr lang="en-GB" sz="2000" dirty="0" smtClean="0"/>
              <a:t>instead use the dio_f2v_std code.</a:t>
            </a:r>
            <a:br>
              <a:rPr lang="en-GB" sz="2000" dirty="0" smtClean="0"/>
            </a:br>
            <a:endParaRPr lang="en-GB" sz="2000" dirty="0" smtClean="0"/>
          </a:p>
          <a:p>
            <a:pPr marL="342900" indent="-342900">
              <a:buFontTx/>
              <a:buChar char="-"/>
            </a:pPr>
            <a:r>
              <a:rPr lang="en-GB" sz="2000" dirty="0" smtClean="0"/>
              <a:t>Matt will rewrite the </a:t>
            </a:r>
            <a:r>
              <a:rPr lang="en-GB" sz="2000" dirty="0"/>
              <a:t>dio_f2v_std </a:t>
            </a:r>
            <a:r>
              <a:rPr lang="en-GB" sz="2000" dirty="0" smtClean="0"/>
              <a:t>to be the way the ABCN’ needs it, without the FPGA pad primitives which will not be accessible. Since the ABCN’ will be compiled as a block, the </a:t>
            </a:r>
          </a:p>
          <a:p>
            <a:pPr marL="342900" indent="-342900">
              <a:buFontTx/>
              <a:buChar char="-"/>
            </a:pPr>
            <a:endParaRPr lang="en-GB" sz="2000" dirty="0"/>
          </a:p>
          <a:p>
            <a:pPr marL="342900" indent="-342900">
              <a:buFontTx/>
              <a:buChar char="-"/>
            </a:pPr>
            <a:r>
              <a:rPr lang="en-GB" sz="2000" dirty="0" smtClean="0"/>
              <a:t>May have to manually fix the phase on </a:t>
            </a:r>
            <a:r>
              <a:rPr lang="en-GB" sz="2000" dirty="0" err="1" smtClean="0"/>
              <a:t>Cmd</a:t>
            </a:r>
            <a:r>
              <a:rPr lang="en-GB" sz="2000" dirty="0" smtClean="0"/>
              <a:t> vs Trigger signals as they get inverted a few times along the way.</a:t>
            </a:r>
          </a:p>
          <a:p>
            <a:pPr marL="342900" indent="-342900">
              <a:buFontTx/>
              <a:buChar char="-"/>
            </a:pPr>
            <a:endParaRPr lang="en-GB" sz="2000" dirty="0"/>
          </a:p>
          <a:p>
            <a:pPr marL="342900" indent="-342900">
              <a:buFontTx/>
              <a:buChar char="-"/>
            </a:pPr>
            <a:r>
              <a:rPr lang="en-GB" sz="2000" dirty="0" smtClean="0"/>
              <a:t>For the FMC signal numbering, see the schematics of the “F2V” adaptor board.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133023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Agenda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2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Review current work and discuss steps for next week</a:t>
            </a:r>
          </a:p>
          <a:p>
            <a:endParaRPr lang="en-GB" sz="2400" dirty="0"/>
          </a:p>
          <a:p>
            <a:r>
              <a:rPr lang="en-GB" sz="2400" dirty="0"/>
              <a:t>Discuss coding standards</a:t>
            </a:r>
          </a:p>
          <a:p>
            <a:endParaRPr lang="en-GB" sz="2400" dirty="0"/>
          </a:p>
          <a:p>
            <a:r>
              <a:rPr lang="en-GB" sz="2400" dirty="0" smtClean="0"/>
              <a:t>Go over summary of the ABC130/ABC130* commands</a:t>
            </a:r>
          </a:p>
          <a:p>
            <a:endParaRPr lang="en-GB" sz="2400" dirty="0"/>
          </a:p>
          <a:p>
            <a:r>
              <a:rPr lang="en-GB" sz="2400" dirty="0" smtClean="0"/>
              <a:t>Go over UBC’s update</a:t>
            </a:r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856191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/>
              <a:t>Ongoing and new actions</a:t>
            </a:r>
            <a:endParaRPr lang="en-GB" sz="3600" dirty="0"/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3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42267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800"/>
              </a:spcAft>
            </a:pPr>
            <a:r>
              <a:rPr lang="en-GB" dirty="0" smtClean="0"/>
              <a:t>(actions which were already done last week have been removed)</a:t>
            </a:r>
          </a:p>
          <a:p>
            <a:pPr>
              <a:spcAft>
                <a:spcPts val="800"/>
              </a:spcAft>
            </a:pPr>
            <a:r>
              <a:rPr lang="en-GB" b="1" dirty="0" smtClean="0"/>
              <a:t>Kevin and Wojtek with Matt’s help:</a:t>
            </a:r>
            <a:r>
              <a:rPr lang="en-GB" dirty="0" smtClean="0"/>
              <a:t> integrate the ABCN’ code into ITSDAQ.</a:t>
            </a:r>
            <a:r>
              <a:rPr lang="en-GB" sz="1400" dirty="0" smtClean="0"/>
              <a:t>  </a:t>
            </a:r>
            <a:r>
              <a:rPr lang="en-GB" sz="1400" dirty="0" smtClean="0">
                <a:solidFill>
                  <a:srgbClr val="FF0066"/>
                </a:solidFill>
              </a:rPr>
              <a:t>– currently speaking with Matt about questions. Matt is working on some specific changes </a:t>
            </a:r>
            <a:r>
              <a:rPr lang="en-GB" sz="1400" smtClean="0">
                <a:solidFill>
                  <a:srgbClr val="FF0066"/>
                </a:solidFill>
              </a:rPr>
              <a:t>now</a:t>
            </a:r>
            <a:r>
              <a:rPr lang="en-GB" sz="1400" smtClean="0">
                <a:solidFill>
                  <a:srgbClr val="FF0066"/>
                </a:solidFill>
              </a:rPr>
              <a:t>.</a:t>
            </a:r>
            <a:endParaRPr lang="en-GB" b="1" dirty="0" smtClean="0"/>
          </a:p>
          <a:p>
            <a:pPr>
              <a:spcAft>
                <a:spcPts val="800"/>
              </a:spcAft>
            </a:pPr>
            <a:r>
              <a:rPr lang="en-GB" b="1" dirty="0" smtClean="0"/>
              <a:t>Tianbo:</a:t>
            </a:r>
            <a:r>
              <a:rPr lang="en-GB" dirty="0" smtClean="0"/>
              <a:t> working on CHESS-2 Data Emulator.</a:t>
            </a:r>
            <a:r>
              <a:rPr lang="en-GB" sz="1400" dirty="0" smtClean="0"/>
              <a:t>  </a:t>
            </a:r>
            <a:r>
              <a:rPr lang="en-GB" sz="1400" dirty="0" smtClean="0">
                <a:solidFill>
                  <a:srgbClr val="FF0066"/>
                </a:solidFill>
              </a:rPr>
              <a:t>– Tianbo has uploaded a preliminary version to </a:t>
            </a:r>
            <a:r>
              <a:rPr lang="en-GB" sz="1400" dirty="0" err="1" smtClean="0">
                <a:solidFill>
                  <a:srgbClr val="FF0066"/>
                </a:solidFill>
              </a:rPr>
              <a:t>GitLab</a:t>
            </a:r>
            <a:r>
              <a:rPr lang="en-GB" sz="1400" dirty="0">
                <a:solidFill>
                  <a:srgbClr val="FF0066"/>
                </a:solidFill>
              </a:rPr>
              <a:t> in the Chess2FPGAEmulator repository. </a:t>
            </a:r>
            <a:endParaRPr lang="en-GB" dirty="0"/>
          </a:p>
          <a:p>
            <a:pPr>
              <a:spcAft>
                <a:spcPts val="800"/>
              </a:spcAft>
            </a:pPr>
            <a:r>
              <a:rPr lang="en-GB" b="1" dirty="0" smtClean="0"/>
              <a:t>Jaya </a:t>
            </a:r>
            <a:r>
              <a:rPr lang="en-GB" b="1" dirty="0"/>
              <a:t>John: </a:t>
            </a:r>
            <a:r>
              <a:rPr lang="en-GB" dirty="0">
                <a:solidFill>
                  <a:srgbClr val="006600"/>
                </a:solidFill>
              </a:rPr>
              <a:t>[done]</a:t>
            </a:r>
            <a:r>
              <a:rPr lang="en-GB" b="1" dirty="0">
                <a:solidFill>
                  <a:srgbClr val="006600"/>
                </a:solidFill>
              </a:rPr>
              <a:t> </a:t>
            </a:r>
            <a:r>
              <a:rPr lang="en-GB" dirty="0"/>
              <a:t>add the SACI code to </a:t>
            </a:r>
            <a:r>
              <a:rPr lang="en-GB" dirty="0" err="1" smtClean="0"/>
              <a:t>GitLab</a:t>
            </a:r>
            <a:r>
              <a:rPr lang="en-GB" dirty="0" smtClean="0"/>
              <a:t>. </a:t>
            </a:r>
            <a:r>
              <a:rPr lang="en-GB" sz="1400" dirty="0">
                <a:solidFill>
                  <a:srgbClr val="FF0066"/>
                </a:solidFill>
              </a:rPr>
              <a:t>– </a:t>
            </a:r>
            <a:r>
              <a:rPr lang="en-GB" sz="1400" dirty="0" smtClean="0">
                <a:solidFill>
                  <a:srgbClr val="FF0066"/>
                </a:solidFill>
              </a:rPr>
              <a:t>https:// access with </a:t>
            </a:r>
            <a:r>
              <a:rPr lang="en-GB" sz="1400" dirty="0" err="1" smtClean="0">
                <a:solidFill>
                  <a:srgbClr val="FF0066"/>
                </a:solidFill>
              </a:rPr>
              <a:t>TortoiseGit</a:t>
            </a:r>
            <a:r>
              <a:rPr lang="en-GB" sz="1400" dirty="0" smtClean="0">
                <a:solidFill>
                  <a:srgbClr val="FF0066"/>
                </a:solidFill>
              </a:rPr>
              <a:t> now set up.</a:t>
            </a:r>
            <a:endParaRPr lang="en-GB" sz="1400" dirty="0"/>
          </a:p>
          <a:p>
            <a:pPr>
              <a:spcAft>
                <a:spcPts val="800"/>
              </a:spcAft>
            </a:pPr>
            <a:r>
              <a:rPr lang="en-GB" b="1" dirty="0" smtClean="0"/>
              <a:t>Jaya </a:t>
            </a:r>
            <a:r>
              <a:rPr lang="en-GB" b="1" dirty="0"/>
              <a:t>John: </a:t>
            </a:r>
            <a:r>
              <a:rPr lang="en-GB" dirty="0">
                <a:solidFill>
                  <a:srgbClr val="006600"/>
                </a:solidFill>
              </a:rPr>
              <a:t>[done]</a:t>
            </a:r>
            <a:r>
              <a:rPr lang="en-GB" b="1" dirty="0">
                <a:solidFill>
                  <a:srgbClr val="006600"/>
                </a:solidFill>
              </a:rPr>
              <a:t> </a:t>
            </a:r>
            <a:r>
              <a:rPr lang="en-GB" dirty="0" smtClean="0"/>
              <a:t>present </a:t>
            </a:r>
            <a:r>
              <a:rPr lang="en-GB" dirty="0"/>
              <a:t>an overview of the </a:t>
            </a:r>
            <a:r>
              <a:rPr lang="en-GB" dirty="0" smtClean="0"/>
              <a:t>ABC130 commands </a:t>
            </a:r>
            <a:r>
              <a:rPr lang="en-GB" dirty="0"/>
              <a:t>at our </a:t>
            </a:r>
            <a:r>
              <a:rPr lang="en-GB" dirty="0" smtClean="0"/>
              <a:t>next meeting, 2 June.</a:t>
            </a:r>
          </a:p>
          <a:p>
            <a:pPr>
              <a:spcAft>
                <a:spcPts val="800"/>
              </a:spcAft>
            </a:pPr>
            <a:r>
              <a:rPr lang="en-GB" b="1" dirty="0" smtClean="0"/>
              <a:t>Jaya John: </a:t>
            </a:r>
            <a:r>
              <a:rPr lang="en-GB" dirty="0" smtClean="0"/>
              <a:t>prepare a tidied-up block diagram for the ABCN’.</a:t>
            </a:r>
            <a:r>
              <a:rPr lang="en-GB" dirty="0">
                <a:solidFill>
                  <a:srgbClr val="FF0066"/>
                </a:solidFill>
              </a:rPr>
              <a:t> </a:t>
            </a:r>
            <a:r>
              <a:rPr lang="en-GB" sz="1400" dirty="0">
                <a:solidFill>
                  <a:srgbClr val="FF0066"/>
                </a:solidFill>
              </a:rPr>
              <a:t>– </a:t>
            </a:r>
            <a:r>
              <a:rPr lang="en-GB" sz="1400" dirty="0" smtClean="0">
                <a:solidFill>
                  <a:srgbClr val="FF0066"/>
                </a:solidFill>
              </a:rPr>
              <a:t>will do next week, as I need to spend more time with the source code, to check details of the interfaces</a:t>
            </a:r>
            <a:endParaRPr lang="en-GB" sz="1400" dirty="0"/>
          </a:p>
          <a:p>
            <a:pPr>
              <a:spcAft>
                <a:spcPts val="800"/>
              </a:spcAft>
            </a:pPr>
            <a:r>
              <a:rPr lang="en-GB" b="1" dirty="0"/>
              <a:t>Jaya John: </a:t>
            </a:r>
            <a:r>
              <a:rPr lang="en-GB" dirty="0"/>
              <a:t>set up Oxford’s Nexys </a:t>
            </a:r>
            <a:r>
              <a:rPr lang="en-GB" dirty="0" smtClean="0"/>
              <a:t>Video</a:t>
            </a:r>
          </a:p>
          <a:p>
            <a:pPr>
              <a:spcAft>
                <a:spcPts val="800"/>
              </a:spcAft>
            </a:pPr>
            <a:r>
              <a:rPr lang="en-GB" b="1" dirty="0" smtClean="0"/>
              <a:t>Matt: </a:t>
            </a:r>
            <a:r>
              <a:rPr lang="en-GB" dirty="0" smtClean="0"/>
              <a:t>send </a:t>
            </a:r>
            <a:r>
              <a:rPr lang="en-GB" dirty="0"/>
              <a:t>link to Kevin </a:t>
            </a:r>
            <a:r>
              <a:rPr lang="en-GB" dirty="0" smtClean="0"/>
              <a:t>for: (a) abc130 emulator’s </a:t>
            </a:r>
            <a:r>
              <a:rPr lang="en-GB" dirty="0" smtClean="0"/>
              <a:t>SRAMs, (b) test bench code and (c) where the mappings are made in the package files (</a:t>
            </a:r>
            <a:r>
              <a:rPr lang="en-GB" dirty="0" err="1" smtClean="0"/>
              <a:t>nexys</a:t>
            </a:r>
            <a:r>
              <a:rPr lang="en-GB" dirty="0" smtClean="0"/>
              <a:t>/</a:t>
            </a:r>
            <a:r>
              <a:rPr lang="en-GB" dirty="0" err="1" smtClean="0"/>
              <a:t>src</a:t>
            </a:r>
            <a:r>
              <a:rPr lang="en-GB" dirty="0" smtClean="0"/>
              <a:t>?)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76610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Coding standards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4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Since we are quite distributed, it would help to discuss our coding style or standards.</a:t>
            </a:r>
          </a:p>
          <a:p>
            <a:endParaRPr lang="en-GB" sz="2000" dirty="0"/>
          </a:p>
          <a:p>
            <a:r>
              <a:rPr lang="en-GB" sz="2000" dirty="0" smtClean="0"/>
              <a:t>What are our thoughts on this?</a:t>
            </a:r>
          </a:p>
          <a:p>
            <a:endParaRPr lang="en-GB" sz="2000" dirty="0"/>
          </a:p>
          <a:p>
            <a:r>
              <a:rPr lang="en-GB" sz="2000" dirty="0" smtClean="0">
                <a:solidFill>
                  <a:srgbClr val="FF0066"/>
                </a:solidFill>
              </a:rPr>
              <a:t>The style </a:t>
            </a:r>
            <a:r>
              <a:rPr lang="en-GB" sz="2000" dirty="0" smtClean="0">
                <a:solidFill>
                  <a:srgbClr val="FF0066"/>
                </a:solidFill>
              </a:rPr>
              <a:t>varies between files, including the use of </a:t>
            </a:r>
            <a:r>
              <a:rPr lang="en-GB" sz="2000" dirty="0" smtClean="0">
                <a:solidFill>
                  <a:srgbClr val="FF0066"/>
                </a:solidFill>
              </a:rPr>
              <a:t>tabs versus spaces.</a:t>
            </a:r>
          </a:p>
          <a:p>
            <a:endParaRPr lang="en-GB" sz="2000" dirty="0">
              <a:solidFill>
                <a:srgbClr val="FF0066"/>
              </a:solidFill>
            </a:endParaRPr>
          </a:p>
          <a:p>
            <a:r>
              <a:rPr lang="en-GB" sz="2000" dirty="0" smtClean="0">
                <a:solidFill>
                  <a:srgbClr val="FF0066"/>
                </a:solidFill>
              </a:rPr>
              <a:t>We said we will aim to: </a:t>
            </a:r>
            <a:endParaRPr lang="en-GB" sz="2000" dirty="0" smtClean="0">
              <a:solidFill>
                <a:srgbClr val="FF0066"/>
              </a:solidFill>
            </a:endParaRPr>
          </a:p>
          <a:p>
            <a:endParaRPr lang="en-GB" sz="2000" dirty="0">
              <a:solidFill>
                <a:srgbClr val="FF0066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rgbClr val="FF0066"/>
                </a:solidFill>
              </a:rPr>
              <a:t>be </a:t>
            </a:r>
            <a:r>
              <a:rPr lang="en-GB" sz="2000" dirty="0" smtClean="0">
                <a:solidFill>
                  <a:srgbClr val="FF0066"/>
                </a:solidFill>
              </a:rPr>
              <a:t>consistent with the style already in each file</a:t>
            </a:r>
          </a:p>
          <a:p>
            <a:endParaRPr lang="en-GB" sz="2000" dirty="0">
              <a:solidFill>
                <a:srgbClr val="FF0066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rgbClr val="FF0066"/>
                </a:solidFill>
              </a:rPr>
              <a:t>comment code well, explaining our changes and intentions</a:t>
            </a:r>
            <a:endParaRPr lang="en-GB" sz="2000" dirty="0" smtClean="0">
              <a:solidFill>
                <a:srgbClr val="FF0066"/>
              </a:solidFill>
              <a:sym typeface="Wingdings" panose="05000000000000000000" pitchFamily="2" charset="2"/>
            </a:endParaRPr>
          </a:p>
          <a:p>
            <a:endParaRPr lang="en-GB" sz="2000" dirty="0">
              <a:solidFill>
                <a:srgbClr val="FF0066"/>
              </a:solidFill>
              <a:sym typeface="Wingdings" panose="05000000000000000000" pitchFamily="2" charset="2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rgbClr val="FF0066"/>
                </a:solidFill>
                <a:sym typeface="Wingdings" panose="05000000000000000000" pitchFamily="2" charset="2"/>
              </a:rPr>
              <a:t>whe</a:t>
            </a:r>
            <a:r>
              <a:rPr lang="en-GB" sz="2000" dirty="0" smtClean="0">
                <a:solidFill>
                  <a:srgbClr val="FF0066"/>
                </a:solidFill>
                <a:sym typeface="Wingdings" panose="05000000000000000000" pitchFamily="2" charset="2"/>
              </a:rPr>
              <a:t>n c</a:t>
            </a:r>
            <a:r>
              <a:rPr lang="en-GB" sz="2000" dirty="0" smtClean="0">
                <a:solidFill>
                  <a:srgbClr val="FF0066"/>
                </a:solidFill>
                <a:sym typeface="Wingdings" panose="05000000000000000000" pitchFamily="2" charset="2"/>
              </a:rPr>
              <a:t>ommitting </a:t>
            </a:r>
            <a:r>
              <a:rPr lang="en-GB" sz="2000" dirty="0" smtClean="0">
                <a:solidFill>
                  <a:srgbClr val="FF0066"/>
                </a:solidFill>
                <a:sym typeface="Wingdings" panose="05000000000000000000" pitchFamily="2" charset="2"/>
              </a:rPr>
              <a:t>to </a:t>
            </a:r>
            <a:r>
              <a:rPr lang="en-GB" sz="2000" dirty="0" smtClean="0">
                <a:solidFill>
                  <a:srgbClr val="FF0066"/>
                </a:solidFill>
                <a:sym typeface="Wingdings" panose="05000000000000000000" pitchFamily="2" charset="2"/>
              </a:rPr>
              <a:t>Git, briefly </a:t>
            </a:r>
            <a:r>
              <a:rPr lang="en-GB" sz="2000" dirty="0" smtClean="0">
                <a:solidFill>
                  <a:srgbClr val="FF0066"/>
                </a:solidFill>
                <a:sym typeface="Wingdings" panose="05000000000000000000" pitchFamily="2" charset="2"/>
              </a:rPr>
              <a:t>explain </a:t>
            </a:r>
            <a:r>
              <a:rPr lang="en-GB" sz="2000" dirty="0" smtClean="0">
                <a:solidFill>
                  <a:srgbClr val="FF0066"/>
                </a:solidFill>
                <a:sym typeface="Wingdings" panose="05000000000000000000" pitchFamily="2" charset="2"/>
              </a:rPr>
              <a:t>the changes in the commit message</a:t>
            </a:r>
            <a:endParaRPr lang="en-GB" sz="2000" dirty="0" smtClean="0">
              <a:solidFill>
                <a:srgbClr val="FF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7100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ABCN’ blocks and block diagram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5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Please be aware: the ABCN’ block diagram and description presented last week (26 May) have some errors, compared to the actual source code. </a:t>
            </a:r>
          </a:p>
          <a:p>
            <a:endParaRPr lang="en-GB" sz="2400" dirty="0"/>
          </a:p>
          <a:p>
            <a:r>
              <a:rPr lang="en-GB" sz="2400" dirty="0" smtClean="0"/>
              <a:t>Thanks to Weiguo for sending corrections.</a:t>
            </a:r>
          </a:p>
          <a:p>
            <a:endParaRPr lang="en-GB" sz="2400" dirty="0"/>
          </a:p>
          <a:p>
            <a:r>
              <a:rPr lang="en-GB" sz="2400" dirty="0" smtClean="0"/>
              <a:t>I will update these for next week, as I need more time to go through the interfaces in the source code, to get the relationships right.</a:t>
            </a:r>
          </a:p>
        </p:txBody>
      </p:sp>
    </p:spTree>
    <p:extLst>
      <p:ext uri="{BB962C8B-B14F-4D97-AF65-F5344CB8AC3E}">
        <p14:creationId xmlns:p14="http://schemas.microsoft.com/office/powerpoint/2010/main" val="3571608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Introduction to ABC130* commands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6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The ABC130 and ABC130* commands and register memory map are almost the same, except for small differences.</a:t>
            </a:r>
            <a:endParaRPr lang="en-GB" sz="2000" dirty="0"/>
          </a:p>
          <a:p>
            <a:endParaRPr lang="en-GB" sz="2400" dirty="0"/>
          </a:p>
          <a:p>
            <a:r>
              <a:rPr lang="en-GB" sz="2400" dirty="0" smtClean="0"/>
              <a:t>I’ll present the ABC130* commands as given in the ABC130* spec version 0.9a (10 Dec 2015) as this should reflect the current decoder source code. </a:t>
            </a:r>
          </a:p>
          <a:p>
            <a:endParaRPr lang="en-GB" sz="2400" dirty="0"/>
          </a:p>
          <a:p>
            <a:r>
              <a:rPr lang="en-GB" sz="2400" dirty="0" smtClean="0"/>
              <a:t>This may have small differences to the current source code, but the broad principles will still apply.</a:t>
            </a:r>
          </a:p>
        </p:txBody>
      </p:sp>
    </p:spTree>
    <p:extLst>
      <p:ext uri="{BB962C8B-B14F-4D97-AF65-F5344CB8AC3E}">
        <p14:creationId xmlns:p14="http://schemas.microsoft.com/office/powerpoint/2010/main" val="1966012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200" dirty="0" smtClean="0">
                <a:solidFill>
                  <a:srgbClr val="0000FF"/>
                </a:solidFill>
              </a:rPr>
              <a:t>Principles of the ABC130* command decoder</a:t>
            </a:r>
            <a:endParaRPr lang="en-GB" sz="32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7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Main principles: </a:t>
            </a:r>
            <a:r>
              <a:rPr lang="en-GB" sz="2400" dirty="0" smtClean="0">
                <a:solidFill>
                  <a:srgbClr val="FF0066"/>
                </a:solidFill>
              </a:rPr>
              <a:t>// </a:t>
            </a:r>
            <a:r>
              <a:rPr lang="en-GB" sz="2400" dirty="0" smtClean="0">
                <a:solidFill>
                  <a:srgbClr val="FF0066"/>
                </a:solidFill>
              </a:rPr>
              <a:t>see section </a:t>
            </a:r>
            <a:r>
              <a:rPr lang="en-GB" sz="2400" dirty="0" smtClean="0">
                <a:solidFill>
                  <a:srgbClr val="FF0066"/>
                </a:solidFill>
              </a:rPr>
              <a:t>9.12 of </a:t>
            </a:r>
            <a:r>
              <a:rPr lang="en-GB" sz="2400" dirty="0" smtClean="0">
                <a:solidFill>
                  <a:srgbClr val="FF0066"/>
                </a:solidFill>
              </a:rPr>
              <a:t>the ABC130</a:t>
            </a:r>
            <a:r>
              <a:rPr lang="en-GB" sz="2400" dirty="0" smtClean="0">
                <a:solidFill>
                  <a:srgbClr val="FF0066"/>
                </a:solidFill>
              </a:rPr>
              <a:t>* </a:t>
            </a:r>
            <a:r>
              <a:rPr lang="en-GB" sz="2400" dirty="0" smtClean="0">
                <a:solidFill>
                  <a:srgbClr val="FF0066"/>
                </a:solidFill>
              </a:rPr>
              <a:t>spec (v0.9a)</a:t>
            </a:r>
            <a:endParaRPr lang="en-GB" sz="2400" dirty="0" smtClean="0">
              <a:solidFill>
                <a:srgbClr val="FF0066"/>
              </a:solidFill>
            </a:endParaRPr>
          </a:p>
          <a:p>
            <a:endParaRPr lang="en-GB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/>
              <a:t>Commands are a collection of bit fields with defined values. The fields are decoded one at a time, which guides the following decoding actions.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/>
              <a:t>Longer commands may be specific to either the ABC130* or the HCC*.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/>
              <a:t>Commands may be addressed to a specific ABC130* or broadcast to all ABC130*s.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/>
              <a:t>Any command received by an ABC130* must be fully decoded, even if it is not addressed to this ABC130*.</a:t>
            </a:r>
            <a:br>
              <a:rPr lang="en-GB" sz="2400" dirty="0" smtClean="0"/>
            </a:br>
            <a:r>
              <a:rPr lang="en-GB" sz="2400" dirty="0" smtClean="0"/>
              <a:t/>
            </a:r>
            <a:br>
              <a:rPr lang="en-GB" sz="2400" dirty="0" smtClean="0"/>
            </a:br>
            <a:r>
              <a:rPr lang="en-GB" sz="2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This is to avoid some bits in the middle of a command randomly matching another command. If the decoder started decoding bits from the middle of a command as if they were the first bits, it could cause unintended results.</a:t>
            </a:r>
          </a:p>
        </p:txBody>
      </p:sp>
    </p:spTree>
    <p:extLst>
      <p:ext uri="{BB962C8B-B14F-4D97-AF65-F5344CB8AC3E}">
        <p14:creationId xmlns:p14="http://schemas.microsoft.com/office/powerpoint/2010/main" val="3129572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200" dirty="0" smtClean="0">
                <a:solidFill>
                  <a:srgbClr val="0000FF"/>
                </a:solidFill>
              </a:rPr>
              <a:t>Types of commands</a:t>
            </a:r>
            <a:endParaRPr lang="en-GB" sz="32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8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There are 3 classes of commands:</a:t>
            </a:r>
          </a:p>
          <a:p>
            <a:endParaRPr lang="en-GB" sz="2400" dirty="0"/>
          </a:p>
          <a:p>
            <a:pPr marL="457200" indent="-457200">
              <a:buFont typeface="+mj-lt"/>
              <a:buAutoNum type="arabicPeriod"/>
            </a:pPr>
            <a:r>
              <a:rPr lang="en-GB" sz="2400" dirty="0" smtClean="0">
                <a:solidFill>
                  <a:srgbClr val="0000FF"/>
                </a:solidFill>
              </a:rPr>
              <a:t>Reset commands – 8 bits long</a:t>
            </a:r>
            <a:r>
              <a:rPr lang="en-GB" sz="2400" dirty="0" smtClean="0"/>
              <a:t/>
            </a:r>
            <a:br>
              <a:rPr lang="en-GB" sz="2400" dirty="0" smtClean="0"/>
            </a:br>
            <a:r>
              <a:rPr lang="en-GB" sz="2400" dirty="0" smtClean="0"/>
              <a:t/>
            </a:r>
            <a:br>
              <a:rPr lang="en-GB" sz="2400" dirty="0" smtClean="0"/>
            </a:br>
            <a:r>
              <a:rPr lang="en-GB" sz="2400" dirty="0" smtClean="0"/>
              <a:t>These are different kind of chip resets, returning the chip to a known/initial state or resetting important counters.</a:t>
            </a:r>
            <a:br>
              <a:rPr lang="en-GB" sz="2400" dirty="0" smtClean="0"/>
            </a:br>
            <a:endParaRPr lang="en-GB" sz="2400" dirty="0" smtClean="0"/>
          </a:p>
          <a:p>
            <a:pPr marL="457200" indent="-457200">
              <a:buFont typeface="+mj-lt"/>
              <a:buAutoNum type="arabicPeriod"/>
            </a:pPr>
            <a:r>
              <a:rPr lang="en-GB" sz="2400" dirty="0" smtClean="0">
                <a:solidFill>
                  <a:srgbClr val="0000FF"/>
                </a:solidFill>
              </a:rPr>
              <a:t>Access Control and Status Registers (ACSR) – 59 bits long</a:t>
            </a:r>
            <a:r>
              <a:rPr lang="en-GB" sz="2400" dirty="0" smtClean="0"/>
              <a:t/>
            </a:r>
            <a:br>
              <a:rPr lang="en-GB" sz="2400" dirty="0" smtClean="0"/>
            </a:br>
            <a:r>
              <a:rPr lang="en-GB" sz="2400" dirty="0" smtClean="0"/>
              <a:t/>
            </a:r>
            <a:br>
              <a:rPr lang="en-GB" sz="2400" dirty="0" smtClean="0"/>
            </a:br>
            <a:r>
              <a:rPr lang="en-GB" sz="2400" dirty="0" smtClean="0"/>
              <a:t>Used to read or write the internal registers of the ABC130*. </a:t>
            </a:r>
            <a:br>
              <a:rPr lang="en-GB" sz="2400" dirty="0" smtClean="0"/>
            </a:br>
            <a:endParaRPr lang="en-GB" sz="2400" dirty="0" smtClean="0"/>
          </a:p>
          <a:p>
            <a:pPr marL="457200" indent="-457200">
              <a:buFont typeface="+mj-lt"/>
              <a:buAutoNum type="arabicPeriod"/>
            </a:pPr>
            <a:r>
              <a:rPr lang="en-GB" sz="2400" dirty="0" smtClean="0">
                <a:solidFill>
                  <a:srgbClr val="0000FF"/>
                </a:solidFill>
              </a:rPr>
              <a:t>Special commands – 59 bits long</a:t>
            </a:r>
            <a:r>
              <a:rPr lang="en-GB" sz="2400" dirty="0" smtClean="0"/>
              <a:t/>
            </a:r>
            <a:br>
              <a:rPr lang="en-GB" sz="2400" dirty="0" smtClean="0"/>
            </a:br>
            <a:r>
              <a:rPr lang="en-GB" sz="2400" dirty="0" smtClean="0"/>
              <a:t/>
            </a:r>
            <a:br>
              <a:rPr lang="en-GB" sz="2400" dirty="0" smtClean="0"/>
            </a:br>
            <a:r>
              <a:rPr lang="en-GB" sz="2400" dirty="0" smtClean="0"/>
              <a:t>These affect register address $00 and make the chip take a specific action: e.g. send test pulses or write-protect the other registers.</a:t>
            </a:r>
          </a:p>
        </p:txBody>
      </p:sp>
    </p:spTree>
    <p:extLst>
      <p:ext uri="{BB962C8B-B14F-4D97-AF65-F5344CB8AC3E}">
        <p14:creationId xmlns:p14="http://schemas.microsoft.com/office/powerpoint/2010/main" val="1632423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200" dirty="0" smtClean="0">
                <a:solidFill>
                  <a:srgbClr val="0000FF"/>
                </a:solidFill>
              </a:rPr>
              <a:t>Overview of command fields</a:t>
            </a:r>
            <a:endParaRPr lang="en-GB" sz="32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9</a:t>
            </a:fld>
            <a:endParaRPr lang="en-GB" dirty="0">
              <a:solidFill>
                <a:schemeClr val="tx1"/>
              </a:solidFill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5896669"/>
              </p:ext>
            </p:extLst>
          </p:nvPr>
        </p:nvGraphicFramePr>
        <p:xfrm>
          <a:off x="389467" y="874105"/>
          <a:ext cx="7780866" cy="380796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1301237"/>
                <a:gridCol w="1041580"/>
                <a:gridCol w="1560894"/>
                <a:gridCol w="837001"/>
                <a:gridCol w="1211734"/>
                <a:gridCol w="1828420"/>
              </a:tblGrid>
              <a:tr h="69235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Type</a:t>
                      </a:r>
                      <a:endParaRPr lang="en-GB" sz="1600" dirty="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50800" marR="508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Header</a:t>
                      </a:r>
                      <a:endParaRPr lang="en-GB" sz="1600" dirty="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50800" marR="508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Field 2 (Type)</a:t>
                      </a:r>
                      <a:endParaRPr lang="en-GB" sz="16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50800" marR="508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Field 2 Parity</a:t>
                      </a:r>
                      <a:endParaRPr lang="en-GB" sz="16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50800" marR="508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Next Fields </a:t>
                      </a:r>
                      <a:endParaRPr lang="en-GB" sz="16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50800" marR="508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Description</a:t>
                      </a:r>
                      <a:endParaRPr lang="en-GB" sz="16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50800" marR="50800" marT="0" marB="0"/>
                </a:tc>
              </a:tr>
              <a:tr h="34617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Default</a:t>
                      </a:r>
                      <a:endParaRPr lang="en-GB" sz="16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50800" marR="508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1010</a:t>
                      </a:r>
                      <a:endParaRPr lang="en-GB" sz="1600" dirty="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50800" marR="508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000</a:t>
                      </a:r>
                      <a:endParaRPr lang="en-GB" sz="1600" dirty="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50800" marR="508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0</a:t>
                      </a:r>
                      <a:endParaRPr lang="en-GB" sz="1600" dirty="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50800" marR="508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NO </a:t>
                      </a:r>
                      <a:endParaRPr lang="en-GB" sz="1600" dirty="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50800" marR="508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TBD</a:t>
                      </a:r>
                      <a:endParaRPr lang="en-GB" sz="16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50800" marR="50800" marT="0" marB="0"/>
                </a:tc>
              </a:tr>
              <a:tr h="34617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Reset</a:t>
                      </a:r>
                      <a:endParaRPr lang="en-GB" sz="16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50800" marR="508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1010</a:t>
                      </a:r>
                      <a:endParaRPr lang="en-GB" sz="16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50800" marR="508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001</a:t>
                      </a:r>
                      <a:endParaRPr lang="en-GB" sz="1600" dirty="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50800" marR="508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</a:t>
                      </a:r>
                      <a:endParaRPr lang="en-GB" sz="1600" dirty="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50800" marR="508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NO</a:t>
                      </a:r>
                      <a:endParaRPr lang="en-GB" sz="1600" dirty="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50800" marR="508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SYS Reset</a:t>
                      </a:r>
                      <a:endParaRPr lang="en-GB" sz="16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50800" marR="50800" marT="0" marB="0"/>
                </a:tc>
              </a:tr>
              <a:tr h="34617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Reset</a:t>
                      </a:r>
                      <a:endParaRPr lang="en-GB" sz="16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50800" marR="508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1010</a:t>
                      </a:r>
                      <a:endParaRPr lang="en-GB" sz="16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50800" marR="508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010</a:t>
                      </a:r>
                      <a:endParaRPr lang="en-GB" sz="1600" dirty="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50800" marR="508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</a:t>
                      </a:r>
                      <a:endParaRPr lang="en-GB" sz="1600" dirty="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50800" marR="508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NO</a:t>
                      </a:r>
                      <a:endParaRPr lang="en-GB" sz="1600" dirty="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50800" marR="508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BC Reset</a:t>
                      </a:r>
                      <a:endParaRPr lang="en-GB" sz="16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50800" marR="50800" marT="0" marB="0"/>
                </a:tc>
              </a:tr>
              <a:tr h="34617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Reset</a:t>
                      </a:r>
                      <a:endParaRPr lang="en-GB" sz="16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50800" marR="508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1010</a:t>
                      </a:r>
                      <a:endParaRPr lang="en-GB" sz="16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50800" marR="508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011</a:t>
                      </a:r>
                      <a:endParaRPr lang="en-GB" sz="1600" dirty="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50800" marR="508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0</a:t>
                      </a:r>
                      <a:endParaRPr lang="en-GB" sz="1600" dirty="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50800" marR="508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NO</a:t>
                      </a:r>
                      <a:endParaRPr lang="en-GB" sz="1600" dirty="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50800" marR="508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L0ID Preset *</a:t>
                      </a:r>
                      <a:endParaRPr lang="en-GB" sz="16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50800" marR="50800" marT="0" marB="0"/>
                </a:tc>
              </a:tr>
              <a:tr h="34617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Reset</a:t>
                      </a:r>
                      <a:endParaRPr lang="en-GB" sz="16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50800" marR="508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1010</a:t>
                      </a:r>
                      <a:endParaRPr lang="en-GB" sz="16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50800" marR="508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100</a:t>
                      </a:r>
                      <a:endParaRPr lang="en-GB" sz="1600" dirty="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50800" marR="508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</a:t>
                      </a:r>
                      <a:endParaRPr lang="en-GB" sz="1600" dirty="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50800" marR="508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NO</a:t>
                      </a:r>
                      <a:endParaRPr lang="en-GB" sz="1600" dirty="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50800" marR="508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Soft Reset</a:t>
                      </a:r>
                      <a:endParaRPr lang="en-GB" sz="16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50800" marR="50800" marT="0" marB="0"/>
                </a:tc>
              </a:tr>
              <a:tr h="69235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Reset</a:t>
                      </a:r>
                      <a:endParaRPr lang="en-GB" sz="16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50800" marR="508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1010</a:t>
                      </a:r>
                      <a:endParaRPr lang="en-GB" sz="1600" dirty="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50800" marR="508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101</a:t>
                      </a:r>
                      <a:endParaRPr lang="en-GB" sz="1600" dirty="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50800" marR="508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0</a:t>
                      </a:r>
                      <a:endParaRPr lang="en-GB" sz="1600" dirty="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50800" marR="508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NO</a:t>
                      </a:r>
                      <a:endParaRPr lang="en-GB" sz="1600" dirty="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50800" marR="508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SEU registers Reset</a:t>
                      </a:r>
                      <a:endParaRPr lang="en-GB" sz="1600" dirty="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50800" marR="50800" marT="0" marB="0"/>
                </a:tc>
              </a:tr>
              <a:tr h="34617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HCC</a:t>
                      </a:r>
                      <a:endParaRPr lang="en-GB" sz="16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50800" marR="508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1011</a:t>
                      </a:r>
                      <a:endParaRPr lang="en-GB" sz="16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50800" marR="508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110</a:t>
                      </a:r>
                      <a:endParaRPr lang="en-GB" sz="1600" dirty="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50800" marR="508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</a:t>
                      </a:r>
                      <a:endParaRPr lang="en-GB" sz="1600" dirty="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50800" marR="508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51 </a:t>
                      </a:r>
                      <a:r>
                        <a:rPr lang="en-US" sz="1600" dirty="0">
                          <a:effectLst/>
                        </a:rPr>
                        <a:t>bits</a:t>
                      </a:r>
                      <a:endParaRPr lang="en-GB" sz="1600" dirty="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50800" marR="508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HCC commands</a:t>
                      </a:r>
                      <a:endParaRPr lang="en-GB" sz="1600" dirty="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50800" marR="50800" marT="0" marB="0"/>
                </a:tc>
              </a:tr>
              <a:tr h="34617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ABC </a:t>
                      </a:r>
                      <a:endParaRPr lang="en-GB" sz="16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50800" marR="508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1011</a:t>
                      </a:r>
                      <a:endParaRPr lang="en-GB" sz="1600" dirty="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50800" marR="508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111</a:t>
                      </a:r>
                      <a:endParaRPr lang="en-GB" sz="1600" dirty="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50800" marR="508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0</a:t>
                      </a:r>
                      <a:endParaRPr lang="en-GB" sz="1600" dirty="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50800" marR="508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51 </a:t>
                      </a:r>
                      <a:r>
                        <a:rPr lang="en-US" sz="1600" dirty="0">
                          <a:effectLst/>
                        </a:rPr>
                        <a:t>bits</a:t>
                      </a:r>
                      <a:endParaRPr lang="en-GB" sz="1600" dirty="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50800" marR="508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ABC commands</a:t>
                      </a:r>
                      <a:endParaRPr lang="en-GB" sz="1600" dirty="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50800" marR="5080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34206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20077</TotalTime>
  <Words>1513</Words>
  <Application>Microsoft Office PowerPoint</Application>
  <PresentationFormat>On-screen Show (4:3)</PresentationFormat>
  <Paragraphs>359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Next steps  2 June 2016  this version is the minutes – with notes added (in pink)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Department of Physics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Hardware for CHESS testing</dc:title>
  <dc:creator>Jaya John John</dc:creator>
  <cp:lastModifiedBy>Jaya John John</cp:lastModifiedBy>
  <cp:revision>751</cp:revision>
  <cp:lastPrinted>2015-07-21T15:43:16Z</cp:lastPrinted>
  <dcterms:created xsi:type="dcterms:W3CDTF">2014-09-18T13:48:06Z</dcterms:created>
  <dcterms:modified xsi:type="dcterms:W3CDTF">2016-06-09T13:14:19Z</dcterms:modified>
</cp:coreProperties>
</file>