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73" r:id="rId2"/>
    <p:sldId id="320" r:id="rId3"/>
    <p:sldId id="326" r:id="rId4"/>
    <p:sldId id="325" r:id="rId5"/>
    <p:sldId id="324" r:id="rId6"/>
    <p:sldId id="328" r:id="rId7"/>
    <p:sldId id="329" r:id="rId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336600"/>
    <a:srgbClr val="FFCC00"/>
    <a:srgbClr val="008080"/>
    <a:srgbClr val="CC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3903FF-7B7F-4650-B377-95B9BB904032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83999C9-70B1-4FD2-959B-375AE71F5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0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99C9-70B1-4FD2-959B-375AE71F58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37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99C9-70B1-4FD2-959B-375AE71F58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37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99C9-70B1-4FD2-959B-375AE71F58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379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99C9-70B1-4FD2-959B-375AE71F587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47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3028-959A-4921-BF38-BD2DB0D51296}" type="datetime1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2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1D4-5E23-4633-A92B-EEE476AC51E4}" type="datetime1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3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1C3C-0E3B-4B00-AC33-FF515A78F85F}" type="datetime1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1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A98-9F44-4B53-A8B2-00E249F48934}" type="datetime1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9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BFAD-CF8F-4BA1-8E34-5F0B756DA439}" type="datetime1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6EF-8D88-4B53-9C34-08A513CE2BC7}" type="datetime1">
              <a:rPr lang="en-GB" smtClean="0"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9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B97A-334F-47BC-99FA-08B840CB3CD0}" type="datetime1">
              <a:rPr lang="en-GB" smtClean="0"/>
              <a:t>07/06/2016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7C54-E519-49C6-A0EC-B11C32288A8D}" type="datetime1">
              <a:rPr lang="en-GB" smtClean="0"/>
              <a:t>07/06/2016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5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9EFA-E68E-42B5-A197-AC116B6FB4C8}" type="datetime1">
              <a:rPr lang="en-GB" smtClean="0"/>
              <a:t>07/06/2016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1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2D4-1065-465C-A239-A454E30F645F}" type="datetime1">
              <a:rPr lang="en-GB" smtClean="0"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6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8BB1-4107-44E1-BCF8-2D19052B92A9}" type="datetime1">
              <a:rPr lang="en-GB" smtClean="0"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64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6746-23CB-40B1-956A-853C0264A71A}" type="datetime1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7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Status of test kit and ABCN’ work</a:t>
            </a:r>
            <a:br>
              <a:rPr lang="en-GB" dirty="0" smtClean="0"/>
            </a:br>
            <a:r>
              <a:rPr lang="en-GB" sz="3200" dirty="0" smtClean="0"/>
              <a:t>7 June 2016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772744"/>
            <a:ext cx="7632848" cy="1752600"/>
          </a:xfrm>
        </p:spPr>
        <p:txBody>
          <a:bodyPr/>
          <a:lstStyle/>
          <a:p>
            <a:r>
              <a:rPr lang="en-GB" dirty="0" smtClean="0"/>
              <a:t>J. J. John and T. Huffman</a:t>
            </a:r>
          </a:p>
          <a:p>
            <a:r>
              <a:rPr lang="en-GB" dirty="0" smtClean="0"/>
              <a:t>with help from many colleagues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59603"/>
              </p:ext>
            </p:extLst>
          </p:nvPr>
        </p:nvGraphicFramePr>
        <p:xfrm>
          <a:off x="251520" y="656692"/>
          <a:ext cx="8820980" cy="6095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728192"/>
                <a:gridCol w="2052228"/>
                <a:gridCol w="1764196"/>
                <a:gridCol w="1764196"/>
              </a:tblGrid>
              <a:tr h="700394">
                <a:tc>
                  <a:txBody>
                    <a:bodyPr/>
                    <a:lstStyle/>
                    <a:p>
                      <a:r>
                        <a:rPr lang="en-GB" dirty="0" smtClean="0"/>
                        <a:t>Section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supplies/ bias/HV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inputs</a:t>
                      </a:r>
                      <a:r>
                        <a:rPr lang="en-GB" baseline="0" dirty="0" smtClean="0"/>
                        <a:t> – changeable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inputs</a:t>
                      </a:r>
                      <a:r>
                        <a:rPr lang="en-GB" baseline="0" dirty="0" smtClean="0"/>
                        <a:t> – fixed (high/low)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outputs</a:t>
                      </a:r>
                      <a:endParaRPr lang="en-GB" dirty="0"/>
                    </a:p>
                  </a:txBody>
                  <a:tcPr/>
                </a:tc>
              </a:tr>
              <a:tr h="114002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Test structures: Strips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5: </a:t>
                      </a:r>
                      <a:r>
                        <a:rPr lang="en-GB" sz="1600" dirty="0" smtClean="0"/>
                        <a:t>0V, 1.8V, 3.3V, 3.6V, HV</a:t>
                      </a:r>
                    </a:p>
                    <a:p>
                      <a:r>
                        <a:rPr lang="en-GB" sz="800" dirty="0" smtClean="0"/>
                        <a:t>0V: </a:t>
                      </a:r>
                      <a:r>
                        <a:rPr lang="en-GB" sz="800" dirty="0" err="1" smtClean="0"/>
                        <a:t>gndd</a:t>
                      </a:r>
                      <a:r>
                        <a:rPr lang="en-GB" sz="800" dirty="0" smtClean="0"/>
                        <a:t>!_array, </a:t>
                      </a:r>
                      <a:r>
                        <a:rPr lang="en-GB" sz="800" dirty="0" err="1" smtClean="0"/>
                        <a:t>gnda</a:t>
                      </a:r>
                      <a:r>
                        <a:rPr lang="en-GB" sz="800" dirty="0" smtClean="0"/>
                        <a:t>!_test, </a:t>
                      </a:r>
                      <a:r>
                        <a:rPr lang="en-GB" sz="800" dirty="0" err="1" smtClean="0"/>
                        <a:t>gndd</a:t>
                      </a:r>
                      <a:r>
                        <a:rPr lang="en-GB" sz="800" dirty="0" smtClean="0"/>
                        <a:t>!_test; 1.8V: vdd18; </a:t>
                      </a:r>
                    </a:p>
                    <a:p>
                      <a:r>
                        <a:rPr lang="en-GB" sz="800" dirty="0" smtClean="0"/>
                        <a:t>3.3V: </a:t>
                      </a:r>
                      <a:r>
                        <a:rPr lang="en-GB" sz="800" dirty="0" err="1" smtClean="0"/>
                        <a:t>vddd</a:t>
                      </a:r>
                      <a:r>
                        <a:rPr lang="en-GB" sz="800" dirty="0" smtClean="0"/>
                        <a:t>!_array, </a:t>
                      </a:r>
                      <a:r>
                        <a:rPr lang="en-GB" sz="800" dirty="0" err="1" smtClean="0"/>
                        <a:t>vdda</a:t>
                      </a:r>
                      <a:r>
                        <a:rPr lang="en-GB" sz="800" dirty="0" smtClean="0"/>
                        <a:t>!_test, </a:t>
                      </a:r>
                      <a:r>
                        <a:rPr lang="en-GB" sz="800" dirty="0" err="1" smtClean="0"/>
                        <a:t>vddd</a:t>
                      </a:r>
                      <a:r>
                        <a:rPr lang="en-GB" sz="800" dirty="0" smtClean="0"/>
                        <a:t>!_test,</a:t>
                      </a:r>
                      <a:r>
                        <a:rPr lang="en-GB" sz="800" baseline="0" dirty="0" smtClean="0"/>
                        <a:t> </a:t>
                      </a:r>
                      <a:r>
                        <a:rPr lang="en-GB" sz="800" i="0" dirty="0" err="1" smtClean="0"/>
                        <a:t>vddo</a:t>
                      </a:r>
                      <a:r>
                        <a:rPr lang="en-GB" sz="800" i="0" dirty="0" smtClean="0"/>
                        <a:t>!</a:t>
                      </a:r>
                    </a:p>
                    <a:p>
                      <a:r>
                        <a:rPr lang="en-GB" sz="800" dirty="0" smtClean="0"/>
                        <a:t>3.6V: </a:t>
                      </a:r>
                      <a:r>
                        <a:rPr lang="en-GB" sz="800" dirty="0" err="1" smtClean="0"/>
                        <a:t>vddbias</a:t>
                      </a:r>
                      <a:r>
                        <a:rPr lang="en-GB" sz="800" dirty="0" smtClean="0"/>
                        <a:t>; HV: </a:t>
                      </a:r>
                      <a:r>
                        <a:rPr lang="en-GB" sz="800" dirty="0" err="1" smtClean="0"/>
                        <a:t>psub</a:t>
                      </a:r>
                      <a:r>
                        <a:rPr lang="en-GB" sz="800" dirty="0" smtClean="0"/>
                        <a:t>!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7</a:t>
                      </a:r>
                    </a:p>
                    <a:p>
                      <a:r>
                        <a:rPr lang="en-GB" sz="800" dirty="0" err="1" smtClean="0"/>
                        <a:t>ck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global_reset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charge_inj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saci_ck_test</a:t>
                      </a:r>
                      <a:r>
                        <a:rPr lang="en-GB" sz="800" dirty="0" smtClean="0"/>
                        <a:t> + </a:t>
                      </a:r>
                      <a:r>
                        <a:rPr lang="en-GB" sz="800" dirty="0" err="1" smtClean="0"/>
                        <a:t>saci_ck_array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saci_sel_test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saci_sel_array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saci_cmd_test</a:t>
                      </a:r>
                      <a:r>
                        <a:rPr lang="en-GB" sz="800" baseline="0" dirty="0" smtClean="0"/>
                        <a:t> + </a:t>
                      </a:r>
                      <a:r>
                        <a:rPr lang="en-GB" sz="800" dirty="0" err="1" smtClean="0"/>
                        <a:t>saci_cmd_array</a:t>
                      </a:r>
                      <a:endParaRPr lang="en-GB" sz="800" dirty="0" smtClean="0"/>
                    </a:p>
                    <a:p>
                      <a:endParaRPr lang="en-GB" sz="800" i="1" dirty="0" smtClean="0"/>
                    </a:p>
                    <a:p>
                      <a:r>
                        <a:rPr lang="en-GB" sz="800" i="1" dirty="0" smtClean="0"/>
                        <a:t>+</a:t>
                      </a:r>
                      <a:r>
                        <a:rPr lang="en-GB" sz="800" i="1" baseline="0" dirty="0" smtClean="0"/>
                        <a:t> means </a:t>
                      </a:r>
                      <a:r>
                        <a:rPr lang="en-GB" sz="800" i="1" baseline="0" dirty="0" err="1" smtClean="0"/>
                        <a:t>commoned</a:t>
                      </a:r>
                      <a:r>
                        <a:rPr lang="en-GB" sz="800" i="1" baseline="0" dirty="0" smtClean="0"/>
                        <a:t> on board</a:t>
                      </a:r>
                      <a:endParaRPr lang="en-GB" sz="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10</a:t>
                      </a:r>
                    </a:p>
                    <a:p>
                      <a:r>
                        <a:rPr lang="en-GB" sz="800" dirty="0" smtClean="0"/>
                        <a:t>ana_out1 to ana_out7, </a:t>
                      </a:r>
                      <a:r>
                        <a:rPr lang="en-GB" sz="800" dirty="0" err="1" smtClean="0"/>
                        <a:t>Out_mux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saci_rsp_test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saci_rsp_array</a:t>
                      </a:r>
                      <a:r>
                        <a:rPr lang="en-GB" sz="800" dirty="0" smtClean="0"/>
                        <a:t>, </a:t>
                      </a:r>
                      <a:endParaRPr lang="en-GB" sz="800" dirty="0"/>
                    </a:p>
                  </a:txBody>
                  <a:tcPr/>
                </a:tc>
              </a:tr>
              <a:tr h="125694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Test structures:</a:t>
                      </a:r>
                      <a:r>
                        <a:rPr lang="en-GB" sz="1600" baseline="0" dirty="0" smtClean="0"/>
                        <a:t> DACs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 smtClean="0"/>
                        <a:t>0 new </a:t>
                      </a:r>
                      <a:r>
                        <a:rPr lang="en-GB" sz="1600" b="0" baseline="0" dirty="0" smtClean="0"/>
                        <a:t>if internal DACs are used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 smtClean="0">
                          <a:solidFill>
                            <a:srgbClr val="0000FF"/>
                          </a:solidFill>
                        </a:rPr>
                        <a:t>+ 4 </a:t>
                      </a:r>
                      <a:r>
                        <a:rPr lang="en-GB" sz="1600" b="0" baseline="0" dirty="0" smtClean="0">
                          <a:solidFill>
                            <a:srgbClr val="0000FF"/>
                          </a:solidFill>
                        </a:rPr>
                        <a:t>if external DACs are used: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baseline="0" dirty="0" err="1" smtClean="0"/>
                        <a:t>DAC_EnB</a:t>
                      </a:r>
                      <a:r>
                        <a:rPr lang="en-GB" sz="800" b="0" baseline="0" dirty="0" smtClean="0"/>
                        <a:t>, </a:t>
                      </a:r>
                      <a:r>
                        <a:rPr lang="en-GB" sz="800" b="0" baseline="0" dirty="0" err="1" smtClean="0"/>
                        <a:t>Cascode</a:t>
                      </a:r>
                      <a:r>
                        <a:rPr lang="en-GB" sz="800" b="0" baseline="0" dirty="0" smtClean="0"/>
                        <a:t>, Baseline, </a:t>
                      </a:r>
                      <a:r>
                        <a:rPr lang="en-GB" sz="800" b="0" baseline="0" dirty="0" err="1" smtClean="0"/>
                        <a:t>Baseline_R</a:t>
                      </a:r>
                      <a:r>
                        <a:rPr lang="en-GB" sz="800" b="0" baseline="0" dirty="0" smtClean="0"/>
                        <a:t>, Threshold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+ 1</a:t>
                      </a:r>
                      <a:r>
                        <a:rPr lang="en-GB" sz="1600" b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  <a:p>
                      <a:r>
                        <a:rPr lang="en-GB" sz="800" b="0" dirty="0" err="1" smtClean="0">
                          <a:solidFill>
                            <a:schemeClr val="tx1"/>
                          </a:solidFill>
                        </a:rPr>
                        <a:t>DAC_EnB</a:t>
                      </a:r>
                      <a:endParaRPr lang="en-GB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+ 2</a:t>
                      </a:r>
                    </a:p>
                    <a:p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RP, RN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+ 4</a:t>
                      </a:r>
                      <a:r>
                        <a:rPr lang="en-GB" sz="16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GB" sz="1600" b="0" baseline="0" dirty="0" smtClean="0">
                          <a:solidFill>
                            <a:srgbClr val="0000FF"/>
                          </a:solidFill>
                        </a:rPr>
                        <a:t>if internal DACs are used:</a:t>
                      </a:r>
                      <a:endParaRPr lang="en-GB" sz="1600" b="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GB" sz="800" b="0" dirty="0" err="1" smtClean="0">
                          <a:solidFill>
                            <a:schemeClr val="tx1"/>
                          </a:solidFill>
                        </a:rPr>
                        <a:t>Cascode</a:t>
                      </a: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, Baseline, </a:t>
                      </a:r>
                      <a:r>
                        <a:rPr lang="en-GB" sz="800" b="0" dirty="0" err="1" smtClean="0">
                          <a:solidFill>
                            <a:schemeClr val="tx1"/>
                          </a:solidFill>
                        </a:rPr>
                        <a:t>Baseline_R</a:t>
                      </a: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, Threshold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0617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Test structures:</a:t>
                      </a:r>
                      <a:r>
                        <a:rPr lang="en-GB" sz="1600" baseline="0" dirty="0" smtClean="0"/>
                        <a:t> Edge TCT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baseline="0" dirty="0" smtClean="0"/>
                        <a:t>0 new </a:t>
                      </a:r>
                      <a:r>
                        <a:rPr lang="en-GB" sz="1600" baseline="0" dirty="0" smtClean="0"/>
                        <a:t>(all HV)</a:t>
                      </a:r>
                    </a:p>
                    <a:p>
                      <a:r>
                        <a:rPr lang="en-GB" sz="800" dirty="0" err="1" smtClean="0"/>
                        <a:t>nwell_periphery_hv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nwell_no_side_contacts_hv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nwell_half_hv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big_nwell_hv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big_array_hv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+ 8</a:t>
                      </a:r>
                    </a:p>
                    <a:p>
                      <a:r>
                        <a:rPr lang="en-GB" sz="800" dirty="0" err="1" smtClean="0"/>
                        <a:t>nwell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nwell_periphery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nwell_no_side_contacts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nwell_no_side_contacts_periphery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nwell_half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nwell_half_periphery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big_nwell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big_array</a:t>
                      </a:r>
                      <a:endParaRPr lang="en-GB" sz="800" dirty="0"/>
                    </a:p>
                  </a:txBody>
                  <a:tcPr/>
                </a:tc>
              </a:tr>
              <a:tr h="90617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Test structures: LVDS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 smtClean="0"/>
                        <a:t>0 new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baseline="0" dirty="0" smtClean="0"/>
                        <a:t>0V: gndlvds1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baseline="0" dirty="0" smtClean="0"/>
                        <a:t>3.3V: vddlvds1, </a:t>
                      </a:r>
                      <a:r>
                        <a:rPr lang="en-GB" sz="800" b="0" i="0" baseline="0" dirty="0" err="1" smtClean="0"/>
                        <a:t>vddo</a:t>
                      </a:r>
                      <a:r>
                        <a:rPr lang="en-GB" sz="800" b="0" i="0" baseline="0" dirty="0" smtClean="0"/>
                        <a:t>!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baseline="0" dirty="0" smtClean="0"/>
                        <a:t>HV: </a:t>
                      </a:r>
                      <a:r>
                        <a:rPr lang="en-GB" sz="800" b="0" baseline="0" dirty="0" err="1" smtClean="0"/>
                        <a:t>psub</a:t>
                      </a:r>
                      <a:r>
                        <a:rPr lang="en-GB" sz="800" b="0" baseline="0" dirty="0" smtClean="0"/>
                        <a:t>!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+ 10</a:t>
                      </a:r>
                    </a:p>
                    <a:p>
                      <a:r>
                        <a:rPr lang="en-GB" sz="800" dirty="0" err="1" smtClean="0"/>
                        <a:t>cmos_in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rxinplus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rxminus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lvdsbiastx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acmodeEn</a:t>
                      </a:r>
                      <a:r>
                        <a:rPr lang="en-GB" sz="800" dirty="0" smtClean="0"/>
                        <a:t>, In100Enable, In300Enable, BIT_SEL, </a:t>
                      </a:r>
                      <a:r>
                        <a:rPr lang="en-GB" sz="800" dirty="0" err="1" smtClean="0"/>
                        <a:t>LVDS_TX_CurrentBit</a:t>
                      </a:r>
                      <a:r>
                        <a:rPr lang="en-GB" sz="800" dirty="0" smtClean="0"/>
                        <a:t>, LVDSTXVCOMMON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0</a:t>
                      </a:r>
                    </a:p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+ 3</a:t>
                      </a:r>
                    </a:p>
                    <a:p>
                      <a:r>
                        <a:rPr lang="en-GB" sz="800" dirty="0" err="1" smtClean="0"/>
                        <a:t>buffer_rx_out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txoutplus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txoutminus</a:t>
                      </a:r>
                      <a:endParaRPr lang="en-GB" sz="800" dirty="0" smtClean="0"/>
                    </a:p>
                    <a:p>
                      <a:endParaRPr lang="en-GB" sz="1600" dirty="0"/>
                    </a:p>
                  </a:txBody>
                  <a:tcPr/>
                </a:tc>
              </a:tr>
              <a:tr h="70691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Bottom array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baseline="0" dirty="0" smtClean="0"/>
                        <a:t>0 new</a:t>
                      </a:r>
                      <a:br>
                        <a:rPr lang="en-GB" sz="1600" b="1" baseline="0" dirty="0" smtClean="0"/>
                      </a:b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+ 1</a:t>
                      </a:r>
                      <a:r>
                        <a:rPr lang="en-GB" sz="16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GB" sz="1600" baseline="0" dirty="0" smtClean="0"/>
                        <a:t>LVDS clock pair in</a:t>
                      </a:r>
                    </a:p>
                    <a:p>
                      <a:r>
                        <a:rPr lang="en-GB" sz="1400" baseline="0" dirty="0" smtClean="0"/>
                        <a:t>= </a:t>
                      </a:r>
                      <a:r>
                        <a:rPr lang="en-GB" sz="1400" b="1" baseline="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GB" sz="1400" baseline="0" dirty="0" smtClean="0"/>
                        <a:t> connections</a:t>
                      </a:r>
                    </a:p>
                    <a:p>
                      <a:r>
                        <a:rPr lang="en-GB" sz="1400" baseline="0" dirty="0" smtClean="0"/>
                        <a:t>to be able to read data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 smtClean="0"/>
                        <a:t>0 new</a:t>
                      </a:r>
                      <a:br>
                        <a:rPr lang="en-GB" sz="1600" b="1" baseline="0" dirty="0" smtClean="0"/>
                      </a:b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+ 14</a:t>
                      </a:r>
                      <a:r>
                        <a:rPr lang="en-GB" sz="1600" baseline="0" dirty="0" smtClean="0"/>
                        <a:t> LVDS pairs out</a:t>
                      </a:r>
                    </a:p>
                    <a:p>
                      <a:r>
                        <a:rPr lang="en-GB" sz="1600" baseline="0" dirty="0" smtClean="0"/>
                        <a:t>= </a:t>
                      </a:r>
                      <a:r>
                        <a:rPr lang="en-GB" sz="1600" b="1" baseline="0" dirty="0" smtClean="0">
                          <a:solidFill>
                            <a:srgbClr val="0000FF"/>
                          </a:solidFill>
                        </a:rPr>
                        <a:t>28</a:t>
                      </a:r>
                      <a:r>
                        <a:rPr lang="en-GB" sz="1600" baseline="0" dirty="0" smtClean="0"/>
                        <a:t> connections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00FF"/>
                </a:solidFill>
              </a:rPr>
              <a:t>Test structures – current understanding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2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0800000" flipV="1">
            <a:off x="5988332" y="2852936"/>
            <a:ext cx="95836" cy="360040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84168" y="2852936"/>
            <a:ext cx="122413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200" dirty="0" smtClean="0">
                <a:solidFill>
                  <a:srgbClr val="0000FF"/>
                </a:solidFill>
              </a:rPr>
              <a:t>these are trivial, so not included in later slides</a:t>
            </a:r>
          </a:p>
        </p:txBody>
      </p:sp>
    </p:spTree>
    <p:extLst>
      <p:ext uri="{BB962C8B-B14F-4D97-AF65-F5344CB8AC3E}">
        <p14:creationId xmlns:p14="http://schemas.microsoft.com/office/powerpoint/2010/main" val="12259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35310"/>
              </p:ext>
            </p:extLst>
          </p:nvPr>
        </p:nvGraphicFramePr>
        <p:xfrm>
          <a:off x="251520" y="1153836"/>
          <a:ext cx="8820980" cy="5335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/>
                <a:gridCol w="1944216"/>
                <a:gridCol w="1440160"/>
                <a:gridCol w="1800200"/>
                <a:gridCol w="1872208"/>
              </a:tblGrid>
              <a:tr h="884943">
                <a:tc>
                  <a:txBody>
                    <a:bodyPr/>
                    <a:lstStyle/>
                    <a:p>
                      <a:r>
                        <a:rPr lang="en-GB" dirty="0" smtClean="0"/>
                        <a:t>Section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supplies/ bias/HV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inputs</a:t>
                      </a:r>
                      <a:r>
                        <a:rPr lang="en-GB" baseline="0" dirty="0" smtClean="0"/>
                        <a:t> – </a:t>
                      </a:r>
                      <a:br>
                        <a:rPr lang="en-GB" baseline="0" dirty="0" smtClean="0"/>
                      </a:br>
                      <a:r>
                        <a:rPr lang="en-GB" baseline="0" dirty="0" smtClean="0"/>
                        <a:t>fast changing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inputs</a:t>
                      </a:r>
                      <a:r>
                        <a:rPr lang="en-GB" baseline="0" dirty="0" smtClean="0"/>
                        <a:t> – slow changing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outputs</a:t>
                      </a:r>
                      <a:endParaRPr lang="en-GB" dirty="0"/>
                    </a:p>
                  </a:txBody>
                  <a:tcPr/>
                </a:tc>
              </a:tr>
              <a:tr h="105096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Test structures: Strips,</a:t>
                      </a:r>
                      <a:r>
                        <a:rPr lang="en-GB" sz="1600" baseline="0" dirty="0" smtClean="0"/>
                        <a:t> DACs, Edge TCT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5 </a:t>
                      </a:r>
                      <a:r>
                        <a:rPr lang="en-GB" sz="1600" b="0" dirty="0" smtClean="0">
                          <a:solidFill>
                            <a:srgbClr val="0000FF"/>
                          </a:solidFill>
                        </a:rPr>
                        <a:t>if internal</a:t>
                      </a:r>
                      <a:r>
                        <a:rPr lang="en-GB" sz="1600" b="0" baseline="0" dirty="0" smtClean="0">
                          <a:solidFill>
                            <a:srgbClr val="0000FF"/>
                          </a:solidFill>
                        </a:rPr>
                        <a:t> DACs:</a:t>
                      </a:r>
                      <a:endParaRPr lang="en-GB" sz="1600" b="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GB" sz="1600" dirty="0" smtClean="0"/>
                        <a:t>0V, 1.8V, 3.3V, 3.6V, HV</a:t>
                      </a:r>
                    </a:p>
                    <a:p>
                      <a:r>
                        <a:rPr lang="en-GB" sz="800" dirty="0" smtClean="0"/>
                        <a:t>0V: </a:t>
                      </a:r>
                      <a:r>
                        <a:rPr lang="en-GB" sz="800" dirty="0" err="1" smtClean="0"/>
                        <a:t>gndd</a:t>
                      </a:r>
                      <a:r>
                        <a:rPr lang="en-GB" sz="800" dirty="0" smtClean="0"/>
                        <a:t>!_array, </a:t>
                      </a:r>
                      <a:r>
                        <a:rPr lang="en-GB" sz="800" dirty="0" err="1" smtClean="0"/>
                        <a:t>gnda</a:t>
                      </a:r>
                      <a:r>
                        <a:rPr lang="en-GB" sz="800" dirty="0" smtClean="0"/>
                        <a:t>!_test, </a:t>
                      </a:r>
                      <a:r>
                        <a:rPr lang="en-GB" sz="800" dirty="0" err="1" smtClean="0"/>
                        <a:t>gndd</a:t>
                      </a:r>
                      <a:r>
                        <a:rPr lang="en-GB" sz="800" dirty="0" smtClean="0"/>
                        <a:t>!_test; 1.8V: vdd18; </a:t>
                      </a:r>
                    </a:p>
                    <a:p>
                      <a:r>
                        <a:rPr lang="en-GB" sz="800" dirty="0" smtClean="0"/>
                        <a:t>3.3V: </a:t>
                      </a:r>
                      <a:r>
                        <a:rPr lang="en-GB" sz="800" dirty="0" err="1" smtClean="0"/>
                        <a:t>vddd</a:t>
                      </a:r>
                      <a:r>
                        <a:rPr lang="en-GB" sz="800" dirty="0" smtClean="0"/>
                        <a:t>!_array, </a:t>
                      </a:r>
                      <a:r>
                        <a:rPr lang="en-GB" sz="800" dirty="0" err="1" smtClean="0"/>
                        <a:t>vdda</a:t>
                      </a:r>
                      <a:r>
                        <a:rPr lang="en-GB" sz="800" dirty="0" smtClean="0"/>
                        <a:t>!_test, </a:t>
                      </a:r>
                      <a:r>
                        <a:rPr lang="en-GB" sz="800" dirty="0" err="1" smtClean="0"/>
                        <a:t>vddd</a:t>
                      </a:r>
                      <a:r>
                        <a:rPr lang="en-GB" sz="800" dirty="0" smtClean="0"/>
                        <a:t>!_test,</a:t>
                      </a:r>
                      <a:r>
                        <a:rPr lang="en-GB" sz="800" baseline="0" dirty="0" smtClean="0"/>
                        <a:t> </a:t>
                      </a:r>
                      <a:r>
                        <a:rPr lang="en-GB" sz="800" i="0" dirty="0" err="1" smtClean="0"/>
                        <a:t>vddo</a:t>
                      </a:r>
                      <a:r>
                        <a:rPr lang="en-GB" sz="800" i="0" dirty="0" smtClean="0"/>
                        <a:t>!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/>
                        <a:t>3.6V: </a:t>
                      </a:r>
                      <a:r>
                        <a:rPr lang="en-GB" sz="800" dirty="0" err="1" smtClean="0"/>
                        <a:t>vddbias</a:t>
                      </a:r>
                      <a:r>
                        <a:rPr lang="en-GB" sz="800" dirty="0" smtClean="0"/>
                        <a:t>; HV: </a:t>
                      </a:r>
                      <a:r>
                        <a:rPr lang="en-GB" sz="800" dirty="0" err="1" smtClean="0"/>
                        <a:t>psub</a:t>
                      </a:r>
                      <a:r>
                        <a:rPr lang="en-GB" sz="800" dirty="0" smtClean="0"/>
                        <a:t>! </a:t>
                      </a:r>
                      <a:r>
                        <a:rPr lang="en-GB" sz="800" dirty="0" err="1" smtClean="0"/>
                        <a:t>nwell_periphery_hv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nwell_no_side_contacts_hv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nwell_half_hv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big_nwell_hv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big_array_hv</a:t>
                      </a:r>
                      <a:endParaRPr lang="en-GB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9</a:t>
                      </a:r>
                      <a:r>
                        <a:rPr lang="en-GB" sz="16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rgbClr val="0000FF"/>
                          </a:solidFill>
                        </a:rPr>
                        <a:t>if external </a:t>
                      </a:r>
                      <a:r>
                        <a:rPr lang="en-GB" sz="1600" b="0" baseline="0" dirty="0" smtClean="0">
                          <a:solidFill>
                            <a:srgbClr val="0000FF"/>
                          </a:solidFill>
                        </a:rPr>
                        <a:t>DACs: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add: </a:t>
                      </a:r>
                      <a:r>
                        <a:rPr lang="en-GB" sz="800" b="0" dirty="0" err="1" smtClean="0">
                          <a:solidFill>
                            <a:schemeClr val="tx1"/>
                          </a:solidFill>
                        </a:rPr>
                        <a:t>Cascode</a:t>
                      </a: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, Baseline, </a:t>
                      </a:r>
                      <a:r>
                        <a:rPr lang="en-GB" sz="800" b="0" dirty="0" err="1" smtClean="0">
                          <a:solidFill>
                            <a:schemeClr val="tx1"/>
                          </a:solidFill>
                        </a:rPr>
                        <a:t>Baseline_R</a:t>
                      </a: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,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GB" sz="1600" b="1" baseline="0" dirty="0" smtClean="0">
                          <a:solidFill>
                            <a:srgbClr val="0000FF"/>
                          </a:solidFill>
                        </a:rPr>
                        <a:t>:</a:t>
                      </a:r>
                      <a:endParaRPr lang="en-GB" sz="1600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err="1" smtClean="0"/>
                        <a:t>ck</a:t>
                      </a:r>
                      <a:r>
                        <a:rPr lang="en-GB" sz="800" dirty="0" smtClean="0"/>
                        <a:t> (40 MHz), </a:t>
                      </a:r>
                      <a:r>
                        <a:rPr lang="en-GB" sz="800" dirty="0" err="1" smtClean="0"/>
                        <a:t>charge_inj</a:t>
                      </a:r>
                      <a:endParaRPr lang="en-GB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i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GB" sz="1600" b="0" baseline="0" dirty="0" smtClean="0">
                          <a:solidFill>
                            <a:srgbClr val="0000FF"/>
                          </a:solidFill>
                        </a:rPr>
                        <a:t>:</a:t>
                      </a:r>
                      <a:endParaRPr lang="en-GB" sz="16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err="1" smtClean="0"/>
                        <a:t>global_reset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saci_ck_test</a:t>
                      </a:r>
                      <a:r>
                        <a:rPr lang="en-GB" sz="800" dirty="0" smtClean="0"/>
                        <a:t> + </a:t>
                      </a:r>
                      <a:r>
                        <a:rPr lang="en-GB" sz="800" dirty="0" err="1" smtClean="0"/>
                        <a:t>saci_ck_array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saci_sel_test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saci_sel_array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saci_cmd_test</a:t>
                      </a:r>
                      <a:r>
                        <a:rPr lang="en-GB" sz="800" baseline="0" dirty="0" smtClean="0"/>
                        <a:t> + </a:t>
                      </a:r>
                      <a:r>
                        <a:rPr lang="en-GB" sz="800" dirty="0" err="1" smtClean="0"/>
                        <a:t>saci_cmd_array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b="0" dirty="0" err="1" smtClean="0">
                          <a:solidFill>
                            <a:schemeClr val="tx1"/>
                          </a:solidFill>
                        </a:rPr>
                        <a:t>DAC_EnB</a:t>
                      </a:r>
                      <a:endParaRPr lang="en-GB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22 </a:t>
                      </a:r>
                      <a:r>
                        <a:rPr lang="en-GB" sz="1600" b="0" dirty="0" smtClean="0">
                          <a:solidFill>
                            <a:srgbClr val="0000FF"/>
                          </a:solidFill>
                        </a:rPr>
                        <a:t>if internal DACs:</a:t>
                      </a:r>
                    </a:p>
                    <a:p>
                      <a:r>
                        <a:rPr lang="en-GB" sz="800" dirty="0" smtClean="0"/>
                        <a:t>ana_out1 to ana_out7, </a:t>
                      </a:r>
                      <a:r>
                        <a:rPr lang="en-GB" sz="800" dirty="0" err="1" smtClean="0"/>
                        <a:t>Out_mux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saci_rsp_test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saci_rsp_array</a:t>
                      </a:r>
                      <a:r>
                        <a:rPr lang="en-GB" sz="800" dirty="0" smtClean="0"/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 err="1" smtClean="0">
                          <a:solidFill>
                            <a:schemeClr val="tx1"/>
                          </a:solidFill>
                        </a:rPr>
                        <a:t>Cascode</a:t>
                      </a: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, Baseline, </a:t>
                      </a:r>
                      <a:r>
                        <a:rPr lang="en-GB" sz="800" b="0" dirty="0" err="1" smtClean="0">
                          <a:solidFill>
                            <a:schemeClr val="tx1"/>
                          </a:solidFill>
                        </a:rPr>
                        <a:t>Baseline_R</a:t>
                      </a: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, Threshold</a:t>
                      </a:r>
                    </a:p>
                    <a:p>
                      <a:r>
                        <a:rPr lang="en-GB" sz="800" dirty="0" err="1" smtClean="0"/>
                        <a:t>nwell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nwell_periphery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nwell_no_side_contacts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nwell_no_side_contacts_periphery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nwell_half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nwell_half_periphery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big_nwell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big_array</a:t>
                      </a:r>
                      <a:endParaRPr lang="en-GB" sz="800" dirty="0" smtClean="0"/>
                    </a:p>
                    <a:p>
                      <a:endParaRPr lang="en-GB" sz="800" dirty="0" smtClean="0"/>
                    </a:p>
                    <a:p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18 </a:t>
                      </a:r>
                      <a:r>
                        <a:rPr lang="en-GB" sz="1600" b="0" dirty="0" smtClean="0">
                          <a:solidFill>
                            <a:srgbClr val="0000FF"/>
                          </a:solidFill>
                        </a:rPr>
                        <a:t>if external DACs</a:t>
                      </a:r>
                    </a:p>
                  </a:txBody>
                  <a:tcPr/>
                </a:tc>
              </a:tr>
              <a:tr h="89317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Additional signals to read the bottom array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 smtClean="0"/>
                        <a:t>+ 0 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+</a:t>
                      </a:r>
                      <a:r>
                        <a:rPr lang="en-GB" sz="1600" b="1" baseline="0" dirty="0" smtClean="0">
                          <a:solidFill>
                            <a:srgbClr val="0000FF"/>
                          </a:solidFill>
                        </a:rPr>
                        <a:t> 2</a:t>
                      </a:r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/>
                        <a:t>add: 1 LVDS pair for 320MHz readout</a:t>
                      </a:r>
                      <a:r>
                        <a:rPr lang="en-GB" sz="800" baseline="0" dirty="0" smtClean="0"/>
                        <a:t> clock for bottom array</a:t>
                      </a:r>
                      <a:endParaRPr lang="en-GB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 smtClean="0"/>
                        <a:t>+ 0 new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+ 14 LVDS pairs out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0000FF"/>
                          </a:solidFill>
                        </a:rPr>
                        <a:t>=&gt;  + 28 outputs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</a:tr>
              <a:tr h="89317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Additional signals for Test structures: LVDS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 smtClean="0"/>
                        <a:t>+ 0 new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baseline="0" dirty="0" smtClean="0"/>
                        <a:t>0V: gndlvds1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baseline="0" dirty="0" smtClean="0"/>
                        <a:t>3.3V: vddlvds1, </a:t>
                      </a:r>
                      <a:r>
                        <a:rPr lang="en-GB" sz="800" b="0" i="0" baseline="0" dirty="0" err="1" smtClean="0"/>
                        <a:t>vddo</a:t>
                      </a:r>
                      <a:r>
                        <a:rPr lang="en-GB" sz="800" b="0" i="0" baseline="0" dirty="0" smtClean="0"/>
                        <a:t>!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baseline="0" dirty="0" smtClean="0"/>
                        <a:t>HV: </a:t>
                      </a:r>
                      <a:r>
                        <a:rPr lang="en-GB" sz="800" b="0" baseline="0" dirty="0" err="1" smtClean="0"/>
                        <a:t>psub</a:t>
                      </a:r>
                      <a:r>
                        <a:rPr lang="en-GB" sz="800" b="0" baseline="0" dirty="0" smtClean="0"/>
                        <a:t>!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+ 3:</a:t>
                      </a:r>
                    </a:p>
                    <a:p>
                      <a:r>
                        <a:rPr lang="en-GB" sz="800" dirty="0" err="1" smtClean="0"/>
                        <a:t>cmos_in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rxinplus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rxminus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+ 7:</a:t>
                      </a:r>
                      <a:endParaRPr lang="en-GB" sz="80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err="1" smtClean="0"/>
                        <a:t>lvdsbiastx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acmodeEn</a:t>
                      </a:r>
                      <a:r>
                        <a:rPr lang="en-GB" sz="800" dirty="0" smtClean="0"/>
                        <a:t>, In100Enable, In300Enable,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/>
                        <a:t>BIT_SEL, </a:t>
                      </a:r>
                      <a:r>
                        <a:rPr lang="en-GB" sz="800" dirty="0" err="1" smtClean="0"/>
                        <a:t>LVDS_TX_CurrentBit</a:t>
                      </a:r>
                      <a:r>
                        <a:rPr lang="en-GB" sz="800" dirty="0" smtClean="0"/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/>
                        <a:t>LVDSTXVCOMMON</a:t>
                      </a:r>
                    </a:p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+ 3:</a:t>
                      </a:r>
                    </a:p>
                    <a:p>
                      <a:r>
                        <a:rPr lang="en-GB" sz="800" dirty="0" err="1" smtClean="0"/>
                        <a:t>buffer_rx_out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txoutplus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txoutminus</a:t>
                      </a:r>
                      <a:endParaRPr lang="en-GB" sz="800" dirty="0" smtClean="0"/>
                    </a:p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54" y="692696"/>
            <a:ext cx="8210866" cy="420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Current understanding – categorise inputs as fast or slow changing: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00FF"/>
                </a:solidFill>
              </a:rPr>
              <a:t>Test structures – summary of needs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3</a:t>
            </a:fld>
            <a:endParaRPr lang="en-GB" sz="11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4581128"/>
            <a:ext cx="87849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1520" y="5517232"/>
            <a:ext cx="87849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8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00FF"/>
                </a:solidFill>
              </a:rPr>
              <a:t>Daughterboard connector – what’s available?</a:t>
            </a:r>
            <a:endParaRPr lang="en-GB" sz="3200" dirty="0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020397"/>
              </p:ext>
            </p:extLst>
          </p:nvPr>
        </p:nvGraphicFramePr>
        <p:xfrm>
          <a:off x="251520" y="836713"/>
          <a:ext cx="8820980" cy="2608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/>
                <a:gridCol w="1800200"/>
                <a:gridCol w="1584176"/>
                <a:gridCol w="1800200"/>
                <a:gridCol w="1872208"/>
              </a:tblGrid>
              <a:tr h="809787">
                <a:tc>
                  <a:txBody>
                    <a:bodyPr/>
                    <a:lstStyle/>
                    <a:p>
                      <a:r>
                        <a:rPr lang="en-GB" dirty="0" smtClean="0"/>
                        <a:t>Section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supplies/ bias/HV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inputs</a:t>
                      </a:r>
                      <a:r>
                        <a:rPr lang="en-GB" baseline="0" dirty="0" smtClean="0"/>
                        <a:t> – </a:t>
                      </a:r>
                      <a:br>
                        <a:rPr lang="en-GB" baseline="0" dirty="0" smtClean="0"/>
                      </a:br>
                      <a:r>
                        <a:rPr lang="en-GB" baseline="0" dirty="0" smtClean="0"/>
                        <a:t>fast changing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inputs</a:t>
                      </a:r>
                      <a:r>
                        <a:rPr lang="en-GB" baseline="0" dirty="0" smtClean="0"/>
                        <a:t> – slow changing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outputs</a:t>
                      </a:r>
                      <a:endParaRPr lang="en-GB" dirty="0"/>
                    </a:p>
                  </a:txBody>
                  <a:tcPr/>
                </a:tc>
              </a:tr>
              <a:tr h="142246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CHESS-1 daughterboard connector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4 supplies:</a:t>
                      </a:r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 </a:t>
                      </a:r>
                      <a:r>
                        <a:rPr lang="en-GB" sz="1600" dirty="0" smtClean="0"/>
                        <a:t>0V, 1.8V, 3.3V, HV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1 Bias DAC</a:t>
                      </a:r>
                      <a:r>
                        <a:rPr lang="en-GB" sz="1600" b="1" baseline="0" dirty="0" smtClean="0">
                          <a:solidFill>
                            <a:srgbClr val="0000FF"/>
                          </a:solidFill>
                        </a:rPr>
                        <a:t> for 3.6V, or 5 Bias DACs </a:t>
                      </a:r>
                      <a:r>
                        <a:rPr lang="en-GB" sz="1600" b="0" baseline="0" dirty="0" smtClean="0">
                          <a:solidFill>
                            <a:srgbClr val="0000FF"/>
                          </a:solidFill>
                        </a:rPr>
                        <a:t>if external DACs</a:t>
                      </a:r>
                      <a:endParaRPr lang="en-GB" sz="16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r>
                        <a:rPr lang="en-GB" sz="1600" b="1" baseline="0" dirty="0" smtClean="0">
                          <a:solidFill>
                            <a:srgbClr val="0000FF"/>
                          </a:solidFill>
                        </a:rPr>
                        <a:t> in all</a:t>
                      </a:r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:</a:t>
                      </a:r>
                    </a:p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1 suitable for clock, 1 for analogue </a:t>
                      </a: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</a:rPr>
                        <a:t>inj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2 connections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to digital I/O of FPGA</a:t>
                      </a:r>
                      <a:endParaRPr lang="en-GB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6 Bias DACs left of 7,</a:t>
                      </a:r>
                      <a:r>
                        <a:rPr lang="en-GB" sz="16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rgbClr val="0000FF"/>
                          </a:solidFill>
                        </a:rPr>
                        <a:t>if</a:t>
                      </a:r>
                      <a:r>
                        <a:rPr lang="en-GB" sz="1600" b="0" baseline="0" dirty="0" smtClean="0">
                          <a:solidFill>
                            <a:srgbClr val="0000FF"/>
                          </a:solidFill>
                        </a:rPr>
                        <a:t> internal DACs are used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 smtClean="0">
                          <a:solidFill>
                            <a:srgbClr val="0000FF"/>
                          </a:solidFill>
                        </a:rPr>
                        <a:t>or </a:t>
                      </a:r>
                      <a:r>
                        <a:rPr lang="en-GB" sz="1600" b="0" baseline="0" dirty="0" smtClean="0">
                          <a:solidFill>
                            <a:srgbClr val="0000FF"/>
                          </a:solidFill>
                        </a:rPr>
                        <a:t>2 </a:t>
                      </a:r>
                      <a:r>
                        <a:rPr lang="en-GB" sz="1600" b="0" baseline="0" dirty="0" smtClean="0">
                          <a:solidFill>
                            <a:srgbClr val="0000FF"/>
                          </a:solidFill>
                        </a:rPr>
                        <a:t>Bias </a:t>
                      </a:r>
                      <a:r>
                        <a:rPr lang="en-GB" sz="1600" b="0" baseline="0" dirty="0" smtClean="0">
                          <a:solidFill>
                            <a:srgbClr val="0000FF"/>
                          </a:solidFill>
                        </a:rPr>
                        <a:t>DACs </a:t>
                      </a:r>
                      <a:r>
                        <a:rPr lang="en-GB" sz="1600" b="0" baseline="0" dirty="0" smtClean="0">
                          <a:solidFill>
                            <a:srgbClr val="0000FF"/>
                          </a:solidFill>
                        </a:rPr>
                        <a:t>left, if external DACs.</a:t>
                      </a:r>
                      <a:endParaRPr lang="en-GB" sz="1600" b="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00FF"/>
                          </a:solidFill>
                        </a:rPr>
                        <a:t>79</a:t>
                      </a:r>
                      <a:endParaRPr lang="en-GB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815916" y="3176972"/>
            <a:ext cx="1584176" cy="42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versus</a:t>
            </a:r>
            <a:endParaRPr lang="en-GB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391411"/>
              </p:ext>
            </p:extLst>
          </p:nvPr>
        </p:nvGraphicFramePr>
        <p:xfrm>
          <a:off x="251520" y="3624739"/>
          <a:ext cx="8820980" cy="3116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/>
                <a:gridCol w="1800200"/>
                <a:gridCol w="1584176"/>
                <a:gridCol w="1800200"/>
                <a:gridCol w="1872208"/>
              </a:tblGrid>
              <a:tr h="647749">
                <a:tc>
                  <a:txBody>
                    <a:bodyPr/>
                    <a:lstStyle/>
                    <a:p>
                      <a:r>
                        <a:rPr lang="en-GB" dirty="0" smtClean="0"/>
                        <a:t>Section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supplies/ bias/HV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inputs</a:t>
                      </a:r>
                      <a:r>
                        <a:rPr lang="en-GB" baseline="0" dirty="0" smtClean="0"/>
                        <a:t> – </a:t>
                      </a:r>
                      <a:br>
                        <a:rPr lang="en-GB" baseline="0" dirty="0" smtClean="0"/>
                      </a:br>
                      <a:r>
                        <a:rPr lang="en-GB" baseline="0" dirty="0" smtClean="0"/>
                        <a:t>fast changing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inputs</a:t>
                      </a:r>
                      <a:r>
                        <a:rPr lang="en-GB" baseline="0" dirty="0" smtClean="0"/>
                        <a:t> – slow changing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outputs</a:t>
                      </a:r>
                      <a:endParaRPr lang="en-GB" dirty="0"/>
                    </a:p>
                  </a:txBody>
                  <a:tcPr/>
                </a:tc>
              </a:tr>
              <a:tr h="79523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Test structures: Strips,</a:t>
                      </a:r>
                      <a:r>
                        <a:rPr lang="en-GB" sz="1600" baseline="0" dirty="0" smtClean="0"/>
                        <a:t> DACs, Edge TCT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336600"/>
                          </a:solidFill>
                        </a:rPr>
                        <a:t>5 </a:t>
                      </a:r>
                      <a:r>
                        <a:rPr lang="en-GB" sz="1600" b="0" dirty="0" smtClean="0">
                          <a:solidFill>
                            <a:srgbClr val="336600"/>
                          </a:solidFill>
                        </a:rPr>
                        <a:t>if</a:t>
                      </a:r>
                      <a:r>
                        <a:rPr lang="en-GB" sz="1600" b="0" baseline="0" dirty="0" smtClean="0">
                          <a:solidFill>
                            <a:srgbClr val="336600"/>
                          </a:solidFill>
                        </a:rPr>
                        <a:t> internal DACs</a:t>
                      </a:r>
                      <a:r>
                        <a:rPr lang="en-GB" sz="1600" b="1" baseline="0" dirty="0" smtClean="0">
                          <a:solidFill>
                            <a:srgbClr val="336600"/>
                          </a:solidFill>
                        </a:rPr>
                        <a:t>, </a:t>
                      </a:r>
                      <a:br>
                        <a:rPr lang="en-GB" sz="1600" b="1" baseline="0" dirty="0" smtClean="0">
                          <a:solidFill>
                            <a:srgbClr val="336600"/>
                          </a:solidFill>
                        </a:rPr>
                      </a:br>
                      <a:r>
                        <a:rPr lang="en-GB" sz="1600" b="1" baseline="0" dirty="0" smtClean="0">
                          <a:solidFill>
                            <a:srgbClr val="336600"/>
                          </a:solidFill>
                        </a:rPr>
                        <a:t>9 </a:t>
                      </a:r>
                      <a:r>
                        <a:rPr lang="en-GB" sz="1600" b="0" baseline="0" dirty="0" smtClean="0">
                          <a:solidFill>
                            <a:srgbClr val="336600"/>
                          </a:solidFill>
                        </a:rPr>
                        <a:t>if external DACs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336600"/>
                          </a:solidFill>
                        </a:rPr>
                        <a:t>2</a:t>
                      </a:r>
                      <a:endParaRPr lang="en-GB" sz="1600" b="1" baseline="0" dirty="0" smtClean="0">
                        <a:solidFill>
                          <a:srgbClr val="33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336600"/>
                          </a:solidFill>
                        </a:rPr>
                        <a:t>6 – </a:t>
                      </a:r>
                      <a:r>
                        <a:rPr lang="en-GB" sz="1600" b="0" dirty="0" smtClean="0">
                          <a:solidFill>
                            <a:srgbClr val="336600"/>
                          </a:solidFill>
                        </a:rPr>
                        <a:t>ok if internal DACs,</a:t>
                      </a:r>
                      <a:r>
                        <a:rPr lang="en-GB" sz="1600" b="0" baseline="0" dirty="0" smtClean="0">
                          <a:solidFill>
                            <a:srgbClr val="336600"/>
                          </a:solidFill>
                        </a:rPr>
                        <a:t> </a:t>
                      </a:r>
                      <a:r>
                        <a:rPr lang="en-GB" sz="1600" b="0" baseline="0" dirty="0" smtClean="0">
                          <a:solidFill>
                            <a:srgbClr val="FF0066"/>
                          </a:solidFill>
                        </a:rPr>
                        <a:t>can’t fit if external DACs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336600"/>
                          </a:solidFill>
                        </a:rPr>
                        <a:t>22 if internal DACs, 18 if external DACs</a:t>
                      </a:r>
                    </a:p>
                  </a:txBody>
                  <a:tcPr/>
                </a:tc>
              </a:tr>
              <a:tr h="79523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All of the above + read bottom array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336600"/>
                          </a:solidFill>
                        </a:rPr>
                        <a:t>5 </a:t>
                      </a:r>
                      <a:r>
                        <a:rPr lang="en-GB" sz="1600" b="0" dirty="0" smtClean="0">
                          <a:solidFill>
                            <a:srgbClr val="336600"/>
                          </a:solidFill>
                        </a:rPr>
                        <a:t>if</a:t>
                      </a:r>
                      <a:r>
                        <a:rPr lang="en-GB" sz="1600" b="0" baseline="0" dirty="0" smtClean="0">
                          <a:solidFill>
                            <a:srgbClr val="336600"/>
                          </a:solidFill>
                        </a:rPr>
                        <a:t> internal DACs</a:t>
                      </a:r>
                      <a:r>
                        <a:rPr lang="en-GB" sz="1600" b="1" baseline="0" dirty="0" smtClean="0">
                          <a:solidFill>
                            <a:srgbClr val="336600"/>
                          </a:solidFill>
                        </a:rPr>
                        <a:t>, </a:t>
                      </a:r>
                      <a:br>
                        <a:rPr lang="en-GB" sz="1600" b="1" baseline="0" dirty="0" smtClean="0">
                          <a:solidFill>
                            <a:srgbClr val="336600"/>
                          </a:solidFill>
                        </a:rPr>
                      </a:br>
                      <a:r>
                        <a:rPr lang="en-GB" sz="1600" b="1" baseline="0" dirty="0" smtClean="0">
                          <a:solidFill>
                            <a:srgbClr val="336600"/>
                          </a:solidFill>
                        </a:rPr>
                        <a:t>9 </a:t>
                      </a:r>
                      <a:r>
                        <a:rPr lang="en-GB" sz="1600" b="0" baseline="0" dirty="0" smtClean="0">
                          <a:solidFill>
                            <a:srgbClr val="336600"/>
                          </a:solidFill>
                        </a:rPr>
                        <a:t>if external DACs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336600"/>
                          </a:solidFill>
                        </a:rPr>
                        <a:t>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336600"/>
                          </a:solidFill>
                        </a:rPr>
                        <a:t>6 – </a:t>
                      </a:r>
                      <a:r>
                        <a:rPr lang="en-GB" sz="1600" b="0" dirty="0" smtClean="0">
                          <a:solidFill>
                            <a:srgbClr val="336600"/>
                          </a:solidFill>
                        </a:rPr>
                        <a:t>ok if internal DACs,</a:t>
                      </a:r>
                      <a:r>
                        <a:rPr lang="en-GB" sz="1600" b="0" baseline="0" dirty="0" smtClean="0">
                          <a:solidFill>
                            <a:srgbClr val="336600"/>
                          </a:solidFill>
                        </a:rPr>
                        <a:t> </a:t>
                      </a:r>
                      <a:r>
                        <a:rPr lang="en-GB" sz="1600" b="0" baseline="0" dirty="0" smtClean="0">
                          <a:solidFill>
                            <a:srgbClr val="FF0066"/>
                          </a:solidFill>
                        </a:rPr>
                        <a:t>can’t fit if external DACs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336600"/>
                          </a:solidFill>
                        </a:rPr>
                        <a:t>50 if internal DACs,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336600"/>
                          </a:solidFill>
                        </a:rPr>
                        <a:t>46 if</a:t>
                      </a:r>
                      <a:r>
                        <a:rPr lang="en-GB" sz="1600" b="1" baseline="0" dirty="0" smtClean="0">
                          <a:solidFill>
                            <a:srgbClr val="336600"/>
                          </a:solidFill>
                        </a:rPr>
                        <a:t> external DACs</a:t>
                      </a:r>
                      <a:endParaRPr lang="en-GB" sz="1600" b="1" dirty="0" smtClean="0">
                        <a:solidFill>
                          <a:srgbClr val="336600"/>
                        </a:solidFill>
                      </a:endParaRPr>
                    </a:p>
                    <a:p>
                      <a:endParaRPr lang="en-GB" sz="1600" dirty="0">
                        <a:solidFill>
                          <a:srgbClr val="336600"/>
                        </a:solidFill>
                      </a:endParaRPr>
                    </a:p>
                  </a:txBody>
                  <a:tcPr/>
                </a:tc>
              </a:tr>
              <a:tr h="79523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All of the above + LVDS Test structures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336600"/>
                          </a:solidFill>
                        </a:rPr>
                        <a:t>5 </a:t>
                      </a:r>
                      <a:r>
                        <a:rPr lang="en-GB" sz="1600" b="0" dirty="0" smtClean="0">
                          <a:solidFill>
                            <a:srgbClr val="336600"/>
                          </a:solidFill>
                        </a:rPr>
                        <a:t>if</a:t>
                      </a:r>
                      <a:r>
                        <a:rPr lang="en-GB" sz="1600" b="0" baseline="0" dirty="0" smtClean="0">
                          <a:solidFill>
                            <a:srgbClr val="336600"/>
                          </a:solidFill>
                        </a:rPr>
                        <a:t> internal DACs</a:t>
                      </a:r>
                      <a:r>
                        <a:rPr lang="en-GB" sz="1600" b="1" baseline="0" dirty="0" smtClean="0">
                          <a:solidFill>
                            <a:srgbClr val="336600"/>
                          </a:solidFill>
                        </a:rPr>
                        <a:t>, </a:t>
                      </a:r>
                      <a:br>
                        <a:rPr lang="en-GB" sz="1600" b="1" baseline="0" dirty="0" smtClean="0">
                          <a:solidFill>
                            <a:srgbClr val="336600"/>
                          </a:solidFill>
                        </a:rPr>
                      </a:br>
                      <a:r>
                        <a:rPr lang="en-GB" sz="1600" b="1" baseline="0" dirty="0" smtClean="0">
                          <a:solidFill>
                            <a:srgbClr val="336600"/>
                          </a:solidFill>
                        </a:rPr>
                        <a:t>9 </a:t>
                      </a:r>
                      <a:r>
                        <a:rPr lang="en-GB" sz="1600" b="0" baseline="0" dirty="0" smtClean="0">
                          <a:solidFill>
                            <a:srgbClr val="336600"/>
                          </a:solidFill>
                        </a:rPr>
                        <a:t>if external DACs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7</a:t>
                      </a:r>
                    </a:p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13</a:t>
                      </a:r>
                      <a:endParaRPr lang="en-GB" sz="1600" b="0" baseline="0" dirty="0" smtClean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336600"/>
                          </a:solidFill>
                        </a:rPr>
                        <a:t>53 if internal DACs,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336600"/>
                          </a:solidFill>
                        </a:rPr>
                        <a:t>49 if</a:t>
                      </a:r>
                      <a:r>
                        <a:rPr lang="en-GB" sz="1600" b="1" baseline="0" dirty="0" smtClean="0">
                          <a:solidFill>
                            <a:srgbClr val="336600"/>
                          </a:solidFill>
                        </a:rPr>
                        <a:t> external DACs</a:t>
                      </a:r>
                      <a:endParaRPr lang="en-GB" sz="1600" b="1" dirty="0" smtClean="0">
                        <a:solidFill>
                          <a:srgbClr val="33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4</a:t>
            </a:fld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623" y="884426"/>
            <a:ext cx="8210866" cy="3228650"/>
          </a:xfrm>
        </p:spPr>
        <p:txBody>
          <a:bodyPr>
            <a:noAutofit/>
          </a:bodyPr>
          <a:lstStyle/>
          <a:p>
            <a:r>
              <a:rPr lang="en-GB" sz="2000" dirty="0" smtClean="0"/>
              <a:t>Planning with Federico for irradiation at PS: </a:t>
            </a:r>
            <a:r>
              <a:rPr lang="en-GB" sz="2000" dirty="0" smtClean="0">
                <a:solidFill>
                  <a:srgbClr val="0000FF"/>
                </a:solidFill>
              </a:rPr>
              <a:t>start of October</a:t>
            </a:r>
            <a:r>
              <a:rPr lang="en-GB" sz="2000" dirty="0" smtClean="0"/>
              <a:t>.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smtClean="0"/>
              <a:t>Based on feedback from the previous CMOS Fortnightly meeting, the exposure levels of 0.5 and 1.0 x 10</a:t>
            </a:r>
            <a:r>
              <a:rPr lang="en-GB" sz="2000" baseline="30000" dirty="0" smtClean="0"/>
              <a:t>15</a:t>
            </a:r>
            <a:r>
              <a:rPr lang="en-GB" sz="2000" dirty="0" smtClean="0"/>
              <a:t> n/cm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equivalent</a:t>
            </a:r>
            <a:r>
              <a:rPr lang="en-GB" sz="2000" dirty="0"/>
              <a:t> </a:t>
            </a:r>
            <a:r>
              <a:rPr lang="en-GB" sz="2000" dirty="0" smtClean="0"/>
              <a:t>are confirmed. 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(Reminder, we can only have </a:t>
            </a:r>
            <a:r>
              <a:rPr lang="en-GB" sz="2000" dirty="0"/>
              <a:t>two different exposure </a:t>
            </a:r>
            <a:r>
              <a:rPr lang="en-GB" sz="2000" dirty="0" smtClean="0"/>
              <a:t>levels due to PS constraints)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CHESS-2-AMS irradiation plans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5</a:t>
            </a:fld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Backup slides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6</a:t>
            </a:fld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>
          <a:xfrm>
            <a:off x="4393431" y="3332056"/>
            <a:ext cx="3498850" cy="646113"/>
          </a:xfrm>
          <a:custGeom>
            <a:avLst/>
            <a:gdLst>
              <a:gd name="connsiteX0" fmla="*/ 0 w 2600325"/>
              <a:gd name="connsiteY0" fmla="*/ 904875 h 1114425"/>
              <a:gd name="connsiteX1" fmla="*/ 2600325 w 2600325"/>
              <a:gd name="connsiteY1" fmla="*/ 0 h 1114425"/>
              <a:gd name="connsiteX2" fmla="*/ 2501900 w 2600325"/>
              <a:gd name="connsiteY2" fmla="*/ 298450 h 1114425"/>
              <a:gd name="connsiteX3" fmla="*/ 1289050 w 2600325"/>
              <a:gd name="connsiteY3" fmla="*/ 1114425 h 1114425"/>
              <a:gd name="connsiteX4" fmla="*/ 0 w 2600325"/>
              <a:gd name="connsiteY4" fmla="*/ 904875 h 1114425"/>
              <a:gd name="connsiteX0" fmla="*/ 0 w 2501900"/>
              <a:gd name="connsiteY0" fmla="*/ 1654175 h 1863725"/>
              <a:gd name="connsiteX1" fmla="*/ 1355725 w 2501900"/>
              <a:gd name="connsiteY1" fmla="*/ 0 h 1863725"/>
              <a:gd name="connsiteX2" fmla="*/ 2501900 w 2501900"/>
              <a:gd name="connsiteY2" fmla="*/ 1047750 h 1863725"/>
              <a:gd name="connsiteX3" fmla="*/ 1289050 w 2501900"/>
              <a:gd name="connsiteY3" fmla="*/ 1863725 h 1863725"/>
              <a:gd name="connsiteX4" fmla="*/ 0 w 2501900"/>
              <a:gd name="connsiteY4" fmla="*/ 1654175 h 1863725"/>
              <a:gd name="connsiteX0" fmla="*/ 0 w 2406650"/>
              <a:gd name="connsiteY0" fmla="*/ 1666875 h 1876425"/>
              <a:gd name="connsiteX1" fmla="*/ 1355725 w 2406650"/>
              <a:gd name="connsiteY1" fmla="*/ 12700 h 1876425"/>
              <a:gd name="connsiteX2" fmla="*/ 2406650 w 2406650"/>
              <a:gd name="connsiteY2" fmla="*/ 0 h 1876425"/>
              <a:gd name="connsiteX3" fmla="*/ 1289050 w 2406650"/>
              <a:gd name="connsiteY3" fmla="*/ 1876425 h 1876425"/>
              <a:gd name="connsiteX4" fmla="*/ 0 w 2406650"/>
              <a:gd name="connsiteY4" fmla="*/ 1666875 h 1876425"/>
              <a:gd name="connsiteX0" fmla="*/ 0 w 3670300"/>
              <a:gd name="connsiteY0" fmla="*/ 1666875 h 1724025"/>
              <a:gd name="connsiteX1" fmla="*/ 1355725 w 3670300"/>
              <a:gd name="connsiteY1" fmla="*/ 12700 h 1724025"/>
              <a:gd name="connsiteX2" fmla="*/ 2406650 w 3670300"/>
              <a:gd name="connsiteY2" fmla="*/ 0 h 1724025"/>
              <a:gd name="connsiteX3" fmla="*/ 3670300 w 3670300"/>
              <a:gd name="connsiteY3" fmla="*/ 1724025 h 1724025"/>
              <a:gd name="connsiteX4" fmla="*/ 0 w 3670300"/>
              <a:gd name="connsiteY4" fmla="*/ 1666875 h 1724025"/>
              <a:gd name="connsiteX0" fmla="*/ 0 w 2743200"/>
              <a:gd name="connsiteY0" fmla="*/ 1685925 h 1724025"/>
              <a:gd name="connsiteX1" fmla="*/ 428625 w 2743200"/>
              <a:gd name="connsiteY1" fmla="*/ 12700 h 1724025"/>
              <a:gd name="connsiteX2" fmla="*/ 1479550 w 2743200"/>
              <a:gd name="connsiteY2" fmla="*/ 0 h 1724025"/>
              <a:gd name="connsiteX3" fmla="*/ 2743200 w 2743200"/>
              <a:gd name="connsiteY3" fmla="*/ 1724025 h 1724025"/>
              <a:gd name="connsiteX4" fmla="*/ 0 w 2743200"/>
              <a:gd name="connsiteY4" fmla="*/ 1685925 h 1724025"/>
              <a:gd name="connsiteX0" fmla="*/ 0 w 2819400"/>
              <a:gd name="connsiteY0" fmla="*/ 1685925 h 1787525"/>
              <a:gd name="connsiteX1" fmla="*/ 428625 w 2819400"/>
              <a:gd name="connsiteY1" fmla="*/ 12700 h 1787525"/>
              <a:gd name="connsiteX2" fmla="*/ 1479550 w 2819400"/>
              <a:gd name="connsiteY2" fmla="*/ 0 h 1787525"/>
              <a:gd name="connsiteX3" fmla="*/ 2819400 w 2819400"/>
              <a:gd name="connsiteY3" fmla="*/ 1787525 h 1787525"/>
              <a:gd name="connsiteX4" fmla="*/ 0 w 2819400"/>
              <a:gd name="connsiteY4" fmla="*/ 1685925 h 1787525"/>
              <a:gd name="connsiteX0" fmla="*/ 0 w 2838450"/>
              <a:gd name="connsiteY0" fmla="*/ 1685925 h 1793875"/>
              <a:gd name="connsiteX1" fmla="*/ 428625 w 2838450"/>
              <a:gd name="connsiteY1" fmla="*/ 12700 h 1793875"/>
              <a:gd name="connsiteX2" fmla="*/ 1479550 w 2838450"/>
              <a:gd name="connsiteY2" fmla="*/ 0 h 1793875"/>
              <a:gd name="connsiteX3" fmla="*/ 2838450 w 2838450"/>
              <a:gd name="connsiteY3" fmla="*/ 1793875 h 1793875"/>
              <a:gd name="connsiteX4" fmla="*/ 0 w 2838450"/>
              <a:gd name="connsiteY4" fmla="*/ 1685925 h 1793875"/>
              <a:gd name="connsiteX0" fmla="*/ 0 w 2876550"/>
              <a:gd name="connsiteY0" fmla="*/ 1704975 h 1793875"/>
              <a:gd name="connsiteX1" fmla="*/ 466725 w 2876550"/>
              <a:gd name="connsiteY1" fmla="*/ 12700 h 1793875"/>
              <a:gd name="connsiteX2" fmla="*/ 1517650 w 2876550"/>
              <a:gd name="connsiteY2" fmla="*/ 0 h 1793875"/>
              <a:gd name="connsiteX3" fmla="*/ 2876550 w 2876550"/>
              <a:gd name="connsiteY3" fmla="*/ 1793875 h 1793875"/>
              <a:gd name="connsiteX4" fmla="*/ 0 w 2876550"/>
              <a:gd name="connsiteY4" fmla="*/ 1704975 h 1793875"/>
              <a:gd name="connsiteX0" fmla="*/ 0 w 2787650"/>
              <a:gd name="connsiteY0" fmla="*/ 1704975 h 1704975"/>
              <a:gd name="connsiteX1" fmla="*/ 466725 w 2787650"/>
              <a:gd name="connsiteY1" fmla="*/ 12700 h 1704975"/>
              <a:gd name="connsiteX2" fmla="*/ 1517650 w 2787650"/>
              <a:gd name="connsiteY2" fmla="*/ 0 h 1704975"/>
              <a:gd name="connsiteX3" fmla="*/ 2787650 w 2787650"/>
              <a:gd name="connsiteY3" fmla="*/ 1692275 h 1704975"/>
              <a:gd name="connsiteX4" fmla="*/ 0 w 2787650"/>
              <a:gd name="connsiteY4" fmla="*/ 1704975 h 1704975"/>
              <a:gd name="connsiteX0" fmla="*/ 0 w 2787650"/>
              <a:gd name="connsiteY0" fmla="*/ 1706563 h 1706563"/>
              <a:gd name="connsiteX1" fmla="*/ 411957 w 2787650"/>
              <a:gd name="connsiteY1" fmla="*/ 0 h 1706563"/>
              <a:gd name="connsiteX2" fmla="*/ 1517650 w 2787650"/>
              <a:gd name="connsiteY2" fmla="*/ 1588 h 1706563"/>
              <a:gd name="connsiteX3" fmla="*/ 2787650 w 2787650"/>
              <a:gd name="connsiteY3" fmla="*/ 1693863 h 1706563"/>
              <a:gd name="connsiteX4" fmla="*/ 0 w 2787650"/>
              <a:gd name="connsiteY4" fmla="*/ 1706563 h 1706563"/>
              <a:gd name="connsiteX0" fmla="*/ 0 w 2787650"/>
              <a:gd name="connsiteY0" fmla="*/ 1706563 h 1706563"/>
              <a:gd name="connsiteX1" fmla="*/ 426244 w 2787650"/>
              <a:gd name="connsiteY1" fmla="*/ 0 h 1706563"/>
              <a:gd name="connsiteX2" fmla="*/ 1517650 w 2787650"/>
              <a:gd name="connsiteY2" fmla="*/ 1588 h 1706563"/>
              <a:gd name="connsiteX3" fmla="*/ 2787650 w 2787650"/>
              <a:gd name="connsiteY3" fmla="*/ 1693863 h 1706563"/>
              <a:gd name="connsiteX4" fmla="*/ 0 w 2787650"/>
              <a:gd name="connsiteY4" fmla="*/ 1706563 h 1706563"/>
              <a:gd name="connsiteX0" fmla="*/ 0 w 2787650"/>
              <a:gd name="connsiteY0" fmla="*/ 1706563 h 1706563"/>
              <a:gd name="connsiteX1" fmla="*/ 435769 w 2787650"/>
              <a:gd name="connsiteY1" fmla="*/ 0 h 1706563"/>
              <a:gd name="connsiteX2" fmla="*/ 1517650 w 2787650"/>
              <a:gd name="connsiteY2" fmla="*/ 1588 h 1706563"/>
              <a:gd name="connsiteX3" fmla="*/ 2787650 w 2787650"/>
              <a:gd name="connsiteY3" fmla="*/ 1693863 h 1706563"/>
              <a:gd name="connsiteX4" fmla="*/ 0 w 2787650"/>
              <a:gd name="connsiteY4" fmla="*/ 1706563 h 1706563"/>
              <a:gd name="connsiteX0" fmla="*/ 0 w 2787650"/>
              <a:gd name="connsiteY0" fmla="*/ 1704975 h 1704975"/>
              <a:gd name="connsiteX1" fmla="*/ 677069 w 2787650"/>
              <a:gd name="connsiteY1" fmla="*/ 792162 h 1704975"/>
              <a:gd name="connsiteX2" fmla="*/ 1517650 w 2787650"/>
              <a:gd name="connsiteY2" fmla="*/ 0 h 1704975"/>
              <a:gd name="connsiteX3" fmla="*/ 2787650 w 2787650"/>
              <a:gd name="connsiteY3" fmla="*/ 1692275 h 1704975"/>
              <a:gd name="connsiteX4" fmla="*/ 0 w 2787650"/>
              <a:gd name="connsiteY4" fmla="*/ 1704975 h 1704975"/>
              <a:gd name="connsiteX0" fmla="*/ 0 w 2787650"/>
              <a:gd name="connsiteY0" fmla="*/ 912813 h 912813"/>
              <a:gd name="connsiteX1" fmla="*/ 677069 w 2787650"/>
              <a:gd name="connsiteY1" fmla="*/ 0 h 912813"/>
              <a:gd name="connsiteX2" fmla="*/ 1441450 w 2787650"/>
              <a:gd name="connsiteY2" fmla="*/ 300038 h 912813"/>
              <a:gd name="connsiteX3" fmla="*/ 2787650 w 2787650"/>
              <a:gd name="connsiteY3" fmla="*/ 900113 h 912813"/>
              <a:gd name="connsiteX4" fmla="*/ 0 w 2787650"/>
              <a:gd name="connsiteY4" fmla="*/ 912813 h 912813"/>
              <a:gd name="connsiteX0" fmla="*/ 0 w 2787650"/>
              <a:gd name="connsiteY0" fmla="*/ 912813 h 912813"/>
              <a:gd name="connsiteX1" fmla="*/ 677069 w 2787650"/>
              <a:gd name="connsiteY1" fmla="*/ 0 h 912813"/>
              <a:gd name="connsiteX2" fmla="*/ 2768600 w 2787650"/>
              <a:gd name="connsiteY2" fmla="*/ 287338 h 912813"/>
              <a:gd name="connsiteX3" fmla="*/ 2787650 w 2787650"/>
              <a:gd name="connsiteY3" fmla="*/ 900113 h 912813"/>
              <a:gd name="connsiteX4" fmla="*/ 0 w 2787650"/>
              <a:gd name="connsiteY4" fmla="*/ 912813 h 912813"/>
              <a:gd name="connsiteX0" fmla="*/ 0 w 2844800"/>
              <a:gd name="connsiteY0" fmla="*/ 912813 h 912813"/>
              <a:gd name="connsiteX1" fmla="*/ 677069 w 2844800"/>
              <a:gd name="connsiteY1" fmla="*/ 0 h 912813"/>
              <a:gd name="connsiteX2" fmla="*/ 2768600 w 2844800"/>
              <a:gd name="connsiteY2" fmla="*/ 287338 h 912813"/>
              <a:gd name="connsiteX3" fmla="*/ 2844800 w 2844800"/>
              <a:gd name="connsiteY3" fmla="*/ 900113 h 912813"/>
              <a:gd name="connsiteX4" fmla="*/ 0 w 2844800"/>
              <a:gd name="connsiteY4" fmla="*/ 912813 h 912813"/>
              <a:gd name="connsiteX0" fmla="*/ 0 w 3467100"/>
              <a:gd name="connsiteY0" fmla="*/ 906463 h 906463"/>
              <a:gd name="connsiteX1" fmla="*/ 1299369 w 3467100"/>
              <a:gd name="connsiteY1" fmla="*/ 0 h 906463"/>
              <a:gd name="connsiteX2" fmla="*/ 3390900 w 3467100"/>
              <a:gd name="connsiteY2" fmla="*/ 287338 h 906463"/>
              <a:gd name="connsiteX3" fmla="*/ 3467100 w 3467100"/>
              <a:gd name="connsiteY3" fmla="*/ 900113 h 906463"/>
              <a:gd name="connsiteX4" fmla="*/ 0 w 3467100"/>
              <a:gd name="connsiteY4" fmla="*/ 906463 h 906463"/>
              <a:gd name="connsiteX0" fmla="*/ 0 w 3467100"/>
              <a:gd name="connsiteY0" fmla="*/ 652463 h 652463"/>
              <a:gd name="connsiteX1" fmla="*/ 2347119 w 3467100"/>
              <a:gd name="connsiteY1" fmla="*/ 0 h 652463"/>
              <a:gd name="connsiteX2" fmla="*/ 3390900 w 3467100"/>
              <a:gd name="connsiteY2" fmla="*/ 33338 h 652463"/>
              <a:gd name="connsiteX3" fmla="*/ 3467100 w 3467100"/>
              <a:gd name="connsiteY3" fmla="*/ 646113 h 652463"/>
              <a:gd name="connsiteX4" fmla="*/ 0 w 3467100"/>
              <a:gd name="connsiteY4" fmla="*/ 652463 h 652463"/>
              <a:gd name="connsiteX0" fmla="*/ 0 w 3505200"/>
              <a:gd name="connsiteY0" fmla="*/ 642938 h 646113"/>
              <a:gd name="connsiteX1" fmla="*/ 2385219 w 3505200"/>
              <a:gd name="connsiteY1" fmla="*/ 0 h 646113"/>
              <a:gd name="connsiteX2" fmla="*/ 3429000 w 3505200"/>
              <a:gd name="connsiteY2" fmla="*/ 33338 h 646113"/>
              <a:gd name="connsiteX3" fmla="*/ 3505200 w 3505200"/>
              <a:gd name="connsiteY3" fmla="*/ 646113 h 646113"/>
              <a:gd name="connsiteX4" fmla="*/ 0 w 3505200"/>
              <a:gd name="connsiteY4" fmla="*/ 642938 h 646113"/>
              <a:gd name="connsiteX0" fmla="*/ 0 w 3498850"/>
              <a:gd name="connsiteY0" fmla="*/ 614363 h 646113"/>
              <a:gd name="connsiteX1" fmla="*/ 2378869 w 3498850"/>
              <a:gd name="connsiteY1" fmla="*/ 0 h 646113"/>
              <a:gd name="connsiteX2" fmla="*/ 3422650 w 3498850"/>
              <a:gd name="connsiteY2" fmla="*/ 33338 h 646113"/>
              <a:gd name="connsiteX3" fmla="*/ 3498850 w 3498850"/>
              <a:gd name="connsiteY3" fmla="*/ 646113 h 646113"/>
              <a:gd name="connsiteX4" fmla="*/ 0 w 3498850"/>
              <a:gd name="connsiteY4" fmla="*/ 614363 h 64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8850" h="646113">
                <a:moveTo>
                  <a:pt x="0" y="614363"/>
                </a:moveTo>
                <a:lnTo>
                  <a:pt x="2378869" y="0"/>
                </a:lnTo>
                <a:lnTo>
                  <a:pt x="3422650" y="33338"/>
                </a:lnTo>
                <a:lnTo>
                  <a:pt x="3498850" y="646113"/>
                </a:lnTo>
                <a:lnTo>
                  <a:pt x="0" y="614363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1099580" y="3078056"/>
            <a:ext cx="2774950" cy="912813"/>
          </a:xfrm>
          <a:custGeom>
            <a:avLst/>
            <a:gdLst>
              <a:gd name="connsiteX0" fmla="*/ 0 w 2600325"/>
              <a:gd name="connsiteY0" fmla="*/ 904875 h 1114425"/>
              <a:gd name="connsiteX1" fmla="*/ 2600325 w 2600325"/>
              <a:gd name="connsiteY1" fmla="*/ 0 h 1114425"/>
              <a:gd name="connsiteX2" fmla="*/ 2501900 w 2600325"/>
              <a:gd name="connsiteY2" fmla="*/ 298450 h 1114425"/>
              <a:gd name="connsiteX3" fmla="*/ 1289050 w 2600325"/>
              <a:gd name="connsiteY3" fmla="*/ 1114425 h 1114425"/>
              <a:gd name="connsiteX4" fmla="*/ 0 w 2600325"/>
              <a:gd name="connsiteY4" fmla="*/ 904875 h 1114425"/>
              <a:gd name="connsiteX0" fmla="*/ 0 w 2501900"/>
              <a:gd name="connsiteY0" fmla="*/ 1654175 h 1863725"/>
              <a:gd name="connsiteX1" fmla="*/ 1355725 w 2501900"/>
              <a:gd name="connsiteY1" fmla="*/ 0 h 1863725"/>
              <a:gd name="connsiteX2" fmla="*/ 2501900 w 2501900"/>
              <a:gd name="connsiteY2" fmla="*/ 1047750 h 1863725"/>
              <a:gd name="connsiteX3" fmla="*/ 1289050 w 2501900"/>
              <a:gd name="connsiteY3" fmla="*/ 1863725 h 1863725"/>
              <a:gd name="connsiteX4" fmla="*/ 0 w 2501900"/>
              <a:gd name="connsiteY4" fmla="*/ 1654175 h 1863725"/>
              <a:gd name="connsiteX0" fmla="*/ 0 w 2406650"/>
              <a:gd name="connsiteY0" fmla="*/ 1666875 h 1876425"/>
              <a:gd name="connsiteX1" fmla="*/ 1355725 w 2406650"/>
              <a:gd name="connsiteY1" fmla="*/ 12700 h 1876425"/>
              <a:gd name="connsiteX2" fmla="*/ 2406650 w 2406650"/>
              <a:gd name="connsiteY2" fmla="*/ 0 h 1876425"/>
              <a:gd name="connsiteX3" fmla="*/ 1289050 w 2406650"/>
              <a:gd name="connsiteY3" fmla="*/ 1876425 h 1876425"/>
              <a:gd name="connsiteX4" fmla="*/ 0 w 2406650"/>
              <a:gd name="connsiteY4" fmla="*/ 1666875 h 1876425"/>
              <a:gd name="connsiteX0" fmla="*/ 0 w 3670300"/>
              <a:gd name="connsiteY0" fmla="*/ 1666875 h 1724025"/>
              <a:gd name="connsiteX1" fmla="*/ 1355725 w 3670300"/>
              <a:gd name="connsiteY1" fmla="*/ 12700 h 1724025"/>
              <a:gd name="connsiteX2" fmla="*/ 2406650 w 3670300"/>
              <a:gd name="connsiteY2" fmla="*/ 0 h 1724025"/>
              <a:gd name="connsiteX3" fmla="*/ 3670300 w 3670300"/>
              <a:gd name="connsiteY3" fmla="*/ 1724025 h 1724025"/>
              <a:gd name="connsiteX4" fmla="*/ 0 w 3670300"/>
              <a:gd name="connsiteY4" fmla="*/ 1666875 h 1724025"/>
              <a:gd name="connsiteX0" fmla="*/ 0 w 2743200"/>
              <a:gd name="connsiteY0" fmla="*/ 1685925 h 1724025"/>
              <a:gd name="connsiteX1" fmla="*/ 428625 w 2743200"/>
              <a:gd name="connsiteY1" fmla="*/ 12700 h 1724025"/>
              <a:gd name="connsiteX2" fmla="*/ 1479550 w 2743200"/>
              <a:gd name="connsiteY2" fmla="*/ 0 h 1724025"/>
              <a:gd name="connsiteX3" fmla="*/ 2743200 w 2743200"/>
              <a:gd name="connsiteY3" fmla="*/ 1724025 h 1724025"/>
              <a:gd name="connsiteX4" fmla="*/ 0 w 2743200"/>
              <a:gd name="connsiteY4" fmla="*/ 1685925 h 1724025"/>
              <a:gd name="connsiteX0" fmla="*/ 0 w 2819400"/>
              <a:gd name="connsiteY0" fmla="*/ 1685925 h 1787525"/>
              <a:gd name="connsiteX1" fmla="*/ 428625 w 2819400"/>
              <a:gd name="connsiteY1" fmla="*/ 12700 h 1787525"/>
              <a:gd name="connsiteX2" fmla="*/ 1479550 w 2819400"/>
              <a:gd name="connsiteY2" fmla="*/ 0 h 1787525"/>
              <a:gd name="connsiteX3" fmla="*/ 2819400 w 2819400"/>
              <a:gd name="connsiteY3" fmla="*/ 1787525 h 1787525"/>
              <a:gd name="connsiteX4" fmla="*/ 0 w 2819400"/>
              <a:gd name="connsiteY4" fmla="*/ 1685925 h 1787525"/>
              <a:gd name="connsiteX0" fmla="*/ 0 w 2838450"/>
              <a:gd name="connsiteY0" fmla="*/ 1685925 h 1793875"/>
              <a:gd name="connsiteX1" fmla="*/ 428625 w 2838450"/>
              <a:gd name="connsiteY1" fmla="*/ 12700 h 1793875"/>
              <a:gd name="connsiteX2" fmla="*/ 1479550 w 2838450"/>
              <a:gd name="connsiteY2" fmla="*/ 0 h 1793875"/>
              <a:gd name="connsiteX3" fmla="*/ 2838450 w 2838450"/>
              <a:gd name="connsiteY3" fmla="*/ 1793875 h 1793875"/>
              <a:gd name="connsiteX4" fmla="*/ 0 w 2838450"/>
              <a:gd name="connsiteY4" fmla="*/ 1685925 h 1793875"/>
              <a:gd name="connsiteX0" fmla="*/ 0 w 2876550"/>
              <a:gd name="connsiteY0" fmla="*/ 1704975 h 1793875"/>
              <a:gd name="connsiteX1" fmla="*/ 466725 w 2876550"/>
              <a:gd name="connsiteY1" fmla="*/ 12700 h 1793875"/>
              <a:gd name="connsiteX2" fmla="*/ 1517650 w 2876550"/>
              <a:gd name="connsiteY2" fmla="*/ 0 h 1793875"/>
              <a:gd name="connsiteX3" fmla="*/ 2876550 w 2876550"/>
              <a:gd name="connsiteY3" fmla="*/ 1793875 h 1793875"/>
              <a:gd name="connsiteX4" fmla="*/ 0 w 2876550"/>
              <a:gd name="connsiteY4" fmla="*/ 1704975 h 1793875"/>
              <a:gd name="connsiteX0" fmla="*/ 0 w 2787650"/>
              <a:gd name="connsiteY0" fmla="*/ 1704975 h 1704975"/>
              <a:gd name="connsiteX1" fmla="*/ 466725 w 2787650"/>
              <a:gd name="connsiteY1" fmla="*/ 12700 h 1704975"/>
              <a:gd name="connsiteX2" fmla="*/ 1517650 w 2787650"/>
              <a:gd name="connsiteY2" fmla="*/ 0 h 1704975"/>
              <a:gd name="connsiteX3" fmla="*/ 2787650 w 2787650"/>
              <a:gd name="connsiteY3" fmla="*/ 1692275 h 1704975"/>
              <a:gd name="connsiteX4" fmla="*/ 0 w 2787650"/>
              <a:gd name="connsiteY4" fmla="*/ 1704975 h 1704975"/>
              <a:gd name="connsiteX0" fmla="*/ 0 w 2787650"/>
              <a:gd name="connsiteY0" fmla="*/ 1706563 h 1706563"/>
              <a:gd name="connsiteX1" fmla="*/ 411957 w 2787650"/>
              <a:gd name="connsiteY1" fmla="*/ 0 h 1706563"/>
              <a:gd name="connsiteX2" fmla="*/ 1517650 w 2787650"/>
              <a:gd name="connsiteY2" fmla="*/ 1588 h 1706563"/>
              <a:gd name="connsiteX3" fmla="*/ 2787650 w 2787650"/>
              <a:gd name="connsiteY3" fmla="*/ 1693863 h 1706563"/>
              <a:gd name="connsiteX4" fmla="*/ 0 w 2787650"/>
              <a:gd name="connsiteY4" fmla="*/ 1706563 h 1706563"/>
              <a:gd name="connsiteX0" fmla="*/ 0 w 2787650"/>
              <a:gd name="connsiteY0" fmla="*/ 1706563 h 1706563"/>
              <a:gd name="connsiteX1" fmla="*/ 426244 w 2787650"/>
              <a:gd name="connsiteY1" fmla="*/ 0 h 1706563"/>
              <a:gd name="connsiteX2" fmla="*/ 1517650 w 2787650"/>
              <a:gd name="connsiteY2" fmla="*/ 1588 h 1706563"/>
              <a:gd name="connsiteX3" fmla="*/ 2787650 w 2787650"/>
              <a:gd name="connsiteY3" fmla="*/ 1693863 h 1706563"/>
              <a:gd name="connsiteX4" fmla="*/ 0 w 2787650"/>
              <a:gd name="connsiteY4" fmla="*/ 1706563 h 1706563"/>
              <a:gd name="connsiteX0" fmla="*/ 0 w 2787650"/>
              <a:gd name="connsiteY0" fmla="*/ 1706563 h 1706563"/>
              <a:gd name="connsiteX1" fmla="*/ 435769 w 2787650"/>
              <a:gd name="connsiteY1" fmla="*/ 0 h 1706563"/>
              <a:gd name="connsiteX2" fmla="*/ 1517650 w 2787650"/>
              <a:gd name="connsiteY2" fmla="*/ 1588 h 1706563"/>
              <a:gd name="connsiteX3" fmla="*/ 2787650 w 2787650"/>
              <a:gd name="connsiteY3" fmla="*/ 1693863 h 1706563"/>
              <a:gd name="connsiteX4" fmla="*/ 0 w 2787650"/>
              <a:gd name="connsiteY4" fmla="*/ 1706563 h 1706563"/>
              <a:gd name="connsiteX0" fmla="*/ 0 w 2787650"/>
              <a:gd name="connsiteY0" fmla="*/ 1704975 h 1704975"/>
              <a:gd name="connsiteX1" fmla="*/ 677069 w 2787650"/>
              <a:gd name="connsiteY1" fmla="*/ 792162 h 1704975"/>
              <a:gd name="connsiteX2" fmla="*/ 1517650 w 2787650"/>
              <a:gd name="connsiteY2" fmla="*/ 0 h 1704975"/>
              <a:gd name="connsiteX3" fmla="*/ 2787650 w 2787650"/>
              <a:gd name="connsiteY3" fmla="*/ 1692275 h 1704975"/>
              <a:gd name="connsiteX4" fmla="*/ 0 w 2787650"/>
              <a:gd name="connsiteY4" fmla="*/ 1704975 h 1704975"/>
              <a:gd name="connsiteX0" fmla="*/ 0 w 2787650"/>
              <a:gd name="connsiteY0" fmla="*/ 912813 h 912813"/>
              <a:gd name="connsiteX1" fmla="*/ 677069 w 2787650"/>
              <a:gd name="connsiteY1" fmla="*/ 0 h 912813"/>
              <a:gd name="connsiteX2" fmla="*/ 1441450 w 2787650"/>
              <a:gd name="connsiteY2" fmla="*/ 300038 h 912813"/>
              <a:gd name="connsiteX3" fmla="*/ 2787650 w 2787650"/>
              <a:gd name="connsiteY3" fmla="*/ 900113 h 912813"/>
              <a:gd name="connsiteX4" fmla="*/ 0 w 2787650"/>
              <a:gd name="connsiteY4" fmla="*/ 912813 h 912813"/>
              <a:gd name="connsiteX0" fmla="*/ 0 w 2774950"/>
              <a:gd name="connsiteY0" fmla="*/ 912813 h 912813"/>
              <a:gd name="connsiteX1" fmla="*/ 677069 w 2774950"/>
              <a:gd name="connsiteY1" fmla="*/ 0 h 912813"/>
              <a:gd name="connsiteX2" fmla="*/ 1441450 w 2774950"/>
              <a:gd name="connsiteY2" fmla="*/ 300038 h 912813"/>
              <a:gd name="connsiteX3" fmla="*/ 2774950 w 2774950"/>
              <a:gd name="connsiteY3" fmla="*/ 858838 h 912813"/>
              <a:gd name="connsiteX4" fmla="*/ 0 w 2774950"/>
              <a:gd name="connsiteY4" fmla="*/ 912813 h 91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950" h="912813">
                <a:moveTo>
                  <a:pt x="0" y="912813"/>
                </a:moveTo>
                <a:lnTo>
                  <a:pt x="677069" y="0"/>
                </a:lnTo>
                <a:lnTo>
                  <a:pt x="1441450" y="300038"/>
                </a:lnTo>
                <a:lnTo>
                  <a:pt x="2774950" y="858838"/>
                </a:lnTo>
                <a:lnTo>
                  <a:pt x="0" y="912813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 flipH="1">
            <a:off x="5399906" y="1466850"/>
            <a:ext cx="2435225" cy="1939925"/>
          </a:xfrm>
          <a:custGeom>
            <a:avLst/>
            <a:gdLst>
              <a:gd name="connsiteX0" fmla="*/ 0 w 2600325"/>
              <a:gd name="connsiteY0" fmla="*/ 904875 h 1114425"/>
              <a:gd name="connsiteX1" fmla="*/ 2600325 w 2600325"/>
              <a:gd name="connsiteY1" fmla="*/ 0 h 1114425"/>
              <a:gd name="connsiteX2" fmla="*/ 2501900 w 2600325"/>
              <a:gd name="connsiteY2" fmla="*/ 298450 h 1114425"/>
              <a:gd name="connsiteX3" fmla="*/ 1289050 w 2600325"/>
              <a:gd name="connsiteY3" fmla="*/ 1114425 h 1114425"/>
              <a:gd name="connsiteX4" fmla="*/ 0 w 2600325"/>
              <a:gd name="connsiteY4" fmla="*/ 904875 h 1114425"/>
              <a:gd name="connsiteX0" fmla="*/ 0 w 2752725"/>
              <a:gd name="connsiteY0" fmla="*/ 889000 h 1114425"/>
              <a:gd name="connsiteX1" fmla="*/ 2752725 w 2752725"/>
              <a:gd name="connsiteY1" fmla="*/ 0 h 1114425"/>
              <a:gd name="connsiteX2" fmla="*/ 2654300 w 2752725"/>
              <a:gd name="connsiteY2" fmla="*/ 298450 h 1114425"/>
              <a:gd name="connsiteX3" fmla="*/ 1441450 w 2752725"/>
              <a:gd name="connsiteY3" fmla="*/ 1114425 h 1114425"/>
              <a:gd name="connsiteX4" fmla="*/ 0 w 2752725"/>
              <a:gd name="connsiteY4" fmla="*/ 889000 h 1114425"/>
              <a:gd name="connsiteX0" fmla="*/ 6350 w 2759075"/>
              <a:gd name="connsiteY0" fmla="*/ 889000 h 2019300"/>
              <a:gd name="connsiteX1" fmla="*/ 2759075 w 2759075"/>
              <a:gd name="connsiteY1" fmla="*/ 0 h 2019300"/>
              <a:gd name="connsiteX2" fmla="*/ 2660650 w 2759075"/>
              <a:gd name="connsiteY2" fmla="*/ 298450 h 2019300"/>
              <a:gd name="connsiteX3" fmla="*/ 0 w 2759075"/>
              <a:gd name="connsiteY3" fmla="*/ 2019300 h 2019300"/>
              <a:gd name="connsiteX4" fmla="*/ 6350 w 2759075"/>
              <a:gd name="connsiteY4" fmla="*/ 889000 h 2019300"/>
              <a:gd name="connsiteX0" fmla="*/ 6350 w 2759075"/>
              <a:gd name="connsiteY0" fmla="*/ 889000 h 2019300"/>
              <a:gd name="connsiteX1" fmla="*/ 2759075 w 2759075"/>
              <a:gd name="connsiteY1" fmla="*/ 0 h 2019300"/>
              <a:gd name="connsiteX2" fmla="*/ 2365375 w 2759075"/>
              <a:gd name="connsiteY2" fmla="*/ 358775 h 2019300"/>
              <a:gd name="connsiteX3" fmla="*/ 0 w 2759075"/>
              <a:gd name="connsiteY3" fmla="*/ 2019300 h 2019300"/>
              <a:gd name="connsiteX4" fmla="*/ 6350 w 2759075"/>
              <a:gd name="connsiteY4" fmla="*/ 889000 h 2019300"/>
              <a:gd name="connsiteX0" fmla="*/ 6350 w 2759075"/>
              <a:gd name="connsiteY0" fmla="*/ 889000 h 2019300"/>
              <a:gd name="connsiteX1" fmla="*/ 2759075 w 2759075"/>
              <a:gd name="connsiteY1" fmla="*/ 0 h 2019300"/>
              <a:gd name="connsiteX2" fmla="*/ 2365375 w 2759075"/>
              <a:gd name="connsiteY2" fmla="*/ 349250 h 2019300"/>
              <a:gd name="connsiteX3" fmla="*/ 0 w 2759075"/>
              <a:gd name="connsiteY3" fmla="*/ 2019300 h 2019300"/>
              <a:gd name="connsiteX4" fmla="*/ 6350 w 2759075"/>
              <a:gd name="connsiteY4" fmla="*/ 889000 h 2019300"/>
              <a:gd name="connsiteX0" fmla="*/ 6350 w 2435225"/>
              <a:gd name="connsiteY0" fmla="*/ 809625 h 1939925"/>
              <a:gd name="connsiteX1" fmla="*/ 2435225 w 2435225"/>
              <a:gd name="connsiteY1" fmla="*/ 0 h 1939925"/>
              <a:gd name="connsiteX2" fmla="*/ 2365375 w 2435225"/>
              <a:gd name="connsiteY2" fmla="*/ 269875 h 1939925"/>
              <a:gd name="connsiteX3" fmla="*/ 0 w 2435225"/>
              <a:gd name="connsiteY3" fmla="*/ 1939925 h 1939925"/>
              <a:gd name="connsiteX4" fmla="*/ 6350 w 2435225"/>
              <a:gd name="connsiteY4" fmla="*/ 809625 h 193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225" h="1939925">
                <a:moveTo>
                  <a:pt x="6350" y="809625"/>
                </a:moveTo>
                <a:lnTo>
                  <a:pt x="2435225" y="0"/>
                </a:lnTo>
                <a:lnTo>
                  <a:pt x="2365375" y="269875"/>
                </a:lnTo>
                <a:lnTo>
                  <a:pt x="0" y="1939925"/>
                </a:lnTo>
                <a:cubicBezTo>
                  <a:pt x="2117" y="1563158"/>
                  <a:pt x="4233" y="1186392"/>
                  <a:pt x="6350" y="80962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1539875" y="1387475"/>
            <a:ext cx="2600325" cy="1114425"/>
          </a:xfrm>
          <a:custGeom>
            <a:avLst/>
            <a:gdLst>
              <a:gd name="connsiteX0" fmla="*/ 0 w 2600325"/>
              <a:gd name="connsiteY0" fmla="*/ 904875 h 1114425"/>
              <a:gd name="connsiteX1" fmla="*/ 2600325 w 2600325"/>
              <a:gd name="connsiteY1" fmla="*/ 0 h 1114425"/>
              <a:gd name="connsiteX2" fmla="*/ 2501900 w 2600325"/>
              <a:gd name="connsiteY2" fmla="*/ 298450 h 1114425"/>
              <a:gd name="connsiteX3" fmla="*/ 1289050 w 2600325"/>
              <a:gd name="connsiteY3" fmla="*/ 1114425 h 1114425"/>
              <a:gd name="connsiteX4" fmla="*/ 0 w 2600325"/>
              <a:gd name="connsiteY4" fmla="*/ 904875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325" h="1114425">
                <a:moveTo>
                  <a:pt x="0" y="904875"/>
                </a:moveTo>
                <a:lnTo>
                  <a:pt x="2600325" y="0"/>
                </a:lnTo>
                <a:lnTo>
                  <a:pt x="2501900" y="298450"/>
                </a:lnTo>
                <a:lnTo>
                  <a:pt x="1289050" y="1114425"/>
                </a:lnTo>
                <a:lnTo>
                  <a:pt x="0" y="904875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3512718"/>
            <a:ext cx="3456384" cy="2763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 smtClean="0"/>
              <a:t>16 strips of 32 pixels each = 512 pixels in all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CHESS-2-AMS test structures, reminder</a:t>
            </a:r>
            <a:endParaRPr lang="en-GB" sz="36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800708"/>
            <a:ext cx="1638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/>
          <a:stretch/>
        </p:blipFill>
        <p:spPr bwMode="auto">
          <a:xfrm>
            <a:off x="1520044" y="2276872"/>
            <a:ext cx="646666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3955230"/>
            <a:ext cx="3639397" cy="285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7</a:t>
            </a:fld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12" y="3927066"/>
            <a:ext cx="2825612" cy="287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Content Placeholder 2"/>
          <p:cNvSpPr txBox="1">
            <a:spLocks/>
          </p:cNvSpPr>
          <p:nvPr/>
        </p:nvSpPr>
        <p:spPr>
          <a:xfrm>
            <a:off x="215516" y="3645024"/>
            <a:ext cx="1390587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7 analogue outputs from the 512 pixels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71500" y="4833156"/>
            <a:ext cx="1020256" cy="756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various </a:t>
            </a:r>
            <a:br>
              <a:rPr lang="en-GB" sz="1400" dirty="0" smtClean="0"/>
            </a:br>
            <a:r>
              <a:rPr lang="en-GB" sz="1400" dirty="0" smtClean="0"/>
              <a:t>E-TCT test structures</a:t>
            </a:r>
          </a:p>
        </p:txBody>
      </p:sp>
      <p:sp>
        <p:nvSpPr>
          <p:cNvPr id="48" name="Left Brace 47"/>
          <p:cNvSpPr/>
          <p:nvPr/>
        </p:nvSpPr>
        <p:spPr>
          <a:xfrm rot="5400000">
            <a:off x="3718185" y="1590900"/>
            <a:ext cx="95834" cy="4492116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Left Brace 48"/>
          <p:cNvSpPr/>
          <p:nvPr/>
        </p:nvSpPr>
        <p:spPr>
          <a:xfrm rot="10800000">
            <a:off x="7978408" y="4005064"/>
            <a:ext cx="95834" cy="324036"/>
          </a:xfrm>
          <a:prstGeom prst="leftBrace">
            <a:avLst>
              <a:gd name="adj1" fmla="val 22944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Left Brace 49"/>
          <p:cNvSpPr/>
          <p:nvPr/>
        </p:nvSpPr>
        <p:spPr>
          <a:xfrm>
            <a:off x="972339" y="4453952"/>
            <a:ext cx="95834" cy="1531332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8119416" y="3789040"/>
            <a:ext cx="1020256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SACI bus for test structures</a:t>
            </a:r>
          </a:p>
        </p:txBody>
      </p:sp>
      <p:sp>
        <p:nvSpPr>
          <p:cNvPr id="52" name="Left Brace 51"/>
          <p:cNvSpPr/>
          <p:nvPr/>
        </p:nvSpPr>
        <p:spPr>
          <a:xfrm rot="10800000">
            <a:off x="7992381" y="4437112"/>
            <a:ext cx="95834" cy="1584176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8119416" y="5157192"/>
            <a:ext cx="1020256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LVDS test structure:</a:t>
            </a:r>
          </a:p>
          <a:p>
            <a:pPr marL="0" indent="0">
              <a:buNone/>
            </a:pPr>
            <a:r>
              <a:rPr lang="en-GB" sz="1100" dirty="0" err="1"/>
              <a:t>Tx</a:t>
            </a:r>
            <a:r>
              <a:rPr lang="en-GB" sz="1100" dirty="0"/>
              <a:t>-Rx CMOS to LVDS and LVDS low power to LVDS full power driver</a:t>
            </a:r>
            <a:endParaRPr lang="en-GB" sz="1100" dirty="0" smtClean="0"/>
          </a:p>
        </p:txBody>
      </p:sp>
      <p:sp>
        <p:nvSpPr>
          <p:cNvPr id="54" name="Left Brace 53"/>
          <p:cNvSpPr/>
          <p:nvPr/>
        </p:nvSpPr>
        <p:spPr>
          <a:xfrm>
            <a:off x="1355612" y="3955230"/>
            <a:ext cx="95834" cy="517886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084168" y="3500675"/>
            <a:ext cx="3420380" cy="324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1 digital output, </a:t>
            </a:r>
            <a:r>
              <a:rPr lang="en-GB" sz="1400" dirty="0" err="1" smtClean="0"/>
              <a:t>muxed</a:t>
            </a:r>
            <a:r>
              <a:rPr lang="en-GB" sz="1400" dirty="0" smtClean="0"/>
              <a:t> from 512 pixels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984268" y="3765420"/>
            <a:ext cx="0" cy="167636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/>
          <p:cNvSpPr txBox="1">
            <a:spLocks/>
          </p:cNvSpPr>
          <p:nvPr/>
        </p:nvSpPr>
        <p:spPr>
          <a:xfrm>
            <a:off x="5508104" y="800708"/>
            <a:ext cx="1230208" cy="756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CHESS-2-AMS</a:t>
            </a:r>
            <a:br>
              <a:rPr lang="en-GB" sz="1400" dirty="0" smtClean="0"/>
            </a:br>
            <a:r>
              <a:rPr lang="en-GB" sz="1400" dirty="0" smtClean="0"/>
              <a:t>reticule</a:t>
            </a: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3202558" y="2568683"/>
            <a:ext cx="3043684" cy="549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 smtClean="0"/>
              <a:t>CHESS-2-AMS test structures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953276" y="6165304"/>
            <a:ext cx="3043684" cy="549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 smtClean="0"/>
              <a:t>left side structures</a:t>
            </a: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4391980" y="6165304"/>
            <a:ext cx="2484276" cy="549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/>
              <a:t>right side </a:t>
            </a:r>
            <a:r>
              <a:rPr lang="en-GB" sz="1600" dirty="0"/>
              <a:t>structures</a:t>
            </a:r>
            <a:endParaRPr lang="en-GB" sz="1600" dirty="0" smtClean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4006590" y="5409220"/>
            <a:ext cx="164553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+ 4 </a:t>
            </a:r>
            <a:r>
              <a:rPr lang="en-GB" sz="1400" dirty="0" err="1" smtClean="0"/>
              <a:t>radsoft</a:t>
            </a:r>
            <a:r>
              <a:rPr lang="en-GB" sz="1400" dirty="0" smtClean="0"/>
              <a:t> DACs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40893" y="4401108"/>
            <a:ext cx="2037514" cy="1656184"/>
            <a:chOff x="5940893" y="4401108"/>
            <a:chExt cx="2037514" cy="1656184"/>
          </a:xfrm>
        </p:grpSpPr>
        <p:sp>
          <p:nvSpPr>
            <p:cNvPr id="5" name="Rectangle 4"/>
            <p:cNvSpPr/>
            <p:nvPr/>
          </p:nvSpPr>
          <p:spPr>
            <a:xfrm>
              <a:off x="6084168" y="4401108"/>
              <a:ext cx="1894239" cy="165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40893" y="5201816"/>
              <a:ext cx="575324" cy="585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19" y="4625915"/>
            <a:ext cx="1427322" cy="113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4940</TotalTime>
  <Words>905</Words>
  <Application>Microsoft Office PowerPoint</Application>
  <PresentationFormat>On-screen Show (4:3)</PresentationFormat>
  <Paragraphs>170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Status of test kit and ABCN’ work 7 June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for CHESS testing</dc:title>
  <dc:creator>Jaya John John</dc:creator>
  <cp:lastModifiedBy>Jaya John John</cp:lastModifiedBy>
  <cp:revision>453</cp:revision>
  <cp:lastPrinted>2016-03-27T01:56:20Z</cp:lastPrinted>
  <dcterms:created xsi:type="dcterms:W3CDTF">2014-09-18T13:48:06Z</dcterms:created>
  <dcterms:modified xsi:type="dcterms:W3CDTF">2016-06-07T16:04:11Z</dcterms:modified>
</cp:coreProperties>
</file>