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43" r:id="rId4"/>
    <p:sldId id="383" r:id="rId5"/>
    <p:sldId id="386" r:id="rId6"/>
    <p:sldId id="38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CCECFF"/>
    <a:srgbClr val="006600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190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16/06/2016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16/06/2016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16/06/2016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16 June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Update on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 blocks (Kevin and Wojtek)</a:t>
            </a:r>
          </a:p>
          <a:p>
            <a:endParaRPr lang="en-GB" sz="2400" dirty="0"/>
          </a:p>
          <a:p>
            <a:r>
              <a:rPr lang="en-GB" sz="2400" dirty="0" smtClean="0"/>
              <a:t>Update on CHESS-2 data emulator (Tianbo)</a:t>
            </a:r>
          </a:p>
          <a:p>
            <a:endParaRPr lang="en-GB" sz="2400" dirty="0"/>
          </a:p>
          <a:p>
            <a:r>
              <a:rPr lang="en-GB" sz="2400" dirty="0" smtClean="0"/>
              <a:t>Overview of </a:t>
            </a:r>
            <a:r>
              <a:rPr lang="en-GB" sz="2400" dirty="0" err="1" smtClean="0"/>
              <a:t>Top_Logic</a:t>
            </a:r>
            <a:r>
              <a:rPr lang="en-GB" sz="2400" dirty="0" smtClean="0"/>
              <a:t> (Weiguo)</a:t>
            </a:r>
          </a:p>
          <a:p>
            <a:endParaRPr lang="en-GB" sz="2400" dirty="0"/>
          </a:p>
          <a:p>
            <a:r>
              <a:rPr lang="en-GB" sz="2400" dirty="0" smtClean="0"/>
              <a:t>Any other business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Matt:</a:t>
            </a:r>
            <a:r>
              <a:rPr lang="en-GB" dirty="0" smtClean="0"/>
              <a:t> </a:t>
            </a:r>
            <a:r>
              <a:rPr lang="en-GB" dirty="0" smtClean="0"/>
              <a:t>[ongoing] </a:t>
            </a:r>
            <a:r>
              <a:rPr lang="en-GB" dirty="0" smtClean="0"/>
              <a:t>adapt the ITSDAQ DIO code for the ABCN’, to remove pad primitives.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Matt sent apologies for today </a:t>
            </a:r>
            <a:r>
              <a:rPr lang="en-GB" sz="1400" dirty="0" smtClean="0">
                <a:solidFill>
                  <a:srgbClr val="FF0066"/>
                </a:solidFill>
              </a:rPr>
              <a:t>(had ITk activity co-ordinators’ meetings). Code changes were nearly done. Jaya John to follow up current status.</a:t>
            </a:r>
            <a:endParaRPr lang="en-GB" b="1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Kevin and Wojtek: </a:t>
            </a:r>
            <a:r>
              <a:rPr lang="en-GB" b="1" dirty="0" smtClean="0">
                <a:solidFill>
                  <a:srgbClr val="006600"/>
                </a:solidFill>
              </a:rPr>
              <a:t>[done]</a:t>
            </a:r>
            <a:r>
              <a:rPr lang="en-GB" b="1" dirty="0" smtClean="0"/>
              <a:t> </a:t>
            </a:r>
            <a:r>
              <a:rPr lang="en-GB" dirty="0" smtClean="0"/>
              <a:t>send </a:t>
            </a:r>
            <a:r>
              <a:rPr lang="en-GB" dirty="0"/>
              <a:t>Cluster Finder interface </a:t>
            </a:r>
            <a:r>
              <a:rPr lang="en-GB" dirty="0" smtClean="0"/>
              <a:t>questions to Aditya Narayan at Penn</a:t>
            </a:r>
            <a:r>
              <a:rPr lang="en-GB" dirty="0" smtClean="0"/>
              <a:t>. </a:t>
            </a:r>
            <a:r>
              <a:rPr lang="en-GB" sz="1400" dirty="0" smtClean="0">
                <a:solidFill>
                  <a:srgbClr val="FF0066"/>
                </a:solidFill>
              </a:rPr>
              <a:t>Aditya replied answering Kevin’s questions. See slide 4 of these minutes and Kevin’s Readout Adaptor presentation.</a:t>
            </a:r>
            <a:endParaRPr lang="en-GB" dirty="0" smtClean="0">
              <a:solidFill>
                <a:srgbClr val="0000FF"/>
              </a:solidFill>
            </a:endParaRPr>
          </a:p>
          <a:p>
            <a:pPr>
              <a:spcAft>
                <a:spcPts val="800"/>
              </a:spcAft>
            </a:pPr>
            <a:r>
              <a:rPr lang="en-GB" b="1" dirty="0" smtClean="0"/>
              <a:t>Kevin: </a:t>
            </a:r>
            <a:r>
              <a:rPr lang="en-GB" dirty="0" smtClean="0">
                <a:solidFill>
                  <a:srgbClr val="0000FF"/>
                </a:solidFill>
              </a:rPr>
              <a:t>contact Paul to ask if the HCC relies in any way on the value 0x7FD </a:t>
            </a:r>
            <a:r>
              <a:rPr lang="en-GB" sz="1400" dirty="0" smtClean="0">
                <a:solidFill>
                  <a:srgbClr val="0000FF"/>
                </a:solidFill>
              </a:rPr>
              <a:t>(which the ABC130* uses to represent “no hits”). Check that Kevin’s proposed single packet (11 bits only) will work fine with the HCC, to represent “no hits” for CHESS-2.</a:t>
            </a:r>
            <a:endParaRPr lang="en-GB" b="1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Tianbo</a:t>
            </a:r>
            <a:r>
              <a:rPr lang="en-GB" b="1" dirty="0" smtClean="0"/>
              <a:t>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 </a:t>
            </a:r>
            <a:r>
              <a:rPr lang="en-GB" sz="1400" dirty="0" smtClean="0">
                <a:solidFill>
                  <a:srgbClr val="FF0066"/>
                </a:solidFill>
              </a:rPr>
              <a:t>See slide </a:t>
            </a:r>
            <a:r>
              <a:rPr lang="en-GB" sz="1400" dirty="0">
                <a:solidFill>
                  <a:srgbClr val="FF0066"/>
                </a:solidFill>
              </a:rPr>
              <a:t>5 of these minutes and </a:t>
            </a:r>
            <a:r>
              <a:rPr lang="en-GB" sz="1400" dirty="0" err="1">
                <a:solidFill>
                  <a:srgbClr val="FF0066"/>
                </a:solidFill>
              </a:rPr>
              <a:t>Tianbo’s</a:t>
            </a:r>
            <a:r>
              <a:rPr lang="en-GB" sz="1400" dirty="0">
                <a:solidFill>
                  <a:srgbClr val="FF0066"/>
                </a:solidFill>
              </a:rPr>
              <a:t> </a:t>
            </a:r>
            <a:r>
              <a:rPr lang="en-GB" sz="1400" dirty="0" smtClean="0">
                <a:solidFill>
                  <a:srgbClr val="FF0066"/>
                </a:solidFill>
              </a:rPr>
              <a:t>Emulator </a:t>
            </a:r>
            <a:r>
              <a:rPr lang="en-GB" sz="1400" dirty="0" smtClean="0">
                <a:solidFill>
                  <a:srgbClr val="FF0066"/>
                </a:solidFill>
              </a:rPr>
              <a:t>slides.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b="1" dirty="0" smtClean="0"/>
              <a:t>Jaya John: </a:t>
            </a:r>
            <a:r>
              <a:rPr lang="en-GB" dirty="0"/>
              <a:t>[ongoing] prepare </a:t>
            </a:r>
            <a:r>
              <a:rPr lang="en-GB" dirty="0" smtClean="0"/>
              <a:t>a tidied-up block diagram for the ABCN’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In progress, working from source code which has some differences compared to the high-level ABC130* block diagram.</a:t>
            </a:r>
            <a:endParaRPr lang="en-GB" sz="1400" dirty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[ongoing] understand CHESS-2 configuration registers and how to map them into the ABCN’ memory map</a:t>
            </a:r>
            <a:r>
              <a:rPr lang="en-GB" dirty="0" smtClean="0"/>
              <a:t>. </a:t>
            </a:r>
            <a:r>
              <a:rPr lang="en-GB" sz="1400" dirty="0" smtClean="0">
                <a:solidFill>
                  <a:srgbClr val="FF0066"/>
                </a:solidFill>
              </a:rPr>
              <a:t>– </a:t>
            </a:r>
            <a:r>
              <a:rPr lang="en-GB" sz="1400" dirty="0">
                <a:solidFill>
                  <a:srgbClr val="FF0066"/>
                </a:solidFill>
              </a:rPr>
              <a:t>In </a:t>
            </a:r>
            <a:r>
              <a:rPr lang="en-GB" sz="1400" dirty="0" smtClean="0">
                <a:solidFill>
                  <a:srgbClr val="FF0066"/>
                </a:solidFill>
              </a:rPr>
              <a:t>progress: gathered details of CHESS-2 registers from CHESS-2 designers.</a:t>
            </a:r>
            <a:endParaRPr lang="en-GB" sz="1400" b="1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Matt: </a:t>
            </a:r>
            <a:r>
              <a:rPr lang="en-GB" dirty="0"/>
              <a:t>send link to Kevin for: (</a:t>
            </a:r>
            <a:r>
              <a:rPr lang="en-GB" dirty="0" smtClean="0"/>
              <a:t>b) test bench code and (c) where the mappings are made in the package files (</a:t>
            </a:r>
            <a:r>
              <a:rPr lang="en-GB" dirty="0" err="1" smtClean="0"/>
              <a:t>nexys</a:t>
            </a:r>
            <a:r>
              <a:rPr lang="en-GB" dirty="0" smtClean="0"/>
              <a:t>/</a:t>
            </a:r>
            <a:r>
              <a:rPr lang="en-GB" dirty="0" err="1" smtClean="0"/>
              <a:t>src</a:t>
            </a:r>
            <a:r>
              <a:rPr lang="en-GB" dirty="0" smtClean="0"/>
              <a:t>?) = constraint </a:t>
            </a:r>
            <a:r>
              <a:rPr lang="en-GB" dirty="0" smtClean="0"/>
              <a:t>file </a:t>
            </a:r>
            <a:r>
              <a:rPr lang="en-GB" sz="1400" dirty="0" smtClean="0">
                <a:solidFill>
                  <a:srgbClr val="FF0066"/>
                </a:solidFill>
              </a:rPr>
              <a:t>– Jaya John to </a:t>
            </a:r>
            <a:r>
              <a:rPr lang="en-GB" sz="1400" dirty="0">
                <a:solidFill>
                  <a:srgbClr val="FF0066"/>
                </a:solidFill>
              </a:rPr>
              <a:t>follow up</a:t>
            </a:r>
            <a:r>
              <a:rPr lang="en-GB" sz="1400" dirty="0" smtClean="0">
                <a:solidFill>
                  <a:srgbClr val="FF0066"/>
                </a:solidFill>
              </a:rPr>
              <a:t>.</a:t>
            </a:r>
            <a:endParaRPr lang="en-GB" sz="1400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Weiguo: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walk </a:t>
            </a:r>
            <a:r>
              <a:rPr lang="en-GB" dirty="0" smtClean="0"/>
              <a:t>us through how the </a:t>
            </a:r>
            <a:r>
              <a:rPr lang="en-GB" dirty="0" err="1" smtClean="0"/>
              <a:t>Top_Logic</a:t>
            </a:r>
            <a:r>
              <a:rPr lang="en-GB" dirty="0" smtClean="0"/>
              <a:t> block works and its </a:t>
            </a:r>
            <a:r>
              <a:rPr lang="en-GB" dirty="0" smtClean="0"/>
              <a:t>interfaces.</a:t>
            </a:r>
          </a:p>
          <a:p>
            <a:pPr>
              <a:spcAft>
                <a:spcPts val="800"/>
              </a:spcAft>
            </a:pPr>
            <a:r>
              <a:rPr lang="en-GB" b="1" dirty="0"/>
              <a:t>Weiguo: </a:t>
            </a:r>
            <a:r>
              <a:rPr lang="en-GB" dirty="0" smtClean="0">
                <a:solidFill>
                  <a:srgbClr val="0000FF"/>
                </a:solidFill>
              </a:rPr>
              <a:t>add a state transition diagram to the </a:t>
            </a:r>
            <a:r>
              <a:rPr lang="en-GB" dirty="0" err="1" smtClean="0">
                <a:solidFill>
                  <a:srgbClr val="0000FF"/>
                </a:solidFill>
              </a:rPr>
              <a:t>Top_Logic</a:t>
            </a:r>
            <a:r>
              <a:rPr lang="en-GB" dirty="0" smtClean="0">
                <a:solidFill>
                  <a:srgbClr val="0000FF"/>
                </a:solidFill>
              </a:rPr>
              <a:t> slides.</a:t>
            </a:r>
            <a:endParaRPr lang="en-GB" b="1" dirty="0" smtClean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Notes for </a:t>
            </a:r>
            <a:r>
              <a:rPr lang="en-GB" sz="3600" dirty="0" smtClean="0">
                <a:solidFill>
                  <a:srgbClr val="FF0066"/>
                </a:solidFill>
              </a:rPr>
              <a:t>Readout Adaptor presentation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Kevin replaced the Cluster Finder of the ABC130* with a Readout Adaptor block for the ABCN’. This will enable us to use the ABC130*’s Readout block as it is.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The Readout Adaptor’s job is to segment the 112-bit wide CHESS-2 data into 12-bit packets: 11 bits of data plus a stop bit.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Kevin showed simulations of different CHESS-2 data sets. Note that the Cluster </a:t>
            </a:r>
            <a:r>
              <a:rPr lang="en-GB" dirty="0"/>
              <a:t>W</a:t>
            </a:r>
            <a:r>
              <a:rPr lang="en-GB" dirty="0" smtClean="0"/>
              <a:t>rite Enable </a:t>
            </a:r>
            <a:r>
              <a:rPr lang="en-GB" dirty="0"/>
              <a:t>goes low for one clock between successive </a:t>
            </a:r>
            <a:r>
              <a:rPr lang="en-GB" dirty="0" smtClean="0"/>
              <a:t>hits – this is needed by the Readout Block to get its timing.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We discussed removing Data Valid from the output data stream. This should be possible, but Kevin will check with Paul about HCC expectations about how to represent no hits.</a:t>
            </a:r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Currently the ABC130* represents the no hits condition with hex 7FD, which is a cluster value which is impossible to produce in the ABC130*. Does the HCC rely on the value 0x7FD? </a:t>
            </a:r>
            <a:endParaRPr lang="en-GB" dirty="0"/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Otherwise, Kevin’s proposal is to use an 11-bit-only packet (stop bit set) to represent no hits – a single packet. Any valid CHESS-2 data </a:t>
            </a:r>
            <a:r>
              <a:rPr lang="en-GB" dirty="0" smtClean="0"/>
              <a:t>must consist of at least 2 11-bit packets, so that is how we’d distinguish valid hit data. 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dirty="0" smtClean="0"/>
              <a:t>The Readout Block has a FIFO, implemented as a behavioural description. Let’s see if will synthesise and work in the FPGA setting. We can replace it with a Xilinx-specific FIFO if need be.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785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FF0066"/>
                </a:solidFill>
              </a:rPr>
              <a:t>Notes for CHESS-2 Data Emulator presentation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Tianbo designed and tested the first and second steps of emulator plus a test bench (generator).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The first step adds 3 to the column address and 11 to the row address on each 320MHz clock cycle, to cycle through a series of different values. The sequence can be reset.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dirty="0" smtClean="0"/>
              <a:t>The 2</a:t>
            </a:r>
            <a:r>
              <a:rPr lang="en-GB" baseline="30000" dirty="0" smtClean="0"/>
              <a:t>nd</a:t>
            </a:r>
            <a:r>
              <a:rPr lang="en-GB" dirty="0" smtClean="0"/>
              <a:t> step uses a linear feedback shift register (LFSR) to generate a stream of </a:t>
            </a:r>
            <a:r>
              <a:rPr lang="en-GB" dirty="0"/>
              <a:t>pseudo-random </a:t>
            </a:r>
            <a:r>
              <a:rPr lang="en-GB" dirty="0" smtClean="0"/>
              <a:t>data. The sequence repeats with a certain period -- see slides.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dirty="0" smtClean="0"/>
              <a:t>We think that we can ignore the BC clock for the LFSR approach. It seems like a reasonable choice for now not to synchronise the pseudo-random data to BC.</a:t>
            </a:r>
          </a:p>
          <a:p>
            <a:pPr>
              <a:spcAft>
                <a:spcPts val="800"/>
              </a:spcAft>
            </a:pPr>
            <a:endParaRPr lang="en-GB" dirty="0"/>
          </a:p>
          <a:p>
            <a:pPr>
              <a:spcAft>
                <a:spcPts val="800"/>
              </a:spcAft>
            </a:pPr>
            <a:r>
              <a:rPr lang="en-GB" dirty="0" smtClean="0"/>
              <a:t>We discussed the limitations of pseudo-random data generated with a LFSR. Right now, the main thing is to have some sequence of data with the correct timing, so this is achieved. 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Later, we may want to have more randomness, or at least less correlation between successive hit patterns. </a:t>
            </a:r>
            <a:endParaRPr lang="en-GB" dirty="0"/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LFSR could have more bits, if we have enough FPGA resources for this? E.g. 13 x 8 bits may be possible. 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If we added more XOR gates, could have less correlation between adjacent numbers. </a:t>
            </a:r>
            <a:endParaRPr lang="en-GB" dirty="0"/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Kevin suggested checking Wikipedia for examples of producing longer sequences.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055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Notes for </a:t>
            </a:r>
            <a:r>
              <a:rPr lang="en-GB" sz="3600" dirty="0" err="1" smtClean="0">
                <a:solidFill>
                  <a:srgbClr val="FF0066"/>
                </a:solidFill>
              </a:rPr>
              <a:t>Top_Logic</a:t>
            </a:r>
            <a:r>
              <a:rPr lang="en-GB" sz="3600" dirty="0" smtClean="0">
                <a:solidFill>
                  <a:srgbClr val="FF0066"/>
                </a:solidFill>
              </a:rPr>
              <a:t> presentation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868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err="1" smtClean="0"/>
              <a:t>Top_Logic</a:t>
            </a:r>
            <a:r>
              <a:rPr lang="en-GB" dirty="0" smtClean="0"/>
              <a:t> is a state machine processing incoming PR and LP triggers and register read requests. 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Note, 	PR = Priority Readout request, corresponds to R3 trigger for ABC130</a:t>
            </a:r>
            <a:br>
              <a:rPr lang="en-GB" dirty="0" smtClean="0"/>
            </a:br>
            <a:r>
              <a:rPr lang="en-GB" dirty="0" smtClean="0"/>
              <a:t>	LP = Lower Priority readout request, corresponds to L1 trigger for ABC130.</a:t>
            </a:r>
          </a:p>
          <a:p>
            <a:pPr>
              <a:spcAft>
                <a:spcPts val="800"/>
              </a:spcAft>
            </a:pPr>
            <a:r>
              <a:rPr lang="en-GB" dirty="0" err="1" smtClean="0"/>
              <a:t>Top_Logic</a:t>
            </a:r>
            <a:r>
              <a:rPr lang="en-GB" dirty="0" smtClean="0"/>
              <a:t> co-ordinates these blocks: L0L1TOP, the Cluster Finder and the Readout block.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dirty="0" smtClean="0"/>
              <a:t>Slide </a:t>
            </a:r>
            <a:r>
              <a:rPr lang="en-GB" dirty="0"/>
              <a:t>6 shows the conditions which cause state </a:t>
            </a:r>
            <a:r>
              <a:rPr lang="en-GB" dirty="0" smtClean="0"/>
              <a:t>transitions.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For the state names, PCSS means process. For example, PR_PCSS means “process PR trigger”.</a:t>
            </a:r>
          </a:p>
          <a:p>
            <a:r>
              <a:rPr lang="en-GB" dirty="0" smtClean="0"/>
              <a:t>Weiguo said he could add a state transition diagram to his slides.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pPr algn="ctr"/>
            <a:r>
              <a:rPr lang="en-GB" sz="3600" dirty="0" smtClean="0">
                <a:solidFill>
                  <a:srgbClr val="FF0066"/>
                </a:solidFill>
              </a:rPr>
              <a:t>Queen Mary update</a:t>
            </a:r>
            <a:endParaRPr lang="en-GB" sz="3600" dirty="0">
              <a:solidFill>
                <a:srgbClr val="FF0066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Rodrigo </a:t>
            </a:r>
            <a:r>
              <a:rPr lang="en-GB" dirty="0" err="1" smtClean="0"/>
              <a:t>Gamboa</a:t>
            </a:r>
            <a:r>
              <a:rPr lang="en-GB" dirty="0" smtClean="0"/>
              <a:t> of QMUL attended. We discussed CHESS-1 testing: Rodrigo is getting set up for testing CHESS-1 with Atlys at the moment. He’ll begin by using the Tester daughterboard.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805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26859</TotalTime>
  <Words>880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Next steps  16 June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846</cp:revision>
  <cp:lastPrinted>2015-07-21T15:43:16Z</cp:lastPrinted>
  <dcterms:created xsi:type="dcterms:W3CDTF">2014-09-18T13:48:06Z</dcterms:created>
  <dcterms:modified xsi:type="dcterms:W3CDTF">2016-06-17T14:14:37Z</dcterms:modified>
</cp:coreProperties>
</file>