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73" r:id="rId2"/>
    <p:sldId id="326" r:id="rId3"/>
    <p:sldId id="325" r:id="rId4"/>
    <p:sldId id="330" r:id="rId5"/>
    <p:sldId id="331" r:id="rId6"/>
    <p:sldId id="332" r:id="rId7"/>
    <p:sldId id="333" r:id="rId8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0066"/>
    <a:srgbClr val="0000FF"/>
    <a:srgbClr val="8F8FFF"/>
    <a:srgbClr val="336600"/>
    <a:srgbClr val="FFCC00"/>
    <a:srgbClr val="00808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30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21/06/2016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21/06/2016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21/06/2016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21/06/2016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21/06/2016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21/06/2016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21/06/2016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21/06/2016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21/06/2016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21/06/2016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21/06/2016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21/06/2016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21/06/2016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desy.de/conferenceDisplay.py?confId=1552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Status of test kit and ABCN’ work</a:t>
            </a:r>
            <a:r>
              <a:rPr lang="en-GB" smtClean="0"/>
              <a:t/>
            </a:r>
            <a:br>
              <a:rPr lang="en-GB" smtClean="0"/>
            </a:br>
            <a:r>
              <a:rPr lang="en-GB" sz="3200" smtClean="0"/>
              <a:t>21 </a:t>
            </a:r>
            <a:r>
              <a:rPr lang="en-GB" sz="3200" dirty="0" smtClean="0"/>
              <a:t>June 2016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J. J. John and T. Huffman</a:t>
            </a:r>
          </a:p>
          <a:p>
            <a:r>
              <a:rPr lang="en-GB" dirty="0" smtClean="0"/>
              <a:t>with help from many colleagues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118211"/>
              </p:ext>
            </p:extLst>
          </p:nvPr>
        </p:nvGraphicFramePr>
        <p:xfrm>
          <a:off x="251520" y="1153836"/>
          <a:ext cx="8820980" cy="5335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196"/>
                <a:gridCol w="1944216"/>
                <a:gridCol w="1440160"/>
                <a:gridCol w="1800200"/>
                <a:gridCol w="1872208"/>
              </a:tblGrid>
              <a:tr h="884943">
                <a:tc>
                  <a:txBody>
                    <a:bodyPr/>
                    <a:lstStyle/>
                    <a:p>
                      <a:r>
                        <a:rPr lang="en-GB" dirty="0" smtClean="0"/>
                        <a:t>Section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# of supplies/ bias/HV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# of inputs</a:t>
                      </a:r>
                      <a:r>
                        <a:rPr lang="en-GB" baseline="0" dirty="0" smtClean="0"/>
                        <a:t> – </a:t>
                      </a:r>
                      <a:br>
                        <a:rPr lang="en-GB" baseline="0" dirty="0" smtClean="0"/>
                      </a:br>
                      <a:r>
                        <a:rPr lang="en-GB" baseline="0" dirty="0" smtClean="0"/>
                        <a:t>fast changing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# of inputs</a:t>
                      </a:r>
                      <a:r>
                        <a:rPr lang="en-GB" baseline="0" dirty="0" smtClean="0"/>
                        <a:t> – slow changing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# of outputs</a:t>
                      </a:r>
                      <a:endParaRPr lang="en-GB" dirty="0"/>
                    </a:p>
                  </a:txBody>
                  <a:tcPr/>
                </a:tc>
              </a:tr>
              <a:tr h="105096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Test structures: Strips,</a:t>
                      </a:r>
                      <a:r>
                        <a:rPr lang="en-GB" sz="1600" baseline="0" dirty="0" smtClean="0"/>
                        <a:t> DACs, Edge TCT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rgbClr val="0000FF"/>
                          </a:solidFill>
                        </a:rPr>
                        <a:t>5 </a:t>
                      </a:r>
                      <a:r>
                        <a:rPr lang="en-GB" sz="1600" b="0" dirty="0" smtClean="0">
                          <a:solidFill>
                            <a:srgbClr val="0000FF"/>
                          </a:solidFill>
                        </a:rPr>
                        <a:t>if internal</a:t>
                      </a:r>
                      <a:r>
                        <a:rPr lang="en-GB" sz="1600" b="0" baseline="0" dirty="0" smtClean="0">
                          <a:solidFill>
                            <a:srgbClr val="0000FF"/>
                          </a:solidFill>
                        </a:rPr>
                        <a:t> DACs:</a:t>
                      </a:r>
                      <a:endParaRPr lang="en-GB" sz="1600" b="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GB" sz="1600" dirty="0" smtClean="0"/>
                        <a:t>0V, 1.8V, 3.3V, 3.6V, HV</a:t>
                      </a:r>
                    </a:p>
                    <a:p>
                      <a:r>
                        <a:rPr lang="en-GB" sz="800" dirty="0" smtClean="0"/>
                        <a:t>0V: </a:t>
                      </a:r>
                      <a:r>
                        <a:rPr lang="en-GB" sz="800" dirty="0" err="1" smtClean="0"/>
                        <a:t>gndd</a:t>
                      </a:r>
                      <a:r>
                        <a:rPr lang="en-GB" sz="800" dirty="0" smtClean="0"/>
                        <a:t>!_array, </a:t>
                      </a:r>
                      <a:r>
                        <a:rPr lang="en-GB" sz="800" dirty="0" err="1" smtClean="0"/>
                        <a:t>gnda</a:t>
                      </a:r>
                      <a:r>
                        <a:rPr lang="en-GB" sz="800" dirty="0" smtClean="0"/>
                        <a:t>!_test, </a:t>
                      </a:r>
                      <a:r>
                        <a:rPr lang="en-GB" sz="800" dirty="0" err="1" smtClean="0"/>
                        <a:t>gndd</a:t>
                      </a:r>
                      <a:r>
                        <a:rPr lang="en-GB" sz="800" dirty="0" smtClean="0"/>
                        <a:t>!_test; 1.8V: vdd18; </a:t>
                      </a:r>
                    </a:p>
                    <a:p>
                      <a:r>
                        <a:rPr lang="en-GB" sz="800" dirty="0" smtClean="0"/>
                        <a:t>3.3V: </a:t>
                      </a:r>
                      <a:r>
                        <a:rPr lang="en-GB" sz="800" dirty="0" err="1" smtClean="0"/>
                        <a:t>vddd</a:t>
                      </a:r>
                      <a:r>
                        <a:rPr lang="en-GB" sz="800" dirty="0" smtClean="0"/>
                        <a:t>!_array, </a:t>
                      </a:r>
                      <a:r>
                        <a:rPr lang="en-GB" sz="800" dirty="0" err="1" smtClean="0"/>
                        <a:t>vdda</a:t>
                      </a:r>
                      <a:r>
                        <a:rPr lang="en-GB" sz="800" dirty="0" smtClean="0"/>
                        <a:t>!_test, </a:t>
                      </a:r>
                      <a:r>
                        <a:rPr lang="en-GB" sz="800" dirty="0" err="1" smtClean="0"/>
                        <a:t>vddd</a:t>
                      </a:r>
                      <a:r>
                        <a:rPr lang="en-GB" sz="800" dirty="0" smtClean="0"/>
                        <a:t>!_test,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i="0" dirty="0" err="1" smtClean="0"/>
                        <a:t>vddo</a:t>
                      </a:r>
                      <a:r>
                        <a:rPr lang="en-GB" sz="800" i="0" dirty="0" smtClean="0"/>
                        <a:t>!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3.6V: </a:t>
                      </a:r>
                      <a:r>
                        <a:rPr lang="en-GB" sz="800" dirty="0" err="1" smtClean="0"/>
                        <a:t>vddbias</a:t>
                      </a:r>
                      <a:r>
                        <a:rPr lang="en-GB" sz="800" dirty="0" smtClean="0"/>
                        <a:t>; HV: </a:t>
                      </a:r>
                      <a:r>
                        <a:rPr lang="en-GB" sz="800" dirty="0" err="1" smtClean="0"/>
                        <a:t>psub</a:t>
                      </a:r>
                      <a:r>
                        <a:rPr lang="en-GB" sz="800" dirty="0" smtClean="0"/>
                        <a:t>! </a:t>
                      </a:r>
                      <a:r>
                        <a:rPr lang="en-GB" sz="800" dirty="0" err="1" smtClean="0"/>
                        <a:t>nwell_periphery_hv</a:t>
                      </a:r>
                      <a:r>
                        <a:rPr lang="en-GB" sz="800" dirty="0" smtClean="0"/>
                        <a:t>, </a:t>
                      </a:r>
                      <a:r>
                        <a:rPr lang="en-GB" sz="800" dirty="0" err="1" smtClean="0"/>
                        <a:t>nwell_no_side_contacts_hv</a:t>
                      </a:r>
                      <a:r>
                        <a:rPr lang="en-GB" sz="800" dirty="0" smtClean="0"/>
                        <a:t>, </a:t>
                      </a:r>
                      <a:r>
                        <a:rPr lang="en-GB" sz="800" dirty="0" err="1" smtClean="0"/>
                        <a:t>nwell_half_hv</a:t>
                      </a:r>
                      <a:r>
                        <a:rPr lang="en-GB" sz="800" dirty="0" smtClean="0"/>
                        <a:t>, </a:t>
                      </a:r>
                      <a:r>
                        <a:rPr lang="en-GB" sz="800" dirty="0" err="1" smtClean="0"/>
                        <a:t>big_nwell_hv</a:t>
                      </a:r>
                      <a:r>
                        <a:rPr lang="en-GB" sz="800" dirty="0" smtClean="0"/>
                        <a:t>, </a:t>
                      </a:r>
                      <a:r>
                        <a:rPr lang="en-GB" sz="800" dirty="0" err="1" smtClean="0"/>
                        <a:t>big_array_hv</a:t>
                      </a:r>
                      <a:endParaRPr lang="en-GB" sz="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rgbClr val="0000FF"/>
                          </a:solidFill>
                        </a:rPr>
                        <a:t>9</a:t>
                      </a:r>
                      <a:r>
                        <a:rPr lang="en-GB" sz="1600" b="1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GB" sz="1600" b="0" dirty="0" smtClean="0">
                          <a:solidFill>
                            <a:srgbClr val="0000FF"/>
                          </a:solidFill>
                        </a:rPr>
                        <a:t>if external </a:t>
                      </a:r>
                      <a:r>
                        <a:rPr lang="en-GB" sz="1600" b="0" baseline="0" dirty="0" smtClean="0">
                          <a:solidFill>
                            <a:srgbClr val="0000FF"/>
                          </a:solidFill>
                        </a:rPr>
                        <a:t>DACs: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>
                          <a:solidFill>
                            <a:schemeClr val="tx1"/>
                          </a:solidFill>
                        </a:rPr>
                        <a:t>add: </a:t>
                      </a:r>
                      <a:r>
                        <a:rPr lang="en-GB" sz="800" b="0" dirty="0" err="1" smtClean="0">
                          <a:solidFill>
                            <a:schemeClr val="tx1"/>
                          </a:solidFill>
                        </a:rPr>
                        <a:t>Cascode</a:t>
                      </a:r>
                      <a:r>
                        <a:rPr lang="en-GB" sz="800" b="0" dirty="0" smtClean="0">
                          <a:solidFill>
                            <a:schemeClr val="tx1"/>
                          </a:solidFill>
                        </a:rPr>
                        <a:t>, Baseline, </a:t>
                      </a:r>
                      <a:r>
                        <a:rPr lang="en-GB" sz="800" b="0" dirty="0" err="1" smtClean="0">
                          <a:solidFill>
                            <a:schemeClr val="tx1"/>
                          </a:solidFill>
                        </a:rPr>
                        <a:t>Baseline_R</a:t>
                      </a:r>
                      <a:r>
                        <a:rPr lang="en-GB" sz="800" b="0" dirty="0" smtClean="0">
                          <a:solidFill>
                            <a:schemeClr val="tx1"/>
                          </a:solidFill>
                        </a:rPr>
                        <a:t>, Threshold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r>
                        <a:rPr lang="en-GB" sz="1600" b="1" baseline="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endParaRPr lang="en-GB" sz="1600" b="1" dirty="0" smtClean="0">
                        <a:solidFill>
                          <a:srgbClr val="0000FF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ck</a:t>
                      </a:r>
                      <a:r>
                        <a:rPr lang="en-GB" sz="800" dirty="0" smtClean="0"/>
                        <a:t> (40 MHz), </a:t>
                      </a:r>
                      <a:r>
                        <a:rPr lang="en-GB" sz="800" dirty="0" err="1" smtClean="0"/>
                        <a:t>charge_inj</a:t>
                      </a:r>
                      <a:endParaRPr lang="en-GB" sz="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i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rgbClr val="0000FF"/>
                          </a:solidFill>
                        </a:rPr>
                        <a:t>6</a:t>
                      </a:r>
                      <a:r>
                        <a:rPr lang="en-GB" sz="1600" b="0" baseline="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endParaRPr lang="en-GB" sz="1600" b="0" dirty="0" smtClean="0">
                        <a:solidFill>
                          <a:srgbClr val="0000FF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global_reset</a:t>
                      </a:r>
                      <a:r>
                        <a:rPr lang="en-GB" sz="800" dirty="0" smtClean="0"/>
                        <a:t>, </a:t>
                      </a:r>
                      <a:r>
                        <a:rPr lang="en-GB" sz="800" dirty="0" err="1" smtClean="0"/>
                        <a:t>saci_ck_test</a:t>
                      </a:r>
                      <a:r>
                        <a:rPr lang="en-GB" sz="800" dirty="0" smtClean="0"/>
                        <a:t> + </a:t>
                      </a:r>
                      <a:r>
                        <a:rPr lang="en-GB" sz="800" dirty="0" err="1" smtClean="0"/>
                        <a:t>saci_ck_array</a:t>
                      </a:r>
                      <a:r>
                        <a:rPr lang="en-GB" sz="800" dirty="0" smtClean="0"/>
                        <a:t>, </a:t>
                      </a:r>
                      <a:r>
                        <a:rPr lang="en-GB" sz="800" dirty="0" err="1" smtClean="0"/>
                        <a:t>saci_sel_test</a:t>
                      </a:r>
                      <a:r>
                        <a:rPr lang="en-GB" sz="800" dirty="0" smtClean="0"/>
                        <a:t>, </a:t>
                      </a:r>
                      <a:r>
                        <a:rPr lang="en-GB" sz="800" dirty="0" err="1" smtClean="0"/>
                        <a:t>saci_sel_array</a:t>
                      </a:r>
                      <a:r>
                        <a:rPr lang="en-GB" sz="800" dirty="0" smtClean="0"/>
                        <a:t>, </a:t>
                      </a:r>
                      <a:r>
                        <a:rPr lang="en-GB" sz="800" dirty="0" err="1" smtClean="0"/>
                        <a:t>saci_cmd_test</a:t>
                      </a:r>
                      <a:r>
                        <a:rPr lang="en-GB" sz="800" baseline="0" dirty="0" smtClean="0"/>
                        <a:t> + </a:t>
                      </a:r>
                      <a:r>
                        <a:rPr lang="en-GB" sz="800" dirty="0" err="1" smtClean="0"/>
                        <a:t>saci_cmd_array</a:t>
                      </a:r>
                      <a:r>
                        <a:rPr lang="en-GB" sz="800" dirty="0" smtClean="0"/>
                        <a:t>, </a:t>
                      </a:r>
                      <a:r>
                        <a:rPr lang="en-GB" sz="800" b="0" dirty="0" err="1" smtClean="0">
                          <a:solidFill>
                            <a:schemeClr val="tx1"/>
                          </a:solidFill>
                        </a:rPr>
                        <a:t>DAC_EnB</a:t>
                      </a:r>
                      <a:endParaRPr lang="en-GB" sz="8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8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0000FF"/>
                          </a:solidFill>
                        </a:rPr>
                        <a:t>22 </a:t>
                      </a:r>
                      <a:r>
                        <a:rPr lang="en-GB" sz="1600" b="0" dirty="0" smtClean="0">
                          <a:solidFill>
                            <a:srgbClr val="0000FF"/>
                          </a:solidFill>
                        </a:rPr>
                        <a:t>if internal DACs:</a:t>
                      </a:r>
                    </a:p>
                    <a:p>
                      <a:r>
                        <a:rPr lang="en-GB" sz="800" dirty="0" smtClean="0"/>
                        <a:t>ana_out1 to ana_out7, </a:t>
                      </a:r>
                      <a:r>
                        <a:rPr lang="en-GB" sz="800" dirty="0" err="1" smtClean="0"/>
                        <a:t>Out_mux</a:t>
                      </a:r>
                      <a:r>
                        <a:rPr lang="en-GB" sz="800" dirty="0" smtClean="0"/>
                        <a:t>, </a:t>
                      </a:r>
                      <a:r>
                        <a:rPr lang="en-GB" sz="800" dirty="0" err="1" smtClean="0"/>
                        <a:t>saci_rsp_test</a:t>
                      </a:r>
                      <a:r>
                        <a:rPr lang="en-GB" sz="800" dirty="0" smtClean="0"/>
                        <a:t>, </a:t>
                      </a:r>
                      <a:r>
                        <a:rPr lang="en-GB" sz="800" dirty="0" err="1" smtClean="0"/>
                        <a:t>saci_rsp_array</a:t>
                      </a:r>
                      <a:r>
                        <a:rPr lang="en-GB" sz="800" dirty="0" smtClean="0"/>
                        <a:t>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err="1" smtClean="0">
                          <a:solidFill>
                            <a:schemeClr val="tx1"/>
                          </a:solidFill>
                        </a:rPr>
                        <a:t>Cascode</a:t>
                      </a:r>
                      <a:r>
                        <a:rPr lang="en-GB" sz="800" b="0" dirty="0" smtClean="0">
                          <a:solidFill>
                            <a:schemeClr val="tx1"/>
                          </a:solidFill>
                        </a:rPr>
                        <a:t>, Baseline, </a:t>
                      </a:r>
                      <a:r>
                        <a:rPr lang="en-GB" sz="800" b="0" dirty="0" err="1" smtClean="0">
                          <a:solidFill>
                            <a:schemeClr val="tx1"/>
                          </a:solidFill>
                        </a:rPr>
                        <a:t>Baseline_R</a:t>
                      </a:r>
                      <a:r>
                        <a:rPr lang="en-GB" sz="800" b="0" dirty="0" smtClean="0">
                          <a:solidFill>
                            <a:schemeClr val="tx1"/>
                          </a:solidFill>
                        </a:rPr>
                        <a:t>, Threshold</a:t>
                      </a:r>
                    </a:p>
                    <a:p>
                      <a:r>
                        <a:rPr lang="en-GB" sz="800" dirty="0" err="1" smtClean="0"/>
                        <a:t>nwell</a:t>
                      </a:r>
                      <a:r>
                        <a:rPr lang="en-GB" sz="800" dirty="0" smtClean="0"/>
                        <a:t>, </a:t>
                      </a:r>
                      <a:r>
                        <a:rPr lang="en-GB" sz="800" dirty="0" err="1" smtClean="0"/>
                        <a:t>nwell_periphery</a:t>
                      </a:r>
                      <a:r>
                        <a:rPr lang="en-GB" sz="800" dirty="0" smtClean="0"/>
                        <a:t>, </a:t>
                      </a:r>
                      <a:r>
                        <a:rPr lang="en-GB" sz="800" dirty="0" err="1" smtClean="0"/>
                        <a:t>nwell_no_side_contacts</a:t>
                      </a:r>
                      <a:r>
                        <a:rPr lang="en-GB" sz="800" dirty="0" smtClean="0"/>
                        <a:t>, </a:t>
                      </a:r>
                      <a:r>
                        <a:rPr lang="en-GB" sz="800" dirty="0" err="1" smtClean="0"/>
                        <a:t>nwell_no_side_contacts_periphery</a:t>
                      </a:r>
                      <a:r>
                        <a:rPr lang="en-GB" sz="800" dirty="0" smtClean="0"/>
                        <a:t>, </a:t>
                      </a:r>
                      <a:r>
                        <a:rPr lang="en-GB" sz="800" dirty="0" err="1" smtClean="0"/>
                        <a:t>nwell_half</a:t>
                      </a:r>
                      <a:r>
                        <a:rPr lang="en-GB" sz="800" dirty="0" smtClean="0"/>
                        <a:t>, </a:t>
                      </a:r>
                      <a:r>
                        <a:rPr lang="en-GB" sz="800" dirty="0" err="1" smtClean="0"/>
                        <a:t>nwell_half_periphery</a:t>
                      </a:r>
                      <a:r>
                        <a:rPr lang="en-GB" sz="800" dirty="0" smtClean="0"/>
                        <a:t>, </a:t>
                      </a:r>
                      <a:r>
                        <a:rPr lang="en-GB" sz="800" dirty="0" err="1" smtClean="0"/>
                        <a:t>big_nwell</a:t>
                      </a:r>
                      <a:r>
                        <a:rPr lang="en-GB" sz="800" dirty="0" smtClean="0"/>
                        <a:t>, </a:t>
                      </a:r>
                      <a:r>
                        <a:rPr lang="en-GB" sz="800" dirty="0" err="1" smtClean="0"/>
                        <a:t>big_array</a:t>
                      </a:r>
                      <a:endParaRPr lang="en-GB" sz="800" dirty="0" smtClean="0"/>
                    </a:p>
                    <a:p>
                      <a:endParaRPr lang="en-GB" sz="800" dirty="0" smtClean="0"/>
                    </a:p>
                    <a:p>
                      <a:r>
                        <a:rPr lang="en-GB" sz="1600" b="1" dirty="0" smtClean="0">
                          <a:solidFill>
                            <a:srgbClr val="0000FF"/>
                          </a:solidFill>
                        </a:rPr>
                        <a:t>18 </a:t>
                      </a:r>
                      <a:r>
                        <a:rPr lang="en-GB" sz="1600" b="0" dirty="0" smtClean="0">
                          <a:solidFill>
                            <a:srgbClr val="0000FF"/>
                          </a:solidFill>
                        </a:rPr>
                        <a:t>if external DACs</a:t>
                      </a:r>
                    </a:p>
                  </a:txBody>
                  <a:tcPr/>
                </a:tc>
              </a:tr>
              <a:tr h="893177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Additional signals to read the bottom array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baseline="0" dirty="0" smtClean="0"/>
                        <a:t>+ 0 new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rgbClr val="0000FF"/>
                          </a:solidFill>
                        </a:rPr>
                        <a:t>+</a:t>
                      </a:r>
                      <a:r>
                        <a:rPr lang="en-GB" sz="1600" b="1" baseline="0" dirty="0" smtClean="0">
                          <a:solidFill>
                            <a:srgbClr val="0000FF"/>
                          </a:solidFill>
                        </a:rPr>
                        <a:t> 2</a:t>
                      </a:r>
                      <a:r>
                        <a:rPr lang="en-GB" sz="1600" b="1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add: 1 LVDS pair for 320MHz readout</a:t>
                      </a:r>
                      <a:r>
                        <a:rPr lang="en-GB" sz="800" baseline="0" dirty="0" smtClean="0"/>
                        <a:t> clock for bottom array</a:t>
                      </a:r>
                      <a:endParaRPr lang="en-GB" sz="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 smtClean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baseline="0" dirty="0" smtClean="0"/>
                        <a:t>+ 0 new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 smtClean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rgbClr val="0000FF"/>
                          </a:solidFill>
                        </a:rPr>
                        <a:t>+ 14 LVDS pairs out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 smtClean="0">
                        <a:solidFill>
                          <a:srgbClr val="0000FF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rgbClr val="0000FF"/>
                          </a:solidFill>
                        </a:rPr>
                        <a:t>=&gt;  + 28 outputs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</a:tr>
              <a:tr h="893177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Additional signals for Test structures: LVDS</a:t>
                      </a: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+ 0 new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0V: gndlvds1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3.3V: vddlvds1, </a:t>
                      </a:r>
                      <a:r>
                        <a:rPr lang="en-GB" sz="800" b="0" i="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vddo</a:t>
                      </a:r>
                      <a:r>
                        <a:rPr lang="en-GB" sz="800" b="0" i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!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HV: </a:t>
                      </a:r>
                      <a:r>
                        <a:rPr lang="en-GB" sz="800" b="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psub</a:t>
                      </a:r>
                      <a:r>
                        <a:rPr lang="en-GB" sz="8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!</a:t>
                      </a:r>
                    </a:p>
                    <a:p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8F8FFF"/>
                          </a:solidFill>
                        </a:rPr>
                        <a:t>+ 3:</a:t>
                      </a:r>
                    </a:p>
                    <a:p>
                      <a:r>
                        <a:rPr lang="en-GB" sz="8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cmos_in</a:t>
                      </a: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en-GB" sz="8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rxinplus</a:t>
                      </a: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en-GB" sz="8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rxminus</a:t>
                      </a:r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rgbClr val="8F8FFF"/>
                          </a:solidFill>
                        </a:rPr>
                        <a:t>+ 7:</a:t>
                      </a:r>
                      <a:endParaRPr lang="en-GB" sz="800" dirty="0" smtClean="0">
                        <a:solidFill>
                          <a:srgbClr val="8F8FFF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lvdsbiastx</a:t>
                      </a: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en-GB" sz="8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acmodeEn</a:t>
                      </a: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, In100Enable, In300Enable,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BIT_SEL, </a:t>
                      </a:r>
                      <a:r>
                        <a:rPr lang="en-GB" sz="8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LVDS_TX_CurrentBit</a:t>
                      </a: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LVDSTXVCOMMON</a:t>
                      </a:r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8F8FFF"/>
                          </a:solidFill>
                        </a:rPr>
                        <a:t>+ 3:</a:t>
                      </a:r>
                    </a:p>
                    <a:p>
                      <a:r>
                        <a:rPr lang="en-GB" sz="8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buffer_rx_out</a:t>
                      </a: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en-GB" sz="8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txoutplus</a:t>
                      </a: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en-GB" sz="8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txoutminus</a:t>
                      </a:r>
                      <a:endParaRPr lang="en-GB" sz="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554" y="692696"/>
            <a:ext cx="8210866" cy="420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 smtClean="0"/>
              <a:t>Current understanding – categorise inputs as fast or slow changing: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CHESS-2 d/b for CHESS-1 m/b: reminder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2</a:t>
            </a:fld>
            <a:endParaRPr lang="en-GB" sz="11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51520" y="4581128"/>
            <a:ext cx="878497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51520" y="5517232"/>
            <a:ext cx="878497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ight Brace 1"/>
          <p:cNvSpPr/>
          <p:nvPr/>
        </p:nvSpPr>
        <p:spPr>
          <a:xfrm rot="5400000">
            <a:off x="6417205" y="3904583"/>
            <a:ext cx="144016" cy="4986554"/>
          </a:xfrm>
          <a:prstGeom prst="rightBrace">
            <a:avLst>
              <a:gd name="adj1" fmla="val 34788"/>
              <a:gd name="adj2" fmla="val 50000"/>
            </a:avLst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373978" y="6456939"/>
            <a:ext cx="4230470" cy="420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000" dirty="0" smtClean="0">
                <a:solidFill>
                  <a:srgbClr val="FF0066"/>
                </a:solidFill>
              </a:rPr>
              <a:t>too many, not feasible</a:t>
            </a:r>
            <a:endParaRPr lang="en-GB" sz="2000" dirty="0" smtClean="0">
              <a:solidFill>
                <a:srgbClr val="FF0066"/>
              </a:solidFill>
            </a:endParaRPr>
          </a:p>
        </p:txBody>
      </p:sp>
      <p:sp>
        <p:nvSpPr>
          <p:cNvPr id="12" name="Right Brace 11"/>
          <p:cNvSpPr/>
          <p:nvPr/>
        </p:nvSpPr>
        <p:spPr>
          <a:xfrm rot="5400000">
            <a:off x="6419546" y="1547791"/>
            <a:ext cx="144016" cy="4986554"/>
          </a:xfrm>
          <a:prstGeom prst="rightBrace">
            <a:avLst>
              <a:gd name="adj1" fmla="val 34788"/>
              <a:gd name="adj2" fmla="val 50000"/>
            </a:avLst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373978" y="4160790"/>
            <a:ext cx="4230470" cy="420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000" dirty="0" smtClean="0">
                <a:solidFill>
                  <a:srgbClr val="0000FF"/>
                </a:solidFill>
              </a:rPr>
              <a:t>ok</a:t>
            </a: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6228184" y="5409220"/>
            <a:ext cx="522058" cy="420338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000" dirty="0" smtClean="0">
                <a:solidFill>
                  <a:srgbClr val="0000FF"/>
                </a:solidFill>
              </a:rPr>
              <a:t>ok</a:t>
            </a: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16" name="Right Brace 15"/>
          <p:cNvSpPr/>
          <p:nvPr/>
        </p:nvSpPr>
        <p:spPr>
          <a:xfrm rot="5400000">
            <a:off x="6419546" y="2843935"/>
            <a:ext cx="144016" cy="4986554"/>
          </a:xfrm>
          <a:prstGeom prst="rightBrace">
            <a:avLst>
              <a:gd name="adj1" fmla="val 34788"/>
              <a:gd name="adj2" fmla="val 50000"/>
            </a:avLst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84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Proposed mapping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3</a:t>
            </a:fld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80" y="728700"/>
            <a:ext cx="7560840" cy="6019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535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Notes on mapping (1/2)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4</a:t>
            </a:fld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3623" y="884426"/>
            <a:ext cx="8210866" cy="3228650"/>
          </a:xfrm>
        </p:spPr>
        <p:txBody>
          <a:bodyPr>
            <a:noAutofit/>
          </a:bodyPr>
          <a:lstStyle/>
          <a:p>
            <a:r>
              <a:rPr lang="en-GB" sz="2000" dirty="0" smtClean="0"/>
              <a:t>Because we may need to operate with externally-supplied DACs (4 biases from motherboard) AND the SACI bus to configure CHESS-2, 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this requires some creativity to get all control inputs up onto the daughterboard.</a:t>
            </a:r>
            <a:br>
              <a:rPr lang="en-GB" sz="2000" dirty="0" smtClean="0"/>
            </a:br>
            <a:endParaRPr lang="en-GB" sz="2000" dirty="0" smtClean="0"/>
          </a:p>
          <a:p>
            <a:r>
              <a:rPr lang="en-GB" sz="2000" dirty="0" smtClean="0"/>
              <a:t>So far I think the best way is to re-use the </a:t>
            </a:r>
            <a:r>
              <a:rPr lang="en-GB" sz="2000" dirty="0" err="1" smtClean="0"/>
              <a:t>DaughterboardID</a:t>
            </a:r>
            <a:r>
              <a:rPr lang="en-GB" sz="2000" dirty="0" smtClean="0"/>
              <a:t> outputs from the daughterboar</a:t>
            </a:r>
            <a:r>
              <a:rPr lang="en-GB" sz="2000" dirty="0" smtClean="0"/>
              <a:t>d, as SACI inputs (=&gt; some changes to motherboard)</a:t>
            </a:r>
            <a:br>
              <a:rPr lang="en-GB" sz="2000" dirty="0" smtClean="0"/>
            </a:br>
            <a:endParaRPr lang="en-GB" sz="2000" dirty="0" smtClean="0"/>
          </a:p>
          <a:p>
            <a:r>
              <a:rPr lang="en-GB" sz="2000" dirty="0" smtClean="0"/>
              <a:t>We also have to combine the SACI bus select signals, which enable either the test structures’ SACI bus or the bottom array’s SACI bus, into one input line to the daughterboard.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=&gt; we need an inverter on the daughterboard, which is a soldered component – presents issue for irradiation due to activation of solder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2858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Notes on mapping (2/2)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5</a:t>
            </a:fld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3623" y="884426"/>
            <a:ext cx="8210866" cy="32286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smtClean="0"/>
              <a:t>So the proposal is that there will be a snap-off “ear” extension on the daughterboard: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Prior to irradiation, any soldered components – inverter, connector for LVDS clock – are soldered onto the snap-off “ear”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Then the daughterboard can be characterised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Then the “ear” is snapped off and the daughterboard can be irradiated solder-free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Then components – inverter, connector – can be soldered onto the daughterboard proper for post-irradiation operation.</a:t>
            </a:r>
            <a:endParaRPr lang="en-GB" sz="18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3286115" y="4653136"/>
            <a:ext cx="2016224" cy="17641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962079" y="5121188"/>
            <a:ext cx="324036" cy="8280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56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320 MHz operation…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6</a:t>
            </a:fld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3623" y="884426"/>
            <a:ext cx="8210866" cy="32286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smtClean="0"/>
              <a:t>…will not be 320 MHz with this daughterboard.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I</a:t>
            </a:r>
            <a:r>
              <a:rPr lang="en-GB" sz="1800" dirty="0" smtClean="0"/>
              <a:t>t may be half or quarter speed, considering the limitations of cabling and the CHESS-1 motherboard’s analogue switches.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It looks like the best way to bring the fast data clock onto the daughterboard is to use a twisted pair.</a:t>
            </a:r>
          </a:p>
        </p:txBody>
      </p:sp>
    </p:spTree>
    <p:extLst>
      <p:ext uri="{BB962C8B-B14F-4D97-AF65-F5344CB8AC3E}">
        <p14:creationId xmlns:p14="http://schemas.microsoft.com/office/powerpoint/2010/main" val="299200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ABCN’ update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7</a:t>
            </a:fld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3623" y="884426"/>
            <a:ext cx="8210866" cy="32286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smtClean="0"/>
              <a:t>Next meeting </a:t>
            </a:r>
            <a:r>
              <a:rPr lang="en-GB" sz="1800" dirty="0"/>
              <a:t>this Thursday 23 June, 15:30 CERN time: </a:t>
            </a:r>
            <a:r>
              <a:rPr lang="en-GB" sz="1800" dirty="0">
                <a:hlinkClick r:id="rId3"/>
              </a:rPr>
              <a:t>https://</a:t>
            </a:r>
            <a:r>
              <a:rPr lang="en-GB" sz="1800" dirty="0" smtClean="0">
                <a:hlinkClick r:id="rId3"/>
              </a:rPr>
              <a:t>indico.desy.de/conferenceDisplay.py?confId=15524</a:t>
            </a:r>
            <a:r>
              <a:rPr lang="en-GB" sz="1800" dirty="0" smtClean="0"/>
              <a:t>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The design is progressing: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 smtClean="0"/>
              <a:t>D</a:t>
            </a:r>
            <a:r>
              <a:rPr lang="en-GB" sz="1800" dirty="0" smtClean="0"/>
              <a:t>ata path adaptations for CHESS-2 data format now in place for input from CHESS-2 and output to HCC* (readout)</a:t>
            </a:r>
            <a:br>
              <a:rPr lang="en-GB" sz="1800" dirty="0" smtClean="0"/>
            </a:br>
            <a:endParaRPr lang="en-GB" sz="1800" dirty="0" smtClean="0"/>
          </a:p>
          <a:p>
            <a:r>
              <a:rPr lang="en-GB" sz="1800" dirty="0" smtClean="0"/>
              <a:t>A first iteration of the CHESS-2 emulator </a:t>
            </a:r>
            <a:r>
              <a:rPr lang="en-GB" sz="1800" smtClean="0"/>
              <a:t>producing pseudo-random is working.</a:t>
            </a: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280081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5239</TotalTime>
  <Words>541</Words>
  <Application>Microsoft Office PowerPoint</Application>
  <PresentationFormat>On-screen Show (4:3)</PresentationFormat>
  <Paragraphs>93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Status of test kit and ABCN’ work 21 June 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460</cp:revision>
  <cp:lastPrinted>2016-03-27T01:56:20Z</cp:lastPrinted>
  <dcterms:created xsi:type="dcterms:W3CDTF">2014-09-18T13:48:06Z</dcterms:created>
  <dcterms:modified xsi:type="dcterms:W3CDTF">2016-06-21T15:32:08Z</dcterms:modified>
</cp:coreProperties>
</file>