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382" r:id="rId2"/>
    <p:sldId id="333" r:id="rId3"/>
    <p:sldId id="343" r:id="rId4"/>
    <p:sldId id="383" r:id="rId5"/>
    <p:sldId id="384" r:id="rId6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CCECFF"/>
    <a:srgbClr val="006600"/>
    <a:srgbClr val="FF99CC"/>
    <a:srgbClr val="00CC00"/>
    <a:srgbClr val="FF9966"/>
    <a:srgbClr val="FF6600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317" autoAdjust="0"/>
    <p:restoredTop sz="97853" autoAdjust="0"/>
  </p:normalViewPr>
  <p:slideViewPr>
    <p:cSldViewPr snapToGrid="0">
      <p:cViewPr>
        <p:scale>
          <a:sx n="116" d="100"/>
          <a:sy n="116" d="100"/>
        </p:scale>
        <p:origin x="-19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07/07/2016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07/07/2016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07/07/2016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07/07/2016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07/07/2016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07/07/2016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07/07/2016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07/07/2016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07/07/2016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07/07/2016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07/07/2016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07/07/2016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07/07/2016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desy.de/getFile.py/access?subContId=2&amp;contribId=0&amp;resId=0&amp;materialId=slides&amp;confId=15575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Next 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/>
              <a:t>7</a:t>
            </a:r>
            <a:r>
              <a:rPr lang="en-GB" sz="3200" dirty="0" smtClean="0"/>
              <a:t> July </a:t>
            </a:r>
            <a:r>
              <a:rPr lang="en-GB" sz="3200" dirty="0" smtClean="0"/>
              <a:t>2016</a:t>
            </a:r>
            <a:br>
              <a:rPr lang="en-GB" sz="3200" dirty="0" smtClean="0"/>
            </a:br>
            <a:r>
              <a:rPr lang="en-GB" sz="1800" dirty="0" smtClean="0">
                <a:solidFill>
                  <a:schemeClr val="bg1"/>
                </a:solidFill>
              </a:rPr>
              <a:t/>
            </a:r>
            <a:br>
              <a:rPr lang="en-GB" sz="1800" dirty="0" smtClean="0">
                <a:solidFill>
                  <a:schemeClr val="bg1"/>
                </a:solidFill>
              </a:rPr>
            </a:br>
            <a:r>
              <a:rPr lang="en-GB" sz="2000" dirty="0" smtClean="0">
                <a:solidFill>
                  <a:schemeClr val="bg1"/>
                </a:solidFill>
              </a:rPr>
              <a:t>this version is the minutes – with notes added (in pink)</a:t>
            </a:r>
            <a:br>
              <a:rPr lang="en-GB" sz="2000" dirty="0" smtClean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 on behalf of the team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Review current work and discuss steps for next week</a:t>
            </a:r>
          </a:p>
          <a:p>
            <a:endParaRPr lang="en-GB" sz="2400" dirty="0"/>
          </a:p>
          <a:p>
            <a:r>
              <a:rPr lang="en-GB" sz="2400" dirty="0" smtClean="0"/>
              <a:t>Update on </a:t>
            </a:r>
            <a:r>
              <a:rPr lang="en-GB" sz="2400" dirty="0" err="1" smtClean="0"/>
              <a:t>datapath</a:t>
            </a:r>
            <a:r>
              <a:rPr lang="en-GB" sz="2400" dirty="0" smtClean="0"/>
              <a:t> blocks (Kevin and Wojtek</a:t>
            </a:r>
            <a:r>
              <a:rPr lang="en-GB" sz="2400" dirty="0" smtClean="0"/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Suggest we discuss sharing the ITSDAQ code for ABCN’ or getting it into </a:t>
            </a:r>
            <a:r>
              <a:rPr lang="en-GB" sz="2400" dirty="0" err="1" smtClean="0"/>
              <a:t>svn</a:t>
            </a:r>
            <a:endParaRPr lang="en-GB" sz="2400" dirty="0" smtClean="0"/>
          </a:p>
          <a:p>
            <a:endParaRPr lang="en-GB" sz="2400" dirty="0"/>
          </a:p>
          <a:p>
            <a:r>
              <a:rPr lang="en-GB" sz="2400" dirty="0" smtClean="0"/>
              <a:t>Update on CHESS-2 data emulator (Tianbo)</a:t>
            </a:r>
          </a:p>
          <a:p>
            <a:endParaRPr lang="en-GB" sz="2400" dirty="0"/>
          </a:p>
          <a:p>
            <a:r>
              <a:rPr lang="en-GB" sz="2400" dirty="0" smtClean="0"/>
              <a:t>Could go over CHESS-2 waveforms for 0 to 8 hits (Jaya John)</a:t>
            </a:r>
            <a:endParaRPr lang="en-GB" sz="2400" dirty="0"/>
          </a:p>
          <a:p>
            <a:endParaRPr lang="en-GB" sz="2400" dirty="0"/>
          </a:p>
          <a:p>
            <a:r>
              <a:rPr lang="en-GB" sz="2400" dirty="0" smtClean="0"/>
              <a:t>Any other business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Jaya John </a:t>
            </a:r>
            <a:r>
              <a:rPr lang="en-GB" sz="2400" dirty="0" smtClean="0"/>
              <a:t>cannot meet on Thursday 21 July. Could we move our meeting that week to Wednesday 20 July, 15:30 CERN time? (should fit befor</a:t>
            </a:r>
            <a:r>
              <a:rPr lang="en-GB" sz="2400" dirty="0" smtClean="0"/>
              <a:t>e the weekly ITk Strips ASICs meeting!)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Planning ahead for any summer holidays</a:t>
            </a:r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/>
              <a:t>Ongoing and new actions</a:t>
            </a:r>
            <a:endParaRPr lang="en-GB" sz="3600" dirty="0"/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61657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GB" sz="1400" dirty="0" smtClean="0"/>
              <a:t>(actions which were already done last week have been removed)</a:t>
            </a:r>
            <a:endParaRPr lang="en-GB" dirty="0" smtClean="0"/>
          </a:p>
          <a:p>
            <a:pPr>
              <a:spcAft>
                <a:spcPts val="600"/>
              </a:spcAft>
            </a:pPr>
            <a:r>
              <a:rPr lang="en-GB" b="1" dirty="0" smtClean="0"/>
              <a:t>Matt:</a:t>
            </a:r>
            <a:r>
              <a:rPr lang="en-GB" dirty="0" smtClean="0"/>
              <a:t> </a:t>
            </a:r>
            <a:r>
              <a:rPr lang="en-GB" b="1" dirty="0">
                <a:solidFill>
                  <a:srgbClr val="006600"/>
                </a:solidFill>
              </a:rPr>
              <a:t>[done]</a:t>
            </a:r>
            <a:r>
              <a:rPr lang="en-GB" b="1" dirty="0"/>
              <a:t> </a:t>
            </a:r>
            <a:r>
              <a:rPr lang="en-GB" dirty="0" smtClean="0"/>
              <a:t>adapt the ITSDAQ DIO code for the ABCN’, to remove pad primitives.</a:t>
            </a:r>
            <a:r>
              <a:rPr lang="en-GB" sz="1400" dirty="0" smtClean="0"/>
              <a:t>  </a:t>
            </a:r>
            <a:r>
              <a:rPr lang="en-GB" sz="1400" dirty="0" smtClean="0">
                <a:solidFill>
                  <a:srgbClr val="FF0066"/>
                </a:solidFill>
              </a:rPr>
              <a:t>--Kevin has built an ITSDAQ version with the ABCN’ included. Kevin is looking at some timing issues still. Kevin now testing the ABCN’ as a whole, including </a:t>
            </a:r>
            <a:r>
              <a:rPr lang="en-GB" sz="1400" dirty="0" err="1" smtClean="0">
                <a:solidFill>
                  <a:srgbClr val="FF0066"/>
                </a:solidFill>
              </a:rPr>
              <a:t>ChipScope</a:t>
            </a:r>
            <a:r>
              <a:rPr lang="en-GB" sz="1400" dirty="0" smtClean="0">
                <a:solidFill>
                  <a:srgbClr val="FF0066"/>
                </a:solidFill>
              </a:rPr>
              <a:t>. Matt will suggest some SCTDAQ configuration scripts to get the ABCN’ set up – e.g. configure input streams and capture them. Can look at packets using </a:t>
            </a:r>
            <a:r>
              <a:rPr lang="en-GB" sz="1400" dirty="0" err="1" smtClean="0">
                <a:solidFill>
                  <a:srgbClr val="FF0066"/>
                </a:solidFill>
              </a:rPr>
              <a:t>WireShark</a:t>
            </a:r>
            <a:r>
              <a:rPr lang="en-GB" sz="1400" dirty="0" smtClean="0">
                <a:solidFill>
                  <a:srgbClr val="FF0066"/>
                </a:solidFill>
              </a:rPr>
              <a:t>. Kevin is looking at including the CHESS-2 data emulator with constant outputs for now (easier to debug if we know the expected values). </a:t>
            </a:r>
            <a:endParaRPr lang="en-GB" b="1" dirty="0" smtClean="0"/>
          </a:p>
          <a:p>
            <a:pPr>
              <a:spcAft>
                <a:spcPts val="600"/>
              </a:spcAft>
            </a:pPr>
            <a:r>
              <a:rPr lang="en-GB" b="1" dirty="0" smtClean="0"/>
              <a:t>Kevin: </a:t>
            </a:r>
            <a:r>
              <a:rPr lang="en-GB" dirty="0"/>
              <a:t>[ongoing] </a:t>
            </a:r>
            <a:r>
              <a:rPr lang="en-GB" dirty="0" smtClean="0"/>
              <a:t>contact Paul to ask if the HCC relies in any way on the value 0x7FD </a:t>
            </a:r>
            <a:r>
              <a:rPr lang="en-GB" sz="1400" dirty="0" smtClean="0"/>
              <a:t>(which the ABC130* uses to represent “no hits”). Check that Kevin’s proposed single packet (11 bits only) will work fine with the HCC, to represent “no hits” for CHESS-2.</a:t>
            </a:r>
            <a:endParaRPr lang="en-GB" b="1" dirty="0" smtClean="0"/>
          </a:p>
          <a:p>
            <a:pPr>
              <a:spcAft>
                <a:spcPts val="600"/>
              </a:spcAft>
            </a:pPr>
            <a:r>
              <a:rPr lang="en-GB" b="1" dirty="0"/>
              <a:t>Kevin: </a:t>
            </a:r>
            <a:r>
              <a:rPr lang="en-GB" dirty="0" smtClean="0">
                <a:solidFill>
                  <a:srgbClr val="0000FF"/>
                </a:solidFill>
              </a:rPr>
              <a:t>send Matt a </a:t>
            </a:r>
            <a:r>
              <a:rPr lang="en-GB" dirty="0" err="1" smtClean="0">
                <a:solidFill>
                  <a:srgbClr val="0000FF"/>
                </a:solidFill>
              </a:rPr>
              <a:t>tarball</a:t>
            </a:r>
            <a:r>
              <a:rPr lang="en-GB" dirty="0" smtClean="0">
                <a:solidFill>
                  <a:srgbClr val="0000FF"/>
                </a:solidFill>
              </a:rPr>
              <a:t> of his current ITSDAQ code and the ABCN’ as an .</a:t>
            </a:r>
            <a:r>
              <a:rPr lang="en-GB" dirty="0" err="1" smtClean="0">
                <a:solidFill>
                  <a:srgbClr val="0000FF"/>
                </a:solidFill>
              </a:rPr>
              <a:t>ngd</a:t>
            </a:r>
            <a:r>
              <a:rPr lang="en-GB" dirty="0" smtClean="0">
                <a:solidFill>
                  <a:srgbClr val="0000FF"/>
                </a:solidFill>
              </a:rPr>
              <a:t> core.</a:t>
            </a:r>
            <a:endParaRPr lang="en-GB" b="1" dirty="0"/>
          </a:p>
          <a:p>
            <a:pPr>
              <a:spcAft>
                <a:spcPts val="600"/>
              </a:spcAft>
            </a:pPr>
            <a:r>
              <a:rPr lang="en-GB" b="1" dirty="0" smtClean="0"/>
              <a:t>Tianbo:</a:t>
            </a:r>
            <a:r>
              <a:rPr lang="en-GB" dirty="0" smtClean="0"/>
              <a:t> [ongoing] working on CHESS-2 Data Emulator.</a:t>
            </a:r>
            <a:r>
              <a:rPr lang="en-GB" sz="1400" dirty="0" smtClean="0"/>
              <a:t>  </a:t>
            </a:r>
            <a:r>
              <a:rPr lang="en-GB" sz="1400" dirty="0" smtClean="0">
                <a:solidFill>
                  <a:srgbClr val="FF0066"/>
                </a:solidFill>
              </a:rPr>
              <a:t>– will update the </a:t>
            </a:r>
            <a:r>
              <a:rPr lang="en-GB" sz="1400" dirty="0" err="1" smtClean="0">
                <a:solidFill>
                  <a:srgbClr val="FF0066"/>
                </a:solidFill>
              </a:rPr>
              <a:t>GitLab</a:t>
            </a:r>
            <a:r>
              <a:rPr lang="en-GB" sz="1400" dirty="0" smtClean="0">
                <a:solidFill>
                  <a:srgbClr val="FF0066"/>
                </a:solidFill>
              </a:rPr>
              <a:t> with the latest code. Will also look at constant value outputs. Will look at introducing a variable number of hits (0-8).</a:t>
            </a:r>
            <a:endParaRPr lang="en-GB" dirty="0" smtClean="0"/>
          </a:p>
          <a:p>
            <a:pPr>
              <a:spcAft>
                <a:spcPts val="600"/>
              </a:spcAft>
            </a:pPr>
            <a:r>
              <a:rPr lang="en-GB" b="1" dirty="0" smtClean="0"/>
              <a:t>Jaya John: </a:t>
            </a:r>
            <a:r>
              <a:rPr lang="en-GB" dirty="0" smtClean="0"/>
              <a:t>[ongoing] prepare a tidied-up block diagram for the ABCN’</a:t>
            </a:r>
            <a:r>
              <a:rPr lang="en-GB" dirty="0" smtClean="0">
                <a:solidFill>
                  <a:srgbClr val="FF0066"/>
                </a:solidFill>
              </a:rPr>
              <a:t> </a:t>
            </a:r>
            <a:endParaRPr lang="en-GB" sz="1400" dirty="0" smtClean="0"/>
          </a:p>
          <a:p>
            <a:pPr>
              <a:spcAft>
                <a:spcPts val="600"/>
              </a:spcAft>
            </a:pPr>
            <a:r>
              <a:rPr lang="en-GB" b="1" dirty="0" smtClean="0"/>
              <a:t>Jaya </a:t>
            </a:r>
            <a:r>
              <a:rPr lang="en-GB" b="1" dirty="0"/>
              <a:t>John: </a:t>
            </a:r>
            <a:r>
              <a:rPr lang="en-GB" dirty="0" smtClean="0"/>
              <a:t>[ongoing] understand CHESS-2 configuration registers and how to map them into the ABCN’ memory map. </a:t>
            </a:r>
            <a:endParaRPr lang="en-GB" sz="1400" b="1" dirty="0" smtClean="0"/>
          </a:p>
          <a:p>
            <a:pPr>
              <a:spcAft>
                <a:spcPts val="600"/>
              </a:spcAft>
            </a:pPr>
            <a:r>
              <a:rPr lang="en-GB" b="1" dirty="0" smtClean="0"/>
              <a:t>Matt: </a:t>
            </a:r>
            <a:r>
              <a:rPr lang="en-GB" dirty="0"/>
              <a:t>send link to Kevin for: (</a:t>
            </a:r>
            <a:r>
              <a:rPr lang="en-GB" dirty="0" smtClean="0"/>
              <a:t>b) test bench code and (c) </a:t>
            </a:r>
            <a:r>
              <a:rPr lang="en-GB" b="1" dirty="0">
                <a:solidFill>
                  <a:srgbClr val="006600"/>
                </a:solidFill>
              </a:rPr>
              <a:t>[done]</a:t>
            </a:r>
            <a:r>
              <a:rPr lang="en-GB" b="1" dirty="0"/>
              <a:t> </a:t>
            </a:r>
            <a:r>
              <a:rPr lang="en-GB" dirty="0" smtClean="0"/>
              <a:t>where the mappings are made in the package files (</a:t>
            </a:r>
            <a:r>
              <a:rPr lang="en-GB" dirty="0" err="1" smtClean="0"/>
              <a:t>nexys</a:t>
            </a:r>
            <a:r>
              <a:rPr lang="en-GB" dirty="0" smtClean="0"/>
              <a:t>/</a:t>
            </a:r>
            <a:r>
              <a:rPr lang="en-GB" dirty="0" err="1" smtClean="0"/>
              <a:t>src</a:t>
            </a:r>
            <a:r>
              <a:rPr lang="en-GB" dirty="0" smtClean="0"/>
              <a:t>?) = constraint file </a:t>
            </a:r>
            <a:endParaRPr lang="en-GB" sz="1400" dirty="0" smtClean="0"/>
          </a:p>
          <a:p>
            <a:pPr>
              <a:spcAft>
                <a:spcPts val="600"/>
              </a:spcAft>
            </a:pPr>
            <a:r>
              <a:rPr lang="en-GB" b="1" dirty="0"/>
              <a:t>Matt: </a:t>
            </a:r>
            <a:r>
              <a:rPr lang="en-GB" dirty="0" smtClean="0">
                <a:solidFill>
                  <a:srgbClr val="0000FF"/>
                </a:solidFill>
              </a:rPr>
              <a:t>forward e-mail to all of us (UBC, USTC, Oxford) re: Strips DAQ mailing list </a:t>
            </a:r>
            <a:endParaRPr lang="en-GB" sz="1400" dirty="0"/>
          </a:p>
          <a:p>
            <a:pPr>
              <a:spcAft>
                <a:spcPts val="600"/>
              </a:spcAft>
            </a:pPr>
            <a:r>
              <a:rPr lang="en-GB" b="1" dirty="0" smtClean="0"/>
              <a:t>Weiguo</a:t>
            </a:r>
            <a:r>
              <a:rPr lang="en-GB" b="1" dirty="0"/>
              <a:t>: </a:t>
            </a:r>
            <a:r>
              <a:rPr lang="en-GB" b="1" dirty="0">
                <a:solidFill>
                  <a:srgbClr val="006600"/>
                </a:solidFill>
              </a:rPr>
              <a:t>[done]</a:t>
            </a:r>
            <a:r>
              <a:rPr lang="en-GB" b="1" dirty="0"/>
              <a:t> </a:t>
            </a:r>
            <a:r>
              <a:rPr lang="en-GB" dirty="0" smtClean="0"/>
              <a:t>add a state transition diagram to the </a:t>
            </a:r>
            <a:r>
              <a:rPr lang="en-GB" dirty="0" err="1" smtClean="0"/>
              <a:t>Top_Logic</a:t>
            </a:r>
            <a:r>
              <a:rPr lang="en-GB" dirty="0" smtClean="0"/>
              <a:t> slides.</a:t>
            </a:r>
          </a:p>
          <a:p>
            <a:pPr>
              <a:spcAft>
                <a:spcPts val="600"/>
              </a:spcAft>
            </a:pPr>
            <a:r>
              <a:rPr lang="en-GB" b="1" dirty="0" smtClean="0"/>
              <a:t>Jaya John: </a:t>
            </a:r>
            <a:r>
              <a:rPr lang="en-GB" b="1" dirty="0">
                <a:solidFill>
                  <a:srgbClr val="006600"/>
                </a:solidFill>
              </a:rPr>
              <a:t>[done]</a:t>
            </a:r>
            <a:r>
              <a:rPr lang="en-GB" b="1" dirty="0"/>
              <a:t> </a:t>
            </a:r>
            <a:r>
              <a:rPr lang="en-GB" dirty="0" smtClean="0">
                <a:solidFill>
                  <a:srgbClr val="0000FF"/>
                </a:solidFill>
              </a:rPr>
              <a:t>send examples of 0-8 hits for emulator to group </a:t>
            </a:r>
            <a:r>
              <a:rPr lang="en-GB" dirty="0" smtClean="0"/>
              <a:t>– see examples </a:t>
            </a:r>
            <a:r>
              <a:rPr lang="en-GB" dirty="0" smtClean="0">
                <a:hlinkClick r:id="rId2"/>
              </a:rPr>
              <a:t>here</a:t>
            </a:r>
            <a:endParaRPr lang="en-GB" dirty="0" smtClean="0"/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7747000" y="217537"/>
            <a:ext cx="1397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dirty="0" smtClean="0">
                <a:solidFill>
                  <a:srgbClr val="0000FF"/>
                </a:solidFill>
              </a:rPr>
              <a:t>new actions in blue</a:t>
            </a:r>
          </a:p>
          <a:p>
            <a:pPr algn="l"/>
            <a:r>
              <a:rPr lang="en-GB" dirty="0" smtClean="0">
                <a:solidFill>
                  <a:srgbClr val="FF0066"/>
                </a:solidFill>
              </a:rPr>
              <a:t>updates in pink</a:t>
            </a:r>
            <a:endParaRPr lang="en-GB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61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FF0066"/>
                </a:solidFill>
              </a:rPr>
              <a:t>Space for minutes 1</a:t>
            </a:r>
            <a:endParaRPr lang="en-GB" sz="3600" dirty="0">
              <a:solidFill>
                <a:srgbClr val="FF0066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GB" dirty="0" smtClean="0"/>
              <a:t>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995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FF0066"/>
                </a:solidFill>
              </a:rPr>
              <a:t>Space for minutes 2</a:t>
            </a:r>
            <a:endParaRPr lang="en-GB" sz="3600" dirty="0">
              <a:solidFill>
                <a:srgbClr val="FF0066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GB" dirty="0" smtClean="0"/>
              <a:t>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549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28865</TotalTime>
  <Words>509</Words>
  <Application>Microsoft Office PowerPoint</Application>
  <PresentationFormat>On-screen Show (4:3)</PresentationFormat>
  <Paragraphs>37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Next steps  7 July 2016  this version is the minutes – with notes added (in pink) 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887</cp:revision>
  <cp:lastPrinted>2015-07-21T15:43:16Z</cp:lastPrinted>
  <dcterms:created xsi:type="dcterms:W3CDTF">2014-09-18T13:48:06Z</dcterms:created>
  <dcterms:modified xsi:type="dcterms:W3CDTF">2016-07-07T13:13:24Z</dcterms:modified>
</cp:coreProperties>
</file>