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4"/>
  </p:notesMasterIdLst>
  <p:handoutMasterIdLst>
    <p:handoutMasterId r:id="rId5"/>
  </p:handoutMasterIdLst>
  <p:sldIdLst>
    <p:sldId id="328" r:id="rId2"/>
    <p:sldId id="329" r:id="rId3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28"/>
            <p14:sldId id="32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B00"/>
    <a:srgbClr val="197418"/>
    <a:srgbClr val="010000"/>
    <a:srgbClr val="FFFFFF"/>
    <a:srgbClr val="808080"/>
    <a:srgbClr val="000000"/>
    <a:srgbClr val="FDCA00"/>
    <a:srgbClr val="C50006"/>
    <a:srgbClr val="7C204E"/>
    <a:srgbClr val="003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937" autoAdjust="0"/>
  </p:normalViewPr>
  <p:slideViewPr>
    <p:cSldViewPr snapToObjects="1">
      <p:cViewPr>
        <p:scale>
          <a:sx n="100" d="100"/>
          <a:sy n="100" d="100"/>
        </p:scale>
        <p:origin x="-984" y="-468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292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‹Nr.›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120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89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38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79" y="1773238"/>
            <a:ext cx="7507089" cy="2011316"/>
          </a:xfrm>
          <a:prstGeom prst="rect">
            <a:avLst/>
          </a:prstGeom>
        </p:spPr>
      </p:pic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414338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0" y="1773238"/>
            <a:ext cx="719138" cy="200342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8423275" y="9699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607999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068001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003800" y="1772816"/>
            <a:ext cx="332986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2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2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45" y="1019811"/>
            <a:ext cx="8316468" cy="5577840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5946" y="5013176"/>
            <a:ext cx="8316468" cy="1584475"/>
          </a:xfrm>
          <a:solidFill>
            <a:schemeClr val="bg1">
              <a:alpha val="75000"/>
            </a:schemeClr>
          </a:solidFill>
        </p:spPr>
        <p:txBody>
          <a:bodyPr lIns="1260000" tIns="36000" rIns="36000" bIns="36000" anchor="ctr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spc="0" baseline="0"/>
            </a:lvl1pPr>
            <a:lvl2pPr>
              <a:lnSpc>
                <a:spcPct val="110000"/>
              </a:lnSpc>
              <a:spcAft>
                <a:spcPts val="0"/>
              </a:spcAft>
              <a:defRPr sz="1800" spc="0" baseline="0"/>
            </a:lvl2pPr>
            <a:lvl3pPr>
              <a:lnSpc>
                <a:spcPct val="110000"/>
              </a:lnSpc>
              <a:spcAft>
                <a:spcPts val="0"/>
              </a:spcAft>
              <a:defRPr sz="1800" spc="0" baseline="0"/>
            </a:lvl3pPr>
            <a:lvl4pPr>
              <a:lnSpc>
                <a:spcPct val="110000"/>
              </a:lnSpc>
              <a:spcAft>
                <a:spcPts val="0"/>
              </a:spcAft>
              <a:defRPr sz="1800" spc="0" baseline="0"/>
            </a:lvl4pPr>
            <a:lvl5pPr>
              <a:lnSpc>
                <a:spcPct val="110000"/>
              </a:lnSpc>
              <a:spcAft>
                <a:spcPts val="0"/>
              </a:spcAft>
              <a:defRPr sz="1800" spc="0" baseline="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pic>
        <p:nvPicPr>
          <p:cNvPr id="11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38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7" y="1019811"/>
            <a:ext cx="8315325" cy="5577840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75" r:id="rId8"/>
    <p:sldLayoutId id="2147483980" r:id="rId9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387" y="4776365"/>
            <a:ext cx="7969249" cy="1028899"/>
          </a:xfrm>
        </p:spPr>
        <p:txBody>
          <a:bodyPr/>
          <a:lstStyle/>
          <a:p>
            <a:r>
              <a:rPr lang="en-GB" dirty="0" smtClean="0"/>
              <a:t>The Bunch Arrival-Time Monitors for </a:t>
            </a:r>
            <a:r>
              <a:rPr lang="en-GB" dirty="0" err="1" smtClean="0"/>
              <a:t>SwissFEL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Vladimir Arsov::  T&amp;S, Bunch Arrival-Time  ::  Paul </a:t>
            </a:r>
            <a:r>
              <a:rPr lang="en-GB" dirty="0" err="1" smtClean="0"/>
              <a:t>Scherrer</a:t>
            </a:r>
            <a:r>
              <a:rPr lang="en-GB" dirty="0" smtClean="0"/>
              <a:t> Institute</a:t>
            </a:r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814387" y="5877272"/>
            <a:ext cx="7970838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969696"/>
                </a:solidFill>
                <a:latin typeface="+mn-lt"/>
              </a:rPr>
              <a:t>6</a:t>
            </a:r>
            <a:r>
              <a:rPr lang="en-GB" sz="1800" b="1" baseline="30000" dirty="0" smtClean="0">
                <a:solidFill>
                  <a:srgbClr val="969696"/>
                </a:solidFill>
                <a:latin typeface="+mn-lt"/>
              </a:rPr>
              <a:t>th</a:t>
            </a: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 </a:t>
            </a: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Mini-Workshop on Longitudinal Diagnostics for FELs, </a:t>
            </a: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The </a:t>
            </a:r>
            <a:r>
              <a:rPr lang="en-GB" sz="1800" b="1" dirty="0" err="1" smtClean="0">
                <a:solidFill>
                  <a:srgbClr val="969696"/>
                </a:solidFill>
                <a:latin typeface="+mn-lt"/>
              </a:rPr>
              <a:t>Cockroft</a:t>
            </a: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 Institute, Daresbury, 20-21.10.2016</a:t>
            </a:r>
            <a:endParaRPr lang="en-GB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45748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5105"/>
            <a:ext cx="8928000" cy="341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BAM Installation </a:t>
            </a:r>
            <a:r>
              <a:rPr lang="de-CH" dirty="0" smtClean="0"/>
              <a:t>Status</a:t>
            </a:r>
            <a:endParaRPr lang="de-CH" dirty="0"/>
          </a:p>
        </p:txBody>
      </p:sp>
      <p:sp>
        <p:nvSpPr>
          <p:cNvPr id="14" name="Rechteck 13"/>
          <p:cNvSpPr/>
          <p:nvPr/>
        </p:nvSpPr>
        <p:spPr>
          <a:xfrm>
            <a:off x="719138" y="1058204"/>
            <a:ext cx="4732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b="1" u="sng" dirty="0">
                <a:latin typeface="Calibri" panose="020F0502020204030204" pitchFamily="34" charset="0"/>
                <a:ea typeface="ヒラギノ角ゴ Pro W3" charset="-128"/>
              </a:rPr>
              <a:t>Color Legend:</a:t>
            </a:r>
          </a:p>
          <a:p>
            <a:pPr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9900"/>
                </a:solidFill>
                <a:latin typeface="Calibri" panose="020F0502020204030204" pitchFamily="34" charset="0"/>
                <a:ea typeface="ヒラギノ角ゴ Pro W3" charset="-128"/>
              </a:rPr>
              <a:t>Phase 1: 4 BAM-Stations</a:t>
            </a:r>
          </a:p>
          <a:p>
            <a:pPr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ea typeface="ヒラギノ角ゴ Pro W3" charset="-128"/>
              </a:rPr>
              <a:t>Phase 2: 1 BAM-Station</a:t>
            </a:r>
          </a:p>
          <a:p>
            <a:pPr>
              <a:spcBef>
                <a:spcPts val="0"/>
              </a:spcBef>
              <a:defRPr/>
            </a:pP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ヒラギノ角ゴ Pro W3" charset="-128"/>
              </a:rPr>
              <a:t>Put on delay depending on budget: 2 BAM Stations (front-end only)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734625"/>
              </p:ext>
            </p:extLst>
          </p:nvPr>
        </p:nvGraphicFramePr>
        <p:xfrm>
          <a:off x="240580" y="4900066"/>
          <a:ext cx="8805863" cy="1645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316"/>
                <a:gridCol w="2059954"/>
                <a:gridCol w="3350593"/>
              </a:tblGrid>
              <a:tr h="182903"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comment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03">
                <a:tc>
                  <a:txBody>
                    <a:bodyPr/>
                    <a:lstStyle/>
                    <a:p>
                      <a:r>
                        <a:rPr lang="en-US" sz="1200" b="1" noProof="0" dirty="0" smtClean="0"/>
                        <a:t>40</a:t>
                      </a:r>
                      <a:r>
                        <a:rPr lang="en-US" sz="1200" b="1" baseline="0" noProof="0" dirty="0" smtClean="0"/>
                        <a:t> GHz </a:t>
                      </a:r>
                      <a:r>
                        <a:rPr lang="en-US" sz="1200" b="1" noProof="0" dirty="0" smtClean="0"/>
                        <a:t>Pick-up, 16 mm vac. </a:t>
                      </a:r>
                      <a:r>
                        <a:rPr lang="en-US" sz="1200" b="1" noProof="0" dirty="0" err="1" smtClean="0"/>
                        <a:t>chamber+girder</a:t>
                      </a:r>
                      <a:r>
                        <a:rPr lang="en-US" sz="1200" b="1" noProof="0" dirty="0" smtClean="0"/>
                        <a:t> support</a:t>
                      </a:r>
                      <a:endParaRPr lang="en-US" sz="1200" b="1" noProof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/>
                        <a:t>6x delivered, tested &amp; assembled </a:t>
                      </a:r>
                      <a:endParaRPr lang="en-US" sz="1200" noProof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/>
                        <a:t>Installed BAM1-4</a:t>
                      </a:r>
                      <a:endParaRPr lang="en-US" sz="1200" noProof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/>
                        <a:t>40</a:t>
                      </a:r>
                      <a:r>
                        <a:rPr lang="en-US" sz="1200" b="1" baseline="0" noProof="0" dirty="0" smtClean="0"/>
                        <a:t> GHz </a:t>
                      </a:r>
                      <a:r>
                        <a:rPr lang="en-US" sz="1200" b="1" noProof="0" dirty="0" smtClean="0"/>
                        <a:t>Pick-up,   8 mm vac. </a:t>
                      </a:r>
                      <a:r>
                        <a:rPr lang="en-US" sz="1200" b="1" noProof="0" dirty="0" err="1" smtClean="0"/>
                        <a:t>chamber+girder</a:t>
                      </a:r>
                      <a:r>
                        <a:rPr lang="en-US" sz="1200" b="1" noProof="0" dirty="0" smtClean="0"/>
                        <a:t> support</a:t>
                      </a:r>
                      <a:endParaRPr lang="en-US" sz="1200" b="1" noProof="0" dirty="0" smtClean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/>
                        <a:t>3x delivered, tested &amp; assembled </a:t>
                      </a:r>
                      <a:endParaRPr lang="en-US" sz="1200" noProof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/>
                        <a:t>Installed BAM5, but DCR for relocation</a:t>
                      </a:r>
                      <a:endParaRPr lang="en-US" sz="1200" noProof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03">
                <a:tc>
                  <a:txBody>
                    <a:bodyPr/>
                    <a:lstStyle/>
                    <a:p>
                      <a:r>
                        <a:rPr lang="en-US" sz="1200" b="1" noProof="0" dirty="0" smtClean="0"/>
                        <a:t>Single-mode fibers</a:t>
                      </a:r>
                      <a:endParaRPr lang="en-US" sz="1200" b="1" noProof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 blown for</a:t>
                      </a:r>
                      <a:r>
                        <a:rPr lang="en-US" sz="1200" baseline="0" noProof="0" dirty="0" smtClean="0"/>
                        <a:t> </a:t>
                      </a:r>
                      <a:r>
                        <a:rPr lang="en-US" sz="1200" noProof="0" dirty="0" smtClean="0"/>
                        <a:t>all</a:t>
                      </a:r>
                      <a:r>
                        <a:rPr lang="en-US" sz="1200" baseline="0" noProof="0" dirty="0" smtClean="0"/>
                        <a:t> 7 Stations</a:t>
                      </a:r>
                      <a:endParaRPr lang="en-US" sz="1200" noProof="0" dirty="0" smtClean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/>
                        <a:t>Stations (4+5) &amp; (6+7) to</a:t>
                      </a:r>
                      <a:r>
                        <a:rPr lang="en-US" sz="1200" baseline="0" noProof="0" dirty="0" smtClean="0"/>
                        <a:t> be tested for transmission + length; short patches to the Boxes TBD</a:t>
                      </a:r>
                      <a:endParaRPr lang="en-US" sz="1200" noProof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7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noProof="0" dirty="0" smtClean="0"/>
                        <a:t>Cables &amp; Racks electronics</a:t>
                      </a:r>
                      <a:endParaRPr lang="en-US" sz="1200" b="1" noProof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3x Stations fully installed, except </a:t>
                      </a:r>
                      <a:r>
                        <a:rPr lang="en-US" sz="1200" noProof="0" dirty="0" err="1" smtClean="0"/>
                        <a:t>GPAC-ADCs&amp;PAC</a:t>
                      </a:r>
                      <a:endParaRPr lang="en-US" sz="1200" noProof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installation ongoing</a:t>
                      </a:r>
                      <a:r>
                        <a:rPr lang="en-US" sz="1200" baseline="0" noProof="0" dirty="0" smtClean="0"/>
                        <a:t> with the corresponding machine sections</a:t>
                      </a:r>
                      <a:endParaRPr lang="en-US" sz="1200" noProof="0" dirty="0" smtClean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/>
                        <a:t>Front-end (box)</a:t>
                      </a:r>
                    </a:p>
                    <a:p>
                      <a:endParaRPr lang="en-US" sz="1200" b="1" noProof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/>
                        <a:t>2x now being assembled</a:t>
                      </a:r>
                    </a:p>
                    <a:p>
                      <a:pPr algn="r"/>
                      <a:r>
                        <a:rPr lang="en-US" sz="1200" noProof="0" dirty="0" smtClean="0"/>
                        <a:t>2x Q2/2017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noProof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334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0</TotalTime>
  <Words>165</Words>
  <Application>Microsoft Office PowerPoint</Application>
  <PresentationFormat>Bildschirmpräsentation (4:3)</PresentationFormat>
  <Paragraphs>27</Paragraphs>
  <Slides>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PSI PowerPoint Master english</vt:lpstr>
      <vt:lpstr>The Bunch Arrival-Time Monitors for SwissFEL</vt:lpstr>
      <vt:lpstr>BAM Installation Status</vt:lpstr>
    </vt:vector>
  </TitlesOfParts>
  <Company>PSI - Paul Scherrer Institut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presentation here</dc:title>
  <dc:creator>Arsov Vladimir Rumenov</dc:creator>
  <cp:lastModifiedBy>Arsov Vladimir Rumenov</cp:lastModifiedBy>
  <cp:revision>51</cp:revision>
  <cp:lastPrinted>2015-11-18T16:15:13Z</cp:lastPrinted>
  <dcterms:created xsi:type="dcterms:W3CDTF">2015-10-19T08:13:40Z</dcterms:created>
  <dcterms:modified xsi:type="dcterms:W3CDTF">2016-10-18T16:43:23Z</dcterms:modified>
</cp:coreProperties>
</file>