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71" r:id="rId3"/>
  </p:sldMasterIdLst>
  <p:notesMasterIdLst>
    <p:notesMasterId r:id="rId22"/>
  </p:notesMasterIdLst>
  <p:sldIdLst>
    <p:sldId id="257" r:id="rId4"/>
    <p:sldId id="364" r:id="rId5"/>
    <p:sldId id="365" r:id="rId6"/>
    <p:sldId id="278" r:id="rId7"/>
    <p:sldId id="266" r:id="rId8"/>
    <p:sldId id="376" r:id="rId9"/>
    <p:sldId id="377" r:id="rId10"/>
    <p:sldId id="378" r:id="rId11"/>
    <p:sldId id="379" r:id="rId12"/>
    <p:sldId id="382" r:id="rId13"/>
    <p:sldId id="383" r:id="rId14"/>
    <p:sldId id="384" r:id="rId15"/>
    <p:sldId id="385" r:id="rId16"/>
    <p:sldId id="386" r:id="rId17"/>
    <p:sldId id="387" r:id="rId18"/>
    <p:sldId id="388" r:id="rId19"/>
    <p:sldId id="389" r:id="rId20"/>
    <p:sldId id="390" r:id="rId21"/>
  </p:sldIdLst>
  <p:sldSz cx="9144000" cy="6858000" type="screen4x3"/>
  <p:notesSz cx="6794500" cy="9931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EF4"/>
    <a:srgbClr val="FE5C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79"/>
    <p:restoredTop sz="94622"/>
  </p:normalViewPr>
  <p:slideViewPr>
    <p:cSldViewPr>
      <p:cViewPr>
        <p:scale>
          <a:sx n="160" d="100"/>
          <a:sy n="160" d="100"/>
        </p:scale>
        <p:origin x="912" y="2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2FD5B-D039-4136-B9D9-BA5475C9A254}" type="datetimeFigureOut">
              <a:rPr lang="de-DE" smtClean="0"/>
              <a:t>13.12.16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0B948-242B-4542-B0AF-ACB75FB80A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4410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random vetoing possibility.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DD59C-10BC-403D-80AF-7AADE9D54171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5572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4A9F0-2AD7-497A-956B-0DA5494A0E1F}" type="slidenum">
              <a:rPr lang="de-DE" smtClean="0">
                <a:solidFill>
                  <a:prstClr val="black"/>
                </a:solidFill>
              </a:rPr>
              <a:pPr/>
              <a:t>8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99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4A9F0-2AD7-497A-956B-0DA5494A0E1F}" type="slidenum">
              <a:rPr lang="de-DE" smtClean="0">
                <a:solidFill>
                  <a:prstClr val="black"/>
                </a:solidFill>
              </a:rPr>
              <a:pPr/>
              <a:t>9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852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4A9F0-2AD7-497A-956B-0DA5494A0E1F}" type="slidenum">
              <a:rPr lang="de-DE" smtClean="0">
                <a:solidFill>
                  <a:prstClr val="black"/>
                </a:solidFill>
              </a:rPr>
              <a:pPr/>
              <a:t>10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392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0B948-242B-4542-B0AF-ACB75FB80A7B}" type="slidenum">
              <a:rPr lang="de-DE" smtClean="0">
                <a:solidFill>
                  <a:prstClr val="black"/>
                </a:solidFill>
              </a:rPr>
              <a:pPr/>
              <a:t>18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766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5980113"/>
            <a:ext cx="9144000" cy="882650"/>
          </a:xfrm>
          <a:prstGeom prst="rect">
            <a:avLst/>
          </a:prstGeom>
          <a:gradFill flip="none" rotWithShape="1">
            <a:gsLst>
              <a:gs pos="99000">
                <a:schemeClr val="accent1">
                  <a:lumMod val="40000"/>
                  <a:lumOff val="60000"/>
                </a:schemeClr>
              </a:gs>
              <a:gs pos="0">
                <a:srgbClr val="0070C0">
                  <a:lumMod val="41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chemeClr val="bg1">
                <a:lumMod val="75000"/>
              </a:schemeClr>
            </a:solidFill>
          </a:ln>
          <a:effectLst>
            <a:outerShdw sx="1000" sy="1000" algn="ctr" rotWithShape="0">
              <a:srgbClr val="000000"/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0" y="0"/>
            <a:ext cx="9157879" cy="1066800"/>
          </a:xfrm>
          <a:prstGeom prst="rect">
            <a:avLst/>
          </a:prstGeom>
          <a:gradFill flip="none" rotWithShape="1">
            <a:gsLst>
              <a:gs pos="99000">
                <a:schemeClr val="accent1">
                  <a:lumMod val="40000"/>
                  <a:lumOff val="60000"/>
                </a:schemeClr>
              </a:gs>
              <a:gs pos="0">
                <a:srgbClr val="0070C0">
                  <a:lumMod val="41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chemeClr val="bg1">
                <a:lumMod val="75000"/>
              </a:schemeClr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white"/>
              </a:solidFill>
            </a:endParaRPr>
          </a:p>
        </p:txBody>
      </p:sp>
      <p:pic>
        <p:nvPicPr>
          <p:cNvPr id="6" name="Picture 7" descr="AGIPD-Logo SW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71438"/>
            <a:ext cx="2041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783138" y="6154738"/>
            <a:ext cx="1625600" cy="56991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</p:pic>
      <p:pic>
        <p:nvPicPr>
          <p:cNvPr id="8" name="Picture 10" descr="Desylogo_cyan_trans_klein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905125" y="6067425"/>
            <a:ext cx="715963" cy="71596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</p:pic>
      <p:pic>
        <p:nvPicPr>
          <p:cNvPr id="9" name="Grafik 11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207963" y="6140450"/>
            <a:ext cx="1603375" cy="56991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xtLst/>
        </p:spPr>
      </p:pic>
      <p:pic>
        <p:nvPicPr>
          <p:cNvPr id="11" name="Grafik 12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8169275" y="6081713"/>
            <a:ext cx="712788" cy="71596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</p:pic>
      <p:sp>
        <p:nvSpPr>
          <p:cNvPr id="18" name="Titelplatzhalter 1"/>
          <p:cNvSpPr>
            <a:spLocks noGrp="1"/>
          </p:cNvSpPr>
          <p:nvPr>
            <p:ph type="title"/>
          </p:nvPr>
        </p:nvSpPr>
        <p:spPr>
          <a:xfrm>
            <a:off x="683568" y="2348880"/>
            <a:ext cx="7776864" cy="1944216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0" name="Textplatzhalter 10"/>
          <p:cNvSpPr>
            <a:spLocks noGrp="1"/>
          </p:cNvSpPr>
          <p:nvPr>
            <p:ph type="body" sz="quarter" idx="11"/>
          </p:nvPr>
        </p:nvSpPr>
        <p:spPr>
          <a:xfrm>
            <a:off x="130174" y="71437"/>
            <a:ext cx="6265863" cy="923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46587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13879" y="0"/>
            <a:ext cx="9144000" cy="1066800"/>
          </a:xfrm>
          <a:prstGeom prst="rect">
            <a:avLst/>
          </a:prstGeom>
          <a:gradFill flip="none" rotWithShape="1">
            <a:gsLst>
              <a:gs pos="99000">
                <a:schemeClr val="accent1">
                  <a:lumMod val="40000"/>
                  <a:lumOff val="60000"/>
                </a:schemeClr>
              </a:gs>
              <a:gs pos="1000">
                <a:schemeClr val="tx2">
                  <a:lumMod val="9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chemeClr val="bg1">
                <a:lumMod val="75000"/>
              </a:schemeClr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e-DE">
              <a:solidFill>
                <a:prstClr val="white"/>
              </a:solidFill>
            </a:endParaRPr>
          </a:p>
        </p:txBody>
      </p:sp>
      <p:pic>
        <p:nvPicPr>
          <p:cNvPr id="5" name="Picture 7" descr="AGIPD-Logo SW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0538" y="71438"/>
            <a:ext cx="2041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Inhaltsplatzhalter 6"/>
          <p:cNvSpPr>
            <a:spLocks noGrp="1"/>
          </p:cNvSpPr>
          <p:nvPr>
            <p:ph sz="quarter" idx="10"/>
          </p:nvPr>
        </p:nvSpPr>
        <p:spPr>
          <a:xfrm>
            <a:off x="755577" y="1844824"/>
            <a:ext cx="7704856" cy="40324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/>
          </p:nvPr>
        </p:nvSpPr>
        <p:spPr>
          <a:xfrm>
            <a:off x="107504" y="71437"/>
            <a:ext cx="6265863" cy="923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18978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13879" y="0"/>
            <a:ext cx="9144000" cy="1066800"/>
          </a:xfrm>
          <a:prstGeom prst="rect">
            <a:avLst/>
          </a:prstGeom>
          <a:gradFill flip="none" rotWithShape="1">
            <a:gsLst>
              <a:gs pos="99000">
                <a:schemeClr val="accent1">
                  <a:lumMod val="40000"/>
                  <a:lumOff val="60000"/>
                </a:schemeClr>
              </a:gs>
              <a:gs pos="1000">
                <a:schemeClr val="tx2">
                  <a:lumMod val="9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chemeClr val="bg1">
                <a:lumMod val="75000"/>
              </a:schemeClr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e-DE">
              <a:solidFill>
                <a:prstClr val="white"/>
              </a:solidFill>
            </a:endParaRPr>
          </a:p>
        </p:txBody>
      </p:sp>
      <p:pic>
        <p:nvPicPr>
          <p:cNvPr id="5" name="Picture 7" descr="AGIPD-Logo SW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71438"/>
            <a:ext cx="2041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Inhaltsplatzhalter 6"/>
          <p:cNvSpPr>
            <a:spLocks noGrp="1"/>
          </p:cNvSpPr>
          <p:nvPr>
            <p:ph sz="quarter" idx="10"/>
          </p:nvPr>
        </p:nvSpPr>
        <p:spPr>
          <a:xfrm>
            <a:off x="755577" y="1844824"/>
            <a:ext cx="7704856" cy="40324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/>
          </p:nvPr>
        </p:nvSpPr>
        <p:spPr>
          <a:xfrm>
            <a:off x="107504" y="71437"/>
            <a:ext cx="6265863" cy="923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8192542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9"/>
          <p:cNvSpPr/>
          <p:nvPr userDrawn="1"/>
        </p:nvSpPr>
        <p:spPr>
          <a:xfrm>
            <a:off x="13879" y="0"/>
            <a:ext cx="9144000" cy="1066800"/>
          </a:xfrm>
          <a:prstGeom prst="rect">
            <a:avLst/>
          </a:prstGeom>
          <a:gradFill flip="none" rotWithShape="1">
            <a:gsLst>
              <a:gs pos="99000">
                <a:schemeClr val="accent1">
                  <a:lumMod val="40000"/>
                  <a:lumOff val="60000"/>
                </a:schemeClr>
              </a:gs>
              <a:gs pos="1000">
                <a:schemeClr val="tx2">
                  <a:lumMod val="9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chemeClr val="bg1">
                <a:lumMod val="75000"/>
              </a:schemeClr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e-DE"/>
          </a:p>
        </p:txBody>
      </p:sp>
      <p:pic>
        <p:nvPicPr>
          <p:cNvPr id="5" name="Picture 7" descr="AGIPD-Logo SW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71438"/>
            <a:ext cx="2041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platzhalter 10"/>
          <p:cNvSpPr>
            <a:spLocks noGrp="1"/>
          </p:cNvSpPr>
          <p:nvPr>
            <p:ph type="body" sz="quarter" idx="11"/>
          </p:nvPr>
        </p:nvSpPr>
        <p:spPr>
          <a:xfrm>
            <a:off x="107504" y="71437"/>
            <a:ext cx="6265863" cy="923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3"/>
          </p:nvPr>
        </p:nvSpPr>
        <p:spPr>
          <a:xfrm>
            <a:off x="3059832" y="630932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mtClean="0"/>
              <a:t>WP 2.4</a:t>
            </a:r>
            <a:endParaRPr lang="de-DE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4"/>
          </p:nvPr>
        </p:nvSpPr>
        <p:spPr>
          <a:xfrm>
            <a:off x="4283968" y="6494107"/>
            <a:ext cx="484867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z="1200" dirty="0" smtClean="0"/>
              <a:t>Peter Göttlicher, May. 25</a:t>
            </a:r>
            <a:r>
              <a:rPr lang="de-DE" sz="1200" baseline="30000" dirty="0" smtClean="0"/>
              <a:t>th</a:t>
            </a:r>
            <a:r>
              <a:rPr lang="de-DE" sz="1200" dirty="0" smtClean="0"/>
              <a:t> 2016 </a:t>
            </a:r>
            <a:r>
              <a:rPr lang="de-DE" dirty="0" smtClean="0"/>
              <a:t>WP2.4/</a:t>
            </a:r>
            <a:fld id="{063A4EEF-9C95-4236-88C5-11CE455D78C7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6658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9"/>
          <p:cNvSpPr/>
          <p:nvPr userDrawn="1"/>
        </p:nvSpPr>
        <p:spPr>
          <a:xfrm>
            <a:off x="13879" y="0"/>
            <a:ext cx="9144000" cy="1066800"/>
          </a:xfrm>
          <a:prstGeom prst="rect">
            <a:avLst/>
          </a:prstGeom>
          <a:gradFill flip="none" rotWithShape="1">
            <a:gsLst>
              <a:gs pos="99000">
                <a:schemeClr val="accent1">
                  <a:lumMod val="40000"/>
                  <a:lumOff val="60000"/>
                </a:schemeClr>
              </a:gs>
              <a:gs pos="1000">
                <a:schemeClr val="tx2">
                  <a:lumMod val="9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chemeClr val="bg1">
                <a:lumMod val="75000"/>
              </a:schemeClr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e-DE"/>
          </a:p>
        </p:txBody>
      </p:sp>
      <p:pic>
        <p:nvPicPr>
          <p:cNvPr id="5" name="Picture 7" descr="AGIPD-Logo SW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71438"/>
            <a:ext cx="2041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platzhalter 10"/>
          <p:cNvSpPr>
            <a:spLocks noGrp="1"/>
          </p:cNvSpPr>
          <p:nvPr>
            <p:ph type="body" sz="quarter" idx="11"/>
          </p:nvPr>
        </p:nvSpPr>
        <p:spPr>
          <a:xfrm>
            <a:off x="107504" y="71437"/>
            <a:ext cx="6265863" cy="923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3"/>
          </p:nvPr>
        </p:nvSpPr>
        <p:spPr>
          <a:xfrm>
            <a:off x="3059832" y="630932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mtClean="0"/>
              <a:t>WP 2.4</a:t>
            </a:r>
            <a:endParaRPr lang="de-DE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4"/>
          </p:nvPr>
        </p:nvSpPr>
        <p:spPr>
          <a:xfrm>
            <a:off x="4283968" y="6494107"/>
            <a:ext cx="484867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z="1200" dirty="0" smtClean="0"/>
              <a:t>Peter Göttlicher, </a:t>
            </a:r>
            <a:r>
              <a:rPr lang="de-DE" sz="1200" dirty="0" err="1" smtClean="0"/>
              <a:t>Dec</a:t>
            </a:r>
            <a:r>
              <a:rPr lang="de-DE" sz="1200" dirty="0" smtClean="0"/>
              <a:t>. 9</a:t>
            </a:r>
            <a:r>
              <a:rPr lang="de-DE" sz="1200" baseline="30000" dirty="0" smtClean="0"/>
              <a:t>th</a:t>
            </a:r>
            <a:r>
              <a:rPr lang="de-DE" sz="1200" dirty="0" smtClean="0"/>
              <a:t> </a:t>
            </a:r>
            <a:r>
              <a:rPr lang="de-DE" dirty="0" smtClean="0"/>
              <a:t>WP2.4/</a:t>
            </a:r>
            <a:fld id="{063A4EEF-9C95-4236-88C5-11CE455D78C7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924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AGIPD-Logo SW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71438"/>
            <a:ext cx="2041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5980113"/>
            <a:ext cx="9144000" cy="882650"/>
          </a:xfrm>
          <a:prstGeom prst="rect">
            <a:avLst/>
          </a:prstGeom>
          <a:gradFill flip="none" rotWithShape="1">
            <a:gsLst>
              <a:gs pos="99000">
                <a:schemeClr val="accent1">
                  <a:lumMod val="40000"/>
                  <a:lumOff val="60000"/>
                </a:schemeClr>
              </a:gs>
              <a:gs pos="0">
                <a:srgbClr val="0070C0">
                  <a:lumMod val="41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chemeClr val="bg1">
                <a:lumMod val="75000"/>
              </a:schemeClr>
            </a:solidFill>
          </a:ln>
          <a:effectLst>
            <a:outerShdw sx="1000" sy="1000" algn="ctr" rotWithShape="0">
              <a:srgbClr val="000000"/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7" descr="AGIPD-Logo SW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71438"/>
            <a:ext cx="2041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783138" y="6154738"/>
            <a:ext cx="1625600" cy="56991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</p:pic>
      <p:pic>
        <p:nvPicPr>
          <p:cNvPr id="12" name="Picture 10" descr="Desylogo_cyan_trans_klein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905125" y="6067425"/>
            <a:ext cx="715963" cy="71596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</p:pic>
      <p:pic>
        <p:nvPicPr>
          <p:cNvPr id="13" name="Grafik 11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963" y="6140450"/>
            <a:ext cx="1603375" cy="56991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xtLst/>
        </p:spPr>
      </p:pic>
      <p:pic>
        <p:nvPicPr>
          <p:cNvPr id="14" name="Grafik 12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8169275" y="6081713"/>
            <a:ext cx="712788" cy="71596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</p:pic>
      <p:sp>
        <p:nvSpPr>
          <p:cNvPr id="18" name="Titelplatzhalter 1"/>
          <p:cNvSpPr>
            <a:spLocks noGrp="1"/>
          </p:cNvSpPr>
          <p:nvPr>
            <p:ph type="title"/>
          </p:nvPr>
        </p:nvSpPr>
        <p:spPr>
          <a:xfrm>
            <a:off x="683568" y="2348880"/>
            <a:ext cx="7776864" cy="1944216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1508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6"/>
          <p:cNvSpPr>
            <a:spLocks noGrp="1"/>
          </p:cNvSpPr>
          <p:nvPr>
            <p:ph sz="quarter" idx="12"/>
          </p:nvPr>
        </p:nvSpPr>
        <p:spPr>
          <a:xfrm>
            <a:off x="755577" y="1844824"/>
            <a:ext cx="7704856" cy="40324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29400"/>
            <a:ext cx="8610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100" smtClean="0">
                <a:ln w="0" cmpd="sng"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de-DE" altLang="de-DE" dirty="0">
                <a:ln w="0" cmpd="sng">
                  <a:solidFill>
                    <a:prstClr val="white"/>
                  </a:solidFill>
                </a:ln>
                <a:solidFill>
                  <a:prstClr val="white"/>
                </a:solidFill>
              </a:rPr>
              <a:t>Ulrich Trunk, 31</a:t>
            </a:r>
            <a:r>
              <a:rPr lang="de-DE" altLang="de-DE" baseline="30000" dirty="0">
                <a:ln w="0" cmpd="sng">
                  <a:solidFill>
                    <a:prstClr val="white"/>
                  </a:solidFill>
                </a:ln>
                <a:solidFill>
                  <a:prstClr val="white"/>
                </a:solidFill>
              </a:rPr>
              <a:t>st</a:t>
            </a:r>
            <a:r>
              <a:rPr lang="de-DE" altLang="de-DE" dirty="0">
                <a:ln w="0" cmpd="sng">
                  <a:solidFill>
                    <a:prstClr val="white"/>
                  </a:solidFill>
                </a:ln>
                <a:solidFill>
                  <a:prstClr val="white"/>
                </a:solidFill>
              </a:rPr>
              <a:t> ICHSIP, Osaka, 8</a:t>
            </a:r>
            <a:r>
              <a:rPr lang="de-DE" altLang="de-DE" baseline="30000" dirty="0">
                <a:ln w="0" cmpd="sng">
                  <a:solidFill>
                    <a:prstClr val="white"/>
                  </a:solidFill>
                </a:ln>
                <a:solidFill>
                  <a:prstClr val="white"/>
                </a:solidFill>
              </a:rPr>
              <a:t>th</a:t>
            </a:r>
            <a:r>
              <a:rPr lang="de-DE" altLang="de-DE" dirty="0">
                <a:ln w="0" cmpd="sng">
                  <a:solidFill>
                    <a:prstClr val="white"/>
                  </a:solidFill>
                </a:ln>
                <a:solidFill>
                  <a:prstClr val="white"/>
                </a:solidFill>
              </a:rPr>
              <a:t> Nov. </a:t>
            </a:r>
            <a:r>
              <a:rPr lang="de-DE" altLang="de-DE" dirty="0">
                <a:ln w="0" cap="sq" cmpd="sng">
                  <a:solidFill>
                    <a:prstClr val="white"/>
                  </a:solidFill>
                </a:ln>
                <a:solidFill>
                  <a:prstClr val="white"/>
                </a:solidFill>
              </a:rPr>
              <a:t>2016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99488" y="6629400"/>
            <a:ext cx="544512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100" smtClean="0">
                <a:ln w="0" cap="sq" cmpd="sng">
                  <a:solidFill>
                    <a:schemeClr val="bg1"/>
                  </a:solidFill>
                </a:ln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135F6B82-E450-404B-8A30-CFC0002983C0}" type="slidenum">
              <a:rPr lang="en-GB" altLang="de-DE">
                <a:ln w="0" cap="sq" cmpd="sng">
                  <a:solidFill>
                    <a:prstClr val="white"/>
                  </a:solidFill>
                </a:ln>
              </a:rPr>
              <a:pPr>
                <a:defRPr/>
              </a:pPr>
              <a:t>‹#›</a:t>
            </a:fld>
            <a:endParaRPr lang="en-GB" altLang="de-DE" dirty="0">
              <a:ln w="0" cap="sq" cmpd="sng">
                <a:solidFill>
                  <a:prstClr val="white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4102230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mit_Fuss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>
                <a:ln w="0" cmpd="sng">
                  <a:solidFill>
                    <a:prstClr val="white"/>
                  </a:solidFill>
                </a:ln>
                <a:solidFill>
                  <a:prstClr val="white"/>
                </a:solidFill>
              </a:rPr>
              <a:t>Ulrich Trunk, 31</a:t>
            </a:r>
            <a:r>
              <a:rPr lang="de-DE" altLang="de-DE" baseline="30000" dirty="0">
                <a:ln w="0" cmpd="sng">
                  <a:solidFill>
                    <a:prstClr val="white"/>
                  </a:solidFill>
                </a:ln>
                <a:solidFill>
                  <a:prstClr val="white"/>
                </a:solidFill>
              </a:rPr>
              <a:t>st</a:t>
            </a:r>
            <a:r>
              <a:rPr lang="de-DE" altLang="de-DE" dirty="0">
                <a:ln w="0" cmpd="sng">
                  <a:solidFill>
                    <a:prstClr val="white"/>
                  </a:solidFill>
                </a:ln>
                <a:solidFill>
                  <a:prstClr val="white"/>
                </a:solidFill>
              </a:rPr>
              <a:t> ICHSIP, Osaka, 8</a:t>
            </a:r>
            <a:r>
              <a:rPr lang="de-DE" altLang="de-DE" baseline="30000" dirty="0">
                <a:ln w="0" cmpd="sng">
                  <a:solidFill>
                    <a:prstClr val="white"/>
                  </a:solidFill>
                </a:ln>
                <a:solidFill>
                  <a:prstClr val="white"/>
                </a:solidFill>
              </a:rPr>
              <a:t>th</a:t>
            </a:r>
            <a:r>
              <a:rPr lang="de-DE" altLang="de-DE" dirty="0">
                <a:ln w="0" cmpd="sng">
                  <a:solidFill>
                    <a:prstClr val="white"/>
                  </a:solidFill>
                </a:ln>
                <a:solidFill>
                  <a:prstClr val="white"/>
                </a:solidFill>
              </a:rPr>
              <a:t> Nov. </a:t>
            </a:r>
            <a:r>
              <a:rPr lang="de-DE" altLang="de-DE" dirty="0">
                <a:ln w="0" cap="sq" cmpd="sng">
                  <a:solidFill>
                    <a:prstClr val="white"/>
                  </a:solidFill>
                </a:ln>
                <a:solidFill>
                  <a:prstClr val="white"/>
                </a:solidFill>
              </a:rPr>
              <a:t>2016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5F6B82-E450-404B-8A30-CFC0002983C0}" type="slidenum">
              <a:rPr lang="en-GB" altLang="de-DE">
                <a:ln w="0" cap="sq" cmpd="sng">
                  <a:solidFill>
                    <a:prstClr val="white"/>
                  </a:solidFill>
                </a:ln>
              </a:rPr>
              <a:pPr>
                <a:defRPr/>
              </a:pPr>
              <a:t>‹#›</a:t>
            </a:fld>
            <a:endParaRPr lang="en-GB" altLang="de-DE" dirty="0">
              <a:ln w="0" cap="sq" cmpd="sng">
                <a:solidFill>
                  <a:prstClr val="white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069992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13879" y="0"/>
            <a:ext cx="9144000" cy="1066800"/>
          </a:xfrm>
          <a:prstGeom prst="rect">
            <a:avLst/>
          </a:prstGeom>
          <a:gradFill flip="none" rotWithShape="1">
            <a:gsLst>
              <a:gs pos="99000">
                <a:schemeClr val="accent1">
                  <a:lumMod val="40000"/>
                  <a:lumOff val="60000"/>
                </a:schemeClr>
              </a:gs>
              <a:gs pos="1000">
                <a:schemeClr val="tx2">
                  <a:lumMod val="9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chemeClr val="bg1">
                <a:lumMod val="75000"/>
              </a:schemeClr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e-DE">
              <a:solidFill>
                <a:prstClr val="white"/>
              </a:solidFill>
            </a:endParaRPr>
          </a:p>
        </p:txBody>
      </p:sp>
      <p:pic>
        <p:nvPicPr>
          <p:cNvPr id="5" name="Picture 7" descr="AGIPD-Logo SW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0538" y="71438"/>
            <a:ext cx="2041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Inhaltsplatzhalter 6"/>
          <p:cNvSpPr>
            <a:spLocks noGrp="1"/>
          </p:cNvSpPr>
          <p:nvPr>
            <p:ph sz="quarter" idx="10"/>
          </p:nvPr>
        </p:nvSpPr>
        <p:spPr>
          <a:xfrm>
            <a:off x="755577" y="1844824"/>
            <a:ext cx="7704856" cy="40324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/>
          </p:nvPr>
        </p:nvSpPr>
        <p:spPr>
          <a:xfrm>
            <a:off x="107504" y="71437"/>
            <a:ext cx="6265863" cy="923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48779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5980113"/>
            <a:ext cx="9144000" cy="882650"/>
          </a:xfrm>
          <a:prstGeom prst="rect">
            <a:avLst/>
          </a:prstGeom>
          <a:gradFill flip="none" rotWithShape="1">
            <a:gsLst>
              <a:gs pos="99000">
                <a:schemeClr val="accent1">
                  <a:lumMod val="40000"/>
                  <a:lumOff val="60000"/>
                </a:schemeClr>
              </a:gs>
              <a:gs pos="0">
                <a:srgbClr val="0070C0">
                  <a:lumMod val="41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chemeClr val="bg1">
                <a:lumMod val="75000"/>
              </a:schemeClr>
            </a:solidFill>
          </a:ln>
          <a:effectLst>
            <a:outerShdw sx="1000" sy="1000" algn="ctr" rotWithShape="0">
              <a:srgbClr val="000000"/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0" y="0"/>
            <a:ext cx="9157879" cy="1066800"/>
          </a:xfrm>
          <a:prstGeom prst="rect">
            <a:avLst/>
          </a:prstGeom>
          <a:gradFill flip="none" rotWithShape="1">
            <a:gsLst>
              <a:gs pos="99000">
                <a:schemeClr val="accent1">
                  <a:lumMod val="40000"/>
                  <a:lumOff val="60000"/>
                </a:schemeClr>
              </a:gs>
              <a:gs pos="0">
                <a:srgbClr val="0070C0">
                  <a:lumMod val="41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chemeClr val="bg1">
                <a:lumMod val="75000"/>
              </a:schemeClr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prstClr val="white"/>
              </a:solidFill>
            </a:endParaRPr>
          </a:p>
        </p:txBody>
      </p:sp>
      <p:pic>
        <p:nvPicPr>
          <p:cNvPr id="6" name="Picture 7" descr="AGIPD-Logo SW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0538" y="71438"/>
            <a:ext cx="2041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3138" y="6154738"/>
            <a:ext cx="1625600" cy="56991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</p:pic>
      <p:pic>
        <p:nvPicPr>
          <p:cNvPr id="8" name="Picture 10" descr="Desylogo_cyan_trans_klein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5125" y="6067425"/>
            <a:ext cx="715963" cy="71596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</p:pic>
      <p:pic>
        <p:nvPicPr>
          <p:cNvPr id="9" name="Grafik 1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963" y="6140450"/>
            <a:ext cx="1603375" cy="56991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xtLst/>
        </p:spPr>
      </p:pic>
      <p:pic>
        <p:nvPicPr>
          <p:cNvPr id="11" name="Grafik 12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9275" y="6081713"/>
            <a:ext cx="712788" cy="71596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</p:pic>
      <p:sp>
        <p:nvSpPr>
          <p:cNvPr id="18" name="Titelplatzhalter 1"/>
          <p:cNvSpPr>
            <a:spLocks noGrp="1"/>
          </p:cNvSpPr>
          <p:nvPr>
            <p:ph type="title"/>
          </p:nvPr>
        </p:nvSpPr>
        <p:spPr>
          <a:xfrm>
            <a:off x="683568" y="2348880"/>
            <a:ext cx="7776864" cy="1944216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0" name="Textplatzhalter 10"/>
          <p:cNvSpPr>
            <a:spLocks noGrp="1"/>
          </p:cNvSpPr>
          <p:nvPr>
            <p:ph type="body" sz="quarter" idx="11"/>
          </p:nvPr>
        </p:nvSpPr>
        <p:spPr>
          <a:xfrm>
            <a:off x="130174" y="71437"/>
            <a:ext cx="6265863" cy="923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98346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theme" Target="../theme/theme2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08BBD-CB92-40DA-B0E2-1A65696EA20F}" type="datetimeFigureOut">
              <a:rPr lang="de-DE" smtClean="0"/>
              <a:t>13.12.16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1B8B-E6B0-491D-AC87-9E298612822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4809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4" r:id="rId3"/>
    <p:sldLayoutId id="2147483665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accent1">
                <a:lumMod val="15000"/>
                <a:lumOff val="85000"/>
              </a:schemeClr>
            </a:gs>
            <a:gs pos="99000">
              <a:srgbClr val="0033CC">
                <a:lumMod val="0"/>
                <a:lumOff val="100000"/>
                <a:alpha val="0"/>
              </a:srgbClr>
            </a:gs>
            <a:gs pos="0">
              <a:srgbClr val="0070C0">
                <a:lumMod val="19000"/>
                <a:lumOff val="81000"/>
              </a:srgbClr>
            </a:gs>
          </a:gsLst>
          <a:path path="rect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1" y="6633324"/>
            <a:ext cx="9144000" cy="219770"/>
          </a:xfrm>
          <a:prstGeom prst="rect">
            <a:avLst/>
          </a:prstGeom>
          <a:gradFill flip="none" rotWithShape="1">
            <a:gsLst>
              <a:gs pos="99000">
                <a:schemeClr val="accent1">
                  <a:lumMod val="40000"/>
                  <a:lumOff val="60000"/>
                </a:schemeClr>
              </a:gs>
              <a:gs pos="1000">
                <a:schemeClr val="tx2">
                  <a:lumMod val="9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chemeClr val="bg1">
                <a:lumMod val="75000"/>
              </a:schemeClr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1" y="9115"/>
            <a:ext cx="9144000" cy="1066800"/>
          </a:xfrm>
          <a:prstGeom prst="rect">
            <a:avLst/>
          </a:prstGeom>
          <a:gradFill flip="none" rotWithShape="1">
            <a:gsLst>
              <a:gs pos="99000">
                <a:schemeClr val="accent1">
                  <a:lumMod val="40000"/>
                  <a:lumOff val="60000"/>
                </a:schemeClr>
              </a:gs>
              <a:gs pos="1000">
                <a:schemeClr val="tx2">
                  <a:lumMod val="9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chemeClr val="bg1">
                <a:lumMod val="75000"/>
              </a:schemeClr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000">
              <a:solidFill>
                <a:srgbClr val="FFFFFF"/>
              </a:solidFill>
            </a:endParaRPr>
          </a:p>
        </p:txBody>
      </p:sp>
      <p:pic>
        <p:nvPicPr>
          <p:cNvPr id="8" name="Picture 8" descr="AGIPD-Logo SW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71438"/>
            <a:ext cx="2041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6858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Titelmasterformat durch Klicken bearbeiten</a:t>
            </a:r>
          </a:p>
        </p:txBody>
      </p:sp>
      <p:sp>
        <p:nvSpPr>
          <p:cNvPr id="1027" name="Textplatzhalter 13"/>
          <p:cNvSpPr>
            <a:spLocks noGrp="1"/>
          </p:cNvSpPr>
          <p:nvPr>
            <p:ph type="body" idx="1"/>
          </p:nvPr>
        </p:nvSpPr>
        <p:spPr bwMode="auto">
          <a:xfrm>
            <a:off x="152400" y="1219200"/>
            <a:ext cx="8839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de-DE" smtClean="0"/>
          </a:p>
        </p:txBody>
      </p:sp>
      <p:sp>
        <p:nvSpPr>
          <p:cNvPr id="3278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29400"/>
            <a:ext cx="8610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100" smtClean="0">
                <a:ln w="0" cmpd="sng"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dirty="0">
                <a:ln w="0" cmpd="sng">
                  <a:solidFill>
                    <a:prstClr val="white"/>
                  </a:solidFill>
                </a:ln>
                <a:solidFill>
                  <a:prstClr val="white"/>
                </a:solidFill>
              </a:rPr>
              <a:t>Ulrich Trunk, 31</a:t>
            </a:r>
            <a:r>
              <a:rPr lang="de-DE" altLang="de-DE" baseline="30000" dirty="0">
                <a:ln w="0" cmpd="sng">
                  <a:solidFill>
                    <a:prstClr val="white"/>
                  </a:solidFill>
                </a:ln>
                <a:solidFill>
                  <a:prstClr val="white"/>
                </a:solidFill>
              </a:rPr>
              <a:t>st</a:t>
            </a:r>
            <a:r>
              <a:rPr lang="de-DE" altLang="de-DE" dirty="0">
                <a:ln w="0" cmpd="sng">
                  <a:solidFill>
                    <a:prstClr val="white"/>
                  </a:solidFill>
                </a:ln>
                <a:solidFill>
                  <a:prstClr val="white"/>
                </a:solidFill>
              </a:rPr>
              <a:t> ICHSIP, Osaka, 8</a:t>
            </a:r>
            <a:r>
              <a:rPr lang="de-DE" altLang="de-DE" baseline="30000" dirty="0">
                <a:ln w="0" cmpd="sng">
                  <a:solidFill>
                    <a:prstClr val="white"/>
                  </a:solidFill>
                </a:ln>
                <a:solidFill>
                  <a:prstClr val="white"/>
                </a:solidFill>
              </a:rPr>
              <a:t>th</a:t>
            </a:r>
            <a:r>
              <a:rPr lang="de-DE" altLang="de-DE" dirty="0">
                <a:ln w="0" cmpd="sng">
                  <a:solidFill>
                    <a:prstClr val="white"/>
                  </a:solidFill>
                </a:ln>
                <a:solidFill>
                  <a:prstClr val="white"/>
                </a:solidFill>
              </a:rPr>
              <a:t> Nov. </a:t>
            </a:r>
            <a:r>
              <a:rPr lang="de-DE" altLang="de-DE" dirty="0">
                <a:ln w="0" cap="sq" cmpd="sng">
                  <a:solidFill>
                    <a:prstClr val="white"/>
                  </a:solidFill>
                </a:ln>
                <a:solidFill>
                  <a:prstClr val="white"/>
                </a:solidFill>
              </a:rPr>
              <a:t>2016</a:t>
            </a:r>
          </a:p>
        </p:txBody>
      </p:sp>
      <p:sp>
        <p:nvSpPr>
          <p:cNvPr id="3278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99488" y="6629400"/>
            <a:ext cx="544512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100" smtClean="0">
                <a:ln w="0" cap="sq" cmpd="sng">
                  <a:solidFill>
                    <a:schemeClr val="bg1"/>
                  </a:solidFill>
                </a:ln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135F6B82-E450-404B-8A30-CFC0002983C0}" type="slidenum">
              <a:rPr lang="en-GB" altLang="de-DE">
                <a:ln w="0" cap="sq" cmpd="sng">
                  <a:solidFill>
                    <a:prstClr val="white"/>
                  </a:solidFill>
                </a:ln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de-DE" dirty="0">
              <a:ln w="0" cap="sq" cmpd="sng">
                <a:solidFill>
                  <a:prstClr val="white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020131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1B8B-E6B0-491D-AC87-9E298612822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351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tiff"/><Relationship Id="rId3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83568" y="1844824"/>
            <a:ext cx="7776864" cy="3096344"/>
          </a:xfrm>
        </p:spPr>
        <p:txBody>
          <a:bodyPr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The AGIPD Project 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b="1" dirty="0" smtClean="0"/>
              <a:t>December 2016 – XDAC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079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platzhalter 12"/>
          <p:cNvSpPr>
            <a:spLocks noGrp="1"/>
          </p:cNvSpPr>
          <p:nvPr>
            <p:ph type="body" sz="quarter" idx="11"/>
          </p:nvPr>
        </p:nvSpPr>
        <p:spPr>
          <a:xfrm>
            <a:off x="107950" y="71438"/>
            <a:ext cx="6265863" cy="923925"/>
          </a:xfrm>
        </p:spPr>
        <p:txBody>
          <a:bodyPr anchor="ctr"/>
          <a:lstStyle/>
          <a:p>
            <a:pPr eaLnBrk="1" hangingPunct="1"/>
            <a:r>
              <a:rPr lang="en-US" sz="3600" dirty="0" smtClean="0"/>
              <a:t>Power-up procedure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52120" y="1437738"/>
            <a:ext cx="34563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Partially coded to µC-firmware</a:t>
            </a:r>
            <a:endParaRPr lang="en-US" sz="24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Alarms are available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Temporary command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r</a:t>
            </a:r>
            <a:r>
              <a:rPr lang="en-US" sz="2400" dirty="0" smtClean="0">
                <a:solidFill>
                  <a:srgbClr val="000000"/>
                </a:solidFill>
              </a:rPr>
              <a:t>eception in µC is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a</a:t>
            </a:r>
            <a:r>
              <a:rPr lang="en-US" sz="2400" dirty="0" smtClean="0">
                <a:solidFill>
                  <a:srgbClr val="000000"/>
                </a:solidFill>
              </a:rPr>
              <a:t>vailable</a:t>
            </a:r>
            <a:endParaRPr lang="en-US" sz="24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Analogue cards: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 smtClean="0">
                <a:solidFill>
                  <a:srgbClr val="000000"/>
                </a:solidFill>
              </a:rPr>
              <a:t>Per default on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 smtClean="0">
                <a:solidFill>
                  <a:srgbClr val="000000"/>
                </a:solidFill>
              </a:rPr>
              <a:t>Most cards have own hardware protection</a:t>
            </a:r>
          </a:p>
        </p:txBody>
      </p:sp>
      <p:pic>
        <p:nvPicPr>
          <p:cNvPr id="7" name="Picture 4" descr="N:\goettlic\My Documents\My_Doku_H\Project\FEB\XFEL\PIXEL\AGIPD\meetings\meeting_consortium_20161110\Power_sequence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228" y="1184562"/>
            <a:ext cx="5279657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81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err="1" smtClean="0"/>
              <a:t>Calibration</a:t>
            </a:r>
            <a:r>
              <a:rPr lang="de-DE" dirty="0" smtClean="0"/>
              <a:t> </a:t>
            </a:r>
            <a:r>
              <a:rPr lang="de-DE" dirty="0" err="1" smtClean="0"/>
              <a:t>activities</a:t>
            </a:r>
            <a:endParaRPr lang="de-DE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84200" y="1557865"/>
          <a:ext cx="3022600" cy="2165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1300"/>
                <a:gridCol w="1511300"/>
              </a:tblGrid>
              <a:tr h="287884">
                <a:tc gridSpan="2">
                  <a:txBody>
                    <a:bodyPr/>
                    <a:lstStyle/>
                    <a:p>
                      <a:r>
                        <a:rPr lang="de-DE" dirty="0" smtClean="0"/>
                        <a:t>AGIPD </a:t>
                      </a:r>
                      <a:r>
                        <a:rPr lang="de-DE" dirty="0" err="1" smtClean="0"/>
                        <a:t>calibration</a:t>
                      </a:r>
                      <a:r>
                        <a:rPr lang="de-DE" dirty="0" smtClean="0"/>
                        <a:t> on </a:t>
                      </a:r>
                      <a:r>
                        <a:rPr lang="de-DE" dirty="0" err="1" smtClean="0"/>
                        <a:t>delivery</a:t>
                      </a:r>
                      <a:endParaRPr lang="de-DE" dirty="0"/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79927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baseline="0" dirty="0" err="1" smtClean="0"/>
                        <a:t>pedestal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maps</a:t>
                      </a:r>
                      <a:endParaRPr lang="de-DE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baseline="0" dirty="0" err="1" smtClean="0"/>
                        <a:t>noise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maps</a:t>
                      </a:r>
                      <a:endParaRPr lang="de-DE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baseline="0" dirty="0" err="1" smtClean="0"/>
                        <a:t>Gain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maps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for</a:t>
                      </a:r>
                      <a:r>
                        <a:rPr lang="de-DE" baseline="0" dirty="0" smtClean="0"/>
                        <a:t> 3 </a:t>
                      </a:r>
                      <a:r>
                        <a:rPr lang="de-DE" baseline="0" dirty="0" err="1" smtClean="0"/>
                        <a:t>gain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stages</a:t>
                      </a:r>
                      <a:endParaRPr lang="de-DE" baseline="0" dirty="0" smtClean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Raw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data</a:t>
                      </a:r>
                      <a:r>
                        <a:rPr lang="de-DE" dirty="0" smtClean="0"/>
                        <a:t>, </a:t>
                      </a:r>
                      <a:r>
                        <a:rPr lang="de-DE" dirty="0" err="1" smtClean="0"/>
                        <a:t>calibration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routines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and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processed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data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delivered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to</a:t>
                      </a:r>
                      <a:r>
                        <a:rPr lang="de-DE" baseline="0" dirty="0" smtClean="0"/>
                        <a:t> XFEL</a:t>
                      </a:r>
                      <a:endParaRPr lang="de-DE" dirty="0"/>
                    </a:p>
                  </a:txBody>
                  <a:tcPr marL="68580" marR="68580"/>
                </a:tc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3924362" y="1509657"/>
            <a:ext cx="5026788" cy="1703319"/>
            <a:chOff x="3924362" y="1509657"/>
            <a:chExt cx="5026788" cy="1703319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4362" y="1509657"/>
              <a:ext cx="5026788" cy="1703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924362" y="1625586"/>
              <a:ext cx="10517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>
                  <a:solidFill>
                    <a:schemeClr val="bg1"/>
                  </a:solidFill>
                </a:rPr>
                <a:t>Raw</a:t>
              </a:r>
              <a:r>
                <a:rPr lang="de-DE" dirty="0" smtClean="0">
                  <a:solidFill>
                    <a:schemeClr val="bg1"/>
                  </a:solidFill>
                </a:rPr>
                <a:t> </a:t>
              </a:r>
              <a:r>
                <a:rPr lang="de-DE" dirty="0" err="1" smtClean="0">
                  <a:solidFill>
                    <a:schemeClr val="bg1"/>
                  </a:solidFill>
                </a:rPr>
                <a:t>data</a:t>
              </a:r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19146" y="1574222"/>
              <a:ext cx="19320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>
                  <a:solidFill>
                    <a:schemeClr val="bg1"/>
                  </a:solidFill>
                </a:rPr>
                <a:t>Sum</a:t>
              </a:r>
              <a:r>
                <a:rPr lang="de-DE" dirty="0" smtClean="0">
                  <a:solidFill>
                    <a:schemeClr val="bg1"/>
                  </a:solidFill>
                </a:rPr>
                <a:t> </a:t>
              </a:r>
              <a:r>
                <a:rPr lang="de-DE" dirty="0" err="1" smtClean="0">
                  <a:solidFill>
                    <a:schemeClr val="bg1"/>
                  </a:solidFill>
                </a:rPr>
                <a:t>of</a:t>
              </a:r>
              <a:r>
                <a:rPr lang="de-DE" dirty="0" smtClean="0">
                  <a:solidFill>
                    <a:schemeClr val="bg1"/>
                  </a:solidFill>
                </a:rPr>
                <a:t> 50k </a:t>
              </a:r>
              <a:r>
                <a:rPr lang="de-DE" dirty="0" err="1" smtClean="0">
                  <a:solidFill>
                    <a:schemeClr val="bg1"/>
                  </a:solidFill>
                </a:rPr>
                <a:t>frames</a:t>
              </a:r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688003" y="2525059"/>
              <a:ext cx="6751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/>
                <a:t>Dead</a:t>
              </a:r>
            </a:p>
            <a:p>
              <a:pPr algn="ctr"/>
              <a:r>
                <a:rPr lang="de-DE" dirty="0" smtClean="0"/>
                <a:t>ASIC</a:t>
              </a:r>
              <a:endParaRPr lang="de-DE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924361" y="3775248"/>
            <a:ext cx="5031551" cy="2996021"/>
            <a:chOff x="3924361" y="3775248"/>
            <a:chExt cx="5031551" cy="2996021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4361" y="3827982"/>
              <a:ext cx="5031551" cy="1689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3924361" y="3824766"/>
              <a:ext cx="1928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>
                  <a:solidFill>
                    <a:schemeClr val="bg1"/>
                  </a:solidFill>
                </a:rPr>
                <a:t>Pedestal</a:t>
              </a:r>
              <a:r>
                <a:rPr lang="de-DE" dirty="0" smtClean="0">
                  <a:solidFill>
                    <a:schemeClr val="bg1"/>
                  </a:solidFill>
                </a:rPr>
                <a:t> </a:t>
              </a:r>
              <a:r>
                <a:rPr lang="de-DE" dirty="0" err="1" smtClean="0">
                  <a:solidFill>
                    <a:schemeClr val="bg1"/>
                  </a:solidFill>
                </a:rPr>
                <a:t>corrected</a:t>
              </a:r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019146" y="3775248"/>
              <a:ext cx="19320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>
                  <a:solidFill>
                    <a:schemeClr val="bg1"/>
                  </a:solidFill>
                </a:rPr>
                <a:t>Sum</a:t>
              </a:r>
              <a:r>
                <a:rPr lang="de-DE" dirty="0" smtClean="0">
                  <a:solidFill>
                    <a:schemeClr val="bg1"/>
                  </a:solidFill>
                </a:rPr>
                <a:t> </a:t>
              </a:r>
              <a:r>
                <a:rPr lang="de-DE" dirty="0" err="1" smtClean="0">
                  <a:solidFill>
                    <a:schemeClr val="bg1"/>
                  </a:solidFill>
                </a:rPr>
                <a:t>of</a:t>
              </a:r>
              <a:r>
                <a:rPr lang="de-DE" dirty="0" smtClean="0">
                  <a:solidFill>
                    <a:schemeClr val="bg1"/>
                  </a:solidFill>
                </a:rPr>
                <a:t> 50k </a:t>
              </a:r>
              <a:r>
                <a:rPr lang="de-DE" dirty="0" err="1" smtClean="0">
                  <a:solidFill>
                    <a:schemeClr val="bg1"/>
                  </a:solidFill>
                </a:rPr>
                <a:t>frames</a:t>
              </a:r>
              <a:endParaRPr lang="de-DE" dirty="0">
                <a:solidFill>
                  <a:schemeClr val="bg1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4851400" y="4495801"/>
              <a:ext cx="254000" cy="435781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4" descr="C:\Users\aschkan\Desktop\calibration meeting\grid_histo_m8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272" y="4957769"/>
              <a:ext cx="2304943" cy="181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4633035" y="4924872"/>
              <a:ext cx="12596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4-5Photons</a:t>
              </a:r>
              <a:endParaRPr lang="de-DE" dirty="0"/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4565650" y="5074975"/>
              <a:ext cx="0" cy="88476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0" name="Table 19"/>
          <p:cNvGraphicFramePr>
            <a:graphicFrameLocks noGrp="1"/>
          </p:cNvGraphicFramePr>
          <p:nvPr>
            <p:extLst/>
          </p:nvPr>
        </p:nvGraphicFramePr>
        <p:xfrm>
          <a:off x="590550" y="3920065"/>
          <a:ext cx="3022601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2601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Ongoing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activities</a:t>
                      </a:r>
                      <a:endParaRPr lang="de-DE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baseline="0" dirty="0" smtClean="0"/>
                        <a:t>Analysis </a:t>
                      </a:r>
                      <a:r>
                        <a:rPr lang="de-DE" baseline="0" dirty="0" err="1" smtClean="0"/>
                        <a:t>of</a:t>
                      </a:r>
                      <a:r>
                        <a:rPr lang="de-DE" baseline="0" dirty="0" smtClean="0"/>
                        <a:t> „</a:t>
                      </a:r>
                      <a:r>
                        <a:rPr lang="de-DE" baseline="0" dirty="0" err="1" smtClean="0"/>
                        <a:t>Grid-data</a:t>
                      </a:r>
                      <a:r>
                        <a:rPr lang="de-DE" baseline="0" dirty="0" smtClean="0"/>
                        <a:t>“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baseline="0" dirty="0" smtClean="0"/>
                    </a:p>
                  </a:txBody>
                  <a:tcPr marL="68580" marR="6858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141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err="1" smtClean="0"/>
              <a:t>Calibration</a:t>
            </a:r>
            <a:r>
              <a:rPr lang="de-DE" dirty="0" smtClean="0"/>
              <a:t> </a:t>
            </a:r>
            <a:r>
              <a:rPr lang="de-DE" dirty="0" err="1" smtClean="0"/>
              <a:t>activities</a:t>
            </a:r>
            <a:endParaRPr lang="de-DE" dirty="0"/>
          </a:p>
        </p:txBody>
      </p:sp>
      <p:pic>
        <p:nvPicPr>
          <p:cNvPr id="18" name="Immagin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6727" y="1456267"/>
            <a:ext cx="4099639" cy="4699001"/>
          </a:xfrm>
          <a:prstGeom prst="rect">
            <a:avLst/>
          </a:prstGeom>
        </p:spPr>
      </p:pic>
      <p:graphicFrame>
        <p:nvGraphicFramePr>
          <p:cNvPr id="19" name="Table 18"/>
          <p:cNvGraphicFramePr>
            <a:graphicFrameLocks noGrp="1"/>
          </p:cNvGraphicFramePr>
          <p:nvPr>
            <p:extLst/>
          </p:nvPr>
        </p:nvGraphicFramePr>
        <p:xfrm>
          <a:off x="590550" y="3920065"/>
          <a:ext cx="3022601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2601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Ongoing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activities</a:t>
                      </a:r>
                      <a:endParaRPr lang="de-DE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baseline="0" dirty="0" smtClean="0"/>
                        <a:t>Analysis </a:t>
                      </a:r>
                      <a:r>
                        <a:rPr lang="de-DE" baseline="0" dirty="0" err="1" smtClean="0"/>
                        <a:t>of</a:t>
                      </a:r>
                      <a:r>
                        <a:rPr lang="de-DE" baseline="0" dirty="0" smtClean="0"/>
                        <a:t> „</a:t>
                      </a:r>
                      <a:r>
                        <a:rPr lang="de-DE" baseline="0" dirty="0" err="1" smtClean="0"/>
                        <a:t>Grid-data</a:t>
                      </a:r>
                      <a:r>
                        <a:rPr lang="de-DE" baseline="0" dirty="0" smtClean="0"/>
                        <a:t>“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baseline="0" dirty="0" err="1" smtClean="0"/>
                        <a:t>Threshold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table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for</a:t>
                      </a:r>
                      <a:r>
                        <a:rPr lang="de-DE" baseline="0" dirty="0" smtClean="0"/>
                        <a:t> on </a:t>
                      </a:r>
                      <a:r>
                        <a:rPr lang="de-DE" baseline="0" dirty="0" err="1" smtClean="0"/>
                        <a:t>the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fly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gain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bit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correction</a:t>
                      </a:r>
                      <a:r>
                        <a:rPr lang="de-DE" baseline="0" dirty="0" smtClean="0"/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baseline="0" dirty="0" smtClean="0"/>
                        <a:t>Bad </a:t>
                      </a:r>
                      <a:r>
                        <a:rPr lang="de-DE" baseline="0" dirty="0" err="1" smtClean="0"/>
                        <a:t>pixel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maps</a:t>
                      </a:r>
                      <a:endParaRPr lang="de-DE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baseline="0" dirty="0" smtClean="0"/>
                    </a:p>
                  </a:txBody>
                  <a:tcPr marL="68580" marR="68580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584200" y="1557865"/>
          <a:ext cx="3022600" cy="2165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1300"/>
                <a:gridCol w="1511300"/>
              </a:tblGrid>
              <a:tr h="287884">
                <a:tc gridSpan="2">
                  <a:txBody>
                    <a:bodyPr/>
                    <a:lstStyle/>
                    <a:p>
                      <a:r>
                        <a:rPr lang="de-DE" dirty="0" smtClean="0"/>
                        <a:t>AGIPD </a:t>
                      </a:r>
                      <a:r>
                        <a:rPr lang="de-DE" dirty="0" err="1" smtClean="0"/>
                        <a:t>calibration</a:t>
                      </a:r>
                      <a:r>
                        <a:rPr lang="de-DE" dirty="0" smtClean="0"/>
                        <a:t> on </a:t>
                      </a:r>
                      <a:r>
                        <a:rPr lang="de-DE" dirty="0" err="1" smtClean="0"/>
                        <a:t>delivery</a:t>
                      </a:r>
                      <a:endParaRPr lang="de-DE" dirty="0"/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79927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baseline="0" dirty="0" err="1" smtClean="0"/>
                        <a:t>pedestal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maps</a:t>
                      </a:r>
                      <a:endParaRPr lang="de-DE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baseline="0" dirty="0" err="1" smtClean="0"/>
                        <a:t>noise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maps</a:t>
                      </a:r>
                      <a:endParaRPr lang="de-DE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baseline="0" dirty="0" err="1" smtClean="0"/>
                        <a:t>Gain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maps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for</a:t>
                      </a:r>
                      <a:r>
                        <a:rPr lang="de-DE" baseline="0" dirty="0" smtClean="0"/>
                        <a:t> 3 </a:t>
                      </a:r>
                      <a:r>
                        <a:rPr lang="de-DE" baseline="0" dirty="0" err="1" smtClean="0"/>
                        <a:t>gain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stages</a:t>
                      </a:r>
                      <a:endParaRPr lang="de-DE" baseline="0" dirty="0" smtClean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Raw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data</a:t>
                      </a:r>
                      <a:r>
                        <a:rPr lang="de-DE" dirty="0" smtClean="0"/>
                        <a:t>, </a:t>
                      </a:r>
                      <a:r>
                        <a:rPr lang="de-DE" dirty="0" err="1" smtClean="0"/>
                        <a:t>calibration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routines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and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processed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data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delivered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to</a:t>
                      </a:r>
                      <a:r>
                        <a:rPr lang="de-DE" baseline="0" dirty="0" smtClean="0"/>
                        <a:t> XFEL</a:t>
                      </a:r>
                      <a:endParaRPr lang="de-DE" dirty="0"/>
                    </a:p>
                  </a:txBody>
                  <a:tcPr marL="68580" marR="6858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057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err="1" smtClean="0"/>
              <a:t>Calibration</a:t>
            </a:r>
            <a:r>
              <a:rPr lang="de-DE" dirty="0" smtClean="0"/>
              <a:t> </a:t>
            </a:r>
            <a:r>
              <a:rPr lang="de-DE" smtClean="0"/>
              <a:t>activities</a:t>
            </a:r>
            <a:endParaRPr lang="de-DE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590550" y="3920065"/>
          <a:ext cx="3022601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2601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Ongoing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activities</a:t>
                      </a:r>
                      <a:endParaRPr lang="de-DE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baseline="0" dirty="0" smtClean="0"/>
                        <a:t>Analysis </a:t>
                      </a:r>
                      <a:r>
                        <a:rPr lang="de-DE" baseline="0" dirty="0" err="1" smtClean="0"/>
                        <a:t>of</a:t>
                      </a:r>
                      <a:r>
                        <a:rPr lang="de-DE" baseline="0" dirty="0" smtClean="0"/>
                        <a:t> „</a:t>
                      </a:r>
                      <a:r>
                        <a:rPr lang="de-DE" baseline="0" dirty="0" err="1" smtClean="0"/>
                        <a:t>Grid-data</a:t>
                      </a:r>
                      <a:r>
                        <a:rPr lang="de-DE" baseline="0" dirty="0" smtClean="0"/>
                        <a:t>“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baseline="0" dirty="0" err="1" smtClean="0"/>
                        <a:t>Threshold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table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for</a:t>
                      </a:r>
                      <a:r>
                        <a:rPr lang="de-DE" baseline="0" dirty="0" smtClean="0"/>
                        <a:t> on </a:t>
                      </a:r>
                      <a:r>
                        <a:rPr lang="de-DE" baseline="0" dirty="0" err="1" smtClean="0"/>
                        <a:t>the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fly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gain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bit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correction</a:t>
                      </a:r>
                      <a:r>
                        <a:rPr lang="de-DE" baseline="0" dirty="0" smtClean="0"/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baseline="0" dirty="0" smtClean="0"/>
                        <a:t>Bad </a:t>
                      </a:r>
                      <a:r>
                        <a:rPr lang="de-DE" baseline="0" dirty="0" err="1" smtClean="0"/>
                        <a:t>pixel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maps</a:t>
                      </a:r>
                      <a:endParaRPr lang="de-DE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 smtClean="0"/>
                        <a:t>Test </a:t>
                      </a:r>
                      <a:r>
                        <a:rPr lang="de-DE" dirty="0" err="1" smtClean="0"/>
                        <a:t>of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calibration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procedure</a:t>
                      </a:r>
                      <a:r>
                        <a:rPr lang="de-DE" dirty="0" smtClean="0"/>
                        <a:t> in </a:t>
                      </a:r>
                      <a:r>
                        <a:rPr lang="de-DE" dirty="0" err="1" smtClean="0"/>
                        <a:t>the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course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of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a</a:t>
                      </a:r>
                      <a:r>
                        <a:rPr lang="de-DE" dirty="0" err="1" smtClean="0"/>
                        <a:t>nalysis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of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protein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crystallography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data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from</a:t>
                      </a:r>
                      <a:r>
                        <a:rPr lang="de-DE" baseline="0" dirty="0" smtClean="0"/>
                        <a:t> beam </a:t>
                      </a:r>
                      <a:r>
                        <a:rPr lang="de-DE" baseline="0" dirty="0" err="1" smtClean="0"/>
                        <a:t>line</a:t>
                      </a:r>
                      <a:r>
                        <a:rPr lang="de-DE" baseline="0" dirty="0" smtClean="0"/>
                        <a:t> P11</a:t>
                      </a:r>
                      <a:endParaRPr lang="de-DE" dirty="0"/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652120" y="5517232"/>
            <a:ext cx="34721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/>
              <a:t>Experiment, </a:t>
            </a:r>
            <a:r>
              <a:rPr lang="de-DE" dirty="0" err="1" smtClean="0"/>
              <a:t>calibration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correction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analysis</a:t>
            </a:r>
            <a:r>
              <a:rPr lang="de-DE" dirty="0" smtClean="0"/>
              <a:t> </a:t>
            </a:r>
            <a:r>
              <a:rPr lang="de-DE" dirty="0" err="1" smtClean="0"/>
              <a:t>were</a:t>
            </a:r>
            <a:r>
              <a:rPr lang="de-DE" dirty="0" smtClean="0"/>
              <a:t> </a:t>
            </a:r>
            <a:r>
              <a:rPr lang="de-DE" dirty="0" err="1" smtClean="0"/>
              <a:t>performed</a:t>
            </a:r>
            <a:r>
              <a:rPr lang="de-DE" dirty="0" smtClean="0"/>
              <a:t> in </a:t>
            </a:r>
            <a:r>
              <a:rPr lang="de-DE" dirty="0" err="1" smtClean="0"/>
              <a:t>close</a:t>
            </a:r>
            <a:r>
              <a:rPr lang="de-DE" dirty="0" smtClean="0"/>
              <a:t> </a:t>
            </a:r>
            <a:r>
              <a:rPr lang="de-DE" dirty="0" err="1" smtClean="0"/>
              <a:t>cooperation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EMBL </a:t>
            </a:r>
            <a:r>
              <a:rPr lang="de-DE" dirty="0" err="1" smtClean="0"/>
              <a:t>and</a:t>
            </a:r>
            <a:r>
              <a:rPr lang="de-DE" dirty="0" smtClean="0"/>
              <a:t> FS-CXI</a:t>
            </a:r>
            <a:endParaRPr lang="de-D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268760"/>
            <a:ext cx="8064896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76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de-DE" sz="2400" dirty="0" err="1" smtClean="0"/>
              <a:t>Calibration</a:t>
            </a:r>
            <a:r>
              <a:rPr lang="de-DE" sz="2800" dirty="0" smtClean="0"/>
              <a:t> </a:t>
            </a:r>
            <a:r>
              <a:rPr lang="de-DE" sz="2800" dirty="0" err="1" smtClean="0"/>
              <a:t>activities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next</a:t>
            </a:r>
            <a:r>
              <a:rPr lang="de-DE" sz="2800" dirty="0" smtClean="0"/>
              <a:t> 6 </a:t>
            </a:r>
            <a:r>
              <a:rPr lang="de-DE" sz="2800" dirty="0" err="1" smtClean="0"/>
              <a:t>months</a:t>
            </a:r>
            <a:endParaRPr lang="de-DE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73050" y="1406406"/>
          <a:ext cx="4057651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7651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err="1" smtClean="0"/>
                        <a:t>Calibration</a:t>
                      </a:r>
                      <a:r>
                        <a:rPr lang="de-DE" sz="1800" dirty="0" smtClean="0"/>
                        <a:t> </a:t>
                      </a:r>
                      <a:r>
                        <a:rPr lang="de-DE" sz="1800" dirty="0" err="1" smtClean="0"/>
                        <a:t>activities</a:t>
                      </a:r>
                      <a:r>
                        <a:rPr lang="de-DE" sz="1800" dirty="0" smtClean="0"/>
                        <a:t> </a:t>
                      </a:r>
                      <a:r>
                        <a:rPr lang="de-DE" sz="1800" dirty="0" err="1" smtClean="0"/>
                        <a:t>of</a:t>
                      </a:r>
                      <a:r>
                        <a:rPr lang="de-DE" sz="1800" dirty="0" smtClean="0"/>
                        <a:t> </a:t>
                      </a:r>
                      <a:r>
                        <a:rPr lang="de-DE" sz="1800" dirty="0" err="1" smtClean="0"/>
                        <a:t>the</a:t>
                      </a:r>
                      <a:r>
                        <a:rPr lang="de-DE" sz="1800" dirty="0" smtClean="0"/>
                        <a:t> </a:t>
                      </a:r>
                      <a:r>
                        <a:rPr lang="de-DE" sz="1800" dirty="0" err="1" smtClean="0"/>
                        <a:t>next</a:t>
                      </a:r>
                      <a:r>
                        <a:rPr lang="de-DE" sz="1800" dirty="0" smtClean="0"/>
                        <a:t> 6 </a:t>
                      </a:r>
                      <a:r>
                        <a:rPr lang="de-DE" sz="1800" dirty="0" err="1" smtClean="0"/>
                        <a:t>months</a:t>
                      </a:r>
                      <a:endParaRPr lang="de-DE" sz="1800" dirty="0" smtClean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dirty="0" err="1" smtClean="0"/>
                        <a:t>Optimize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calibration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and</a:t>
                      </a:r>
                      <a:r>
                        <a:rPr lang="de-DE" dirty="0" smtClean="0"/>
                        <a:t> DAQ </a:t>
                      </a:r>
                      <a:r>
                        <a:rPr lang="de-DE" dirty="0" err="1" smtClean="0"/>
                        <a:t>patterns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for</a:t>
                      </a:r>
                      <a:r>
                        <a:rPr lang="de-DE" dirty="0" smtClean="0"/>
                        <a:t> AGIPD 1.1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 err="1" smtClean="0"/>
                        <a:t>Modification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of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calibration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routines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for</a:t>
                      </a:r>
                      <a:r>
                        <a:rPr lang="de-DE" baseline="0" dirty="0" smtClean="0"/>
                        <a:t> AGIPD 1.1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baseline="0" dirty="0" err="1" smtClean="0"/>
                        <a:t>Systematic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droop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investigation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for</a:t>
                      </a:r>
                      <a:r>
                        <a:rPr lang="de-DE" baseline="0" dirty="0" smtClean="0"/>
                        <a:t> AGIPD 1.1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baseline="0" dirty="0" err="1" smtClean="0"/>
                        <a:t>Calibration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of</a:t>
                      </a:r>
                      <a:r>
                        <a:rPr lang="de-DE" baseline="0" dirty="0" smtClean="0"/>
                        <a:t> AGIPD 1.1 </a:t>
                      </a:r>
                      <a:r>
                        <a:rPr lang="de-DE" baseline="0" dirty="0" err="1" smtClean="0"/>
                        <a:t>for</a:t>
                      </a:r>
                      <a:r>
                        <a:rPr lang="de-DE" baseline="0" dirty="0" smtClean="0"/>
                        <a:t> MID </a:t>
                      </a:r>
                      <a:r>
                        <a:rPr lang="de-DE" baseline="0" dirty="0" err="1" smtClean="0"/>
                        <a:t>delivery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and</a:t>
                      </a:r>
                      <a:r>
                        <a:rPr lang="de-DE" baseline="0" dirty="0" smtClean="0"/>
                        <a:t> SPB replacement</a:t>
                      </a:r>
                      <a:r>
                        <a:rPr lang="de-DE" baseline="30000" dirty="0" smtClean="0"/>
                        <a:t>1</a:t>
                      </a:r>
                    </a:p>
                    <a:p>
                      <a:endParaRPr lang="de-DE" dirty="0"/>
                    </a:p>
                  </a:txBody>
                  <a:tcPr marL="68580" marR="6858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72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90" b="-11690"/>
          <a:stretch/>
        </p:blipFill>
        <p:spPr>
          <a:xfrm>
            <a:off x="0" y="1080000"/>
            <a:ext cx="9144000" cy="630798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Wafer-</a:t>
            </a:r>
            <a:r>
              <a:rPr lang="de-DE" sz="3200" dirty="0" err="1" smtClean="0"/>
              <a:t>Scale</a:t>
            </a:r>
            <a:r>
              <a:rPr lang="de-DE" sz="3200" dirty="0" smtClean="0"/>
              <a:t> </a:t>
            </a:r>
            <a:r>
              <a:rPr lang="de-DE" sz="3200" dirty="0" err="1" smtClean="0"/>
              <a:t>Testing</a:t>
            </a:r>
            <a:r>
              <a:rPr lang="de-DE" sz="3200" dirty="0" smtClean="0"/>
              <a:t> </a:t>
            </a:r>
            <a:r>
              <a:rPr lang="de-DE" sz="3200" dirty="0" err="1" smtClean="0"/>
              <a:t>of</a:t>
            </a:r>
            <a:r>
              <a:rPr lang="de-DE" sz="3200" dirty="0" smtClean="0"/>
              <a:t> AGIPD 1.1</a:t>
            </a:r>
            <a:endParaRPr lang="de-DE" sz="3200" dirty="0"/>
          </a:p>
        </p:txBody>
      </p:sp>
      <p:sp>
        <p:nvSpPr>
          <p:cNvPr id="24" name="TextBox 200"/>
          <p:cNvSpPr txBox="1"/>
          <p:nvPr/>
        </p:nvSpPr>
        <p:spPr>
          <a:xfrm>
            <a:off x="379563" y="1382262"/>
            <a:ext cx="6185139" cy="4031873"/>
          </a:xfrm>
          <a:prstGeom prst="rect">
            <a:avLst/>
          </a:prstGeom>
          <a:solidFill>
            <a:schemeClr val="accent5">
              <a:lumMod val="20000"/>
              <a:lumOff val="80000"/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99633"/>
              </a:buClr>
              <a:buSzPct val="150000"/>
            </a:pPr>
            <a:r>
              <a:rPr lang="en-US" altLang="de-DE" sz="1600" dirty="0" smtClean="0">
                <a:solidFill>
                  <a:prstClr val="black"/>
                </a:solidFill>
              </a:rPr>
              <a:t>A testing procedure for AGIPD 1.1. ASICS has been developed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99633"/>
              </a:buClr>
              <a:buSzPct val="150000"/>
            </a:pPr>
            <a:r>
              <a:rPr lang="en-US" altLang="de-DE" sz="1600" dirty="0" smtClean="0">
                <a:solidFill>
                  <a:prstClr val="black"/>
                </a:solidFill>
              </a:rPr>
              <a:t>It uses: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F99633"/>
              </a:buClr>
              <a:buSzPct val="150000"/>
              <a:buFont typeface="Arial" panose="020B0604020202020204" pitchFamily="34" charset="0"/>
              <a:buChar char="■"/>
            </a:pPr>
            <a:r>
              <a:rPr lang="en-US" altLang="de-DE" sz="1600" dirty="0" smtClean="0">
                <a:solidFill>
                  <a:prstClr val="black"/>
                </a:solidFill>
              </a:rPr>
              <a:t>Cascade </a:t>
            </a:r>
            <a:r>
              <a:rPr lang="en-US" altLang="de-DE" sz="1600" dirty="0" err="1" smtClean="0">
                <a:solidFill>
                  <a:prstClr val="black"/>
                </a:solidFill>
              </a:rPr>
              <a:t>Mirotec</a:t>
            </a:r>
            <a:r>
              <a:rPr lang="en-US" altLang="de-DE" sz="1600" dirty="0" smtClean="0">
                <a:solidFill>
                  <a:prstClr val="black"/>
                </a:solidFill>
              </a:rPr>
              <a:t> (SUSS) PA200 probe station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F99633"/>
              </a:buClr>
              <a:buSzPct val="150000"/>
              <a:buFont typeface="Arial" panose="020B0604020202020204" pitchFamily="34" charset="0"/>
              <a:buChar char="■"/>
            </a:pPr>
            <a:r>
              <a:rPr lang="en-US" altLang="de-DE" sz="1600" dirty="0" smtClean="0">
                <a:solidFill>
                  <a:prstClr val="black"/>
                </a:solidFill>
              </a:rPr>
              <a:t>Custom probe card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F99633"/>
              </a:buClr>
              <a:buSzPct val="150000"/>
              <a:buFont typeface="Arial" panose="020B0604020202020204" pitchFamily="34" charset="0"/>
              <a:buChar char="■"/>
            </a:pPr>
            <a:r>
              <a:rPr lang="en-US" altLang="de-DE" sz="1600" dirty="0" smtClean="0">
                <a:solidFill>
                  <a:prstClr val="black"/>
                </a:solidFill>
              </a:rPr>
              <a:t>PSI “</a:t>
            </a:r>
            <a:r>
              <a:rPr lang="en-US" altLang="de-DE" sz="1600" dirty="0" err="1" smtClean="0">
                <a:solidFill>
                  <a:prstClr val="black"/>
                </a:solidFill>
              </a:rPr>
              <a:t>Chiptesterbox</a:t>
            </a:r>
            <a:r>
              <a:rPr lang="en-US" altLang="de-DE" sz="1600" dirty="0" smtClean="0">
                <a:solidFill>
                  <a:prstClr val="black"/>
                </a:solidFill>
              </a:rPr>
              <a:t>” (based on </a:t>
            </a:r>
            <a:r>
              <a:rPr lang="en-US" altLang="de-DE" sz="1600" dirty="0" err="1" smtClean="0">
                <a:solidFill>
                  <a:prstClr val="black"/>
                </a:solidFill>
              </a:rPr>
              <a:t>Mythen</a:t>
            </a:r>
            <a:r>
              <a:rPr lang="en-US" altLang="de-DE" sz="1600" dirty="0" smtClean="0">
                <a:solidFill>
                  <a:prstClr val="black"/>
                </a:solidFill>
              </a:rPr>
              <a:t> readout)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F99633"/>
              </a:buClr>
              <a:buSzPct val="150000"/>
              <a:buFont typeface="Arial" panose="020B0604020202020204" pitchFamily="34" charset="0"/>
              <a:buChar char="■"/>
            </a:pPr>
            <a:r>
              <a:rPr lang="en-US" altLang="de-DE" sz="1600" dirty="0" err="1" smtClean="0">
                <a:solidFill>
                  <a:prstClr val="black"/>
                </a:solidFill>
              </a:rPr>
              <a:t>LABview</a:t>
            </a:r>
            <a:r>
              <a:rPr lang="en-US" altLang="de-DE" sz="1600" dirty="0" smtClean="0">
                <a:solidFill>
                  <a:prstClr val="black"/>
                </a:solidFill>
              </a:rPr>
              <a:t> and custom software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99633"/>
              </a:buClr>
              <a:buSzPct val="150000"/>
            </a:pPr>
            <a:r>
              <a:rPr lang="en-US" altLang="de-DE" sz="1600" dirty="0" smtClean="0">
                <a:solidFill>
                  <a:prstClr val="black"/>
                </a:solidFill>
              </a:rPr>
              <a:t>What it tests: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F99633"/>
              </a:buClr>
              <a:buSzPct val="150000"/>
              <a:buFont typeface="Arial" panose="020B0604020202020204" pitchFamily="34" charset="0"/>
              <a:buChar char="■"/>
            </a:pPr>
            <a:r>
              <a:rPr lang="en-US" altLang="de-DE" sz="1600" dirty="0" smtClean="0">
                <a:solidFill>
                  <a:prstClr val="black"/>
                </a:solidFill>
              </a:rPr>
              <a:t>Baseline &amp; Gain in Hi-Gain mode for 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Clr>
                <a:srgbClr val="F99633"/>
              </a:buClr>
              <a:buSzPct val="150000"/>
              <a:buFont typeface="Arial" panose="020B0604020202020204" pitchFamily="34" charset="0"/>
              <a:buChar char="■"/>
            </a:pPr>
            <a:r>
              <a:rPr lang="en-US" altLang="de-DE" sz="1600" dirty="0" smtClean="0">
                <a:solidFill>
                  <a:prstClr val="black"/>
                </a:solidFill>
              </a:rPr>
              <a:t>all 352 storage cells with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Clr>
                <a:srgbClr val="F99633"/>
              </a:buClr>
              <a:buSzPct val="150000"/>
              <a:buFont typeface="Arial" panose="020B0604020202020204" pitchFamily="34" charset="0"/>
              <a:buChar char="■"/>
            </a:pPr>
            <a:r>
              <a:rPr lang="en-US" altLang="de-DE" sz="1600" dirty="0" smtClean="0">
                <a:solidFill>
                  <a:prstClr val="black"/>
                </a:solidFill>
              </a:rPr>
              <a:t>Pulsed Capacitor stimulus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F99633"/>
              </a:buClr>
              <a:buSzPct val="150000"/>
              <a:buFont typeface="Arial" panose="020B0604020202020204" pitchFamily="34" charset="0"/>
              <a:buChar char="■"/>
            </a:pPr>
            <a:r>
              <a:rPr lang="en-US" altLang="de-DE" sz="1600" dirty="0" smtClean="0">
                <a:solidFill>
                  <a:prstClr val="black"/>
                </a:solidFill>
              </a:rPr>
              <a:t>The 3 gain bit levels for 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Clr>
                <a:srgbClr val="F99633"/>
              </a:buClr>
              <a:buSzPct val="150000"/>
              <a:buFont typeface="Arial" panose="020B0604020202020204" pitchFamily="34" charset="0"/>
              <a:buChar char="■"/>
            </a:pPr>
            <a:r>
              <a:rPr lang="en-US" altLang="de-DE" sz="1600" dirty="0">
                <a:solidFill>
                  <a:prstClr val="black"/>
                </a:solidFill>
              </a:rPr>
              <a:t>All 352 storage cells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F99633"/>
              </a:buClr>
              <a:buSzPct val="150000"/>
              <a:buFont typeface="Arial" panose="020B0604020202020204" pitchFamily="34" charset="0"/>
              <a:buChar char="■"/>
            </a:pPr>
            <a:r>
              <a:rPr lang="en-US" altLang="de-DE" sz="1600" dirty="0" smtClean="0">
                <a:solidFill>
                  <a:prstClr val="black"/>
                </a:solidFill>
              </a:rPr>
              <a:t>Medium and low </a:t>
            </a:r>
            <a:r>
              <a:rPr lang="en-US" altLang="de-DE" sz="1600" dirty="0">
                <a:solidFill>
                  <a:prstClr val="black"/>
                </a:solidFill>
              </a:rPr>
              <a:t>gain </a:t>
            </a:r>
            <a:endParaRPr lang="en-US" altLang="de-DE" sz="1600" dirty="0" smtClean="0">
              <a:solidFill>
                <a:prstClr val="black"/>
              </a:solidFill>
            </a:endParaRP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Clr>
                <a:srgbClr val="F99633"/>
              </a:buClr>
              <a:buSzPct val="150000"/>
              <a:buFont typeface="Arial" panose="020B0604020202020204" pitchFamily="34" charset="0"/>
              <a:buChar char="■"/>
            </a:pPr>
            <a:r>
              <a:rPr lang="en-US" altLang="de-DE" sz="1600" dirty="0" smtClean="0">
                <a:solidFill>
                  <a:prstClr val="black"/>
                </a:solidFill>
              </a:rPr>
              <a:t>for one storage cell with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Clr>
                <a:srgbClr val="F99633"/>
              </a:buClr>
              <a:buSzPct val="150000"/>
              <a:buFont typeface="Arial" panose="020B0604020202020204" pitchFamily="34" charset="0"/>
              <a:buChar char="■"/>
            </a:pPr>
            <a:r>
              <a:rPr lang="en-US" altLang="de-DE" sz="1600" dirty="0" smtClean="0">
                <a:solidFill>
                  <a:prstClr val="black"/>
                </a:solidFill>
              </a:rPr>
              <a:t>Current Source stimulus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F99633"/>
              </a:buClr>
              <a:buSzPct val="150000"/>
              <a:buFont typeface="Arial" panose="020B0604020202020204" pitchFamily="34" charset="0"/>
              <a:buChar char="■"/>
            </a:pPr>
            <a:r>
              <a:rPr lang="en-US" altLang="de-DE" sz="1600" dirty="0" smtClean="0">
                <a:solidFill>
                  <a:prstClr val="black"/>
                </a:solidFill>
              </a:rPr>
              <a:t>Power consumption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422" y="1821170"/>
            <a:ext cx="3798277" cy="284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3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90" b="-11690"/>
          <a:stretch/>
        </p:blipFill>
        <p:spPr>
          <a:xfrm>
            <a:off x="0" y="1080000"/>
            <a:ext cx="9144000" cy="6307981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5477682"/>
          </a:xfrm>
          <a:prstGeom prst="rect">
            <a:avLst/>
          </a:prstGeom>
        </p:spPr>
      </p:pic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102775" y="1404155"/>
            <a:ext cx="2622841" cy="729445"/>
          </a:xfrm>
          <a:prstGeom prst="wedgeRoundRectCallout">
            <a:avLst>
              <a:gd name="adj1" fmla="val 64719"/>
              <a:gd name="adj2" fmla="val 76942"/>
              <a:gd name="adj3" fmla="val 16667"/>
            </a:avLst>
          </a:prstGeom>
          <a:solidFill>
            <a:srgbClr val="F99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de-DE" dirty="0" smtClean="0">
                <a:solidFill>
                  <a:prstClr val="black"/>
                </a:solidFill>
              </a:rPr>
              <a:t>Raw data: Test signal in even and odd pixels</a:t>
            </a:r>
            <a:endParaRPr lang="de-DE" altLang="de-DE" dirty="0">
              <a:solidFill>
                <a:prstClr val="black"/>
              </a:solidFill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102776" y="2337053"/>
            <a:ext cx="2622840" cy="661124"/>
          </a:xfrm>
          <a:prstGeom prst="wedgeRoundRectCallout">
            <a:avLst>
              <a:gd name="adj1" fmla="val 65077"/>
              <a:gd name="adj2" fmla="val 51527"/>
              <a:gd name="adj3" fmla="val 16667"/>
            </a:avLst>
          </a:prstGeom>
          <a:solidFill>
            <a:srgbClr val="F99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de-DE" dirty="0" smtClean="0">
                <a:solidFill>
                  <a:prstClr val="black"/>
                </a:solidFill>
              </a:rPr>
              <a:t>Calculated gains and pedestals</a:t>
            </a:r>
            <a:endParaRPr lang="de-DE" altLang="de-DE" dirty="0">
              <a:solidFill>
                <a:prstClr val="black"/>
              </a:solidFill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3294384" y="4233990"/>
            <a:ext cx="2218392" cy="918302"/>
          </a:xfrm>
          <a:prstGeom prst="wedgeRoundRectCallout">
            <a:avLst>
              <a:gd name="adj1" fmla="val 135887"/>
              <a:gd name="adj2" fmla="val -185550"/>
              <a:gd name="adj3" fmla="val 16667"/>
            </a:avLst>
          </a:prstGeom>
          <a:solidFill>
            <a:srgbClr val="F99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de-DE" dirty="0" smtClean="0">
                <a:solidFill>
                  <a:prstClr val="black"/>
                </a:solidFill>
              </a:rPr>
              <a:t>Gain- and pedestal matrices written to disc</a:t>
            </a:r>
            <a:endParaRPr lang="de-DE" altLang="de-DE" dirty="0">
              <a:solidFill>
                <a:prstClr val="black"/>
              </a:solidFill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287414" y="3271567"/>
            <a:ext cx="706117" cy="398268"/>
          </a:xfrm>
          <a:prstGeom prst="wedgeRoundRectCallout">
            <a:avLst>
              <a:gd name="adj1" fmla="val 108300"/>
              <a:gd name="adj2" fmla="val 129925"/>
              <a:gd name="adj3" fmla="val 16667"/>
            </a:avLst>
          </a:prstGeom>
          <a:solidFill>
            <a:srgbClr val="F99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de-DE" dirty="0" smtClean="0">
                <a:solidFill>
                  <a:prstClr val="black"/>
                </a:solidFill>
              </a:rPr>
              <a:t>Cuts</a:t>
            </a:r>
            <a:endParaRPr lang="de-DE" altLang="de-DE" dirty="0">
              <a:solidFill>
                <a:prstClr val="black"/>
              </a:solidFill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3059724" y="5562916"/>
            <a:ext cx="2286000" cy="725208"/>
          </a:xfrm>
          <a:prstGeom prst="wedgeRoundRectCallout">
            <a:avLst>
              <a:gd name="adj1" fmla="val -65281"/>
              <a:gd name="adj2" fmla="val -126739"/>
              <a:gd name="adj3" fmla="val 16667"/>
            </a:avLst>
          </a:prstGeom>
          <a:solidFill>
            <a:srgbClr val="F99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de-DE" dirty="0" smtClean="0">
                <a:solidFill>
                  <a:prstClr val="black"/>
                </a:solidFill>
              </a:rPr>
              <a:t>Evaluation Results (from A10_cteval.vi)</a:t>
            </a:r>
            <a:endParaRPr lang="de-DE" altLang="de-DE" dirty="0">
              <a:solidFill>
                <a:prstClr val="black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966"/>
            <a:ext cx="9144000" cy="54673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Wafer-</a:t>
            </a:r>
            <a:r>
              <a:rPr lang="de-DE" sz="3200" dirty="0" err="1" smtClean="0"/>
              <a:t>Scale</a:t>
            </a:r>
            <a:r>
              <a:rPr lang="de-DE" sz="3200" dirty="0" smtClean="0"/>
              <a:t> </a:t>
            </a:r>
            <a:r>
              <a:rPr lang="de-DE" sz="3200" dirty="0" err="1" smtClean="0"/>
              <a:t>Testing</a:t>
            </a:r>
            <a:r>
              <a:rPr lang="de-DE" sz="3200" dirty="0" smtClean="0"/>
              <a:t> </a:t>
            </a:r>
            <a:r>
              <a:rPr lang="de-DE" sz="3200" dirty="0" err="1" smtClean="0"/>
              <a:t>of</a:t>
            </a:r>
            <a:r>
              <a:rPr lang="de-DE" sz="3200" dirty="0" smtClean="0"/>
              <a:t> AGIPD 1.1</a:t>
            </a:r>
            <a:endParaRPr lang="de-DE" sz="3200" dirty="0"/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287414" y="1538781"/>
            <a:ext cx="706117" cy="398268"/>
          </a:xfrm>
          <a:prstGeom prst="wedgeRoundRectCallout">
            <a:avLst>
              <a:gd name="adj1" fmla="val 108300"/>
              <a:gd name="adj2" fmla="val 129925"/>
              <a:gd name="adj3" fmla="val 16667"/>
            </a:avLst>
          </a:prstGeom>
          <a:solidFill>
            <a:srgbClr val="F99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de-DE" dirty="0" smtClean="0">
                <a:solidFill>
                  <a:prstClr val="black"/>
                </a:solidFill>
              </a:rPr>
              <a:t>Cuts</a:t>
            </a:r>
            <a:endParaRPr lang="de-DE" altLang="de-DE" dirty="0">
              <a:solidFill>
                <a:prstClr val="black"/>
              </a:solidFill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2828392" y="2337053"/>
            <a:ext cx="1723292" cy="825827"/>
          </a:xfrm>
          <a:prstGeom prst="wedgeRoundRectCallout">
            <a:avLst>
              <a:gd name="adj1" fmla="val 101463"/>
              <a:gd name="adj2" fmla="val 109665"/>
              <a:gd name="adj3" fmla="val 16667"/>
            </a:avLst>
          </a:prstGeom>
          <a:solidFill>
            <a:srgbClr val="F99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de-DE" dirty="0" smtClean="0">
                <a:solidFill>
                  <a:prstClr val="black"/>
                </a:solidFill>
              </a:rPr>
              <a:t>Matrices read from disk</a:t>
            </a:r>
            <a:endParaRPr lang="de-DE" altLang="de-DE" dirty="0">
              <a:solidFill>
                <a:prstClr val="black"/>
              </a:solidFill>
            </a:endParaRP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287414" y="3229763"/>
            <a:ext cx="2687515" cy="743587"/>
          </a:xfrm>
          <a:prstGeom prst="wedgeRoundRectCallout">
            <a:avLst>
              <a:gd name="adj1" fmla="val 221495"/>
              <a:gd name="adj2" fmla="val 50703"/>
              <a:gd name="adj3" fmla="val 16667"/>
            </a:avLst>
          </a:prstGeom>
          <a:solidFill>
            <a:srgbClr val="F99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de-DE" dirty="0">
                <a:solidFill>
                  <a:prstClr val="black"/>
                </a:solidFill>
              </a:rPr>
              <a:t>Statistics (Pedestal and separation of gain bits)</a:t>
            </a:r>
            <a:endParaRPr lang="de-DE" altLang="de-DE" dirty="0">
              <a:solidFill>
                <a:prstClr val="black"/>
              </a:solidFill>
            </a:endParaRP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>
            <a:off x="1433146" y="4349677"/>
            <a:ext cx="2074985" cy="937913"/>
          </a:xfrm>
          <a:prstGeom prst="wedgeRoundRectCallout">
            <a:avLst>
              <a:gd name="adj1" fmla="val 82453"/>
              <a:gd name="adj2" fmla="val 73679"/>
              <a:gd name="adj3" fmla="val 16667"/>
            </a:avLst>
          </a:prstGeom>
          <a:solidFill>
            <a:srgbClr val="F99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de-DE" dirty="0" smtClean="0">
                <a:solidFill>
                  <a:prstClr val="black"/>
                </a:solidFill>
              </a:rPr>
              <a:t>Detailed results, e.g. dead storage cell map</a:t>
            </a:r>
            <a:endParaRPr lang="de-DE" altLang="de-DE" dirty="0">
              <a:solidFill>
                <a:prstClr val="black"/>
              </a:solidFill>
            </a:endParaRPr>
          </a:p>
        </p:txBody>
      </p:sp>
      <p:sp>
        <p:nvSpPr>
          <p:cNvPr id="24" name="TextBox 200"/>
          <p:cNvSpPr txBox="1"/>
          <p:nvPr/>
        </p:nvSpPr>
        <p:spPr>
          <a:xfrm>
            <a:off x="5661941" y="1540106"/>
            <a:ext cx="3464169" cy="2893100"/>
          </a:xfrm>
          <a:prstGeom prst="rect">
            <a:avLst/>
          </a:prstGeom>
          <a:solidFill>
            <a:srgbClr val="DBEEF4">
              <a:alpha val="85098"/>
            </a:srgbClr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99633"/>
              </a:buClr>
              <a:buSzPct val="150000"/>
            </a:pPr>
            <a:r>
              <a:rPr lang="en-US" altLang="de-DE" sz="1400" dirty="0" smtClean="0">
                <a:solidFill>
                  <a:prstClr val="black"/>
                </a:solidFill>
              </a:rPr>
              <a:t>The </a:t>
            </a:r>
            <a:r>
              <a:rPr lang="en-US" altLang="de-DE" sz="1400" dirty="0" err="1" smtClean="0">
                <a:solidFill>
                  <a:prstClr val="black"/>
                </a:solidFill>
              </a:rPr>
              <a:t>LABview</a:t>
            </a:r>
            <a:r>
              <a:rPr lang="en-US" altLang="de-DE" sz="1400" dirty="0" smtClean="0">
                <a:solidFill>
                  <a:prstClr val="black"/>
                </a:solidFill>
              </a:rPr>
              <a:t> software consists of four parts: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F99633"/>
              </a:buClr>
              <a:buSzPct val="150000"/>
              <a:buFont typeface="Arial" panose="020B0604020202020204" pitchFamily="34" charset="0"/>
              <a:buChar char="■"/>
            </a:pPr>
            <a:r>
              <a:rPr lang="en-US" altLang="de-DE" sz="1400" dirty="0" smtClean="0">
                <a:solidFill>
                  <a:prstClr val="black"/>
                </a:solidFill>
              </a:rPr>
              <a:t>A10_wprobe.vi - A routine to step the wafer, to </a:t>
            </a:r>
            <a:r>
              <a:rPr lang="en-US" altLang="de-DE" sz="1400" dirty="0" err="1" smtClean="0">
                <a:solidFill>
                  <a:prstClr val="black"/>
                </a:solidFill>
              </a:rPr>
              <a:t>accquire</a:t>
            </a:r>
            <a:r>
              <a:rPr lang="en-US" altLang="de-DE" sz="1400" dirty="0" smtClean="0">
                <a:solidFill>
                  <a:prstClr val="black"/>
                </a:solidFill>
              </a:rPr>
              <a:t> the data and to format it into matrices written to disc. It calls the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F99633"/>
              </a:buClr>
              <a:buSzPct val="150000"/>
              <a:buFont typeface="Arial" panose="020B0604020202020204" pitchFamily="34" charset="0"/>
              <a:buChar char="■"/>
            </a:pPr>
            <a:r>
              <a:rPr lang="en-US" altLang="de-DE" sz="1400" dirty="0" smtClean="0">
                <a:solidFill>
                  <a:prstClr val="black"/>
                </a:solidFill>
              </a:rPr>
              <a:t>A10_cteval.vi - Evaluation Routine for every Chip and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F99633"/>
              </a:buClr>
              <a:buSzPct val="150000"/>
              <a:buFont typeface="Arial" panose="020B0604020202020204" pitchFamily="34" charset="0"/>
              <a:buChar char="■"/>
            </a:pPr>
            <a:r>
              <a:rPr lang="en-US" altLang="de-DE" sz="1400" dirty="0" smtClean="0">
                <a:solidFill>
                  <a:prstClr val="black"/>
                </a:solidFill>
              </a:rPr>
              <a:t>A10_wmap.vi at the end, which produces a graphical wafer map.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F99633"/>
              </a:buClr>
              <a:buSzPct val="150000"/>
              <a:buFont typeface="Arial" panose="020B0604020202020204" pitchFamily="34" charset="0"/>
              <a:buChar char="■"/>
            </a:pPr>
            <a:r>
              <a:rPr lang="en-US" altLang="de-DE" sz="1400" dirty="0" smtClean="0">
                <a:solidFill>
                  <a:prstClr val="black"/>
                </a:solidFill>
              </a:rPr>
              <a:t>A10_eval.vi – same as A10_wprobe.vi, but reading from disk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99633"/>
              </a:buClr>
              <a:buSzPct val="150000"/>
            </a:pPr>
            <a:endParaRPr lang="en-US" altLang="de-DE" sz="1400" dirty="0">
              <a:solidFill>
                <a:prstClr val="black"/>
              </a:solidFill>
            </a:endParaRPr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3" y="1079999"/>
            <a:ext cx="5671228" cy="552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37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07504" y="1196751"/>
            <a:ext cx="8928992" cy="529612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Delivery of current system to XFEL HERA-South </a:t>
            </a:r>
            <a:r>
              <a:rPr lang="en-US" sz="2400" dirty="0" smtClean="0"/>
              <a:t>Dec. </a:t>
            </a:r>
            <a:r>
              <a:rPr lang="en-US" sz="2400" dirty="0" smtClean="0"/>
              <a:t>2016</a:t>
            </a:r>
          </a:p>
          <a:p>
            <a:pPr lvl="1"/>
            <a:r>
              <a:rPr lang="en-US" sz="2000" dirty="0" smtClean="0"/>
              <a:t>Support of XFEL during integration and operation</a:t>
            </a:r>
          </a:p>
          <a:p>
            <a:r>
              <a:rPr lang="en-US" sz="2400" dirty="0" smtClean="0"/>
              <a:t>Production of new Front-end Modules (AGIPD 1.1)</a:t>
            </a:r>
          </a:p>
          <a:p>
            <a:pPr lvl="1"/>
            <a:r>
              <a:rPr lang="en-US" sz="2000" dirty="0" smtClean="0"/>
              <a:t>At PSI: first modules bump-bonded mid January 2017; followed by assembly and testing at DESY, end January. Followed by rest of modules in February.</a:t>
            </a:r>
          </a:p>
          <a:p>
            <a:pPr lvl="1"/>
            <a:r>
              <a:rPr lang="en-US" sz="2000" dirty="0" smtClean="0"/>
              <a:t>At IZM: first modules bump-bonded by </a:t>
            </a:r>
            <a:r>
              <a:rPr lang="en-US" sz="2000" dirty="0" smtClean="0"/>
              <a:t>mid January</a:t>
            </a:r>
            <a:r>
              <a:rPr lang="en-US" sz="2000" dirty="0" smtClean="0"/>
              <a:t>; followed by testing at DESY in </a:t>
            </a:r>
            <a:r>
              <a:rPr lang="en-US" sz="2000" dirty="0"/>
              <a:t>J</a:t>
            </a:r>
            <a:r>
              <a:rPr lang="en-US" sz="2000" dirty="0" smtClean="0"/>
              <a:t>anuary; followed by more modules in </a:t>
            </a:r>
            <a:r>
              <a:rPr lang="en-US" sz="2000" dirty="0"/>
              <a:t>F</a:t>
            </a:r>
            <a:r>
              <a:rPr lang="en-US" sz="2000" dirty="0" smtClean="0"/>
              <a:t>ebruary.</a:t>
            </a:r>
          </a:p>
          <a:p>
            <a:pPr lvl="1"/>
            <a:r>
              <a:rPr lang="en-US" sz="2000" dirty="0" smtClean="0"/>
              <a:t>New mounting procedure (better thermal contact) by mid January</a:t>
            </a:r>
          </a:p>
          <a:p>
            <a:pPr lvl="1"/>
            <a:r>
              <a:rPr lang="en-US" sz="2000" dirty="0"/>
              <a:t>Update of Firm and software in January</a:t>
            </a:r>
          </a:p>
          <a:p>
            <a:pPr lvl="1"/>
            <a:r>
              <a:rPr lang="en-US" sz="2000" dirty="0" smtClean="0"/>
              <a:t>Calibration in February and March (at DESY), using MID chamber</a:t>
            </a:r>
          </a:p>
          <a:p>
            <a:pPr lvl="1"/>
            <a:r>
              <a:rPr lang="en-US" sz="2000" dirty="0" smtClean="0"/>
              <a:t>Delivery AGIPD 1.1 Modules to </a:t>
            </a:r>
            <a:r>
              <a:rPr lang="en-US" sz="2000" dirty="0" err="1" smtClean="0"/>
              <a:t>Eu.XFEL</a:t>
            </a:r>
            <a:r>
              <a:rPr lang="en-US" sz="2000" dirty="0" smtClean="0"/>
              <a:t> April 2017. Modules for testing will be delivered much earlier (January</a:t>
            </a:r>
            <a:r>
              <a:rPr lang="en-US" sz="2000" dirty="0" smtClean="0"/>
              <a:t>)</a:t>
            </a:r>
            <a:endParaRPr lang="en-US" sz="200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7504" y="71437"/>
            <a:ext cx="6696744" cy="92392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Timeline until acceptance 1</a:t>
            </a:r>
            <a:r>
              <a:rPr lang="en-US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1M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liennummernplatzhalter 5"/>
          <p:cNvSpPr txBox="1">
            <a:spLocks/>
          </p:cNvSpPr>
          <p:nvPr/>
        </p:nvSpPr>
        <p:spPr>
          <a:xfrm>
            <a:off x="8532440" y="6492875"/>
            <a:ext cx="61156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3261F3D-1DCA-4B65-87B0-173DD404E81A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633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611560" y="1196752"/>
            <a:ext cx="8136904" cy="525658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All parts are in hand (except for front-end modules)</a:t>
            </a:r>
          </a:p>
          <a:p>
            <a:r>
              <a:rPr lang="en-US" sz="2400" dirty="0" smtClean="0"/>
              <a:t>Finish assembly of system in January. </a:t>
            </a:r>
          </a:p>
          <a:p>
            <a:pPr lvl="1"/>
            <a:r>
              <a:rPr lang="en-US" sz="2000" dirty="0" smtClean="0"/>
              <a:t>Note: we can start as soon as the SPB system is out of the lab</a:t>
            </a:r>
          </a:p>
          <a:p>
            <a:pPr lvl="1"/>
            <a:r>
              <a:rPr lang="en-US" sz="2000" dirty="0" smtClean="0"/>
              <a:t>Note: vacuum chamber plus motion stages area already commissioned </a:t>
            </a:r>
            <a:endParaRPr lang="en-US" sz="2000" dirty="0"/>
          </a:p>
          <a:p>
            <a:pPr lvl="1"/>
            <a:r>
              <a:rPr lang="en-US" sz="2000" dirty="0" smtClean="0"/>
              <a:t>Assembly of quadrants</a:t>
            </a:r>
          </a:p>
          <a:p>
            <a:pPr lvl="1"/>
            <a:r>
              <a:rPr lang="en-US" sz="2000" dirty="0" smtClean="0"/>
              <a:t>Mounting quadrants into vacuum chamber</a:t>
            </a:r>
          </a:p>
          <a:p>
            <a:pPr lvl="1"/>
            <a:r>
              <a:rPr lang="en-US" sz="2000" dirty="0" smtClean="0"/>
              <a:t>Mounting of all flanges onto chamber</a:t>
            </a:r>
          </a:p>
          <a:p>
            <a:r>
              <a:rPr lang="en-US" sz="2400" dirty="0" smtClean="0"/>
              <a:t>Start commissioning system in February, using the AGIPD 1.1 modules for SPB. </a:t>
            </a:r>
          </a:p>
          <a:p>
            <a:r>
              <a:rPr lang="en-US" sz="2400" dirty="0" smtClean="0"/>
              <a:t>Continue commissioning system until April 2017.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until delivery 2</a:t>
            </a:r>
            <a:r>
              <a:rPr lang="en-US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1M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liennummernplatzhalter 5"/>
          <p:cNvSpPr txBox="1">
            <a:spLocks/>
          </p:cNvSpPr>
          <p:nvPr/>
        </p:nvSpPr>
        <p:spPr>
          <a:xfrm>
            <a:off x="8532440" y="6492875"/>
            <a:ext cx="61156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3261F3D-1DCA-4B65-87B0-173DD404E81A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48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6632"/>
            <a:ext cx="8229600" cy="949821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AGIPD Read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Out-Principle</a:t>
            </a:r>
            <a:endParaRPr lang="de-DE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Rechteck 331"/>
          <p:cNvSpPr/>
          <p:nvPr/>
        </p:nvSpPr>
        <p:spPr>
          <a:xfrm>
            <a:off x="827584" y="1513944"/>
            <a:ext cx="8136904" cy="31405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Gerade Verbindung 332"/>
          <p:cNvCxnSpPr/>
          <p:nvPr/>
        </p:nvCxnSpPr>
        <p:spPr bwMode="auto">
          <a:xfrm>
            <a:off x="6697707" y="1519386"/>
            <a:ext cx="0" cy="313515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echteck 333"/>
          <p:cNvSpPr/>
          <p:nvPr/>
        </p:nvSpPr>
        <p:spPr>
          <a:xfrm>
            <a:off x="2143351" y="1519386"/>
            <a:ext cx="1636561" cy="16135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ck 334"/>
          <p:cNvSpPr/>
          <p:nvPr/>
        </p:nvSpPr>
        <p:spPr>
          <a:xfrm>
            <a:off x="251520" y="1513945"/>
            <a:ext cx="576064" cy="31405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335"/>
          <p:cNvSpPr/>
          <p:nvPr/>
        </p:nvSpPr>
        <p:spPr>
          <a:xfrm>
            <a:off x="5589003" y="4654540"/>
            <a:ext cx="3375484" cy="17176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feld 336"/>
          <p:cNvSpPr txBox="1"/>
          <p:nvPr/>
        </p:nvSpPr>
        <p:spPr>
          <a:xfrm>
            <a:off x="39451" y="1066453"/>
            <a:ext cx="1462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Sensor</a:t>
            </a:r>
            <a:endParaRPr lang="en-US" sz="2400" dirty="0"/>
          </a:p>
        </p:txBody>
      </p:sp>
      <p:sp>
        <p:nvSpPr>
          <p:cNvPr id="11" name="Textfeld 341"/>
          <p:cNvSpPr txBox="1"/>
          <p:nvPr/>
        </p:nvSpPr>
        <p:spPr>
          <a:xfrm>
            <a:off x="2493832" y="1051911"/>
            <a:ext cx="3163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Electronics per pixel</a:t>
            </a:r>
            <a:endParaRPr lang="en-US" sz="2400" dirty="0"/>
          </a:p>
        </p:txBody>
      </p:sp>
      <p:sp>
        <p:nvSpPr>
          <p:cNvPr id="12" name="Textfeld 344"/>
          <p:cNvSpPr txBox="1"/>
          <p:nvPr/>
        </p:nvSpPr>
        <p:spPr>
          <a:xfrm>
            <a:off x="3851920" y="5059374"/>
            <a:ext cx="1728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ASIC periphery</a:t>
            </a:r>
            <a:endParaRPr lang="en-US" sz="2800" dirty="0"/>
          </a:p>
        </p:txBody>
      </p:sp>
      <p:sp>
        <p:nvSpPr>
          <p:cNvPr id="13" name="Text Box 1657"/>
          <p:cNvSpPr txBox="1">
            <a:spLocks noChangeArrowheads="1"/>
          </p:cNvSpPr>
          <p:nvPr/>
        </p:nvSpPr>
        <p:spPr bwMode="auto">
          <a:xfrm>
            <a:off x="5652120" y="5036983"/>
            <a:ext cx="11525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it-IT" sz="2400" dirty="0">
                <a:latin typeface="Calibri" pitchFamily="34" charset="0"/>
                <a:cs typeface="Calibri" pitchFamily="34" charset="0"/>
              </a:rPr>
              <a:t>Chip output  driver</a:t>
            </a:r>
          </a:p>
        </p:txBody>
      </p:sp>
      <p:sp>
        <p:nvSpPr>
          <p:cNvPr id="14" name="Rechteck 367"/>
          <p:cNvSpPr/>
          <p:nvPr/>
        </p:nvSpPr>
        <p:spPr>
          <a:xfrm>
            <a:off x="3918809" y="2354257"/>
            <a:ext cx="1502472" cy="177561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hteck 368"/>
          <p:cNvSpPr/>
          <p:nvPr/>
        </p:nvSpPr>
        <p:spPr>
          <a:xfrm>
            <a:off x="5657776" y="2133591"/>
            <a:ext cx="924220" cy="18280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83"/>
          <p:cNvSpPr>
            <a:spLocks noChangeArrowheads="1"/>
          </p:cNvSpPr>
          <p:nvPr/>
        </p:nvSpPr>
        <p:spPr bwMode="auto">
          <a:xfrm>
            <a:off x="6581996" y="5044978"/>
            <a:ext cx="2018619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it-IT" sz="2400" dirty="0" err="1">
                <a:solidFill>
                  <a:schemeClr val="bg1"/>
                </a:solidFill>
                <a:latin typeface="+mn-lt"/>
              </a:rPr>
              <a:t>Mux</a:t>
            </a:r>
            <a:endParaRPr lang="it-IT" sz="24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7" name="Gruppieren 370"/>
          <p:cNvGrpSpPr/>
          <p:nvPr/>
        </p:nvGrpSpPr>
        <p:grpSpPr>
          <a:xfrm>
            <a:off x="1128763" y="1513945"/>
            <a:ext cx="2243373" cy="3061742"/>
            <a:chOff x="1128763" y="1513945"/>
            <a:chExt cx="2243373" cy="3061742"/>
          </a:xfrm>
        </p:grpSpPr>
        <p:grpSp>
          <p:nvGrpSpPr>
            <p:cNvPr id="18" name="Gruppieren 371"/>
            <p:cNvGrpSpPr/>
            <p:nvPr/>
          </p:nvGrpSpPr>
          <p:grpSpPr>
            <a:xfrm>
              <a:off x="1128763" y="1513945"/>
              <a:ext cx="2243373" cy="3061742"/>
              <a:chOff x="1128763" y="1513945"/>
              <a:chExt cx="2243373" cy="3061742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20" name="Rechteck 373"/>
              <p:cNvSpPr/>
              <p:nvPr/>
            </p:nvSpPr>
            <p:spPr>
              <a:xfrm>
                <a:off x="1128763" y="1513945"/>
                <a:ext cx="947220" cy="306174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hteck 374"/>
              <p:cNvSpPr/>
              <p:nvPr/>
            </p:nvSpPr>
            <p:spPr>
              <a:xfrm>
                <a:off x="2075983" y="3205898"/>
                <a:ext cx="1296153" cy="1369789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9" name="Gerade Verbindung 372"/>
            <p:cNvCxnSpPr/>
            <p:nvPr/>
          </p:nvCxnSpPr>
          <p:spPr>
            <a:xfrm flipV="1">
              <a:off x="2075983" y="3223410"/>
              <a:ext cx="0" cy="1352277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2" name="Rechteck 375"/>
          <p:cNvSpPr/>
          <p:nvPr/>
        </p:nvSpPr>
        <p:spPr>
          <a:xfrm>
            <a:off x="913163" y="3639335"/>
            <a:ext cx="274462" cy="93635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uppieren 376"/>
          <p:cNvGrpSpPr/>
          <p:nvPr/>
        </p:nvGrpSpPr>
        <p:grpSpPr>
          <a:xfrm>
            <a:off x="251520" y="1640673"/>
            <a:ext cx="7848387" cy="2935288"/>
            <a:chOff x="251520" y="1640673"/>
            <a:chExt cx="7848387" cy="2935288"/>
          </a:xfrm>
        </p:grpSpPr>
        <p:cxnSp>
          <p:nvCxnSpPr>
            <p:cNvPr id="24" name="Gerade Verbindung 377"/>
            <p:cNvCxnSpPr>
              <a:stCxn id="195" idx="0"/>
            </p:cNvCxnSpPr>
            <p:nvPr/>
          </p:nvCxnSpPr>
          <p:spPr>
            <a:xfrm flipV="1">
              <a:off x="502632" y="2797166"/>
              <a:ext cx="0" cy="80406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Gleichschenkliges Dreieck 378"/>
            <p:cNvSpPr/>
            <p:nvPr/>
          </p:nvSpPr>
          <p:spPr>
            <a:xfrm>
              <a:off x="408600" y="3090858"/>
              <a:ext cx="186805" cy="180182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Gerade Verbindung 379"/>
            <p:cNvCxnSpPr/>
            <p:nvPr/>
          </p:nvCxnSpPr>
          <p:spPr>
            <a:xfrm flipH="1">
              <a:off x="364518" y="3074185"/>
              <a:ext cx="274968" cy="0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xtfeld 380"/>
            <p:cNvSpPr txBox="1"/>
            <p:nvPr/>
          </p:nvSpPr>
          <p:spPr>
            <a:xfrm>
              <a:off x="251520" y="2492896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HV</a:t>
              </a:r>
              <a:endParaRPr lang="en-US" dirty="0"/>
            </a:p>
          </p:txBody>
        </p:sp>
        <p:grpSp>
          <p:nvGrpSpPr>
            <p:cNvPr id="28" name="Gruppieren 381"/>
            <p:cNvGrpSpPr/>
            <p:nvPr/>
          </p:nvGrpSpPr>
          <p:grpSpPr>
            <a:xfrm>
              <a:off x="467544" y="1640673"/>
              <a:ext cx="7632363" cy="2935288"/>
              <a:chOff x="467544" y="1640673"/>
              <a:chExt cx="7632363" cy="2935288"/>
            </a:xfrm>
          </p:grpSpPr>
          <p:sp>
            <p:nvSpPr>
              <p:cNvPr id="29" name="Freeform 628"/>
              <p:cNvSpPr>
                <a:spLocks noChangeArrowheads="1"/>
              </p:cNvSpPr>
              <p:nvPr/>
            </p:nvSpPr>
            <p:spPr bwMode="auto">
              <a:xfrm>
                <a:off x="971600" y="3875872"/>
                <a:ext cx="157163" cy="155575"/>
              </a:xfrm>
              <a:custGeom>
                <a:avLst/>
                <a:gdLst>
                  <a:gd name="T0" fmla="*/ 49 w 99"/>
                  <a:gd name="T1" fmla="*/ 0 h 98"/>
                  <a:gd name="T2" fmla="*/ 70 w 99"/>
                  <a:gd name="T3" fmla="*/ 4 h 98"/>
                  <a:gd name="T4" fmla="*/ 86 w 99"/>
                  <a:gd name="T5" fmla="*/ 16 h 98"/>
                  <a:gd name="T6" fmla="*/ 95 w 99"/>
                  <a:gd name="T7" fmla="*/ 32 h 98"/>
                  <a:gd name="T8" fmla="*/ 99 w 99"/>
                  <a:gd name="T9" fmla="*/ 49 h 98"/>
                  <a:gd name="T10" fmla="*/ 95 w 99"/>
                  <a:gd name="T11" fmla="*/ 69 h 98"/>
                  <a:gd name="T12" fmla="*/ 86 w 99"/>
                  <a:gd name="T13" fmla="*/ 82 h 98"/>
                  <a:gd name="T14" fmla="*/ 70 w 99"/>
                  <a:gd name="T15" fmla="*/ 94 h 98"/>
                  <a:gd name="T16" fmla="*/ 49 w 99"/>
                  <a:gd name="T17" fmla="*/ 98 h 98"/>
                  <a:gd name="T18" fmla="*/ 33 w 99"/>
                  <a:gd name="T19" fmla="*/ 94 h 98"/>
                  <a:gd name="T20" fmla="*/ 16 w 99"/>
                  <a:gd name="T21" fmla="*/ 82 h 98"/>
                  <a:gd name="T22" fmla="*/ 4 w 99"/>
                  <a:gd name="T23" fmla="*/ 69 h 98"/>
                  <a:gd name="T24" fmla="*/ 0 w 99"/>
                  <a:gd name="T25" fmla="*/ 49 h 98"/>
                  <a:gd name="T26" fmla="*/ 4 w 99"/>
                  <a:gd name="T27" fmla="*/ 32 h 98"/>
                  <a:gd name="T28" fmla="*/ 16 w 99"/>
                  <a:gd name="T29" fmla="*/ 16 h 98"/>
                  <a:gd name="T30" fmla="*/ 33 w 99"/>
                  <a:gd name="T31" fmla="*/ 4 h 98"/>
                  <a:gd name="T32" fmla="*/ 49 w 99"/>
                  <a:gd name="T33" fmla="*/ 0 h 9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9" h="98">
                    <a:moveTo>
                      <a:pt x="49" y="0"/>
                    </a:moveTo>
                    <a:lnTo>
                      <a:pt x="70" y="4"/>
                    </a:lnTo>
                    <a:lnTo>
                      <a:pt x="86" y="16"/>
                    </a:lnTo>
                    <a:lnTo>
                      <a:pt x="95" y="32"/>
                    </a:lnTo>
                    <a:lnTo>
                      <a:pt x="99" y="49"/>
                    </a:lnTo>
                    <a:lnTo>
                      <a:pt x="95" y="69"/>
                    </a:lnTo>
                    <a:lnTo>
                      <a:pt x="86" y="82"/>
                    </a:lnTo>
                    <a:lnTo>
                      <a:pt x="70" y="94"/>
                    </a:lnTo>
                    <a:lnTo>
                      <a:pt x="49" y="98"/>
                    </a:lnTo>
                    <a:lnTo>
                      <a:pt x="33" y="94"/>
                    </a:lnTo>
                    <a:lnTo>
                      <a:pt x="16" y="82"/>
                    </a:lnTo>
                    <a:lnTo>
                      <a:pt x="4" y="69"/>
                    </a:lnTo>
                    <a:lnTo>
                      <a:pt x="0" y="49"/>
                    </a:lnTo>
                    <a:lnTo>
                      <a:pt x="4" y="32"/>
                    </a:lnTo>
                    <a:lnTo>
                      <a:pt x="16" y="16"/>
                    </a:lnTo>
                    <a:lnTo>
                      <a:pt x="33" y="4"/>
                    </a:lnTo>
                    <a:lnTo>
                      <a:pt x="49" y="0"/>
                    </a:lnTo>
                  </a:path>
                </a:pathLst>
              </a:custGeom>
              <a:solidFill>
                <a:srgbClr val="FFDC6D"/>
              </a:solidFill>
              <a:ln>
                <a:headEnd/>
                <a:tailEnd/>
              </a:ln>
              <a:effectLst/>
              <a:ex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Freeform 629"/>
              <p:cNvSpPr>
                <a:spLocks noChangeArrowheads="1"/>
              </p:cNvSpPr>
              <p:nvPr/>
            </p:nvSpPr>
            <p:spPr bwMode="auto">
              <a:xfrm>
                <a:off x="971600" y="3796497"/>
                <a:ext cx="157163" cy="157163"/>
              </a:xfrm>
              <a:custGeom>
                <a:avLst/>
                <a:gdLst>
                  <a:gd name="T0" fmla="*/ 49 w 99"/>
                  <a:gd name="T1" fmla="*/ 0 h 99"/>
                  <a:gd name="T2" fmla="*/ 70 w 99"/>
                  <a:gd name="T3" fmla="*/ 4 h 99"/>
                  <a:gd name="T4" fmla="*/ 86 w 99"/>
                  <a:gd name="T5" fmla="*/ 17 h 99"/>
                  <a:gd name="T6" fmla="*/ 95 w 99"/>
                  <a:gd name="T7" fmla="*/ 33 h 99"/>
                  <a:gd name="T8" fmla="*/ 99 w 99"/>
                  <a:gd name="T9" fmla="*/ 50 h 99"/>
                  <a:gd name="T10" fmla="*/ 95 w 99"/>
                  <a:gd name="T11" fmla="*/ 70 h 99"/>
                  <a:gd name="T12" fmla="*/ 86 w 99"/>
                  <a:gd name="T13" fmla="*/ 87 h 99"/>
                  <a:gd name="T14" fmla="*/ 70 w 99"/>
                  <a:gd name="T15" fmla="*/ 95 h 99"/>
                  <a:gd name="T16" fmla="*/ 49 w 99"/>
                  <a:gd name="T17" fmla="*/ 99 h 99"/>
                  <a:gd name="T18" fmla="*/ 33 w 99"/>
                  <a:gd name="T19" fmla="*/ 95 h 99"/>
                  <a:gd name="T20" fmla="*/ 16 w 99"/>
                  <a:gd name="T21" fmla="*/ 87 h 99"/>
                  <a:gd name="T22" fmla="*/ 4 w 99"/>
                  <a:gd name="T23" fmla="*/ 70 h 99"/>
                  <a:gd name="T24" fmla="*/ 0 w 99"/>
                  <a:gd name="T25" fmla="*/ 50 h 99"/>
                  <a:gd name="T26" fmla="*/ 4 w 99"/>
                  <a:gd name="T27" fmla="*/ 33 h 99"/>
                  <a:gd name="T28" fmla="*/ 16 w 99"/>
                  <a:gd name="T29" fmla="*/ 17 h 99"/>
                  <a:gd name="T30" fmla="*/ 33 w 99"/>
                  <a:gd name="T31" fmla="*/ 4 h 99"/>
                  <a:gd name="T32" fmla="*/ 49 w 99"/>
                  <a:gd name="T33" fmla="*/ 0 h 9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9" h="99">
                    <a:moveTo>
                      <a:pt x="49" y="0"/>
                    </a:moveTo>
                    <a:lnTo>
                      <a:pt x="70" y="4"/>
                    </a:lnTo>
                    <a:lnTo>
                      <a:pt x="86" y="17"/>
                    </a:lnTo>
                    <a:lnTo>
                      <a:pt x="95" y="33"/>
                    </a:lnTo>
                    <a:lnTo>
                      <a:pt x="99" y="50"/>
                    </a:lnTo>
                    <a:lnTo>
                      <a:pt x="95" y="70"/>
                    </a:lnTo>
                    <a:lnTo>
                      <a:pt x="86" y="87"/>
                    </a:lnTo>
                    <a:lnTo>
                      <a:pt x="70" y="95"/>
                    </a:lnTo>
                    <a:lnTo>
                      <a:pt x="49" y="99"/>
                    </a:lnTo>
                    <a:lnTo>
                      <a:pt x="33" y="95"/>
                    </a:lnTo>
                    <a:lnTo>
                      <a:pt x="16" y="87"/>
                    </a:lnTo>
                    <a:lnTo>
                      <a:pt x="4" y="70"/>
                    </a:lnTo>
                    <a:lnTo>
                      <a:pt x="0" y="50"/>
                    </a:lnTo>
                    <a:lnTo>
                      <a:pt x="4" y="33"/>
                    </a:lnTo>
                    <a:lnTo>
                      <a:pt x="16" y="17"/>
                    </a:lnTo>
                    <a:lnTo>
                      <a:pt x="33" y="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DC6D"/>
              </a:solidFill>
              <a:ln/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Line 631"/>
              <p:cNvSpPr>
                <a:spLocks noChangeShapeType="1"/>
              </p:cNvSpPr>
              <p:nvPr/>
            </p:nvSpPr>
            <p:spPr bwMode="auto">
              <a:xfrm>
                <a:off x="1049388" y="3647272"/>
                <a:ext cx="1588" cy="149225"/>
              </a:xfrm>
              <a:prstGeom prst="line">
                <a:avLst/>
              </a:prstGeom>
              <a:noFill/>
              <a:ln w="12600">
                <a:solidFill>
                  <a:srgbClr val="1F1A1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632"/>
              <p:cNvSpPr>
                <a:spLocks noChangeShapeType="1"/>
              </p:cNvSpPr>
              <p:nvPr/>
            </p:nvSpPr>
            <p:spPr bwMode="auto">
              <a:xfrm>
                <a:off x="1049388" y="4031447"/>
                <a:ext cx="0" cy="306387"/>
              </a:xfrm>
              <a:prstGeom prst="line">
                <a:avLst/>
              </a:prstGeom>
              <a:noFill/>
              <a:ln w="12600">
                <a:solidFill>
                  <a:srgbClr val="1F1A1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633"/>
              <p:cNvSpPr>
                <a:spLocks noChangeArrowheads="1"/>
              </p:cNvSpPr>
              <p:nvPr/>
            </p:nvSpPr>
            <p:spPr bwMode="auto">
              <a:xfrm>
                <a:off x="971600" y="4337834"/>
                <a:ext cx="157163" cy="77788"/>
              </a:xfrm>
              <a:custGeom>
                <a:avLst/>
                <a:gdLst>
                  <a:gd name="T0" fmla="*/ 99 w 99"/>
                  <a:gd name="T1" fmla="*/ 0 h 49"/>
                  <a:gd name="T2" fmla="*/ 0 w 99"/>
                  <a:gd name="T3" fmla="*/ 0 h 49"/>
                  <a:gd name="T4" fmla="*/ 49 w 99"/>
                  <a:gd name="T5" fmla="*/ 49 h 49"/>
                  <a:gd name="T6" fmla="*/ 99 w 99"/>
                  <a:gd name="T7" fmla="*/ 0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9" h="49">
                    <a:moveTo>
                      <a:pt x="99" y="0"/>
                    </a:moveTo>
                    <a:lnTo>
                      <a:pt x="0" y="0"/>
                    </a:lnTo>
                    <a:lnTo>
                      <a:pt x="49" y="49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FFDC6D"/>
              </a:solidFill>
              <a:ln/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4" name="Group 1865"/>
              <p:cNvGrpSpPr>
                <a:grpSpLocks/>
              </p:cNvGrpSpPr>
              <p:nvPr/>
            </p:nvGrpSpPr>
            <p:grpSpPr bwMode="auto">
              <a:xfrm>
                <a:off x="467544" y="1640673"/>
                <a:ext cx="7632363" cy="2935288"/>
                <a:chOff x="514" y="2167"/>
                <a:chExt cx="5438" cy="1849"/>
              </a:xfrm>
            </p:grpSpPr>
            <p:sp>
              <p:nvSpPr>
                <p:cNvPr id="35" name="Freeform 1853"/>
                <p:cNvSpPr>
                  <a:spLocks/>
                </p:cNvSpPr>
                <p:nvPr/>
              </p:nvSpPr>
              <p:spPr bwMode="auto">
                <a:xfrm>
                  <a:off x="4788" y="2167"/>
                  <a:ext cx="1164" cy="1849"/>
                </a:xfrm>
                <a:custGeom>
                  <a:avLst/>
                  <a:gdLst>
                    <a:gd name="T0" fmla="*/ 99 w 391"/>
                    <a:gd name="T1" fmla="*/ 0 h 1646"/>
                    <a:gd name="T2" fmla="*/ 292 w 391"/>
                    <a:gd name="T3" fmla="*/ 0 h 1646"/>
                    <a:gd name="T4" fmla="*/ 292 w 391"/>
                    <a:gd name="T5" fmla="*/ 1502 h 1646"/>
                    <a:gd name="T6" fmla="*/ 391 w 391"/>
                    <a:gd name="T7" fmla="*/ 1502 h 1646"/>
                    <a:gd name="T8" fmla="*/ 193 w 391"/>
                    <a:gd name="T9" fmla="*/ 1646 h 1646"/>
                    <a:gd name="T10" fmla="*/ 0 w 391"/>
                    <a:gd name="T11" fmla="*/ 1502 h 1646"/>
                    <a:gd name="T12" fmla="*/ 99 w 391"/>
                    <a:gd name="T13" fmla="*/ 1502 h 1646"/>
                    <a:gd name="T14" fmla="*/ 99 w 391"/>
                    <a:gd name="T15" fmla="*/ 0 h 16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91" h="1646">
                      <a:moveTo>
                        <a:pt x="99" y="0"/>
                      </a:moveTo>
                      <a:lnTo>
                        <a:pt x="292" y="0"/>
                      </a:lnTo>
                      <a:lnTo>
                        <a:pt x="292" y="1502"/>
                      </a:lnTo>
                      <a:lnTo>
                        <a:pt x="391" y="1502"/>
                      </a:lnTo>
                      <a:lnTo>
                        <a:pt x="193" y="1646"/>
                      </a:lnTo>
                      <a:lnTo>
                        <a:pt x="0" y="1502"/>
                      </a:lnTo>
                      <a:lnTo>
                        <a:pt x="99" y="1502"/>
                      </a:lnTo>
                      <a:lnTo>
                        <a:pt x="99" y="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36" name="Group 1809"/>
                <p:cNvGrpSpPr>
                  <a:grpSpLocks/>
                </p:cNvGrpSpPr>
                <p:nvPr/>
              </p:nvGrpSpPr>
              <p:grpSpPr bwMode="auto">
                <a:xfrm>
                  <a:off x="514" y="2212"/>
                  <a:ext cx="2459" cy="1699"/>
                  <a:chOff x="514" y="2212"/>
                  <a:chExt cx="2459" cy="1699"/>
                </a:xfrm>
              </p:grpSpPr>
              <p:sp>
                <p:nvSpPr>
                  <p:cNvPr id="91" name="Freeform 1609"/>
                  <p:cNvSpPr>
                    <a:spLocks/>
                  </p:cNvSpPr>
                  <p:nvPr/>
                </p:nvSpPr>
                <p:spPr bwMode="auto">
                  <a:xfrm>
                    <a:off x="1222" y="3234"/>
                    <a:ext cx="297" cy="390"/>
                  </a:xfrm>
                  <a:custGeom>
                    <a:avLst/>
                    <a:gdLst>
                      <a:gd name="T0" fmla="*/ 0 w 297"/>
                      <a:gd name="T1" fmla="*/ 386 h 390"/>
                      <a:gd name="T2" fmla="*/ 0 w 297"/>
                      <a:gd name="T3" fmla="*/ 193 h 390"/>
                      <a:gd name="T4" fmla="*/ 0 w 297"/>
                      <a:gd name="T5" fmla="*/ 0 h 390"/>
                      <a:gd name="T6" fmla="*/ 293 w 297"/>
                      <a:gd name="T7" fmla="*/ 189 h 390"/>
                      <a:gd name="T8" fmla="*/ 297 w 297"/>
                      <a:gd name="T9" fmla="*/ 193 h 390"/>
                      <a:gd name="T10" fmla="*/ 293 w 297"/>
                      <a:gd name="T11" fmla="*/ 197 h 390"/>
                      <a:gd name="T12" fmla="*/ 0 w 297"/>
                      <a:gd name="T13" fmla="*/ 390 h 390"/>
                      <a:gd name="T14" fmla="*/ 0 w 297"/>
                      <a:gd name="T15" fmla="*/ 386 h 3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97" h="390">
                        <a:moveTo>
                          <a:pt x="0" y="386"/>
                        </a:moveTo>
                        <a:lnTo>
                          <a:pt x="0" y="193"/>
                        </a:lnTo>
                        <a:lnTo>
                          <a:pt x="0" y="0"/>
                        </a:lnTo>
                        <a:lnTo>
                          <a:pt x="293" y="189"/>
                        </a:lnTo>
                        <a:lnTo>
                          <a:pt x="297" y="193"/>
                        </a:lnTo>
                        <a:lnTo>
                          <a:pt x="293" y="197"/>
                        </a:lnTo>
                        <a:lnTo>
                          <a:pt x="0" y="390"/>
                        </a:lnTo>
                        <a:lnTo>
                          <a:pt x="0" y="386"/>
                        </a:lnTo>
                        <a:close/>
                      </a:path>
                    </a:pathLst>
                  </a:custGeom>
                  <a:solidFill>
                    <a:srgbClr val="FFF97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" name="Freeform 1610"/>
                  <p:cNvSpPr>
                    <a:spLocks/>
                  </p:cNvSpPr>
                  <p:nvPr/>
                </p:nvSpPr>
                <p:spPr bwMode="auto">
                  <a:xfrm>
                    <a:off x="1222" y="3234"/>
                    <a:ext cx="297" cy="390"/>
                  </a:xfrm>
                  <a:custGeom>
                    <a:avLst/>
                    <a:gdLst>
                      <a:gd name="T0" fmla="*/ 0 w 297"/>
                      <a:gd name="T1" fmla="*/ 386 h 390"/>
                      <a:gd name="T2" fmla="*/ 0 w 297"/>
                      <a:gd name="T3" fmla="*/ 193 h 390"/>
                      <a:gd name="T4" fmla="*/ 0 w 297"/>
                      <a:gd name="T5" fmla="*/ 193 h 390"/>
                      <a:gd name="T6" fmla="*/ 0 w 297"/>
                      <a:gd name="T7" fmla="*/ 0 h 390"/>
                      <a:gd name="T8" fmla="*/ 0 w 297"/>
                      <a:gd name="T9" fmla="*/ 0 h 390"/>
                      <a:gd name="T10" fmla="*/ 293 w 297"/>
                      <a:gd name="T11" fmla="*/ 189 h 390"/>
                      <a:gd name="T12" fmla="*/ 297 w 297"/>
                      <a:gd name="T13" fmla="*/ 193 h 390"/>
                      <a:gd name="T14" fmla="*/ 293 w 297"/>
                      <a:gd name="T15" fmla="*/ 197 h 390"/>
                      <a:gd name="T16" fmla="*/ 0 w 297"/>
                      <a:gd name="T17" fmla="*/ 390 h 390"/>
                      <a:gd name="T18" fmla="*/ 0 w 297"/>
                      <a:gd name="T19" fmla="*/ 386 h 3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97" h="390">
                        <a:moveTo>
                          <a:pt x="0" y="386"/>
                        </a:moveTo>
                        <a:lnTo>
                          <a:pt x="0" y="193"/>
                        </a:lnTo>
                        <a:lnTo>
                          <a:pt x="0" y="193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293" y="189"/>
                        </a:lnTo>
                        <a:lnTo>
                          <a:pt x="297" y="193"/>
                        </a:lnTo>
                        <a:lnTo>
                          <a:pt x="293" y="197"/>
                        </a:lnTo>
                        <a:lnTo>
                          <a:pt x="0" y="390"/>
                        </a:lnTo>
                        <a:lnTo>
                          <a:pt x="0" y="386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" name="Freeform 1611"/>
                  <p:cNvSpPr>
                    <a:spLocks/>
                  </p:cNvSpPr>
                  <p:nvPr/>
                </p:nvSpPr>
                <p:spPr bwMode="auto">
                  <a:xfrm>
                    <a:off x="1515" y="3402"/>
                    <a:ext cx="45" cy="50"/>
                  </a:xfrm>
                  <a:custGeom>
                    <a:avLst/>
                    <a:gdLst>
                      <a:gd name="T0" fmla="*/ 20 w 45"/>
                      <a:gd name="T1" fmla="*/ 0 h 50"/>
                      <a:gd name="T2" fmla="*/ 33 w 45"/>
                      <a:gd name="T3" fmla="*/ 0 h 50"/>
                      <a:gd name="T4" fmla="*/ 41 w 45"/>
                      <a:gd name="T5" fmla="*/ 9 h 50"/>
                      <a:gd name="T6" fmla="*/ 45 w 45"/>
                      <a:gd name="T7" fmla="*/ 17 h 50"/>
                      <a:gd name="T8" fmla="*/ 45 w 45"/>
                      <a:gd name="T9" fmla="*/ 25 h 50"/>
                      <a:gd name="T10" fmla="*/ 45 w 45"/>
                      <a:gd name="T11" fmla="*/ 33 h 50"/>
                      <a:gd name="T12" fmla="*/ 41 w 45"/>
                      <a:gd name="T13" fmla="*/ 41 h 50"/>
                      <a:gd name="T14" fmla="*/ 33 w 45"/>
                      <a:gd name="T15" fmla="*/ 45 h 50"/>
                      <a:gd name="T16" fmla="*/ 20 w 45"/>
                      <a:gd name="T17" fmla="*/ 50 h 50"/>
                      <a:gd name="T18" fmla="*/ 12 w 45"/>
                      <a:gd name="T19" fmla="*/ 45 h 50"/>
                      <a:gd name="T20" fmla="*/ 4 w 45"/>
                      <a:gd name="T21" fmla="*/ 41 h 50"/>
                      <a:gd name="T22" fmla="*/ 0 w 45"/>
                      <a:gd name="T23" fmla="*/ 33 h 50"/>
                      <a:gd name="T24" fmla="*/ 0 w 45"/>
                      <a:gd name="T25" fmla="*/ 25 h 50"/>
                      <a:gd name="T26" fmla="*/ 0 w 45"/>
                      <a:gd name="T27" fmla="*/ 17 h 50"/>
                      <a:gd name="T28" fmla="*/ 4 w 45"/>
                      <a:gd name="T29" fmla="*/ 9 h 50"/>
                      <a:gd name="T30" fmla="*/ 12 w 45"/>
                      <a:gd name="T31" fmla="*/ 0 h 50"/>
                      <a:gd name="T32" fmla="*/ 20 w 45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5" h="50">
                        <a:moveTo>
                          <a:pt x="20" y="0"/>
                        </a:moveTo>
                        <a:lnTo>
                          <a:pt x="33" y="0"/>
                        </a:lnTo>
                        <a:lnTo>
                          <a:pt x="41" y="9"/>
                        </a:lnTo>
                        <a:lnTo>
                          <a:pt x="45" y="17"/>
                        </a:lnTo>
                        <a:lnTo>
                          <a:pt x="45" y="25"/>
                        </a:lnTo>
                        <a:lnTo>
                          <a:pt x="45" y="33"/>
                        </a:lnTo>
                        <a:lnTo>
                          <a:pt x="41" y="41"/>
                        </a:lnTo>
                        <a:lnTo>
                          <a:pt x="33" y="45"/>
                        </a:lnTo>
                        <a:lnTo>
                          <a:pt x="20" y="50"/>
                        </a:lnTo>
                        <a:lnTo>
                          <a:pt x="12" y="45"/>
                        </a:lnTo>
                        <a:lnTo>
                          <a:pt x="4" y="41"/>
                        </a:lnTo>
                        <a:lnTo>
                          <a:pt x="0" y="33"/>
                        </a:lnTo>
                        <a:lnTo>
                          <a:pt x="0" y="25"/>
                        </a:lnTo>
                        <a:lnTo>
                          <a:pt x="0" y="17"/>
                        </a:lnTo>
                        <a:lnTo>
                          <a:pt x="4" y="9"/>
                        </a:lnTo>
                        <a:lnTo>
                          <a:pt x="12" y="0"/>
                        </a:lnTo>
                        <a:lnTo>
                          <a:pt x="20" y="0"/>
                        </a:lnTo>
                        <a:close/>
                      </a:path>
                    </a:pathLst>
                  </a:custGeom>
                  <a:solidFill>
                    <a:srgbClr val="FFF97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" name="Freeform 1612"/>
                  <p:cNvSpPr>
                    <a:spLocks/>
                  </p:cNvSpPr>
                  <p:nvPr/>
                </p:nvSpPr>
                <p:spPr bwMode="auto">
                  <a:xfrm>
                    <a:off x="1515" y="3402"/>
                    <a:ext cx="45" cy="50"/>
                  </a:xfrm>
                  <a:custGeom>
                    <a:avLst/>
                    <a:gdLst>
                      <a:gd name="T0" fmla="*/ 20 w 45"/>
                      <a:gd name="T1" fmla="*/ 0 h 50"/>
                      <a:gd name="T2" fmla="*/ 33 w 45"/>
                      <a:gd name="T3" fmla="*/ 0 h 50"/>
                      <a:gd name="T4" fmla="*/ 41 w 45"/>
                      <a:gd name="T5" fmla="*/ 9 h 50"/>
                      <a:gd name="T6" fmla="*/ 45 w 45"/>
                      <a:gd name="T7" fmla="*/ 17 h 50"/>
                      <a:gd name="T8" fmla="*/ 45 w 45"/>
                      <a:gd name="T9" fmla="*/ 25 h 50"/>
                      <a:gd name="T10" fmla="*/ 45 w 45"/>
                      <a:gd name="T11" fmla="*/ 33 h 50"/>
                      <a:gd name="T12" fmla="*/ 41 w 45"/>
                      <a:gd name="T13" fmla="*/ 41 h 50"/>
                      <a:gd name="T14" fmla="*/ 33 w 45"/>
                      <a:gd name="T15" fmla="*/ 45 h 50"/>
                      <a:gd name="T16" fmla="*/ 20 w 45"/>
                      <a:gd name="T17" fmla="*/ 50 h 50"/>
                      <a:gd name="T18" fmla="*/ 12 w 45"/>
                      <a:gd name="T19" fmla="*/ 45 h 50"/>
                      <a:gd name="T20" fmla="*/ 4 w 45"/>
                      <a:gd name="T21" fmla="*/ 41 h 50"/>
                      <a:gd name="T22" fmla="*/ 0 w 45"/>
                      <a:gd name="T23" fmla="*/ 33 h 50"/>
                      <a:gd name="T24" fmla="*/ 0 w 45"/>
                      <a:gd name="T25" fmla="*/ 25 h 50"/>
                      <a:gd name="T26" fmla="*/ 0 w 45"/>
                      <a:gd name="T27" fmla="*/ 17 h 50"/>
                      <a:gd name="T28" fmla="*/ 4 w 45"/>
                      <a:gd name="T29" fmla="*/ 9 h 50"/>
                      <a:gd name="T30" fmla="*/ 12 w 45"/>
                      <a:gd name="T31" fmla="*/ 0 h 50"/>
                      <a:gd name="T32" fmla="*/ 20 w 45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5" h="50">
                        <a:moveTo>
                          <a:pt x="20" y="0"/>
                        </a:moveTo>
                        <a:lnTo>
                          <a:pt x="33" y="0"/>
                        </a:lnTo>
                        <a:lnTo>
                          <a:pt x="41" y="9"/>
                        </a:lnTo>
                        <a:lnTo>
                          <a:pt x="45" y="17"/>
                        </a:lnTo>
                        <a:lnTo>
                          <a:pt x="45" y="25"/>
                        </a:lnTo>
                        <a:lnTo>
                          <a:pt x="45" y="33"/>
                        </a:lnTo>
                        <a:lnTo>
                          <a:pt x="41" y="41"/>
                        </a:lnTo>
                        <a:lnTo>
                          <a:pt x="33" y="45"/>
                        </a:lnTo>
                        <a:lnTo>
                          <a:pt x="20" y="50"/>
                        </a:lnTo>
                        <a:lnTo>
                          <a:pt x="12" y="45"/>
                        </a:lnTo>
                        <a:lnTo>
                          <a:pt x="4" y="41"/>
                        </a:lnTo>
                        <a:lnTo>
                          <a:pt x="0" y="33"/>
                        </a:lnTo>
                        <a:lnTo>
                          <a:pt x="0" y="25"/>
                        </a:lnTo>
                        <a:lnTo>
                          <a:pt x="0" y="17"/>
                        </a:lnTo>
                        <a:lnTo>
                          <a:pt x="4" y="9"/>
                        </a:lnTo>
                        <a:lnTo>
                          <a:pt x="12" y="0"/>
                        </a:lnTo>
                        <a:lnTo>
                          <a:pt x="20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5" name="Line 161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24" y="3427"/>
                    <a:ext cx="9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" name="Line 1614"/>
                  <p:cNvSpPr>
                    <a:spLocks noChangeShapeType="1"/>
                  </p:cNvSpPr>
                  <p:nvPr/>
                </p:nvSpPr>
                <p:spPr bwMode="auto">
                  <a:xfrm>
                    <a:off x="1560" y="3427"/>
                    <a:ext cx="9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7" name="Freeform 1615"/>
                  <p:cNvSpPr>
                    <a:spLocks/>
                  </p:cNvSpPr>
                  <p:nvPr/>
                </p:nvSpPr>
                <p:spPr bwMode="auto">
                  <a:xfrm>
                    <a:off x="1758" y="3328"/>
                    <a:ext cx="296" cy="395"/>
                  </a:xfrm>
                  <a:custGeom>
                    <a:avLst/>
                    <a:gdLst>
                      <a:gd name="T0" fmla="*/ 0 w 296"/>
                      <a:gd name="T1" fmla="*/ 390 h 395"/>
                      <a:gd name="T2" fmla="*/ 0 w 296"/>
                      <a:gd name="T3" fmla="*/ 193 h 395"/>
                      <a:gd name="T4" fmla="*/ 0 w 296"/>
                      <a:gd name="T5" fmla="*/ 0 h 395"/>
                      <a:gd name="T6" fmla="*/ 292 w 296"/>
                      <a:gd name="T7" fmla="*/ 193 h 395"/>
                      <a:gd name="T8" fmla="*/ 296 w 296"/>
                      <a:gd name="T9" fmla="*/ 193 h 395"/>
                      <a:gd name="T10" fmla="*/ 292 w 296"/>
                      <a:gd name="T11" fmla="*/ 197 h 395"/>
                      <a:gd name="T12" fmla="*/ 0 w 296"/>
                      <a:gd name="T13" fmla="*/ 395 h 395"/>
                      <a:gd name="T14" fmla="*/ 0 w 296"/>
                      <a:gd name="T15" fmla="*/ 390 h 3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96" h="395">
                        <a:moveTo>
                          <a:pt x="0" y="390"/>
                        </a:moveTo>
                        <a:lnTo>
                          <a:pt x="0" y="193"/>
                        </a:lnTo>
                        <a:lnTo>
                          <a:pt x="0" y="0"/>
                        </a:lnTo>
                        <a:lnTo>
                          <a:pt x="292" y="193"/>
                        </a:lnTo>
                        <a:lnTo>
                          <a:pt x="296" y="193"/>
                        </a:lnTo>
                        <a:lnTo>
                          <a:pt x="292" y="197"/>
                        </a:lnTo>
                        <a:lnTo>
                          <a:pt x="0" y="395"/>
                        </a:lnTo>
                        <a:lnTo>
                          <a:pt x="0" y="390"/>
                        </a:lnTo>
                        <a:close/>
                      </a:path>
                    </a:pathLst>
                  </a:custGeom>
                  <a:solidFill>
                    <a:srgbClr val="FFF97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" name="Freeform 1616"/>
                  <p:cNvSpPr>
                    <a:spLocks/>
                  </p:cNvSpPr>
                  <p:nvPr/>
                </p:nvSpPr>
                <p:spPr bwMode="auto">
                  <a:xfrm>
                    <a:off x="1758" y="3328"/>
                    <a:ext cx="296" cy="395"/>
                  </a:xfrm>
                  <a:custGeom>
                    <a:avLst/>
                    <a:gdLst>
                      <a:gd name="T0" fmla="*/ 0 w 296"/>
                      <a:gd name="T1" fmla="*/ 390 h 395"/>
                      <a:gd name="T2" fmla="*/ 0 w 296"/>
                      <a:gd name="T3" fmla="*/ 193 h 395"/>
                      <a:gd name="T4" fmla="*/ 0 w 296"/>
                      <a:gd name="T5" fmla="*/ 193 h 395"/>
                      <a:gd name="T6" fmla="*/ 0 w 296"/>
                      <a:gd name="T7" fmla="*/ 0 h 395"/>
                      <a:gd name="T8" fmla="*/ 0 w 296"/>
                      <a:gd name="T9" fmla="*/ 0 h 395"/>
                      <a:gd name="T10" fmla="*/ 292 w 296"/>
                      <a:gd name="T11" fmla="*/ 193 h 395"/>
                      <a:gd name="T12" fmla="*/ 296 w 296"/>
                      <a:gd name="T13" fmla="*/ 193 h 395"/>
                      <a:gd name="T14" fmla="*/ 292 w 296"/>
                      <a:gd name="T15" fmla="*/ 197 h 395"/>
                      <a:gd name="T16" fmla="*/ 0 w 296"/>
                      <a:gd name="T17" fmla="*/ 395 h 395"/>
                      <a:gd name="T18" fmla="*/ 0 w 296"/>
                      <a:gd name="T19" fmla="*/ 390 h 3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96" h="395">
                        <a:moveTo>
                          <a:pt x="0" y="390"/>
                        </a:moveTo>
                        <a:lnTo>
                          <a:pt x="0" y="193"/>
                        </a:lnTo>
                        <a:lnTo>
                          <a:pt x="0" y="193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292" y="193"/>
                        </a:lnTo>
                        <a:lnTo>
                          <a:pt x="296" y="193"/>
                        </a:lnTo>
                        <a:lnTo>
                          <a:pt x="292" y="197"/>
                        </a:lnTo>
                        <a:lnTo>
                          <a:pt x="0" y="395"/>
                        </a:lnTo>
                        <a:lnTo>
                          <a:pt x="0" y="39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9" name="Line 161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59" y="3620"/>
                    <a:ext cx="9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" name="Line 1618"/>
                  <p:cNvSpPr>
                    <a:spLocks noChangeShapeType="1"/>
                  </p:cNvSpPr>
                  <p:nvPr/>
                </p:nvSpPr>
                <p:spPr bwMode="auto">
                  <a:xfrm>
                    <a:off x="2050" y="3521"/>
                    <a:ext cx="95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1" name="Line 161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59" y="3427"/>
                    <a:ext cx="9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" name="Rectangle 1620"/>
                  <p:cNvSpPr>
                    <a:spLocks noChangeArrowheads="1"/>
                  </p:cNvSpPr>
                  <p:nvPr/>
                </p:nvSpPr>
                <p:spPr bwMode="auto">
                  <a:xfrm>
                    <a:off x="1758" y="3365"/>
                    <a:ext cx="165" cy="19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de-DE" sz="1700" b="1">
                        <a:solidFill>
                          <a:srgbClr val="1F1A17"/>
                        </a:solidFill>
                        <a:latin typeface="Courier New" pitchFamily="49" charset="0"/>
                      </a:rPr>
                      <a:t>+</a:t>
                    </a:r>
                    <a:endParaRPr lang="de-DE"/>
                  </a:p>
                </p:txBody>
              </p:sp>
              <p:sp>
                <p:nvSpPr>
                  <p:cNvPr id="103" name="Rectangle 1621"/>
                  <p:cNvSpPr>
                    <a:spLocks noChangeArrowheads="1"/>
                  </p:cNvSpPr>
                  <p:nvPr/>
                </p:nvSpPr>
                <p:spPr bwMode="auto">
                  <a:xfrm>
                    <a:off x="1758" y="3517"/>
                    <a:ext cx="165" cy="19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de-DE" sz="1700" b="1">
                        <a:solidFill>
                          <a:srgbClr val="1F1A17"/>
                        </a:solidFill>
                        <a:latin typeface="Courier New" pitchFamily="49" charset="0"/>
                      </a:rPr>
                      <a:t>-</a:t>
                    </a:r>
                    <a:endParaRPr lang="de-DE"/>
                  </a:p>
                </p:txBody>
              </p:sp>
              <p:sp>
                <p:nvSpPr>
                  <p:cNvPr id="104" name="Rectangle 1622"/>
                  <p:cNvSpPr>
                    <a:spLocks noChangeArrowheads="1"/>
                  </p:cNvSpPr>
                  <p:nvPr/>
                </p:nvSpPr>
                <p:spPr bwMode="auto">
                  <a:xfrm>
                    <a:off x="1206" y="2938"/>
                    <a:ext cx="33" cy="193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" name="Rectangle 1623"/>
                  <p:cNvSpPr>
                    <a:spLocks noChangeArrowheads="1"/>
                  </p:cNvSpPr>
                  <p:nvPr/>
                </p:nvSpPr>
                <p:spPr bwMode="auto">
                  <a:xfrm>
                    <a:off x="1251" y="2938"/>
                    <a:ext cx="37" cy="193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" name="Line 1624"/>
                  <p:cNvSpPr>
                    <a:spLocks noChangeShapeType="1"/>
                  </p:cNvSpPr>
                  <p:nvPr/>
                </p:nvSpPr>
                <p:spPr bwMode="auto">
                  <a:xfrm>
                    <a:off x="1272" y="3033"/>
                    <a:ext cx="95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" name="Line 1625"/>
                  <p:cNvSpPr>
                    <a:spLocks noChangeShapeType="1"/>
                  </p:cNvSpPr>
                  <p:nvPr/>
                </p:nvSpPr>
                <p:spPr bwMode="auto">
                  <a:xfrm>
                    <a:off x="1124" y="3033"/>
                    <a:ext cx="9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" name="Line 1626"/>
                  <p:cNvSpPr>
                    <a:spLocks noChangeShapeType="1"/>
                  </p:cNvSpPr>
                  <p:nvPr/>
                </p:nvSpPr>
                <p:spPr bwMode="auto">
                  <a:xfrm>
                    <a:off x="1367" y="3033"/>
                    <a:ext cx="9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9" name="Freeform 1627"/>
                  <p:cNvSpPr>
                    <a:spLocks/>
                  </p:cNvSpPr>
                  <p:nvPr/>
                </p:nvSpPr>
                <p:spPr bwMode="auto">
                  <a:xfrm>
                    <a:off x="1465" y="2988"/>
                    <a:ext cx="194" cy="45"/>
                  </a:xfrm>
                  <a:custGeom>
                    <a:avLst/>
                    <a:gdLst>
                      <a:gd name="T0" fmla="*/ 0 w 194"/>
                      <a:gd name="T1" fmla="*/ 0 h 45"/>
                      <a:gd name="T2" fmla="*/ 95 w 194"/>
                      <a:gd name="T3" fmla="*/ 45 h 45"/>
                      <a:gd name="T4" fmla="*/ 194 w 194"/>
                      <a:gd name="T5" fmla="*/ 45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4" h="45">
                        <a:moveTo>
                          <a:pt x="0" y="0"/>
                        </a:moveTo>
                        <a:lnTo>
                          <a:pt x="95" y="45"/>
                        </a:lnTo>
                        <a:lnTo>
                          <a:pt x="194" y="45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" name="Freeform 1628"/>
                  <p:cNvSpPr>
                    <a:spLocks/>
                  </p:cNvSpPr>
                  <p:nvPr/>
                </p:nvSpPr>
                <p:spPr bwMode="auto">
                  <a:xfrm>
                    <a:off x="1535" y="3012"/>
                    <a:ext cx="50" cy="45"/>
                  </a:xfrm>
                  <a:custGeom>
                    <a:avLst/>
                    <a:gdLst>
                      <a:gd name="T0" fmla="*/ 25 w 50"/>
                      <a:gd name="T1" fmla="*/ 0 h 45"/>
                      <a:gd name="T2" fmla="*/ 37 w 50"/>
                      <a:gd name="T3" fmla="*/ 0 h 45"/>
                      <a:gd name="T4" fmla="*/ 46 w 50"/>
                      <a:gd name="T5" fmla="*/ 4 h 45"/>
                      <a:gd name="T6" fmla="*/ 50 w 50"/>
                      <a:gd name="T7" fmla="*/ 13 h 45"/>
                      <a:gd name="T8" fmla="*/ 50 w 50"/>
                      <a:gd name="T9" fmla="*/ 21 h 45"/>
                      <a:gd name="T10" fmla="*/ 50 w 50"/>
                      <a:gd name="T11" fmla="*/ 33 h 45"/>
                      <a:gd name="T12" fmla="*/ 46 w 50"/>
                      <a:gd name="T13" fmla="*/ 41 h 45"/>
                      <a:gd name="T14" fmla="*/ 37 w 50"/>
                      <a:gd name="T15" fmla="*/ 45 h 45"/>
                      <a:gd name="T16" fmla="*/ 25 w 50"/>
                      <a:gd name="T17" fmla="*/ 45 h 45"/>
                      <a:gd name="T18" fmla="*/ 17 w 50"/>
                      <a:gd name="T19" fmla="*/ 45 h 45"/>
                      <a:gd name="T20" fmla="*/ 9 w 50"/>
                      <a:gd name="T21" fmla="*/ 41 h 45"/>
                      <a:gd name="T22" fmla="*/ 5 w 50"/>
                      <a:gd name="T23" fmla="*/ 33 h 45"/>
                      <a:gd name="T24" fmla="*/ 0 w 50"/>
                      <a:gd name="T25" fmla="*/ 21 h 45"/>
                      <a:gd name="T26" fmla="*/ 5 w 50"/>
                      <a:gd name="T27" fmla="*/ 13 h 45"/>
                      <a:gd name="T28" fmla="*/ 9 w 50"/>
                      <a:gd name="T29" fmla="*/ 4 h 45"/>
                      <a:gd name="T30" fmla="*/ 17 w 50"/>
                      <a:gd name="T31" fmla="*/ 0 h 45"/>
                      <a:gd name="T32" fmla="*/ 25 w 50"/>
                      <a:gd name="T33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45">
                        <a:moveTo>
                          <a:pt x="25" y="0"/>
                        </a:moveTo>
                        <a:lnTo>
                          <a:pt x="37" y="0"/>
                        </a:lnTo>
                        <a:lnTo>
                          <a:pt x="46" y="4"/>
                        </a:lnTo>
                        <a:lnTo>
                          <a:pt x="50" y="13"/>
                        </a:lnTo>
                        <a:lnTo>
                          <a:pt x="50" y="21"/>
                        </a:lnTo>
                        <a:lnTo>
                          <a:pt x="50" y="33"/>
                        </a:lnTo>
                        <a:lnTo>
                          <a:pt x="46" y="41"/>
                        </a:lnTo>
                        <a:lnTo>
                          <a:pt x="37" y="45"/>
                        </a:lnTo>
                        <a:lnTo>
                          <a:pt x="25" y="45"/>
                        </a:lnTo>
                        <a:lnTo>
                          <a:pt x="17" y="45"/>
                        </a:lnTo>
                        <a:lnTo>
                          <a:pt x="9" y="41"/>
                        </a:lnTo>
                        <a:lnTo>
                          <a:pt x="5" y="33"/>
                        </a:lnTo>
                        <a:lnTo>
                          <a:pt x="0" y="21"/>
                        </a:lnTo>
                        <a:lnTo>
                          <a:pt x="5" y="13"/>
                        </a:lnTo>
                        <a:lnTo>
                          <a:pt x="9" y="4"/>
                        </a:lnTo>
                        <a:lnTo>
                          <a:pt x="17" y="0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1" name="Freeform 1629"/>
                  <p:cNvSpPr>
                    <a:spLocks/>
                  </p:cNvSpPr>
                  <p:nvPr/>
                </p:nvSpPr>
                <p:spPr bwMode="auto">
                  <a:xfrm>
                    <a:off x="1535" y="3012"/>
                    <a:ext cx="50" cy="45"/>
                  </a:xfrm>
                  <a:custGeom>
                    <a:avLst/>
                    <a:gdLst>
                      <a:gd name="T0" fmla="*/ 25 w 50"/>
                      <a:gd name="T1" fmla="*/ 0 h 45"/>
                      <a:gd name="T2" fmla="*/ 37 w 50"/>
                      <a:gd name="T3" fmla="*/ 0 h 45"/>
                      <a:gd name="T4" fmla="*/ 46 w 50"/>
                      <a:gd name="T5" fmla="*/ 4 h 45"/>
                      <a:gd name="T6" fmla="*/ 50 w 50"/>
                      <a:gd name="T7" fmla="*/ 13 h 45"/>
                      <a:gd name="T8" fmla="*/ 50 w 50"/>
                      <a:gd name="T9" fmla="*/ 21 h 45"/>
                      <a:gd name="T10" fmla="*/ 50 w 50"/>
                      <a:gd name="T11" fmla="*/ 33 h 45"/>
                      <a:gd name="T12" fmla="*/ 46 w 50"/>
                      <a:gd name="T13" fmla="*/ 41 h 45"/>
                      <a:gd name="T14" fmla="*/ 37 w 50"/>
                      <a:gd name="T15" fmla="*/ 45 h 45"/>
                      <a:gd name="T16" fmla="*/ 25 w 50"/>
                      <a:gd name="T17" fmla="*/ 45 h 45"/>
                      <a:gd name="T18" fmla="*/ 17 w 50"/>
                      <a:gd name="T19" fmla="*/ 45 h 45"/>
                      <a:gd name="T20" fmla="*/ 9 w 50"/>
                      <a:gd name="T21" fmla="*/ 41 h 45"/>
                      <a:gd name="T22" fmla="*/ 5 w 50"/>
                      <a:gd name="T23" fmla="*/ 33 h 45"/>
                      <a:gd name="T24" fmla="*/ 0 w 50"/>
                      <a:gd name="T25" fmla="*/ 21 h 45"/>
                      <a:gd name="T26" fmla="*/ 5 w 50"/>
                      <a:gd name="T27" fmla="*/ 13 h 45"/>
                      <a:gd name="T28" fmla="*/ 9 w 50"/>
                      <a:gd name="T29" fmla="*/ 4 h 45"/>
                      <a:gd name="T30" fmla="*/ 17 w 50"/>
                      <a:gd name="T31" fmla="*/ 0 h 45"/>
                      <a:gd name="T32" fmla="*/ 25 w 50"/>
                      <a:gd name="T33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45">
                        <a:moveTo>
                          <a:pt x="25" y="0"/>
                        </a:moveTo>
                        <a:lnTo>
                          <a:pt x="37" y="0"/>
                        </a:lnTo>
                        <a:lnTo>
                          <a:pt x="46" y="4"/>
                        </a:lnTo>
                        <a:lnTo>
                          <a:pt x="50" y="13"/>
                        </a:lnTo>
                        <a:lnTo>
                          <a:pt x="50" y="21"/>
                        </a:lnTo>
                        <a:lnTo>
                          <a:pt x="50" y="33"/>
                        </a:lnTo>
                        <a:lnTo>
                          <a:pt x="46" y="41"/>
                        </a:lnTo>
                        <a:lnTo>
                          <a:pt x="37" y="45"/>
                        </a:lnTo>
                        <a:lnTo>
                          <a:pt x="25" y="45"/>
                        </a:lnTo>
                        <a:lnTo>
                          <a:pt x="17" y="45"/>
                        </a:lnTo>
                        <a:lnTo>
                          <a:pt x="9" y="41"/>
                        </a:lnTo>
                        <a:lnTo>
                          <a:pt x="5" y="33"/>
                        </a:lnTo>
                        <a:lnTo>
                          <a:pt x="0" y="21"/>
                        </a:lnTo>
                        <a:lnTo>
                          <a:pt x="5" y="13"/>
                        </a:lnTo>
                        <a:lnTo>
                          <a:pt x="9" y="4"/>
                        </a:lnTo>
                        <a:lnTo>
                          <a:pt x="17" y="0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" name="Rectangle 1630"/>
                  <p:cNvSpPr>
                    <a:spLocks noChangeArrowheads="1"/>
                  </p:cNvSpPr>
                  <p:nvPr/>
                </p:nvSpPr>
                <p:spPr bwMode="auto">
                  <a:xfrm>
                    <a:off x="1206" y="2651"/>
                    <a:ext cx="33" cy="193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" name="Rectangle 1631"/>
                  <p:cNvSpPr>
                    <a:spLocks noChangeArrowheads="1"/>
                  </p:cNvSpPr>
                  <p:nvPr/>
                </p:nvSpPr>
                <p:spPr bwMode="auto">
                  <a:xfrm>
                    <a:off x="1251" y="2651"/>
                    <a:ext cx="37" cy="193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4" name="Line 1632"/>
                  <p:cNvSpPr>
                    <a:spLocks noChangeShapeType="1"/>
                  </p:cNvSpPr>
                  <p:nvPr/>
                </p:nvSpPr>
                <p:spPr bwMode="auto">
                  <a:xfrm>
                    <a:off x="1272" y="2745"/>
                    <a:ext cx="95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5" name="Line 1633"/>
                  <p:cNvSpPr>
                    <a:spLocks noChangeShapeType="1"/>
                  </p:cNvSpPr>
                  <p:nvPr/>
                </p:nvSpPr>
                <p:spPr bwMode="auto">
                  <a:xfrm>
                    <a:off x="1124" y="2745"/>
                    <a:ext cx="9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6" name="Line 1634"/>
                  <p:cNvSpPr>
                    <a:spLocks noChangeShapeType="1"/>
                  </p:cNvSpPr>
                  <p:nvPr/>
                </p:nvSpPr>
                <p:spPr bwMode="auto">
                  <a:xfrm>
                    <a:off x="1367" y="2745"/>
                    <a:ext cx="9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" name="Freeform 1635"/>
                  <p:cNvSpPr>
                    <a:spLocks/>
                  </p:cNvSpPr>
                  <p:nvPr/>
                </p:nvSpPr>
                <p:spPr bwMode="auto">
                  <a:xfrm>
                    <a:off x="1465" y="2700"/>
                    <a:ext cx="194" cy="45"/>
                  </a:xfrm>
                  <a:custGeom>
                    <a:avLst/>
                    <a:gdLst>
                      <a:gd name="T0" fmla="*/ 0 w 194"/>
                      <a:gd name="T1" fmla="*/ 0 h 45"/>
                      <a:gd name="T2" fmla="*/ 95 w 194"/>
                      <a:gd name="T3" fmla="*/ 45 h 45"/>
                      <a:gd name="T4" fmla="*/ 194 w 194"/>
                      <a:gd name="T5" fmla="*/ 45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4" h="45">
                        <a:moveTo>
                          <a:pt x="0" y="0"/>
                        </a:moveTo>
                        <a:lnTo>
                          <a:pt x="95" y="45"/>
                        </a:lnTo>
                        <a:lnTo>
                          <a:pt x="194" y="45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8" name="Freeform 1636"/>
                  <p:cNvSpPr>
                    <a:spLocks/>
                  </p:cNvSpPr>
                  <p:nvPr/>
                </p:nvSpPr>
                <p:spPr bwMode="auto">
                  <a:xfrm>
                    <a:off x="1535" y="2721"/>
                    <a:ext cx="50" cy="49"/>
                  </a:xfrm>
                  <a:custGeom>
                    <a:avLst/>
                    <a:gdLst>
                      <a:gd name="T0" fmla="*/ 25 w 50"/>
                      <a:gd name="T1" fmla="*/ 0 h 49"/>
                      <a:gd name="T2" fmla="*/ 37 w 50"/>
                      <a:gd name="T3" fmla="*/ 4 h 49"/>
                      <a:gd name="T4" fmla="*/ 46 w 50"/>
                      <a:gd name="T5" fmla="*/ 8 h 49"/>
                      <a:gd name="T6" fmla="*/ 50 w 50"/>
                      <a:gd name="T7" fmla="*/ 16 h 49"/>
                      <a:gd name="T8" fmla="*/ 50 w 50"/>
                      <a:gd name="T9" fmla="*/ 24 h 49"/>
                      <a:gd name="T10" fmla="*/ 50 w 50"/>
                      <a:gd name="T11" fmla="*/ 37 h 49"/>
                      <a:gd name="T12" fmla="*/ 46 w 50"/>
                      <a:gd name="T13" fmla="*/ 45 h 49"/>
                      <a:gd name="T14" fmla="*/ 37 w 50"/>
                      <a:gd name="T15" fmla="*/ 49 h 49"/>
                      <a:gd name="T16" fmla="*/ 25 w 50"/>
                      <a:gd name="T17" fmla="*/ 49 h 49"/>
                      <a:gd name="T18" fmla="*/ 17 w 50"/>
                      <a:gd name="T19" fmla="*/ 49 h 49"/>
                      <a:gd name="T20" fmla="*/ 9 w 50"/>
                      <a:gd name="T21" fmla="*/ 45 h 49"/>
                      <a:gd name="T22" fmla="*/ 5 w 50"/>
                      <a:gd name="T23" fmla="*/ 37 h 49"/>
                      <a:gd name="T24" fmla="*/ 0 w 50"/>
                      <a:gd name="T25" fmla="*/ 24 h 49"/>
                      <a:gd name="T26" fmla="*/ 5 w 50"/>
                      <a:gd name="T27" fmla="*/ 16 h 49"/>
                      <a:gd name="T28" fmla="*/ 9 w 50"/>
                      <a:gd name="T29" fmla="*/ 8 h 49"/>
                      <a:gd name="T30" fmla="*/ 17 w 50"/>
                      <a:gd name="T31" fmla="*/ 4 h 49"/>
                      <a:gd name="T32" fmla="*/ 25 w 50"/>
                      <a:gd name="T33" fmla="*/ 0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49">
                        <a:moveTo>
                          <a:pt x="25" y="0"/>
                        </a:moveTo>
                        <a:lnTo>
                          <a:pt x="37" y="4"/>
                        </a:lnTo>
                        <a:lnTo>
                          <a:pt x="46" y="8"/>
                        </a:lnTo>
                        <a:lnTo>
                          <a:pt x="50" y="16"/>
                        </a:lnTo>
                        <a:lnTo>
                          <a:pt x="50" y="24"/>
                        </a:lnTo>
                        <a:lnTo>
                          <a:pt x="50" y="37"/>
                        </a:lnTo>
                        <a:lnTo>
                          <a:pt x="46" y="45"/>
                        </a:lnTo>
                        <a:lnTo>
                          <a:pt x="37" y="49"/>
                        </a:lnTo>
                        <a:lnTo>
                          <a:pt x="25" y="49"/>
                        </a:lnTo>
                        <a:lnTo>
                          <a:pt x="17" y="49"/>
                        </a:lnTo>
                        <a:lnTo>
                          <a:pt x="9" y="45"/>
                        </a:lnTo>
                        <a:lnTo>
                          <a:pt x="5" y="37"/>
                        </a:lnTo>
                        <a:lnTo>
                          <a:pt x="0" y="24"/>
                        </a:lnTo>
                        <a:lnTo>
                          <a:pt x="5" y="16"/>
                        </a:lnTo>
                        <a:lnTo>
                          <a:pt x="9" y="8"/>
                        </a:lnTo>
                        <a:lnTo>
                          <a:pt x="17" y="4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9" name="Freeform 1637"/>
                  <p:cNvSpPr>
                    <a:spLocks/>
                  </p:cNvSpPr>
                  <p:nvPr/>
                </p:nvSpPr>
                <p:spPr bwMode="auto">
                  <a:xfrm>
                    <a:off x="1535" y="2721"/>
                    <a:ext cx="50" cy="49"/>
                  </a:xfrm>
                  <a:custGeom>
                    <a:avLst/>
                    <a:gdLst>
                      <a:gd name="T0" fmla="*/ 25 w 50"/>
                      <a:gd name="T1" fmla="*/ 0 h 49"/>
                      <a:gd name="T2" fmla="*/ 37 w 50"/>
                      <a:gd name="T3" fmla="*/ 4 h 49"/>
                      <a:gd name="T4" fmla="*/ 46 w 50"/>
                      <a:gd name="T5" fmla="*/ 8 h 49"/>
                      <a:gd name="T6" fmla="*/ 50 w 50"/>
                      <a:gd name="T7" fmla="*/ 16 h 49"/>
                      <a:gd name="T8" fmla="*/ 50 w 50"/>
                      <a:gd name="T9" fmla="*/ 24 h 49"/>
                      <a:gd name="T10" fmla="*/ 50 w 50"/>
                      <a:gd name="T11" fmla="*/ 37 h 49"/>
                      <a:gd name="T12" fmla="*/ 46 w 50"/>
                      <a:gd name="T13" fmla="*/ 45 h 49"/>
                      <a:gd name="T14" fmla="*/ 37 w 50"/>
                      <a:gd name="T15" fmla="*/ 49 h 49"/>
                      <a:gd name="T16" fmla="*/ 25 w 50"/>
                      <a:gd name="T17" fmla="*/ 49 h 49"/>
                      <a:gd name="T18" fmla="*/ 17 w 50"/>
                      <a:gd name="T19" fmla="*/ 49 h 49"/>
                      <a:gd name="T20" fmla="*/ 9 w 50"/>
                      <a:gd name="T21" fmla="*/ 45 h 49"/>
                      <a:gd name="T22" fmla="*/ 5 w 50"/>
                      <a:gd name="T23" fmla="*/ 37 h 49"/>
                      <a:gd name="T24" fmla="*/ 0 w 50"/>
                      <a:gd name="T25" fmla="*/ 24 h 49"/>
                      <a:gd name="T26" fmla="*/ 5 w 50"/>
                      <a:gd name="T27" fmla="*/ 16 h 49"/>
                      <a:gd name="T28" fmla="*/ 9 w 50"/>
                      <a:gd name="T29" fmla="*/ 8 h 49"/>
                      <a:gd name="T30" fmla="*/ 17 w 50"/>
                      <a:gd name="T31" fmla="*/ 4 h 49"/>
                      <a:gd name="T32" fmla="*/ 25 w 50"/>
                      <a:gd name="T33" fmla="*/ 0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49">
                        <a:moveTo>
                          <a:pt x="25" y="0"/>
                        </a:moveTo>
                        <a:lnTo>
                          <a:pt x="37" y="4"/>
                        </a:lnTo>
                        <a:lnTo>
                          <a:pt x="46" y="8"/>
                        </a:lnTo>
                        <a:lnTo>
                          <a:pt x="50" y="16"/>
                        </a:lnTo>
                        <a:lnTo>
                          <a:pt x="50" y="24"/>
                        </a:lnTo>
                        <a:lnTo>
                          <a:pt x="50" y="37"/>
                        </a:lnTo>
                        <a:lnTo>
                          <a:pt x="46" y="45"/>
                        </a:lnTo>
                        <a:lnTo>
                          <a:pt x="37" y="49"/>
                        </a:lnTo>
                        <a:lnTo>
                          <a:pt x="25" y="49"/>
                        </a:lnTo>
                        <a:lnTo>
                          <a:pt x="17" y="49"/>
                        </a:lnTo>
                        <a:lnTo>
                          <a:pt x="9" y="45"/>
                        </a:lnTo>
                        <a:lnTo>
                          <a:pt x="5" y="37"/>
                        </a:lnTo>
                        <a:lnTo>
                          <a:pt x="0" y="24"/>
                        </a:lnTo>
                        <a:lnTo>
                          <a:pt x="5" y="16"/>
                        </a:lnTo>
                        <a:lnTo>
                          <a:pt x="9" y="8"/>
                        </a:lnTo>
                        <a:lnTo>
                          <a:pt x="17" y="4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0" name="Rectangle 1638"/>
                  <p:cNvSpPr>
                    <a:spLocks noChangeArrowheads="1"/>
                  </p:cNvSpPr>
                  <p:nvPr/>
                </p:nvSpPr>
                <p:spPr bwMode="auto">
                  <a:xfrm>
                    <a:off x="1206" y="2360"/>
                    <a:ext cx="33" cy="193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1" name="Rectangle 1639"/>
                  <p:cNvSpPr>
                    <a:spLocks noChangeArrowheads="1"/>
                  </p:cNvSpPr>
                  <p:nvPr/>
                </p:nvSpPr>
                <p:spPr bwMode="auto">
                  <a:xfrm>
                    <a:off x="1251" y="2360"/>
                    <a:ext cx="37" cy="193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2" name="Line 1640"/>
                  <p:cNvSpPr>
                    <a:spLocks noChangeShapeType="1"/>
                  </p:cNvSpPr>
                  <p:nvPr/>
                </p:nvSpPr>
                <p:spPr bwMode="auto">
                  <a:xfrm>
                    <a:off x="1272" y="2454"/>
                    <a:ext cx="95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" name="Line 1641"/>
                  <p:cNvSpPr>
                    <a:spLocks noChangeShapeType="1"/>
                  </p:cNvSpPr>
                  <p:nvPr/>
                </p:nvSpPr>
                <p:spPr bwMode="auto">
                  <a:xfrm>
                    <a:off x="1124" y="2454"/>
                    <a:ext cx="9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4" name="Line 1642"/>
                  <p:cNvSpPr>
                    <a:spLocks noChangeShapeType="1"/>
                  </p:cNvSpPr>
                  <p:nvPr/>
                </p:nvSpPr>
                <p:spPr bwMode="auto">
                  <a:xfrm>
                    <a:off x="1367" y="2261"/>
                    <a:ext cx="9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5" name="Freeform 1643"/>
                  <p:cNvSpPr>
                    <a:spLocks/>
                  </p:cNvSpPr>
                  <p:nvPr/>
                </p:nvSpPr>
                <p:spPr bwMode="auto">
                  <a:xfrm>
                    <a:off x="1465" y="2212"/>
                    <a:ext cx="194" cy="49"/>
                  </a:xfrm>
                  <a:custGeom>
                    <a:avLst/>
                    <a:gdLst>
                      <a:gd name="T0" fmla="*/ 0 w 194"/>
                      <a:gd name="T1" fmla="*/ 0 h 49"/>
                      <a:gd name="T2" fmla="*/ 95 w 194"/>
                      <a:gd name="T3" fmla="*/ 49 h 49"/>
                      <a:gd name="T4" fmla="*/ 194 w 194"/>
                      <a:gd name="T5" fmla="*/ 49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4" h="49">
                        <a:moveTo>
                          <a:pt x="0" y="0"/>
                        </a:moveTo>
                        <a:lnTo>
                          <a:pt x="95" y="49"/>
                        </a:lnTo>
                        <a:lnTo>
                          <a:pt x="194" y="49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6" name="Freeform 1644"/>
                  <p:cNvSpPr>
                    <a:spLocks/>
                  </p:cNvSpPr>
                  <p:nvPr/>
                </p:nvSpPr>
                <p:spPr bwMode="auto">
                  <a:xfrm>
                    <a:off x="1535" y="2236"/>
                    <a:ext cx="50" cy="50"/>
                  </a:xfrm>
                  <a:custGeom>
                    <a:avLst/>
                    <a:gdLst>
                      <a:gd name="T0" fmla="*/ 25 w 50"/>
                      <a:gd name="T1" fmla="*/ 0 h 50"/>
                      <a:gd name="T2" fmla="*/ 37 w 50"/>
                      <a:gd name="T3" fmla="*/ 5 h 50"/>
                      <a:gd name="T4" fmla="*/ 46 w 50"/>
                      <a:gd name="T5" fmla="*/ 9 h 50"/>
                      <a:gd name="T6" fmla="*/ 50 w 50"/>
                      <a:gd name="T7" fmla="*/ 17 h 50"/>
                      <a:gd name="T8" fmla="*/ 50 w 50"/>
                      <a:gd name="T9" fmla="*/ 25 h 50"/>
                      <a:gd name="T10" fmla="*/ 50 w 50"/>
                      <a:gd name="T11" fmla="*/ 33 h 50"/>
                      <a:gd name="T12" fmla="*/ 46 w 50"/>
                      <a:gd name="T13" fmla="*/ 41 h 50"/>
                      <a:gd name="T14" fmla="*/ 37 w 50"/>
                      <a:gd name="T15" fmla="*/ 50 h 50"/>
                      <a:gd name="T16" fmla="*/ 25 w 50"/>
                      <a:gd name="T17" fmla="*/ 50 h 50"/>
                      <a:gd name="T18" fmla="*/ 17 w 50"/>
                      <a:gd name="T19" fmla="*/ 50 h 50"/>
                      <a:gd name="T20" fmla="*/ 9 w 50"/>
                      <a:gd name="T21" fmla="*/ 41 h 50"/>
                      <a:gd name="T22" fmla="*/ 5 w 50"/>
                      <a:gd name="T23" fmla="*/ 33 h 50"/>
                      <a:gd name="T24" fmla="*/ 0 w 50"/>
                      <a:gd name="T25" fmla="*/ 25 h 50"/>
                      <a:gd name="T26" fmla="*/ 5 w 50"/>
                      <a:gd name="T27" fmla="*/ 17 h 50"/>
                      <a:gd name="T28" fmla="*/ 9 w 50"/>
                      <a:gd name="T29" fmla="*/ 9 h 50"/>
                      <a:gd name="T30" fmla="*/ 17 w 50"/>
                      <a:gd name="T31" fmla="*/ 5 h 50"/>
                      <a:gd name="T32" fmla="*/ 25 w 50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50">
                        <a:moveTo>
                          <a:pt x="25" y="0"/>
                        </a:moveTo>
                        <a:lnTo>
                          <a:pt x="37" y="5"/>
                        </a:lnTo>
                        <a:lnTo>
                          <a:pt x="46" y="9"/>
                        </a:lnTo>
                        <a:lnTo>
                          <a:pt x="50" y="17"/>
                        </a:lnTo>
                        <a:lnTo>
                          <a:pt x="50" y="25"/>
                        </a:lnTo>
                        <a:lnTo>
                          <a:pt x="50" y="33"/>
                        </a:lnTo>
                        <a:lnTo>
                          <a:pt x="46" y="41"/>
                        </a:lnTo>
                        <a:lnTo>
                          <a:pt x="37" y="50"/>
                        </a:lnTo>
                        <a:lnTo>
                          <a:pt x="25" y="50"/>
                        </a:lnTo>
                        <a:lnTo>
                          <a:pt x="17" y="50"/>
                        </a:lnTo>
                        <a:lnTo>
                          <a:pt x="9" y="41"/>
                        </a:lnTo>
                        <a:lnTo>
                          <a:pt x="5" y="33"/>
                        </a:lnTo>
                        <a:lnTo>
                          <a:pt x="0" y="25"/>
                        </a:lnTo>
                        <a:lnTo>
                          <a:pt x="5" y="17"/>
                        </a:lnTo>
                        <a:lnTo>
                          <a:pt x="9" y="9"/>
                        </a:lnTo>
                        <a:lnTo>
                          <a:pt x="17" y="5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7" name="Freeform 1645"/>
                  <p:cNvSpPr>
                    <a:spLocks/>
                  </p:cNvSpPr>
                  <p:nvPr/>
                </p:nvSpPr>
                <p:spPr bwMode="auto">
                  <a:xfrm>
                    <a:off x="1535" y="2236"/>
                    <a:ext cx="50" cy="50"/>
                  </a:xfrm>
                  <a:custGeom>
                    <a:avLst/>
                    <a:gdLst>
                      <a:gd name="T0" fmla="*/ 25 w 50"/>
                      <a:gd name="T1" fmla="*/ 0 h 50"/>
                      <a:gd name="T2" fmla="*/ 37 w 50"/>
                      <a:gd name="T3" fmla="*/ 5 h 50"/>
                      <a:gd name="T4" fmla="*/ 46 w 50"/>
                      <a:gd name="T5" fmla="*/ 9 h 50"/>
                      <a:gd name="T6" fmla="*/ 50 w 50"/>
                      <a:gd name="T7" fmla="*/ 17 h 50"/>
                      <a:gd name="T8" fmla="*/ 50 w 50"/>
                      <a:gd name="T9" fmla="*/ 25 h 50"/>
                      <a:gd name="T10" fmla="*/ 50 w 50"/>
                      <a:gd name="T11" fmla="*/ 33 h 50"/>
                      <a:gd name="T12" fmla="*/ 46 w 50"/>
                      <a:gd name="T13" fmla="*/ 41 h 50"/>
                      <a:gd name="T14" fmla="*/ 37 w 50"/>
                      <a:gd name="T15" fmla="*/ 50 h 50"/>
                      <a:gd name="T16" fmla="*/ 25 w 50"/>
                      <a:gd name="T17" fmla="*/ 50 h 50"/>
                      <a:gd name="T18" fmla="*/ 17 w 50"/>
                      <a:gd name="T19" fmla="*/ 50 h 50"/>
                      <a:gd name="T20" fmla="*/ 9 w 50"/>
                      <a:gd name="T21" fmla="*/ 41 h 50"/>
                      <a:gd name="T22" fmla="*/ 5 w 50"/>
                      <a:gd name="T23" fmla="*/ 33 h 50"/>
                      <a:gd name="T24" fmla="*/ 0 w 50"/>
                      <a:gd name="T25" fmla="*/ 25 h 50"/>
                      <a:gd name="T26" fmla="*/ 5 w 50"/>
                      <a:gd name="T27" fmla="*/ 17 h 50"/>
                      <a:gd name="T28" fmla="*/ 9 w 50"/>
                      <a:gd name="T29" fmla="*/ 9 h 50"/>
                      <a:gd name="T30" fmla="*/ 17 w 50"/>
                      <a:gd name="T31" fmla="*/ 5 h 50"/>
                      <a:gd name="T32" fmla="*/ 25 w 50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50">
                        <a:moveTo>
                          <a:pt x="25" y="0"/>
                        </a:moveTo>
                        <a:lnTo>
                          <a:pt x="37" y="5"/>
                        </a:lnTo>
                        <a:lnTo>
                          <a:pt x="46" y="9"/>
                        </a:lnTo>
                        <a:lnTo>
                          <a:pt x="50" y="17"/>
                        </a:lnTo>
                        <a:lnTo>
                          <a:pt x="50" y="25"/>
                        </a:lnTo>
                        <a:lnTo>
                          <a:pt x="50" y="33"/>
                        </a:lnTo>
                        <a:lnTo>
                          <a:pt x="46" y="41"/>
                        </a:lnTo>
                        <a:lnTo>
                          <a:pt x="37" y="50"/>
                        </a:lnTo>
                        <a:lnTo>
                          <a:pt x="25" y="50"/>
                        </a:lnTo>
                        <a:lnTo>
                          <a:pt x="17" y="50"/>
                        </a:lnTo>
                        <a:lnTo>
                          <a:pt x="9" y="41"/>
                        </a:lnTo>
                        <a:lnTo>
                          <a:pt x="5" y="33"/>
                        </a:lnTo>
                        <a:lnTo>
                          <a:pt x="0" y="25"/>
                        </a:lnTo>
                        <a:lnTo>
                          <a:pt x="5" y="17"/>
                        </a:lnTo>
                        <a:lnTo>
                          <a:pt x="9" y="9"/>
                        </a:lnTo>
                        <a:lnTo>
                          <a:pt x="17" y="5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8" name="Rectangle 1646"/>
                  <p:cNvSpPr>
                    <a:spLocks noChangeArrowheads="1"/>
                  </p:cNvSpPr>
                  <p:nvPr/>
                </p:nvSpPr>
                <p:spPr bwMode="auto">
                  <a:xfrm>
                    <a:off x="1737" y="2745"/>
                    <a:ext cx="37" cy="19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9" name="Rectangle 1647"/>
                  <p:cNvSpPr>
                    <a:spLocks noChangeArrowheads="1"/>
                  </p:cNvSpPr>
                  <p:nvPr/>
                </p:nvSpPr>
                <p:spPr bwMode="auto">
                  <a:xfrm>
                    <a:off x="1787" y="2745"/>
                    <a:ext cx="37" cy="19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" name="Line 1648"/>
                  <p:cNvSpPr>
                    <a:spLocks noChangeShapeType="1"/>
                  </p:cNvSpPr>
                  <p:nvPr/>
                </p:nvSpPr>
                <p:spPr bwMode="auto">
                  <a:xfrm>
                    <a:off x="1803" y="2844"/>
                    <a:ext cx="9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1" name="Line 1649"/>
                  <p:cNvSpPr>
                    <a:spLocks noChangeShapeType="1"/>
                  </p:cNvSpPr>
                  <p:nvPr/>
                </p:nvSpPr>
                <p:spPr bwMode="auto">
                  <a:xfrm>
                    <a:off x="1659" y="2844"/>
                    <a:ext cx="9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2" name="Freeform 1650"/>
                  <p:cNvSpPr>
                    <a:spLocks/>
                  </p:cNvSpPr>
                  <p:nvPr/>
                </p:nvSpPr>
                <p:spPr bwMode="auto">
                  <a:xfrm>
                    <a:off x="1099" y="3402"/>
                    <a:ext cx="49" cy="50"/>
                  </a:xfrm>
                  <a:custGeom>
                    <a:avLst/>
                    <a:gdLst>
                      <a:gd name="T0" fmla="*/ 25 w 49"/>
                      <a:gd name="T1" fmla="*/ 0 h 50"/>
                      <a:gd name="T2" fmla="*/ 33 w 49"/>
                      <a:gd name="T3" fmla="*/ 0 h 50"/>
                      <a:gd name="T4" fmla="*/ 41 w 49"/>
                      <a:gd name="T5" fmla="*/ 9 h 50"/>
                      <a:gd name="T6" fmla="*/ 49 w 49"/>
                      <a:gd name="T7" fmla="*/ 17 h 50"/>
                      <a:gd name="T8" fmla="*/ 49 w 49"/>
                      <a:gd name="T9" fmla="*/ 25 h 50"/>
                      <a:gd name="T10" fmla="*/ 49 w 49"/>
                      <a:gd name="T11" fmla="*/ 33 h 50"/>
                      <a:gd name="T12" fmla="*/ 41 w 49"/>
                      <a:gd name="T13" fmla="*/ 41 h 50"/>
                      <a:gd name="T14" fmla="*/ 33 w 49"/>
                      <a:gd name="T15" fmla="*/ 45 h 50"/>
                      <a:gd name="T16" fmla="*/ 25 w 49"/>
                      <a:gd name="T17" fmla="*/ 50 h 50"/>
                      <a:gd name="T18" fmla="*/ 16 w 49"/>
                      <a:gd name="T19" fmla="*/ 45 h 50"/>
                      <a:gd name="T20" fmla="*/ 8 w 49"/>
                      <a:gd name="T21" fmla="*/ 41 h 50"/>
                      <a:gd name="T22" fmla="*/ 4 w 49"/>
                      <a:gd name="T23" fmla="*/ 33 h 50"/>
                      <a:gd name="T24" fmla="*/ 0 w 49"/>
                      <a:gd name="T25" fmla="*/ 25 h 50"/>
                      <a:gd name="T26" fmla="*/ 4 w 49"/>
                      <a:gd name="T27" fmla="*/ 17 h 50"/>
                      <a:gd name="T28" fmla="*/ 8 w 49"/>
                      <a:gd name="T29" fmla="*/ 9 h 50"/>
                      <a:gd name="T30" fmla="*/ 16 w 49"/>
                      <a:gd name="T31" fmla="*/ 0 h 50"/>
                      <a:gd name="T32" fmla="*/ 25 w 49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9" h="50">
                        <a:moveTo>
                          <a:pt x="25" y="0"/>
                        </a:moveTo>
                        <a:lnTo>
                          <a:pt x="33" y="0"/>
                        </a:lnTo>
                        <a:lnTo>
                          <a:pt x="41" y="9"/>
                        </a:lnTo>
                        <a:lnTo>
                          <a:pt x="49" y="17"/>
                        </a:lnTo>
                        <a:lnTo>
                          <a:pt x="49" y="25"/>
                        </a:lnTo>
                        <a:lnTo>
                          <a:pt x="49" y="33"/>
                        </a:lnTo>
                        <a:lnTo>
                          <a:pt x="41" y="41"/>
                        </a:lnTo>
                        <a:lnTo>
                          <a:pt x="33" y="45"/>
                        </a:lnTo>
                        <a:lnTo>
                          <a:pt x="25" y="50"/>
                        </a:lnTo>
                        <a:lnTo>
                          <a:pt x="16" y="45"/>
                        </a:lnTo>
                        <a:lnTo>
                          <a:pt x="8" y="41"/>
                        </a:lnTo>
                        <a:lnTo>
                          <a:pt x="4" y="33"/>
                        </a:lnTo>
                        <a:lnTo>
                          <a:pt x="0" y="25"/>
                        </a:lnTo>
                        <a:lnTo>
                          <a:pt x="4" y="17"/>
                        </a:lnTo>
                        <a:lnTo>
                          <a:pt x="8" y="9"/>
                        </a:lnTo>
                        <a:lnTo>
                          <a:pt x="16" y="0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" name="Freeform 1651"/>
                  <p:cNvSpPr>
                    <a:spLocks/>
                  </p:cNvSpPr>
                  <p:nvPr/>
                </p:nvSpPr>
                <p:spPr bwMode="auto">
                  <a:xfrm>
                    <a:off x="1099" y="3402"/>
                    <a:ext cx="49" cy="50"/>
                  </a:xfrm>
                  <a:custGeom>
                    <a:avLst/>
                    <a:gdLst>
                      <a:gd name="T0" fmla="*/ 25 w 49"/>
                      <a:gd name="T1" fmla="*/ 0 h 50"/>
                      <a:gd name="T2" fmla="*/ 33 w 49"/>
                      <a:gd name="T3" fmla="*/ 0 h 50"/>
                      <a:gd name="T4" fmla="*/ 41 w 49"/>
                      <a:gd name="T5" fmla="*/ 9 h 50"/>
                      <a:gd name="T6" fmla="*/ 49 w 49"/>
                      <a:gd name="T7" fmla="*/ 17 h 50"/>
                      <a:gd name="T8" fmla="*/ 49 w 49"/>
                      <a:gd name="T9" fmla="*/ 25 h 50"/>
                      <a:gd name="T10" fmla="*/ 49 w 49"/>
                      <a:gd name="T11" fmla="*/ 33 h 50"/>
                      <a:gd name="T12" fmla="*/ 41 w 49"/>
                      <a:gd name="T13" fmla="*/ 41 h 50"/>
                      <a:gd name="T14" fmla="*/ 33 w 49"/>
                      <a:gd name="T15" fmla="*/ 45 h 50"/>
                      <a:gd name="T16" fmla="*/ 25 w 49"/>
                      <a:gd name="T17" fmla="*/ 50 h 50"/>
                      <a:gd name="T18" fmla="*/ 16 w 49"/>
                      <a:gd name="T19" fmla="*/ 45 h 50"/>
                      <a:gd name="T20" fmla="*/ 8 w 49"/>
                      <a:gd name="T21" fmla="*/ 41 h 50"/>
                      <a:gd name="T22" fmla="*/ 4 w 49"/>
                      <a:gd name="T23" fmla="*/ 33 h 50"/>
                      <a:gd name="T24" fmla="*/ 0 w 49"/>
                      <a:gd name="T25" fmla="*/ 25 h 50"/>
                      <a:gd name="T26" fmla="*/ 4 w 49"/>
                      <a:gd name="T27" fmla="*/ 17 h 50"/>
                      <a:gd name="T28" fmla="*/ 8 w 49"/>
                      <a:gd name="T29" fmla="*/ 9 h 50"/>
                      <a:gd name="T30" fmla="*/ 16 w 49"/>
                      <a:gd name="T31" fmla="*/ 0 h 50"/>
                      <a:gd name="T32" fmla="*/ 25 w 49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9" h="50">
                        <a:moveTo>
                          <a:pt x="25" y="0"/>
                        </a:moveTo>
                        <a:lnTo>
                          <a:pt x="33" y="0"/>
                        </a:lnTo>
                        <a:lnTo>
                          <a:pt x="41" y="9"/>
                        </a:lnTo>
                        <a:lnTo>
                          <a:pt x="49" y="17"/>
                        </a:lnTo>
                        <a:lnTo>
                          <a:pt x="49" y="25"/>
                        </a:lnTo>
                        <a:lnTo>
                          <a:pt x="49" y="33"/>
                        </a:lnTo>
                        <a:lnTo>
                          <a:pt x="41" y="41"/>
                        </a:lnTo>
                        <a:lnTo>
                          <a:pt x="33" y="45"/>
                        </a:lnTo>
                        <a:lnTo>
                          <a:pt x="25" y="50"/>
                        </a:lnTo>
                        <a:lnTo>
                          <a:pt x="16" y="45"/>
                        </a:lnTo>
                        <a:lnTo>
                          <a:pt x="8" y="41"/>
                        </a:lnTo>
                        <a:lnTo>
                          <a:pt x="4" y="33"/>
                        </a:lnTo>
                        <a:lnTo>
                          <a:pt x="0" y="25"/>
                        </a:lnTo>
                        <a:lnTo>
                          <a:pt x="4" y="17"/>
                        </a:lnTo>
                        <a:lnTo>
                          <a:pt x="8" y="9"/>
                        </a:lnTo>
                        <a:lnTo>
                          <a:pt x="16" y="0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" name="Freeform 1652"/>
                  <p:cNvSpPr>
                    <a:spLocks/>
                  </p:cNvSpPr>
                  <p:nvPr/>
                </p:nvSpPr>
                <p:spPr bwMode="auto">
                  <a:xfrm>
                    <a:off x="1124" y="2261"/>
                    <a:ext cx="243" cy="1166"/>
                  </a:xfrm>
                  <a:custGeom>
                    <a:avLst/>
                    <a:gdLst>
                      <a:gd name="T0" fmla="*/ 243 w 243"/>
                      <a:gd name="T1" fmla="*/ 0 h 1166"/>
                      <a:gd name="T2" fmla="*/ 0 w 243"/>
                      <a:gd name="T3" fmla="*/ 0 h 1166"/>
                      <a:gd name="T4" fmla="*/ 0 w 243"/>
                      <a:gd name="T5" fmla="*/ 1166 h 11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43" h="1166">
                        <a:moveTo>
                          <a:pt x="243" y="0"/>
                        </a:moveTo>
                        <a:lnTo>
                          <a:pt x="0" y="0"/>
                        </a:lnTo>
                        <a:lnTo>
                          <a:pt x="0" y="1166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5" name="Line 165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59" y="2261"/>
                    <a:ext cx="1" cy="1166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6" name="Freeform 1654"/>
                  <p:cNvSpPr>
                    <a:spLocks/>
                  </p:cNvSpPr>
                  <p:nvPr/>
                </p:nvSpPr>
                <p:spPr bwMode="auto">
                  <a:xfrm>
                    <a:off x="1634" y="2819"/>
                    <a:ext cx="50" cy="50"/>
                  </a:xfrm>
                  <a:custGeom>
                    <a:avLst/>
                    <a:gdLst>
                      <a:gd name="T0" fmla="*/ 25 w 50"/>
                      <a:gd name="T1" fmla="*/ 0 h 50"/>
                      <a:gd name="T2" fmla="*/ 33 w 50"/>
                      <a:gd name="T3" fmla="*/ 4 h 50"/>
                      <a:gd name="T4" fmla="*/ 41 w 50"/>
                      <a:gd name="T5" fmla="*/ 9 h 50"/>
                      <a:gd name="T6" fmla="*/ 46 w 50"/>
                      <a:gd name="T7" fmla="*/ 17 h 50"/>
                      <a:gd name="T8" fmla="*/ 50 w 50"/>
                      <a:gd name="T9" fmla="*/ 25 h 50"/>
                      <a:gd name="T10" fmla="*/ 46 w 50"/>
                      <a:gd name="T11" fmla="*/ 33 h 50"/>
                      <a:gd name="T12" fmla="*/ 41 w 50"/>
                      <a:gd name="T13" fmla="*/ 41 h 50"/>
                      <a:gd name="T14" fmla="*/ 33 w 50"/>
                      <a:gd name="T15" fmla="*/ 46 h 50"/>
                      <a:gd name="T16" fmla="*/ 25 w 50"/>
                      <a:gd name="T17" fmla="*/ 50 h 50"/>
                      <a:gd name="T18" fmla="*/ 17 w 50"/>
                      <a:gd name="T19" fmla="*/ 46 h 50"/>
                      <a:gd name="T20" fmla="*/ 8 w 50"/>
                      <a:gd name="T21" fmla="*/ 41 h 50"/>
                      <a:gd name="T22" fmla="*/ 4 w 50"/>
                      <a:gd name="T23" fmla="*/ 33 h 50"/>
                      <a:gd name="T24" fmla="*/ 0 w 50"/>
                      <a:gd name="T25" fmla="*/ 25 h 50"/>
                      <a:gd name="T26" fmla="*/ 4 w 50"/>
                      <a:gd name="T27" fmla="*/ 17 h 50"/>
                      <a:gd name="T28" fmla="*/ 8 w 50"/>
                      <a:gd name="T29" fmla="*/ 9 h 50"/>
                      <a:gd name="T30" fmla="*/ 17 w 50"/>
                      <a:gd name="T31" fmla="*/ 4 h 50"/>
                      <a:gd name="T32" fmla="*/ 25 w 50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50">
                        <a:moveTo>
                          <a:pt x="25" y="0"/>
                        </a:moveTo>
                        <a:lnTo>
                          <a:pt x="33" y="4"/>
                        </a:lnTo>
                        <a:lnTo>
                          <a:pt x="41" y="9"/>
                        </a:lnTo>
                        <a:lnTo>
                          <a:pt x="46" y="17"/>
                        </a:lnTo>
                        <a:lnTo>
                          <a:pt x="50" y="25"/>
                        </a:lnTo>
                        <a:lnTo>
                          <a:pt x="46" y="33"/>
                        </a:lnTo>
                        <a:lnTo>
                          <a:pt x="41" y="41"/>
                        </a:lnTo>
                        <a:lnTo>
                          <a:pt x="33" y="46"/>
                        </a:lnTo>
                        <a:lnTo>
                          <a:pt x="25" y="50"/>
                        </a:lnTo>
                        <a:lnTo>
                          <a:pt x="17" y="46"/>
                        </a:lnTo>
                        <a:lnTo>
                          <a:pt x="8" y="41"/>
                        </a:lnTo>
                        <a:lnTo>
                          <a:pt x="4" y="33"/>
                        </a:lnTo>
                        <a:lnTo>
                          <a:pt x="0" y="25"/>
                        </a:lnTo>
                        <a:lnTo>
                          <a:pt x="4" y="17"/>
                        </a:lnTo>
                        <a:lnTo>
                          <a:pt x="8" y="9"/>
                        </a:lnTo>
                        <a:lnTo>
                          <a:pt x="17" y="4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" name="Freeform 1655"/>
                  <p:cNvSpPr>
                    <a:spLocks/>
                  </p:cNvSpPr>
                  <p:nvPr/>
                </p:nvSpPr>
                <p:spPr bwMode="auto">
                  <a:xfrm>
                    <a:off x="1634" y="2819"/>
                    <a:ext cx="50" cy="50"/>
                  </a:xfrm>
                  <a:custGeom>
                    <a:avLst/>
                    <a:gdLst>
                      <a:gd name="T0" fmla="*/ 25 w 50"/>
                      <a:gd name="T1" fmla="*/ 0 h 50"/>
                      <a:gd name="T2" fmla="*/ 33 w 50"/>
                      <a:gd name="T3" fmla="*/ 4 h 50"/>
                      <a:gd name="T4" fmla="*/ 41 w 50"/>
                      <a:gd name="T5" fmla="*/ 9 h 50"/>
                      <a:gd name="T6" fmla="*/ 46 w 50"/>
                      <a:gd name="T7" fmla="*/ 17 h 50"/>
                      <a:gd name="T8" fmla="*/ 50 w 50"/>
                      <a:gd name="T9" fmla="*/ 25 h 50"/>
                      <a:gd name="T10" fmla="*/ 46 w 50"/>
                      <a:gd name="T11" fmla="*/ 33 h 50"/>
                      <a:gd name="T12" fmla="*/ 41 w 50"/>
                      <a:gd name="T13" fmla="*/ 41 h 50"/>
                      <a:gd name="T14" fmla="*/ 33 w 50"/>
                      <a:gd name="T15" fmla="*/ 46 h 50"/>
                      <a:gd name="T16" fmla="*/ 25 w 50"/>
                      <a:gd name="T17" fmla="*/ 50 h 50"/>
                      <a:gd name="T18" fmla="*/ 17 w 50"/>
                      <a:gd name="T19" fmla="*/ 46 h 50"/>
                      <a:gd name="T20" fmla="*/ 8 w 50"/>
                      <a:gd name="T21" fmla="*/ 41 h 50"/>
                      <a:gd name="T22" fmla="*/ 4 w 50"/>
                      <a:gd name="T23" fmla="*/ 33 h 50"/>
                      <a:gd name="T24" fmla="*/ 0 w 50"/>
                      <a:gd name="T25" fmla="*/ 25 h 50"/>
                      <a:gd name="T26" fmla="*/ 4 w 50"/>
                      <a:gd name="T27" fmla="*/ 17 h 50"/>
                      <a:gd name="T28" fmla="*/ 8 w 50"/>
                      <a:gd name="T29" fmla="*/ 9 h 50"/>
                      <a:gd name="T30" fmla="*/ 17 w 50"/>
                      <a:gd name="T31" fmla="*/ 4 h 50"/>
                      <a:gd name="T32" fmla="*/ 25 w 50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50">
                        <a:moveTo>
                          <a:pt x="25" y="0"/>
                        </a:moveTo>
                        <a:lnTo>
                          <a:pt x="33" y="4"/>
                        </a:lnTo>
                        <a:lnTo>
                          <a:pt x="41" y="9"/>
                        </a:lnTo>
                        <a:lnTo>
                          <a:pt x="46" y="17"/>
                        </a:lnTo>
                        <a:lnTo>
                          <a:pt x="50" y="25"/>
                        </a:lnTo>
                        <a:lnTo>
                          <a:pt x="46" y="33"/>
                        </a:lnTo>
                        <a:lnTo>
                          <a:pt x="41" y="41"/>
                        </a:lnTo>
                        <a:lnTo>
                          <a:pt x="33" y="46"/>
                        </a:lnTo>
                        <a:lnTo>
                          <a:pt x="25" y="50"/>
                        </a:lnTo>
                        <a:lnTo>
                          <a:pt x="17" y="46"/>
                        </a:lnTo>
                        <a:lnTo>
                          <a:pt x="8" y="41"/>
                        </a:lnTo>
                        <a:lnTo>
                          <a:pt x="4" y="33"/>
                        </a:lnTo>
                        <a:lnTo>
                          <a:pt x="0" y="25"/>
                        </a:lnTo>
                        <a:lnTo>
                          <a:pt x="4" y="17"/>
                        </a:lnTo>
                        <a:lnTo>
                          <a:pt x="8" y="9"/>
                        </a:lnTo>
                        <a:lnTo>
                          <a:pt x="17" y="4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8" name="Line 1656"/>
                  <p:cNvSpPr>
                    <a:spLocks noChangeShapeType="1"/>
                  </p:cNvSpPr>
                  <p:nvPr/>
                </p:nvSpPr>
                <p:spPr bwMode="auto">
                  <a:xfrm>
                    <a:off x="1367" y="2454"/>
                    <a:ext cx="292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9" name="Freeform 1657"/>
                  <p:cNvSpPr>
                    <a:spLocks/>
                  </p:cNvSpPr>
                  <p:nvPr/>
                </p:nvSpPr>
                <p:spPr bwMode="auto">
                  <a:xfrm>
                    <a:off x="2001" y="2651"/>
                    <a:ext cx="296" cy="390"/>
                  </a:xfrm>
                  <a:custGeom>
                    <a:avLst/>
                    <a:gdLst>
                      <a:gd name="T0" fmla="*/ 0 w 296"/>
                      <a:gd name="T1" fmla="*/ 386 h 390"/>
                      <a:gd name="T2" fmla="*/ 0 w 296"/>
                      <a:gd name="T3" fmla="*/ 193 h 390"/>
                      <a:gd name="T4" fmla="*/ 0 w 296"/>
                      <a:gd name="T5" fmla="*/ 0 h 390"/>
                      <a:gd name="T6" fmla="*/ 292 w 296"/>
                      <a:gd name="T7" fmla="*/ 189 h 390"/>
                      <a:gd name="T8" fmla="*/ 296 w 296"/>
                      <a:gd name="T9" fmla="*/ 193 h 390"/>
                      <a:gd name="T10" fmla="*/ 292 w 296"/>
                      <a:gd name="T11" fmla="*/ 197 h 390"/>
                      <a:gd name="T12" fmla="*/ 0 w 296"/>
                      <a:gd name="T13" fmla="*/ 390 h 390"/>
                      <a:gd name="T14" fmla="*/ 0 w 296"/>
                      <a:gd name="T15" fmla="*/ 386 h 3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96" h="390">
                        <a:moveTo>
                          <a:pt x="0" y="386"/>
                        </a:moveTo>
                        <a:lnTo>
                          <a:pt x="0" y="193"/>
                        </a:lnTo>
                        <a:lnTo>
                          <a:pt x="0" y="0"/>
                        </a:lnTo>
                        <a:lnTo>
                          <a:pt x="292" y="189"/>
                        </a:lnTo>
                        <a:lnTo>
                          <a:pt x="296" y="193"/>
                        </a:lnTo>
                        <a:lnTo>
                          <a:pt x="292" y="197"/>
                        </a:lnTo>
                        <a:lnTo>
                          <a:pt x="0" y="390"/>
                        </a:lnTo>
                        <a:lnTo>
                          <a:pt x="0" y="386"/>
                        </a:lnTo>
                        <a:close/>
                      </a:path>
                    </a:pathLst>
                  </a:custGeom>
                  <a:solidFill>
                    <a:srgbClr val="FFF97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0" name="Freeform 1658"/>
                  <p:cNvSpPr>
                    <a:spLocks/>
                  </p:cNvSpPr>
                  <p:nvPr/>
                </p:nvSpPr>
                <p:spPr bwMode="auto">
                  <a:xfrm>
                    <a:off x="2001" y="2651"/>
                    <a:ext cx="296" cy="390"/>
                  </a:xfrm>
                  <a:custGeom>
                    <a:avLst/>
                    <a:gdLst>
                      <a:gd name="T0" fmla="*/ 0 w 296"/>
                      <a:gd name="T1" fmla="*/ 386 h 390"/>
                      <a:gd name="T2" fmla="*/ 0 w 296"/>
                      <a:gd name="T3" fmla="*/ 193 h 390"/>
                      <a:gd name="T4" fmla="*/ 0 w 296"/>
                      <a:gd name="T5" fmla="*/ 193 h 390"/>
                      <a:gd name="T6" fmla="*/ 0 w 296"/>
                      <a:gd name="T7" fmla="*/ 0 h 390"/>
                      <a:gd name="T8" fmla="*/ 0 w 296"/>
                      <a:gd name="T9" fmla="*/ 0 h 390"/>
                      <a:gd name="T10" fmla="*/ 292 w 296"/>
                      <a:gd name="T11" fmla="*/ 189 h 390"/>
                      <a:gd name="T12" fmla="*/ 296 w 296"/>
                      <a:gd name="T13" fmla="*/ 193 h 390"/>
                      <a:gd name="T14" fmla="*/ 292 w 296"/>
                      <a:gd name="T15" fmla="*/ 197 h 390"/>
                      <a:gd name="T16" fmla="*/ 0 w 296"/>
                      <a:gd name="T17" fmla="*/ 390 h 390"/>
                      <a:gd name="T18" fmla="*/ 0 w 296"/>
                      <a:gd name="T19" fmla="*/ 386 h 3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96" h="390">
                        <a:moveTo>
                          <a:pt x="0" y="386"/>
                        </a:moveTo>
                        <a:lnTo>
                          <a:pt x="0" y="193"/>
                        </a:lnTo>
                        <a:lnTo>
                          <a:pt x="0" y="193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292" y="189"/>
                        </a:lnTo>
                        <a:lnTo>
                          <a:pt x="296" y="193"/>
                        </a:lnTo>
                        <a:lnTo>
                          <a:pt x="292" y="197"/>
                        </a:lnTo>
                        <a:lnTo>
                          <a:pt x="0" y="390"/>
                        </a:lnTo>
                        <a:lnTo>
                          <a:pt x="0" y="386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1" name="Freeform 1659"/>
                  <p:cNvSpPr>
                    <a:spLocks/>
                  </p:cNvSpPr>
                  <p:nvPr/>
                </p:nvSpPr>
                <p:spPr bwMode="auto">
                  <a:xfrm>
                    <a:off x="2293" y="2819"/>
                    <a:ext cx="45" cy="50"/>
                  </a:xfrm>
                  <a:custGeom>
                    <a:avLst/>
                    <a:gdLst>
                      <a:gd name="T0" fmla="*/ 25 w 45"/>
                      <a:gd name="T1" fmla="*/ 0 h 50"/>
                      <a:gd name="T2" fmla="*/ 33 w 45"/>
                      <a:gd name="T3" fmla="*/ 4 h 50"/>
                      <a:gd name="T4" fmla="*/ 41 w 45"/>
                      <a:gd name="T5" fmla="*/ 9 h 50"/>
                      <a:gd name="T6" fmla="*/ 45 w 45"/>
                      <a:gd name="T7" fmla="*/ 17 h 50"/>
                      <a:gd name="T8" fmla="*/ 45 w 45"/>
                      <a:gd name="T9" fmla="*/ 25 h 50"/>
                      <a:gd name="T10" fmla="*/ 45 w 45"/>
                      <a:gd name="T11" fmla="*/ 33 h 50"/>
                      <a:gd name="T12" fmla="*/ 41 w 45"/>
                      <a:gd name="T13" fmla="*/ 41 h 50"/>
                      <a:gd name="T14" fmla="*/ 33 w 45"/>
                      <a:gd name="T15" fmla="*/ 46 h 50"/>
                      <a:gd name="T16" fmla="*/ 25 w 45"/>
                      <a:gd name="T17" fmla="*/ 50 h 50"/>
                      <a:gd name="T18" fmla="*/ 12 w 45"/>
                      <a:gd name="T19" fmla="*/ 46 h 50"/>
                      <a:gd name="T20" fmla="*/ 4 w 45"/>
                      <a:gd name="T21" fmla="*/ 41 h 50"/>
                      <a:gd name="T22" fmla="*/ 0 w 45"/>
                      <a:gd name="T23" fmla="*/ 33 h 50"/>
                      <a:gd name="T24" fmla="*/ 0 w 45"/>
                      <a:gd name="T25" fmla="*/ 25 h 50"/>
                      <a:gd name="T26" fmla="*/ 0 w 45"/>
                      <a:gd name="T27" fmla="*/ 17 h 50"/>
                      <a:gd name="T28" fmla="*/ 4 w 45"/>
                      <a:gd name="T29" fmla="*/ 9 h 50"/>
                      <a:gd name="T30" fmla="*/ 12 w 45"/>
                      <a:gd name="T31" fmla="*/ 4 h 50"/>
                      <a:gd name="T32" fmla="*/ 25 w 45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5" h="50">
                        <a:moveTo>
                          <a:pt x="25" y="0"/>
                        </a:moveTo>
                        <a:lnTo>
                          <a:pt x="33" y="4"/>
                        </a:lnTo>
                        <a:lnTo>
                          <a:pt x="41" y="9"/>
                        </a:lnTo>
                        <a:lnTo>
                          <a:pt x="45" y="17"/>
                        </a:lnTo>
                        <a:lnTo>
                          <a:pt x="45" y="25"/>
                        </a:lnTo>
                        <a:lnTo>
                          <a:pt x="45" y="33"/>
                        </a:lnTo>
                        <a:lnTo>
                          <a:pt x="41" y="41"/>
                        </a:lnTo>
                        <a:lnTo>
                          <a:pt x="33" y="46"/>
                        </a:lnTo>
                        <a:lnTo>
                          <a:pt x="25" y="50"/>
                        </a:lnTo>
                        <a:lnTo>
                          <a:pt x="12" y="46"/>
                        </a:lnTo>
                        <a:lnTo>
                          <a:pt x="4" y="41"/>
                        </a:lnTo>
                        <a:lnTo>
                          <a:pt x="0" y="33"/>
                        </a:lnTo>
                        <a:lnTo>
                          <a:pt x="0" y="25"/>
                        </a:lnTo>
                        <a:lnTo>
                          <a:pt x="0" y="17"/>
                        </a:lnTo>
                        <a:lnTo>
                          <a:pt x="4" y="9"/>
                        </a:lnTo>
                        <a:lnTo>
                          <a:pt x="12" y="4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FFF97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2" name="Freeform 1660"/>
                  <p:cNvSpPr>
                    <a:spLocks/>
                  </p:cNvSpPr>
                  <p:nvPr/>
                </p:nvSpPr>
                <p:spPr bwMode="auto">
                  <a:xfrm>
                    <a:off x="2293" y="2819"/>
                    <a:ext cx="45" cy="50"/>
                  </a:xfrm>
                  <a:custGeom>
                    <a:avLst/>
                    <a:gdLst>
                      <a:gd name="T0" fmla="*/ 25 w 45"/>
                      <a:gd name="T1" fmla="*/ 0 h 50"/>
                      <a:gd name="T2" fmla="*/ 33 w 45"/>
                      <a:gd name="T3" fmla="*/ 4 h 50"/>
                      <a:gd name="T4" fmla="*/ 41 w 45"/>
                      <a:gd name="T5" fmla="*/ 9 h 50"/>
                      <a:gd name="T6" fmla="*/ 45 w 45"/>
                      <a:gd name="T7" fmla="*/ 17 h 50"/>
                      <a:gd name="T8" fmla="*/ 45 w 45"/>
                      <a:gd name="T9" fmla="*/ 25 h 50"/>
                      <a:gd name="T10" fmla="*/ 45 w 45"/>
                      <a:gd name="T11" fmla="*/ 33 h 50"/>
                      <a:gd name="T12" fmla="*/ 41 w 45"/>
                      <a:gd name="T13" fmla="*/ 41 h 50"/>
                      <a:gd name="T14" fmla="*/ 33 w 45"/>
                      <a:gd name="T15" fmla="*/ 46 h 50"/>
                      <a:gd name="T16" fmla="*/ 25 w 45"/>
                      <a:gd name="T17" fmla="*/ 50 h 50"/>
                      <a:gd name="T18" fmla="*/ 12 w 45"/>
                      <a:gd name="T19" fmla="*/ 46 h 50"/>
                      <a:gd name="T20" fmla="*/ 4 w 45"/>
                      <a:gd name="T21" fmla="*/ 41 h 50"/>
                      <a:gd name="T22" fmla="*/ 0 w 45"/>
                      <a:gd name="T23" fmla="*/ 33 h 50"/>
                      <a:gd name="T24" fmla="*/ 0 w 45"/>
                      <a:gd name="T25" fmla="*/ 25 h 50"/>
                      <a:gd name="T26" fmla="*/ 0 w 45"/>
                      <a:gd name="T27" fmla="*/ 17 h 50"/>
                      <a:gd name="T28" fmla="*/ 4 w 45"/>
                      <a:gd name="T29" fmla="*/ 9 h 50"/>
                      <a:gd name="T30" fmla="*/ 12 w 45"/>
                      <a:gd name="T31" fmla="*/ 4 h 50"/>
                      <a:gd name="T32" fmla="*/ 25 w 45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5" h="50">
                        <a:moveTo>
                          <a:pt x="25" y="0"/>
                        </a:moveTo>
                        <a:lnTo>
                          <a:pt x="33" y="4"/>
                        </a:lnTo>
                        <a:lnTo>
                          <a:pt x="41" y="9"/>
                        </a:lnTo>
                        <a:lnTo>
                          <a:pt x="45" y="17"/>
                        </a:lnTo>
                        <a:lnTo>
                          <a:pt x="45" y="25"/>
                        </a:lnTo>
                        <a:lnTo>
                          <a:pt x="45" y="33"/>
                        </a:lnTo>
                        <a:lnTo>
                          <a:pt x="41" y="41"/>
                        </a:lnTo>
                        <a:lnTo>
                          <a:pt x="33" y="46"/>
                        </a:lnTo>
                        <a:lnTo>
                          <a:pt x="25" y="50"/>
                        </a:lnTo>
                        <a:lnTo>
                          <a:pt x="12" y="46"/>
                        </a:lnTo>
                        <a:lnTo>
                          <a:pt x="4" y="41"/>
                        </a:lnTo>
                        <a:lnTo>
                          <a:pt x="0" y="33"/>
                        </a:lnTo>
                        <a:lnTo>
                          <a:pt x="0" y="25"/>
                        </a:lnTo>
                        <a:lnTo>
                          <a:pt x="0" y="17"/>
                        </a:lnTo>
                        <a:lnTo>
                          <a:pt x="4" y="9"/>
                        </a:lnTo>
                        <a:lnTo>
                          <a:pt x="12" y="4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3" name="Line 16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02" y="2844"/>
                    <a:ext cx="9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" name="Line 1662"/>
                  <p:cNvSpPr>
                    <a:spLocks noChangeShapeType="1"/>
                  </p:cNvSpPr>
                  <p:nvPr/>
                </p:nvSpPr>
                <p:spPr bwMode="auto">
                  <a:xfrm>
                    <a:off x="2338" y="2844"/>
                    <a:ext cx="9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" name="Rectangle 1663"/>
                  <p:cNvSpPr>
                    <a:spLocks noChangeArrowheads="1"/>
                  </p:cNvSpPr>
                  <p:nvPr/>
                </p:nvSpPr>
                <p:spPr bwMode="auto">
                  <a:xfrm>
                    <a:off x="1984" y="2360"/>
                    <a:ext cx="33" cy="193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6" name="Rectangle 1664"/>
                  <p:cNvSpPr>
                    <a:spLocks noChangeArrowheads="1"/>
                  </p:cNvSpPr>
                  <p:nvPr/>
                </p:nvSpPr>
                <p:spPr bwMode="auto">
                  <a:xfrm>
                    <a:off x="2030" y="2360"/>
                    <a:ext cx="37" cy="193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" name="Line 1665"/>
                  <p:cNvSpPr>
                    <a:spLocks noChangeShapeType="1"/>
                  </p:cNvSpPr>
                  <p:nvPr/>
                </p:nvSpPr>
                <p:spPr bwMode="auto">
                  <a:xfrm>
                    <a:off x="2050" y="2454"/>
                    <a:ext cx="95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8" name="Line 1666"/>
                  <p:cNvSpPr>
                    <a:spLocks noChangeShapeType="1"/>
                  </p:cNvSpPr>
                  <p:nvPr/>
                </p:nvSpPr>
                <p:spPr bwMode="auto">
                  <a:xfrm>
                    <a:off x="1902" y="2454"/>
                    <a:ext cx="9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9" name="Line 1667"/>
                  <p:cNvSpPr>
                    <a:spLocks noChangeShapeType="1"/>
                  </p:cNvSpPr>
                  <p:nvPr/>
                </p:nvSpPr>
                <p:spPr bwMode="auto">
                  <a:xfrm>
                    <a:off x="2145" y="2261"/>
                    <a:ext cx="9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0" name="Freeform 1668"/>
                  <p:cNvSpPr>
                    <a:spLocks/>
                  </p:cNvSpPr>
                  <p:nvPr/>
                </p:nvSpPr>
                <p:spPr bwMode="auto">
                  <a:xfrm>
                    <a:off x="2244" y="2212"/>
                    <a:ext cx="193" cy="49"/>
                  </a:xfrm>
                  <a:custGeom>
                    <a:avLst/>
                    <a:gdLst>
                      <a:gd name="T0" fmla="*/ 0 w 193"/>
                      <a:gd name="T1" fmla="*/ 0 h 49"/>
                      <a:gd name="T2" fmla="*/ 94 w 193"/>
                      <a:gd name="T3" fmla="*/ 49 h 49"/>
                      <a:gd name="T4" fmla="*/ 193 w 193"/>
                      <a:gd name="T5" fmla="*/ 49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3" h="49">
                        <a:moveTo>
                          <a:pt x="0" y="0"/>
                        </a:moveTo>
                        <a:lnTo>
                          <a:pt x="94" y="49"/>
                        </a:lnTo>
                        <a:lnTo>
                          <a:pt x="193" y="49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1" name="Freeform 1669"/>
                  <p:cNvSpPr>
                    <a:spLocks/>
                  </p:cNvSpPr>
                  <p:nvPr/>
                </p:nvSpPr>
                <p:spPr bwMode="auto">
                  <a:xfrm>
                    <a:off x="2318" y="2236"/>
                    <a:ext cx="45" cy="50"/>
                  </a:xfrm>
                  <a:custGeom>
                    <a:avLst/>
                    <a:gdLst>
                      <a:gd name="T0" fmla="*/ 20 w 45"/>
                      <a:gd name="T1" fmla="*/ 0 h 50"/>
                      <a:gd name="T2" fmla="*/ 33 w 45"/>
                      <a:gd name="T3" fmla="*/ 5 h 50"/>
                      <a:gd name="T4" fmla="*/ 41 w 45"/>
                      <a:gd name="T5" fmla="*/ 9 h 50"/>
                      <a:gd name="T6" fmla="*/ 45 w 45"/>
                      <a:gd name="T7" fmla="*/ 17 h 50"/>
                      <a:gd name="T8" fmla="*/ 45 w 45"/>
                      <a:gd name="T9" fmla="*/ 25 h 50"/>
                      <a:gd name="T10" fmla="*/ 45 w 45"/>
                      <a:gd name="T11" fmla="*/ 33 h 50"/>
                      <a:gd name="T12" fmla="*/ 41 w 45"/>
                      <a:gd name="T13" fmla="*/ 41 h 50"/>
                      <a:gd name="T14" fmla="*/ 33 w 45"/>
                      <a:gd name="T15" fmla="*/ 50 h 50"/>
                      <a:gd name="T16" fmla="*/ 20 w 45"/>
                      <a:gd name="T17" fmla="*/ 50 h 50"/>
                      <a:gd name="T18" fmla="*/ 12 w 45"/>
                      <a:gd name="T19" fmla="*/ 50 h 50"/>
                      <a:gd name="T20" fmla="*/ 4 w 45"/>
                      <a:gd name="T21" fmla="*/ 41 h 50"/>
                      <a:gd name="T22" fmla="*/ 0 w 45"/>
                      <a:gd name="T23" fmla="*/ 33 h 50"/>
                      <a:gd name="T24" fmla="*/ 0 w 45"/>
                      <a:gd name="T25" fmla="*/ 25 h 50"/>
                      <a:gd name="T26" fmla="*/ 0 w 45"/>
                      <a:gd name="T27" fmla="*/ 17 h 50"/>
                      <a:gd name="T28" fmla="*/ 4 w 45"/>
                      <a:gd name="T29" fmla="*/ 9 h 50"/>
                      <a:gd name="T30" fmla="*/ 12 w 45"/>
                      <a:gd name="T31" fmla="*/ 5 h 50"/>
                      <a:gd name="T32" fmla="*/ 20 w 45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5" h="50">
                        <a:moveTo>
                          <a:pt x="20" y="0"/>
                        </a:moveTo>
                        <a:lnTo>
                          <a:pt x="33" y="5"/>
                        </a:lnTo>
                        <a:lnTo>
                          <a:pt x="41" y="9"/>
                        </a:lnTo>
                        <a:lnTo>
                          <a:pt x="45" y="17"/>
                        </a:lnTo>
                        <a:lnTo>
                          <a:pt x="45" y="25"/>
                        </a:lnTo>
                        <a:lnTo>
                          <a:pt x="45" y="33"/>
                        </a:lnTo>
                        <a:lnTo>
                          <a:pt x="41" y="41"/>
                        </a:lnTo>
                        <a:lnTo>
                          <a:pt x="33" y="50"/>
                        </a:lnTo>
                        <a:lnTo>
                          <a:pt x="20" y="50"/>
                        </a:lnTo>
                        <a:lnTo>
                          <a:pt x="12" y="50"/>
                        </a:lnTo>
                        <a:lnTo>
                          <a:pt x="4" y="41"/>
                        </a:lnTo>
                        <a:lnTo>
                          <a:pt x="0" y="33"/>
                        </a:lnTo>
                        <a:lnTo>
                          <a:pt x="0" y="25"/>
                        </a:lnTo>
                        <a:lnTo>
                          <a:pt x="0" y="17"/>
                        </a:lnTo>
                        <a:lnTo>
                          <a:pt x="4" y="9"/>
                        </a:lnTo>
                        <a:lnTo>
                          <a:pt x="12" y="5"/>
                        </a:lnTo>
                        <a:lnTo>
                          <a:pt x="20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2" name="Freeform 1670"/>
                  <p:cNvSpPr>
                    <a:spLocks/>
                  </p:cNvSpPr>
                  <p:nvPr/>
                </p:nvSpPr>
                <p:spPr bwMode="auto">
                  <a:xfrm>
                    <a:off x="2318" y="2236"/>
                    <a:ext cx="45" cy="50"/>
                  </a:xfrm>
                  <a:custGeom>
                    <a:avLst/>
                    <a:gdLst>
                      <a:gd name="T0" fmla="*/ 20 w 45"/>
                      <a:gd name="T1" fmla="*/ 0 h 50"/>
                      <a:gd name="T2" fmla="*/ 33 w 45"/>
                      <a:gd name="T3" fmla="*/ 5 h 50"/>
                      <a:gd name="T4" fmla="*/ 41 w 45"/>
                      <a:gd name="T5" fmla="*/ 9 h 50"/>
                      <a:gd name="T6" fmla="*/ 45 w 45"/>
                      <a:gd name="T7" fmla="*/ 17 h 50"/>
                      <a:gd name="T8" fmla="*/ 45 w 45"/>
                      <a:gd name="T9" fmla="*/ 25 h 50"/>
                      <a:gd name="T10" fmla="*/ 45 w 45"/>
                      <a:gd name="T11" fmla="*/ 33 h 50"/>
                      <a:gd name="T12" fmla="*/ 41 w 45"/>
                      <a:gd name="T13" fmla="*/ 41 h 50"/>
                      <a:gd name="T14" fmla="*/ 33 w 45"/>
                      <a:gd name="T15" fmla="*/ 50 h 50"/>
                      <a:gd name="T16" fmla="*/ 20 w 45"/>
                      <a:gd name="T17" fmla="*/ 50 h 50"/>
                      <a:gd name="T18" fmla="*/ 12 w 45"/>
                      <a:gd name="T19" fmla="*/ 50 h 50"/>
                      <a:gd name="T20" fmla="*/ 4 w 45"/>
                      <a:gd name="T21" fmla="*/ 41 h 50"/>
                      <a:gd name="T22" fmla="*/ 0 w 45"/>
                      <a:gd name="T23" fmla="*/ 33 h 50"/>
                      <a:gd name="T24" fmla="*/ 0 w 45"/>
                      <a:gd name="T25" fmla="*/ 25 h 50"/>
                      <a:gd name="T26" fmla="*/ 0 w 45"/>
                      <a:gd name="T27" fmla="*/ 17 h 50"/>
                      <a:gd name="T28" fmla="*/ 4 w 45"/>
                      <a:gd name="T29" fmla="*/ 9 h 50"/>
                      <a:gd name="T30" fmla="*/ 12 w 45"/>
                      <a:gd name="T31" fmla="*/ 5 h 50"/>
                      <a:gd name="T32" fmla="*/ 20 w 45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5" h="50">
                        <a:moveTo>
                          <a:pt x="20" y="0"/>
                        </a:moveTo>
                        <a:lnTo>
                          <a:pt x="33" y="5"/>
                        </a:lnTo>
                        <a:lnTo>
                          <a:pt x="41" y="9"/>
                        </a:lnTo>
                        <a:lnTo>
                          <a:pt x="45" y="17"/>
                        </a:lnTo>
                        <a:lnTo>
                          <a:pt x="45" y="25"/>
                        </a:lnTo>
                        <a:lnTo>
                          <a:pt x="45" y="33"/>
                        </a:lnTo>
                        <a:lnTo>
                          <a:pt x="41" y="41"/>
                        </a:lnTo>
                        <a:lnTo>
                          <a:pt x="33" y="50"/>
                        </a:lnTo>
                        <a:lnTo>
                          <a:pt x="20" y="50"/>
                        </a:lnTo>
                        <a:lnTo>
                          <a:pt x="12" y="50"/>
                        </a:lnTo>
                        <a:lnTo>
                          <a:pt x="4" y="41"/>
                        </a:lnTo>
                        <a:lnTo>
                          <a:pt x="0" y="33"/>
                        </a:lnTo>
                        <a:lnTo>
                          <a:pt x="0" y="25"/>
                        </a:lnTo>
                        <a:lnTo>
                          <a:pt x="0" y="17"/>
                        </a:lnTo>
                        <a:lnTo>
                          <a:pt x="4" y="9"/>
                        </a:lnTo>
                        <a:lnTo>
                          <a:pt x="12" y="5"/>
                        </a:lnTo>
                        <a:lnTo>
                          <a:pt x="20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" name="Freeform 1671"/>
                  <p:cNvSpPr>
                    <a:spLocks/>
                  </p:cNvSpPr>
                  <p:nvPr/>
                </p:nvSpPr>
                <p:spPr bwMode="auto">
                  <a:xfrm>
                    <a:off x="1877" y="2819"/>
                    <a:ext cx="50" cy="50"/>
                  </a:xfrm>
                  <a:custGeom>
                    <a:avLst/>
                    <a:gdLst>
                      <a:gd name="T0" fmla="*/ 25 w 50"/>
                      <a:gd name="T1" fmla="*/ 0 h 50"/>
                      <a:gd name="T2" fmla="*/ 33 w 50"/>
                      <a:gd name="T3" fmla="*/ 4 h 50"/>
                      <a:gd name="T4" fmla="*/ 41 w 50"/>
                      <a:gd name="T5" fmla="*/ 9 h 50"/>
                      <a:gd name="T6" fmla="*/ 50 w 50"/>
                      <a:gd name="T7" fmla="*/ 17 h 50"/>
                      <a:gd name="T8" fmla="*/ 50 w 50"/>
                      <a:gd name="T9" fmla="*/ 25 h 50"/>
                      <a:gd name="T10" fmla="*/ 50 w 50"/>
                      <a:gd name="T11" fmla="*/ 33 h 50"/>
                      <a:gd name="T12" fmla="*/ 41 w 50"/>
                      <a:gd name="T13" fmla="*/ 41 h 50"/>
                      <a:gd name="T14" fmla="*/ 33 w 50"/>
                      <a:gd name="T15" fmla="*/ 46 h 50"/>
                      <a:gd name="T16" fmla="*/ 25 w 50"/>
                      <a:gd name="T17" fmla="*/ 50 h 50"/>
                      <a:gd name="T18" fmla="*/ 17 w 50"/>
                      <a:gd name="T19" fmla="*/ 46 h 50"/>
                      <a:gd name="T20" fmla="*/ 8 w 50"/>
                      <a:gd name="T21" fmla="*/ 41 h 50"/>
                      <a:gd name="T22" fmla="*/ 4 w 50"/>
                      <a:gd name="T23" fmla="*/ 33 h 50"/>
                      <a:gd name="T24" fmla="*/ 0 w 50"/>
                      <a:gd name="T25" fmla="*/ 25 h 50"/>
                      <a:gd name="T26" fmla="*/ 4 w 50"/>
                      <a:gd name="T27" fmla="*/ 17 h 50"/>
                      <a:gd name="T28" fmla="*/ 8 w 50"/>
                      <a:gd name="T29" fmla="*/ 9 h 50"/>
                      <a:gd name="T30" fmla="*/ 17 w 50"/>
                      <a:gd name="T31" fmla="*/ 4 h 50"/>
                      <a:gd name="T32" fmla="*/ 25 w 50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50">
                        <a:moveTo>
                          <a:pt x="25" y="0"/>
                        </a:moveTo>
                        <a:lnTo>
                          <a:pt x="33" y="4"/>
                        </a:lnTo>
                        <a:lnTo>
                          <a:pt x="41" y="9"/>
                        </a:lnTo>
                        <a:lnTo>
                          <a:pt x="50" y="17"/>
                        </a:lnTo>
                        <a:lnTo>
                          <a:pt x="50" y="25"/>
                        </a:lnTo>
                        <a:lnTo>
                          <a:pt x="50" y="33"/>
                        </a:lnTo>
                        <a:lnTo>
                          <a:pt x="41" y="41"/>
                        </a:lnTo>
                        <a:lnTo>
                          <a:pt x="33" y="46"/>
                        </a:lnTo>
                        <a:lnTo>
                          <a:pt x="25" y="50"/>
                        </a:lnTo>
                        <a:lnTo>
                          <a:pt x="17" y="46"/>
                        </a:lnTo>
                        <a:lnTo>
                          <a:pt x="8" y="41"/>
                        </a:lnTo>
                        <a:lnTo>
                          <a:pt x="4" y="33"/>
                        </a:lnTo>
                        <a:lnTo>
                          <a:pt x="0" y="25"/>
                        </a:lnTo>
                        <a:lnTo>
                          <a:pt x="4" y="17"/>
                        </a:lnTo>
                        <a:lnTo>
                          <a:pt x="8" y="9"/>
                        </a:lnTo>
                        <a:lnTo>
                          <a:pt x="17" y="4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4" name="Freeform 1672"/>
                  <p:cNvSpPr>
                    <a:spLocks/>
                  </p:cNvSpPr>
                  <p:nvPr/>
                </p:nvSpPr>
                <p:spPr bwMode="auto">
                  <a:xfrm>
                    <a:off x="1877" y="2819"/>
                    <a:ext cx="50" cy="50"/>
                  </a:xfrm>
                  <a:custGeom>
                    <a:avLst/>
                    <a:gdLst>
                      <a:gd name="T0" fmla="*/ 25 w 50"/>
                      <a:gd name="T1" fmla="*/ 0 h 50"/>
                      <a:gd name="T2" fmla="*/ 33 w 50"/>
                      <a:gd name="T3" fmla="*/ 4 h 50"/>
                      <a:gd name="T4" fmla="*/ 41 w 50"/>
                      <a:gd name="T5" fmla="*/ 9 h 50"/>
                      <a:gd name="T6" fmla="*/ 50 w 50"/>
                      <a:gd name="T7" fmla="*/ 17 h 50"/>
                      <a:gd name="T8" fmla="*/ 50 w 50"/>
                      <a:gd name="T9" fmla="*/ 25 h 50"/>
                      <a:gd name="T10" fmla="*/ 50 w 50"/>
                      <a:gd name="T11" fmla="*/ 33 h 50"/>
                      <a:gd name="T12" fmla="*/ 41 w 50"/>
                      <a:gd name="T13" fmla="*/ 41 h 50"/>
                      <a:gd name="T14" fmla="*/ 33 w 50"/>
                      <a:gd name="T15" fmla="*/ 46 h 50"/>
                      <a:gd name="T16" fmla="*/ 25 w 50"/>
                      <a:gd name="T17" fmla="*/ 50 h 50"/>
                      <a:gd name="T18" fmla="*/ 17 w 50"/>
                      <a:gd name="T19" fmla="*/ 46 h 50"/>
                      <a:gd name="T20" fmla="*/ 8 w 50"/>
                      <a:gd name="T21" fmla="*/ 41 h 50"/>
                      <a:gd name="T22" fmla="*/ 4 w 50"/>
                      <a:gd name="T23" fmla="*/ 33 h 50"/>
                      <a:gd name="T24" fmla="*/ 0 w 50"/>
                      <a:gd name="T25" fmla="*/ 25 h 50"/>
                      <a:gd name="T26" fmla="*/ 4 w 50"/>
                      <a:gd name="T27" fmla="*/ 17 h 50"/>
                      <a:gd name="T28" fmla="*/ 8 w 50"/>
                      <a:gd name="T29" fmla="*/ 9 h 50"/>
                      <a:gd name="T30" fmla="*/ 17 w 50"/>
                      <a:gd name="T31" fmla="*/ 4 h 50"/>
                      <a:gd name="T32" fmla="*/ 25 w 50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50">
                        <a:moveTo>
                          <a:pt x="25" y="0"/>
                        </a:moveTo>
                        <a:lnTo>
                          <a:pt x="33" y="4"/>
                        </a:lnTo>
                        <a:lnTo>
                          <a:pt x="41" y="9"/>
                        </a:lnTo>
                        <a:lnTo>
                          <a:pt x="50" y="17"/>
                        </a:lnTo>
                        <a:lnTo>
                          <a:pt x="50" y="25"/>
                        </a:lnTo>
                        <a:lnTo>
                          <a:pt x="50" y="33"/>
                        </a:lnTo>
                        <a:lnTo>
                          <a:pt x="41" y="41"/>
                        </a:lnTo>
                        <a:lnTo>
                          <a:pt x="33" y="46"/>
                        </a:lnTo>
                        <a:lnTo>
                          <a:pt x="25" y="50"/>
                        </a:lnTo>
                        <a:lnTo>
                          <a:pt x="17" y="46"/>
                        </a:lnTo>
                        <a:lnTo>
                          <a:pt x="8" y="41"/>
                        </a:lnTo>
                        <a:lnTo>
                          <a:pt x="4" y="33"/>
                        </a:lnTo>
                        <a:lnTo>
                          <a:pt x="0" y="25"/>
                        </a:lnTo>
                        <a:lnTo>
                          <a:pt x="4" y="17"/>
                        </a:lnTo>
                        <a:lnTo>
                          <a:pt x="8" y="9"/>
                        </a:lnTo>
                        <a:lnTo>
                          <a:pt x="17" y="4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" name="Freeform 1673"/>
                  <p:cNvSpPr>
                    <a:spLocks/>
                  </p:cNvSpPr>
                  <p:nvPr/>
                </p:nvSpPr>
                <p:spPr bwMode="auto">
                  <a:xfrm>
                    <a:off x="1902" y="2261"/>
                    <a:ext cx="243" cy="583"/>
                  </a:xfrm>
                  <a:custGeom>
                    <a:avLst/>
                    <a:gdLst>
                      <a:gd name="T0" fmla="*/ 243 w 243"/>
                      <a:gd name="T1" fmla="*/ 0 h 583"/>
                      <a:gd name="T2" fmla="*/ 0 w 243"/>
                      <a:gd name="T3" fmla="*/ 0 h 583"/>
                      <a:gd name="T4" fmla="*/ 0 w 243"/>
                      <a:gd name="T5" fmla="*/ 583 h 5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43" h="583">
                        <a:moveTo>
                          <a:pt x="243" y="0"/>
                        </a:moveTo>
                        <a:lnTo>
                          <a:pt x="0" y="0"/>
                        </a:lnTo>
                        <a:lnTo>
                          <a:pt x="0" y="583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6" name="Line 167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37" y="2261"/>
                    <a:ext cx="1" cy="583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" name="Freeform 1675"/>
                  <p:cNvSpPr>
                    <a:spLocks/>
                  </p:cNvSpPr>
                  <p:nvPr/>
                </p:nvSpPr>
                <p:spPr bwMode="auto">
                  <a:xfrm>
                    <a:off x="2412" y="2819"/>
                    <a:ext cx="50" cy="50"/>
                  </a:xfrm>
                  <a:custGeom>
                    <a:avLst/>
                    <a:gdLst>
                      <a:gd name="T0" fmla="*/ 25 w 50"/>
                      <a:gd name="T1" fmla="*/ 0 h 50"/>
                      <a:gd name="T2" fmla="*/ 33 w 50"/>
                      <a:gd name="T3" fmla="*/ 4 h 50"/>
                      <a:gd name="T4" fmla="*/ 42 w 50"/>
                      <a:gd name="T5" fmla="*/ 9 h 50"/>
                      <a:gd name="T6" fmla="*/ 46 w 50"/>
                      <a:gd name="T7" fmla="*/ 17 h 50"/>
                      <a:gd name="T8" fmla="*/ 50 w 50"/>
                      <a:gd name="T9" fmla="*/ 25 h 50"/>
                      <a:gd name="T10" fmla="*/ 46 w 50"/>
                      <a:gd name="T11" fmla="*/ 33 h 50"/>
                      <a:gd name="T12" fmla="*/ 42 w 50"/>
                      <a:gd name="T13" fmla="*/ 41 h 50"/>
                      <a:gd name="T14" fmla="*/ 33 w 50"/>
                      <a:gd name="T15" fmla="*/ 46 h 50"/>
                      <a:gd name="T16" fmla="*/ 25 w 50"/>
                      <a:gd name="T17" fmla="*/ 50 h 50"/>
                      <a:gd name="T18" fmla="*/ 17 w 50"/>
                      <a:gd name="T19" fmla="*/ 46 h 50"/>
                      <a:gd name="T20" fmla="*/ 9 w 50"/>
                      <a:gd name="T21" fmla="*/ 41 h 50"/>
                      <a:gd name="T22" fmla="*/ 5 w 50"/>
                      <a:gd name="T23" fmla="*/ 33 h 50"/>
                      <a:gd name="T24" fmla="*/ 0 w 50"/>
                      <a:gd name="T25" fmla="*/ 25 h 50"/>
                      <a:gd name="T26" fmla="*/ 5 w 50"/>
                      <a:gd name="T27" fmla="*/ 17 h 50"/>
                      <a:gd name="T28" fmla="*/ 9 w 50"/>
                      <a:gd name="T29" fmla="*/ 9 h 50"/>
                      <a:gd name="T30" fmla="*/ 17 w 50"/>
                      <a:gd name="T31" fmla="*/ 4 h 50"/>
                      <a:gd name="T32" fmla="*/ 25 w 50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50">
                        <a:moveTo>
                          <a:pt x="25" y="0"/>
                        </a:moveTo>
                        <a:lnTo>
                          <a:pt x="33" y="4"/>
                        </a:lnTo>
                        <a:lnTo>
                          <a:pt x="42" y="9"/>
                        </a:lnTo>
                        <a:lnTo>
                          <a:pt x="46" y="17"/>
                        </a:lnTo>
                        <a:lnTo>
                          <a:pt x="50" y="25"/>
                        </a:lnTo>
                        <a:lnTo>
                          <a:pt x="46" y="33"/>
                        </a:lnTo>
                        <a:lnTo>
                          <a:pt x="42" y="41"/>
                        </a:lnTo>
                        <a:lnTo>
                          <a:pt x="33" y="46"/>
                        </a:lnTo>
                        <a:lnTo>
                          <a:pt x="25" y="50"/>
                        </a:lnTo>
                        <a:lnTo>
                          <a:pt x="17" y="46"/>
                        </a:lnTo>
                        <a:lnTo>
                          <a:pt x="9" y="41"/>
                        </a:lnTo>
                        <a:lnTo>
                          <a:pt x="5" y="33"/>
                        </a:lnTo>
                        <a:lnTo>
                          <a:pt x="0" y="25"/>
                        </a:lnTo>
                        <a:lnTo>
                          <a:pt x="5" y="17"/>
                        </a:lnTo>
                        <a:lnTo>
                          <a:pt x="9" y="9"/>
                        </a:lnTo>
                        <a:lnTo>
                          <a:pt x="17" y="4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" name="Freeform 1676"/>
                  <p:cNvSpPr>
                    <a:spLocks/>
                  </p:cNvSpPr>
                  <p:nvPr/>
                </p:nvSpPr>
                <p:spPr bwMode="auto">
                  <a:xfrm>
                    <a:off x="2412" y="2819"/>
                    <a:ext cx="50" cy="50"/>
                  </a:xfrm>
                  <a:custGeom>
                    <a:avLst/>
                    <a:gdLst>
                      <a:gd name="T0" fmla="*/ 25 w 50"/>
                      <a:gd name="T1" fmla="*/ 0 h 50"/>
                      <a:gd name="T2" fmla="*/ 33 w 50"/>
                      <a:gd name="T3" fmla="*/ 4 h 50"/>
                      <a:gd name="T4" fmla="*/ 42 w 50"/>
                      <a:gd name="T5" fmla="*/ 9 h 50"/>
                      <a:gd name="T6" fmla="*/ 46 w 50"/>
                      <a:gd name="T7" fmla="*/ 17 h 50"/>
                      <a:gd name="T8" fmla="*/ 50 w 50"/>
                      <a:gd name="T9" fmla="*/ 25 h 50"/>
                      <a:gd name="T10" fmla="*/ 46 w 50"/>
                      <a:gd name="T11" fmla="*/ 33 h 50"/>
                      <a:gd name="T12" fmla="*/ 42 w 50"/>
                      <a:gd name="T13" fmla="*/ 41 h 50"/>
                      <a:gd name="T14" fmla="*/ 33 w 50"/>
                      <a:gd name="T15" fmla="*/ 46 h 50"/>
                      <a:gd name="T16" fmla="*/ 25 w 50"/>
                      <a:gd name="T17" fmla="*/ 50 h 50"/>
                      <a:gd name="T18" fmla="*/ 17 w 50"/>
                      <a:gd name="T19" fmla="*/ 46 h 50"/>
                      <a:gd name="T20" fmla="*/ 9 w 50"/>
                      <a:gd name="T21" fmla="*/ 41 h 50"/>
                      <a:gd name="T22" fmla="*/ 5 w 50"/>
                      <a:gd name="T23" fmla="*/ 33 h 50"/>
                      <a:gd name="T24" fmla="*/ 0 w 50"/>
                      <a:gd name="T25" fmla="*/ 25 h 50"/>
                      <a:gd name="T26" fmla="*/ 5 w 50"/>
                      <a:gd name="T27" fmla="*/ 17 h 50"/>
                      <a:gd name="T28" fmla="*/ 9 w 50"/>
                      <a:gd name="T29" fmla="*/ 9 h 50"/>
                      <a:gd name="T30" fmla="*/ 17 w 50"/>
                      <a:gd name="T31" fmla="*/ 4 h 50"/>
                      <a:gd name="T32" fmla="*/ 25 w 50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50">
                        <a:moveTo>
                          <a:pt x="25" y="0"/>
                        </a:moveTo>
                        <a:lnTo>
                          <a:pt x="33" y="4"/>
                        </a:lnTo>
                        <a:lnTo>
                          <a:pt x="42" y="9"/>
                        </a:lnTo>
                        <a:lnTo>
                          <a:pt x="46" y="17"/>
                        </a:lnTo>
                        <a:lnTo>
                          <a:pt x="50" y="25"/>
                        </a:lnTo>
                        <a:lnTo>
                          <a:pt x="46" y="33"/>
                        </a:lnTo>
                        <a:lnTo>
                          <a:pt x="42" y="41"/>
                        </a:lnTo>
                        <a:lnTo>
                          <a:pt x="33" y="46"/>
                        </a:lnTo>
                        <a:lnTo>
                          <a:pt x="25" y="50"/>
                        </a:lnTo>
                        <a:lnTo>
                          <a:pt x="17" y="46"/>
                        </a:lnTo>
                        <a:lnTo>
                          <a:pt x="9" y="41"/>
                        </a:lnTo>
                        <a:lnTo>
                          <a:pt x="5" y="33"/>
                        </a:lnTo>
                        <a:lnTo>
                          <a:pt x="0" y="25"/>
                        </a:lnTo>
                        <a:lnTo>
                          <a:pt x="5" y="17"/>
                        </a:lnTo>
                        <a:lnTo>
                          <a:pt x="9" y="9"/>
                        </a:lnTo>
                        <a:lnTo>
                          <a:pt x="17" y="4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9" name="Line 1677"/>
                  <p:cNvSpPr>
                    <a:spLocks noChangeShapeType="1"/>
                  </p:cNvSpPr>
                  <p:nvPr/>
                </p:nvSpPr>
                <p:spPr bwMode="auto">
                  <a:xfrm>
                    <a:off x="2145" y="2454"/>
                    <a:ext cx="292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" name="Freeform 1678"/>
                  <p:cNvSpPr>
                    <a:spLocks/>
                  </p:cNvSpPr>
                  <p:nvPr/>
                </p:nvSpPr>
                <p:spPr bwMode="auto">
                  <a:xfrm>
                    <a:off x="1222" y="3718"/>
                    <a:ext cx="338" cy="193"/>
                  </a:xfrm>
                  <a:custGeom>
                    <a:avLst/>
                    <a:gdLst>
                      <a:gd name="T0" fmla="*/ 338 w 338"/>
                      <a:gd name="T1" fmla="*/ 95 h 193"/>
                      <a:gd name="T2" fmla="*/ 194 w 338"/>
                      <a:gd name="T3" fmla="*/ 193 h 193"/>
                      <a:gd name="T4" fmla="*/ 0 w 338"/>
                      <a:gd name="T5" fmla="*/ 193 h 193"/>
                      <a:gd name="T6" fmla="*/ 0 w 338"/>
                      <a:gd name="T7" fmla="*/ 0 h 193"/>
                      <a:gd name="T8" fmla="*/ 194 w 338"/>
                      <a:gd name="T9" fmla="*/ 0 h 193"/>
                      <a:gd name="T10" fmla="*/ 338 w 338"/>
                      <a:gd name="T11" fmla="*/ 95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38" h="193">
                        <a:moveTo>
                          <a:pt x="338" y="95"/>
                        </a:moveTo>
                        <a:lnTo>
                          <a:pt x="194" y="193"/>
                        </a:lnTo>
                        <a:lnTo>
                          <a:pt x="0" y="193"/>
                        </a:lnTo>
                        <a:lnTo>
                          <a:pt x="0" y="0"/>
                        </a:lnTo>
                        <a:lnTo>
                          <a:pt x="194" y="0"/>
                        </a:lnTo>
                        <a:lnTo>
                          <a:pt x="338" y="95"/>
                        </a:lnTo>
                        <a:close/>
                      </a:path>
                    </a:pathLst>
                  </a:custGeom>
                  <a:solidFill>
                    <a:srgbClr val="FFF97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" name="Freeform 1679"/>
                  <p:cNvSpPr>
                    <a:spLocks/>
                  </p:cNvSpPr>
                  <p:nvPr/>
                </p:nvSpPr>
                <p:spPr bwMode="auto">
                  <a:xfrm>
                    <a:off x="1222" y="3718"/>
                    <a:ext cx="338" cy="193"/>
                  </a:xfrm>
                  <a:custGeom>
                    <a:avLst/>
                    <a:gdLst>
                      <a:gd name="T0" fmla="*/ 338 w 338"/>
                      <a:gd name="T1" fmla="*/ 95 h 193"/>
                      <a:gd name="T2" fmla="*/ 194 w 338"/>
                      <a:gd name="T3" fmla="*/ 193 h 193"/>
                      <a:gd name="T4" fmla="*/ 0 w 338"/>
                      <a:gd name="T5" fmla="*/ 193 h 193"/>
                      <a:gd name="T6" fmla="*/ 0 w 338"/>
                      <a:gd name="T7" fmla="*/ 0 h 193"/>
                      <a:gd name="T8" fmla="*/ 194 w 338"/>
                      <a:gd name="T9" fmla="*/ 0 h 193"/>
                      <a:gd name="T10" fmla="*/ 338 w 338"/>
                      <a:gd name="T11" fmla="*/ 95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38" h="193">
                        <a:moveTo>
                          <a:pt x="338" y="95"/>
                        </a:moveTo>
                        <a:lnTo>
                          <a:pt x="194" y="193"/>
                        </a:lnTo>
                        <a:lnTo>
                          <a:pt x="0" y="193"/>
                        </a:lnTo>
                        <a:lnTo>
                          <a:pt x="0" y="0"/>
                        </a:lnTo>
                        <a:lnTo>
                          <a:pt x="194" y="0"/>
                        </a:lnTo>
                        <a:lnTo>
                          <a:pt x="338" y="95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" name="Line 1680"/>
                  <p:cNvSpPr>
                    <a:spLocks noChangeShapeType="1"/>
                  </p:cNvSpPr>
                  <p:nvPr/>
                </p:nvSpPr>
                <p:spPr bwMode="auto">
                  <a:xfrm>
                    <a:off x="1560" y="3813"/>
                    <a:ext cx="9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" name="Rectangle 1681"/>
                  <p:cNvSpPr>
                    <a:spLocks noChangeArrowheads="1"/>
                  </p:cNvSpPr>
                  <p:nvPr/>
                </p:nvSpPr>
                <p:spPr bwMode="auto">
                  <a:xfrm>
                    <a:off x="1222" y="3735"/>
                    <a:ext cx="228" cy="16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de-DE" sz="1700" dirty="0">
                        <a:solidFill>
                          <a:srgbClr val="1F1A17"/>
                        </a:solidFill>
                        <a:latin typeface="Arial Narrow" pitchFamily="34" charset="0"/>
                      </a:rPr>
                      <a:t>THR</a:t>
                    </a:r>
                    <a:endParaRPr lang="de-DE" dirty="0"/>
                  </a:p>
                </p:txBody>
              </p:sp>
              <p:sp>
                <p:nvSpPr>
                  <p:cNvPr id="164" name="Line 1682"/>
                  <p:cNvSpPr>
                    <a:spLocks noChangeShapeType="1"/>
                  </p:cNvSpPr>
                  <p:nvPr/>
                </p:nvSpPr>
                <p:spPr bwMode="auto">
                  <a:xfrm>
                    <a:off x="1659" y="3620"/>
                    <a:ext cx="1" cy="193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" name="Rectangle 1683"/>
                  <p:cNvSpPr>
                    <a:spLocks noChangeArrowheads="1"/>
                  </p:cNvSpPr>
                  <p:nvPr/>
                </p:nvSpPr>
                <p:spPr bwMode="auto">
                  <a:xfrm>
                    <a:off x="1206" y="2938"/>
                    <a:ext cx="33" cy="193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6" name="Rectangle 1684"/>
                  <p:cNvSpPr>
                    <a:spLocks noChangeArrowheads="1"/>
                  </p:cNvSpPr>
                  <p:nvPr/>
                </p:nvSpPr>
                <p:spPr bwMode="auto">
                  <a:xfrm>
                    <a:off x="1251" y="2938"/>
                    <a:ext cx="37" cy="193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7" name="Line 1685"/>
                  <p:cNvSpPr>
                    <a:spLocks noChangeShapeType="1"/>
                  </p:cNvSpPr>
                  <p:nvPr/>
                </p:nvSpPr>
                <p:spPr bwMode="auto">
                  <a:xfrm>
                    <a:off x="1272" y="3033"/>
                    <a:ext cx="95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8" name="Line 1686"/>
                  <p:cNvSpPr>
                    <a:spLocks noChangeShapeType="1"/>
                  </p:cNvSpPr>
                  <p:nvPr/>
                </p:nvSpPr>
                <p:spPr bwMode="auto">
                  <a:xfrm>
                    <a:off x="1124" y="3033"/>
                    <a:ext cx="9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9" name="Line 1687"/>
                  <p:cNvSpPr>
                    <a:spLocks noChangeShapeType="1"/>
                  </p:cNvSpPr>
                  <p:nvPr/>
                </p:nvSpPr>
                <p:spPr bwMode="auto">
                  <a:xfrm>
                    <a:off x="1367" y="3033"/>
                    <a:ext cx="9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0" name="Freeform 1688"/>
                  <p:cNvSpPr>
                    <a:spLocks/>
                  </p:cNvSpPr>
                  <p:nvPr/>
                </p:nvSpPr>
                <p:spPr bwMode="auto">
                  <a:xfrm>
                    <a:off x="1465" y="2988"/>
                    <a:ext cx="194" cy="45"/>
                  </a:xfrm>
                  <a:custGeom>
                    <a:avLst/>
                    <a:gdLst>
                      <a:gd name="T0" fmla="*/ 0 w 194"/>
                      <a:gd name="T1" fmla="*/ 0 h 45"/>
                      <a:gd name="T2" fmla="*/ 95 w 194"/>
                      <a:gd name="T3" fmla="*/ 45 h 45"/>
                      <a:gd name="T4" fmla="*/ 194 w 194"/>
                      <a:gd name="T5" fmla="*/ 45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4" h="45">
                        <a:moveTo>
                          <a:pt x="0" y="0"/>
                        </a:moveTo>
                        <a:lnTo>
                          <a:pt x="95" y="45"/>
                        </a:lnTo>
                        <a:lnTo>
                          <a:pt x="194" y="45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1" name="Freeform 1689"/>
                  <p:cNvSpPr>
                    <a:spLocks/>
                  </p:cNvSpPr>
                  <p:nvPr/>
                </p:nvSpPr>
                <p:spPr bwMode="auto">
                  <a:xfrm>
                    <a:off x="1535" y="3012"/>
                    <a:ext cx="50" cy="45"/>
                  </a:xfrm>
                  <a:custGeom>
                    <a:avLst/>
                    <a:gdLst>
                      <a:gd name="T0" fmla="*/ 25 w 50"/>
                      <a:gd name="T1" fmla="*/ 0 h 45"/>
                      <a:gd name="T2" fmla="*/ 37 w 50"/>
                      <a:gd name="T3" fmla="*/ 0 h 45"/>
                      <a:gd name="T4" fmla="*/ 46 w 50"/>
                      <a:gd name="T5" fmla="*/ 4 h 45"/>
                      <a:gd name="T6" fmla="*/ 50 w 50"/>
                      <a:gd name="T7" fmla="*/ 13 h 45"/>
                      <a:gd name="T8" fmla="*/ 50 w 50"/>
                      <a:gd name="T9" fmla="*/ 21 h 45"/>
                      <a:gd name="T10" fmla="*/ 50 w 50"/>
                      <a:gd name="T11" fmla="*/ 33 h 45"/>
                      <a:gd name="T12" fmla="*/ 46 w 50"/>
                      <a:gd name="T13" fmla="*/ 41 h 45"/>
                      <a:gd name="T14" fmla="*/ 37 w 50"/>
                      <a:gd name="T15" fmla="*/ 45 h 45"/>
                      <a:gd name="T16" fmla="*/ 25 w 50"/>
                      <a:gd name="T17" fmla="*/ 45 h 45"/>
                      <a:gd name="T18" fmla="*/ 17 w 50"/>
                      <a:gd name="T19" fmla="*/ 45 h 45"/>
                      <a:gd name="T20" fmla="*/ 9 w 50"/>
                      <a:gd name="T21" fmla="*/ 41 h 45"/>
                      <a:gd name="T22" fmla="*/ 5 w 50"/>
                      <a:gd name="T23" fmla="*/ 33 h 45"/>
                      <a:gd name="T24" fmla="*/ 0 w 50"/>
                      <a:gd name="T25" fmla="*/ 21 h 45"/>
                      <a:gd name="T26" fmla="*/ 5 w 50"/>
                      <a:gd name="T27" fmla="*/ 13 h 45"/>
                      <a:gd name="T28" fmla="*/ 9 w 50"/>
                      <a:gd name="T29" fmla="*/ 4 h 45"/>
                      <a:gd name="T30" fmla="*/ 17 w 50"/>
                      <a:gd name="T31" fmla="*/ 0 h 45"/>
                      <a:gd name="T32" fmla="*/ 25 w 50"/>
                      <a:gd name="T33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45">
                        <a:moveTo>
                          <a:pt x="25" y="0"/>
                        </a:moveTo>
                        <a:lnTo>
                          <a:pt x="37" y="0"/>
                        </a:lnTo>
                        <a:lnTo>
                          <a:pt x="46" y="4"/>
                        </a:lnTo>
                        <a:lnTo>
                          <a:pt x="50" y="13"/>
                        </a:lnTo>
                        <a:lnTo>
                          <a:pt x="50" y="21"/>
                        </a:lnTo>
                        <a:lnTo>
                          <a:pt x="50" y="33"/>
                        </a:lnTo>
                        <a:lnTo>
                          <a:pt x="46" y="41"/>
                        </a:lnTo>
                        <a:lnTo>
                          <a:pt x="37" y="45"/>
                        </a:lnTo>
                        <a:lnTo>
                          <a:pt x="25" y="45"/>
                        </a:lnTo>
                        <a:lnTo>
                          <a:pt x="17" y="45"/>
                        </a:lnTo>
                        <a:lnTo>
                          <a:pt x="9" y="41"/>
                        </a:lnTo>
                        <a:lnTo>
                          <a:pt x="5" y="33"/>
                        </a:lnTo>
                        <a:lnTo>
                          <a:pt x="0" y="21"/>
                        </a:lnTo>
                        <a:lnTo>
                          <a:pt x="5" y="13"/>
                        </a:lnTo>
                        <a:lnTo>
                          <a:pt x="9" y="4"/>
                        </a:lnTo>
                        <a:lnTo>
                          <a:pt x="17" y="0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2" name="Freeform 1690"/>
                  <p:cNvSpPr>
                    <a:spLocks/>
                  </p:cNvSpPr>
                  <p:nvPr/>
                </p:nvSpPr>
                <p:spPr bwMode="auto">
                  <a:xfrm>
                    <a:off x="1535" y="3012"/>
                    <a:ext cx="50" cy="45"/>
                  </a:xfrm>
                  <a:custGeom>
                    <a:avLst/>
                    <a:gdLst>
                      <a:gd name="T0" fmla="*/ 25 w 50"/>
                      <a:gd name="T1" fmla="*/ 0 h 45"/>
                      <a:gd name="T2" fmla="*/ 37 w 50"/>
                      <a:gd name="T3" fmla="*/ 0 h 45"/>
                      <a:gd name="T4" fmla="*/ 46 w 50"/>
                      <a:gd name="T5" fmla="*/ 4 h 45"/>
                      <a:gd name="T6" fmla="*/ 50 w 50"/>
                      <a:gd name="T7" fmla="*/ 13 h 45"/>
                      <a:gd name="T8" fmla="*/ 50 w 50"/>
                      <a:gd name="T9" fmla="*/ 21 h 45"/>
                      <a:gd name="T10" fmla="*/ 50 w 50"/>
                      <a:gd name="T11" fmla="*/ 33 h 45"/>
                      <a:gd name="T12" fmla="*/ 46 w 50"/>
                      <a:gd name="T13" fmla="*/ 41 h 45"/>
                      <a:gd name="T14" fmla="*/ 37 w 50"/>
                      <a:gd name="T15" fmla="*/ 45 h 45"/>
                      <a:gd name="T16" fmla="*/ 25 w 50"/>
                      <a:gd name="T17" fmla="*/ 45 h 45"/>
                      <a:gd name="T18" fmla="*/ 17 w 50"/>
                      <a:gd name="T19" fmla="*/ 45 h 45"/>
                      <a:gd name="T20" fmla="*/ 9 w 50"/>
                      <a:gd name="T21" fmla="*/ 41 h 45"/>
                      <a:gd name="T22" fmla="*/ 5 w 50"/>
                      <a:gd name="T23" fmla="*/ 33 h 45"/>
                      <a:gd name="T24" fmla="*/ 0 w 50"/>
                      <a:gd name="T25" fmla="*/ 21 h 45"/>
                      <a:gd name="T26" fmla="*/ 5 w 50"/>
                      <a:gd name="T27" fmla="*/ 13 h 45"/>
                      <a:gd name="T28" fmla="*/ 9 w 50"/>
                      <a:gd name="T29" fmla="*/ 4 h 45"/>
                      <a:gd name="T30" fmla="*/ 17 w 50"/>
                      <a:gd name="T31" fmla="*/ 0 h 45"/>
                      <a:gd name="T32" fmla="*/ 25 w 50"/>
                      <a:gd name="T33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45">
                        <a:moveTo>
                          <a:pt x="25" y="0"/>
                        </a:moveTo>
                        <a:lnTo>
                          <a:pt x="37" y="0"/>
                        </a:lnTo>
                        <a:lnTo>
                          <a:pt x="46" y="4"/>
                        </a:lnTo>
                        <a:lnTo>
                          <a:pt x="50" y="13"/>
                        </a:lnTo>
                        <a:lnTo>
                          <a:pt x="50" y="21"/>
                        </a:lnTo>
                        <a:lnTo>
                          <a:pt x="50" y="33"/>
                        </a:lnTo>
                        <a:lnTo>
                          <a:pt x="46" y="41"/>
                        </a:lnTo>
                        <a:lnTo>
                          <a:pt x="37" y="45"/>
                        </a:lnTo>
                        <a:lnTo>
                          <a:pt x="25" y="45"/>
                        </a:lnTo>
                        <a:lnTo>
                          <a:pt x="17" y="45"/>
                        </a:lnTo>
                        <a:lnTo>
                          <a:pt x="9" y="41"/>
                        </a:lnTo>
                        <a:lnTo>
                          <a:pt x="5" y="33"/>
                        </a:lnTo>
                        <a:lnTo>
                          <a:pt x="0" y="21"/>
                        </a:lnTo>
                        <a:lnTo>
                          <a:pt x="5" y="13"/>
                        </a:lnTo>
                        <a:lnTo>
                          <a:pt x="9" y="4"/>
                        </a:lnTo>
                        <a:lnTo>
                          <a:pt x="17" y="0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" name="Rectangle 1691"/>
                  <p:cNvSpPr>
                    <a:spLocks noChangeArrowheads="1"/>
                  </p:cNvSpPr>
                  <p:nvPr/>
                </p:nvSpPr>
                <p:spPr bwMode="auto">
                  <a:xfrm>
                    <a:off x="1206" y="2651"/>
                    <a:ext cx="33" cy="193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" name="Rectangle 1692"/>
                  <p:cNvSpPr>
                    <a:spLocks noChangeArrowheads="1"/>
                  </p:cNvSpPr>
                  <p:nvPr/>
                </p:nvSpPr>
                <p:spPr bwMode="auto">
                  <a:xfrm>
                    <a:off x="1251" y="2651"/>
                    <a:ext cx="37" cy="193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" name="Line 1693"/>
                  <p:cNvSpPr>
                    <a:spLocks noChangeShapeType="1"/>
                  </p:cNvSpPr>
                  <p:nvPr/>
                </p:nvSpPr>
                <p:spPr bwMode="auto">
                  <a:xfrm>
                    <a:off x="1272" y="2745"/>
                    <a:ext cx="95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" name="Line 1694"/>
                  <p:cNvSpPr>
                    <a:spLocks noChangeShapeType="1"/>
                  </p:cNvSpPr>
                  <p:nvPr/>
                </p:nvSpPr>
                <p:spPr bwMode="auto">
                  <a:xfrm>
                    <a:off x="1124" y="2745"/>
                    <a:ext cx="9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" name="Line 1695"/>
                  <p:cNvSpPr>
                    <a:spLocks noChangeShapeType="1"/>
                  </p:cNvSpPr>
                  <p:nvPr/>
                </p:nvSpPr>
                <p:spPr bwMode="auto">
                  <a:xfrm>
                    <a:off x="1367" y="2745"/>
                    <a:ext cx="9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8" name="Freeform 1696"/>
                  <p:cNvSpPr>
                    <a:spLocks/>
                  </p:cNvSpPr>
                  <p:nvPr/>
                </p:nvSpPr>
                <p:spPr bwMode="auto">
                  <a:xfrm>
                    <a:off x="1465" y="2700"/>
                    <a:ext cx="194" cy="45"/>
                  </a:xfrm>
                  <a:custGeom>
                    <a:avLst/>
                    <a:gdLst>
                      <a:gd name="T0" fmla="*/ 0 w 194"/>
                      <a:gd name="T1" fmla="*/ 0 h 45"/>
                      <a:gd name="T2" fmla="*/ 95 w 194"/>
                      <a:gd name="T3" fmla="*/ 45 h 45"/>
                      <a:gd name="T4" fmla="*/ 194 w 194"/>
                      <a:gd name="T5" fmla="*/ 45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4" h="45">
                        <a:moveTo>
                          <a:pt x="0" y="0"/>
                        </a:moveTo>
                        <a:lnTo>
                          <a:pt x="95" y="45"/>
                        </a:lnTo>
                        <a:lnTo>
                          <a:pt x="194" y="45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9" name="Freeform 1697"/>
                  <p:cNvSpPr>
                    <a:spLocks/>
                  </p:cNvSpPr>
                  <p:nvPr/>
                </p:nvSpPr>
                <p:spPr bwMode="auto">
                  <a:xfrm>
                    <a:off x="1535" y="2721"/>
                    <a:ext cx="50" cy="49"/>
                  </a:xfrm>
                  <a:custGeom>
                    <a:avLst/>
                    <a:gdLst>
                      <a:gd name="T0" fmla="*/ 25 w 50"/>
                      <a:gd name="T1" fmla="*/ 0 h 49"/>
                      <a:gd name="T2" fmla="*/ 37 w 50"/>
                      <a:gd name="T3" fmla="*/ 4 h 49"/>
                      <a:gd name="T4" fmla="*/ 46 w 50"/>
                      <a:gd name="T5" fmla="*/ 8 h 49"/>
                      <a:gd name="T6" fmla="*/ 50 w 50"/>
                      <a:gd name="T7" fmla="*/ 16 h 49"/>
                      <a:gd name="T8" fmla="*/ 50 w 50"/>
                      <a:gd name="T9" fmla="*/ 24 h 49"/>
                      <a:gd name="T10" fmla="*/ 50 w 50"/>
                      <a:gd name="T11" fmla="*/ 37 h 49"/>
                      <a:gd name="T12" fmla="*/ 46 w 50"/>
                      <a:gd name="T13" fmla="*/ 45 h 49"/>
                      <a:gd name="T14" fmla="*/ 37 w 50"/>
                      <a:gd name="T15" fmla="*/ 49 h 49"/>
                      <a:gd name="T16" fmla="*/ 25 w 50"/>
                      <a:gd name="T17" fmla="*/ 49 h 49"/>
                      <a:gd name="T18" fmla="*/ 17 w 50"/>
                      <a:gd name="T19" fmla="*/ 49 h 49"/>
                      <a:gd name="T20" fmla="*/ 9 w 50"/>
                      <a:gd name="T21" fmla="*/ 45 h 49"/>
                      <a:gd name="T22" fmla="*/ 5 w 50"/>
                      <a:gd name="T23" fmla="*/ 37 h 49"/>
                      <a:gd name="T24" fmla="*/ 0 w 50"/>
                      <a:gd name="T25" fmla="*/ 24 h 49"/>
                      <a:gd name="T26" fmla="*/ 5 w 50"/>
                      <a:gd name="T27" fmla="*/ 16 h 49"/>
                      <a:gd name="T28" fmla="*/ 9 w 50"/>
                      <a:gd name="T29" fmla="*/ 8 h 49"/>
                      <a:gd name="T30" fmla="*/ 17 w 50"/>
                      <a:gd name="T31" fmla="*/ 4 h 49"/>
                      <a:gd name="T32" fmla="*/ 25 w 50"/>
                      <a:gd name="T33" fmla="*/ 0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49">
                        <a:moveTo>
                          <a:pt x="25" y="0"/>
                        </a:moveTo>
                        <a:lnTo>
                          <a:pt x="37" y="4"/>
                        </a:lnTo>
                        <a:lnTo>
                          <a:pt x="46" y="8"/>
                        </a:lnTo>
                        <a:lnTo>
                          <a:pt x="50" y="16"/>
                        </a:lnTo>
                        <a:lnTo>
                          <a:pt x="50" y="24"/>
                        </a:lnTo>
                        <a:lnTo>
                          <a:pt x="50" y="37"/>
                        </a:lnTo>
                        <a:lnTo>
                          <a:pt x="46" y="45"/>
                        </a:lnTo>
                        <a:lnTo>
                          <a:pt x="37" y="49"/>
                        </a:lnTo>
                        <a:lnTo>
                          <a:pt x="25" y="49"/>
                        </a:lnTo>
                        <a:lnTo>
                          <a:pt x="17" y="49"/>
                        </a:lnTo>
                        <a:lnTo>
                          <a:pt x="9" y="45"/>
                        </a:lnTo>
                        <a:lnTo>
                          <a:pt x="5" y="37"/>
                        </a:lnTo>
                        <a:lnTo>
                          <a:pt x="0" y="24"/>
                        </a:lnTo>
                        <a:lnTo>
                          <a:pt x="5" y="16"/>
                        </a:lnTo>
                        <a:lnTo>
                          <a:pt x="9" y="8"/>
                        </a:lnTo>
                        <a:lnTo>
                          <a:pt x="17" y="4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0" name="Freeform 1698"/>
                  <p:cNvSpPr>
                    <a:spLocks/>
                  </p:cNvSpPr>
                  <p:nvPr/>
                </p:nvSpPr>
                <p:spPr bwMode="auto">
                  <a:xfrm>
                    <a:off x="1535" y="2721"/>
                    <a:ext cx="50" cy="49"/>
                  </a:xfrm>
                  <a:custGeom>
                    <a:avLst/>
                    <a:gdLst>
                      <a:gd name="T0" fmla="*/ 25 w 50"/>
                      <a:gd name="T1" fmla="*/ 0 h 49"/>
                      <a:gd name="T2" fmla="*/ 37 w 50"/>
                      <a:gd name="T3" fmla="*/ 4 h 49"/>
                      <a:gd name="T4" fmla="*/ 46 w 50"/>
                      <a:gd name="T5" fmla="*/ 8 h 49"/>
                      <a:gd name="T6" fmla="*/ 50 w 50"/>
                      <a:gd name="T7" fmla="*/ 16 h 49"/>
                      <a:gd name="T8" fmla="*/ 50 w 50"/>
                      <a:gd name="T9" fmla="*/ 24 h 49"/>
                      <a:gd name="T10" fmla="*/ 50 w 50"/>
                      <a:gd name="T11" fmla="*/ 37 h 49"/>
                      <a:gd name="T12" fmla="*/ 46 w 50"/>
                      <a:gd name="T13" fmla="*/ 45 h 49"/>
                      <a:gd name="T14" fmla="*/ 37 w 50"/>
                      <a:gd name="T15" fmla="*/ 49 h 49"/>
                      <a:gd name="T16" fmla="*/ 25 w 50"/>
                      <a:gd name="T17" fmla="*/ 49 h 49"/>
                      <a:gd name="T18" fmla="*/ 17 w 50"/>
                      <a:gd name="T19" fmla="*/ 49 h 49"/>
                      <a:gd name="T20" fmla="*/ 9 w 50"/>
                      <a:gd name="T21" fmla="*/ 45 h 49"/>
                      <a:gd name="T22" fmla="*/ 5 w 50"/>
                      <a:gd name="T23" fmla="*/ 37 h 49"/>
                      <a:gd name="T24" fmla="*/ 0 w 50"/>
                      <a:gd name="T25" fmla="*/ 24 h 49"/>
                      <a:gd name="T26" fmla="*/ 5 w 50"/>
                      <a:gd name="T27" fmla="*/ 16 h 49"/>
                      <a:gd name="T28" fmla="*/ 9 w 50"/>
                      <a:gd name="T29" fmla="*/ 8 h 49"/>
                      <a:gd name="T30" fmla="*/ 17 w 50"/>
                      <a:gd name="T31" fmla="*/ 4 h 49"/>
                      <a:gd name="T32" fmla="*/ 25 w 50"/>
                      <a:gd name="T33" fmla="*/ 0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49">
                        <a:moveTo>
                          <a:pt x="25" y="0"/>
                        </a:moveTo>
                        <a:lnTo>
                          <a:pt x="37" y="4"/>
                        </a:lnTo>
                        <a:lnTo>
                          <a:pt x="46" y="8"/>
                        </a:lnTo>
                        <a:lnTo>
                          <a:pt x="50" y="16"/>
                        </a:lnTo>
                        <a:lnTo>
                          <a:pt x="50" y="24"/>
                        </a:lnTo>
                        <a:lnTo>
                          <a:pt x="50" y="37"/>
                        </a:lnTo>
                        <a:lnTo>
                          <a:pt x="46" y="45"/>
                        </a:lnTo>
                        <a:lnTo>
                          <a:pt x="37" y="49"/>
                        </a:lnTo>
                        <a:lnTo>
                          <a:pt x="25" y="49"/>
                        </a:lnTo>
                        <a:lnTo>
                          <a:pt x="17" y="49"/>
                        </a:lnTo>
                        <a:lnTo>
                          <a:pt x="9" y="45"/>
                        </a:lnTo>
                        <a:lnTo>
                          <a:pt x="5" y="37"/>
                        </a:lnTo>
                        <a:lnTo>
                          <a:pt x="0" y="24"/>
                        </a:lnTo>
                        <a:lnTo>
                          <a:pt x="5" y="16"/>
                        </a:lnTo>
                        <a:lnTo>
                          <a:pt x="9" y="8"/>
                        </a:lnTo>
                        <a:lnTo>
                          <a:pt x="17" y="4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1" name="Rectangle 1699"/>
                  <p:cNvSpPr>
                    <a:spLocks noChangeArrowheads="1"/>
                  </p:cNvSpPr>
                  <p:nvPr/>
                </p:nvSpPr>
                <p:spPr bwMode="auto">
                  <a:xfrm>
                    <a:off x="1206" y="2360"/>
                    <a:ext cx="33" cy="193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" name="Rectangle 1700"/>
                  <p:cNvSpPr>
                    <a:spLocks noChangeArrowheads="1"/>
                  </p:cNvSpPr>
                  <p:nvPr/>
                </p:nvSpPr>
                <p:spPr bwMode="auto">
                  <a:xfrm>
                    <a:off x="1251" y="2360"/>
                    <a:ext cx="37" cy="193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3" name="Line 1701"/>
                  <p:cNvSpPr>
                    <a:spLocks noChangeShapeType="1"/>
                  </p:cNvSpPr>
                  <p:nvPr/>
                </p:nvSpPr>
                <p:spPr bwMode="auto">
                  <a:xfrm>
                    <a:off x="1272" y="2454"/>
                    <a:ext cx="95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" name="Line 1702"/>
                  <p:cNvSpPr>
                    <a:spLocks noChangeShapeType="1"/>
                  </p:cNvSpPr>
                  <p:nvPr/>
                </p:nvSpPr>
                <p:spPr bwMode="auto">
                  <a:xfrm>
                    <a:off x="1124" y="2454"/>
                    <a:ext cx="9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" name="Line 1703"/>
                  <p:cNvSpPr>
                    <a:spLocks noChangeShapeType="1"/>
                  </p:cNvSpPr>
                  <p:nvPr/>
                </p:nvSpPr>
                <p:spPr bwMode="auto">
                  <a:xfrm>
                    <a:off x="1367" y="2261"/>
                    <a:ext cx="9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" name="Freeform 1704"/>
                  <p:cNvSpPr>
                    <a:spLocks/>
                  </p:cNvSpPr>
                  <p:nvPr/>
                </p:nvSpPr>
                <p:spPr bwMode="auto">
                  <a:xfrm>
                    <a:off x="1465" y="2212"/>
                    <a:ext cx="194" cy="49"/>
                  </a:xfrm>
                  <a:custGeom>
                    <a:avLst/>
                    <a:gdLst>
                      <a:gd name="T0" fmla="*/ 0 w 194"/>
                      <a:gd name="T1" fmla="*/ 0 h 49"/>
                      <a:gd name="T2" fmla="*/ 95 w 194"/>
                      <a:gd name="T3" fmla="*/ 49 h 49"/>
                      <a:gd name="T4" fmla="*/ 194 w 194"/>
                      <a:gd name="T5" fmla="*/ 49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4" h="49">
                        <a:moveTo>
                          <a:pt x="0" y="0"/>
                        </a:moveTo>
                        <a:lnTo>
                          <a:pt x="95" y="49"/>
                        </a:lnTo>
                        <a:lnTo>
                          <a:pt x="194" y="49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7" name="Freeform 1705"/>
                  <p:cNvSpPr>
                    <a:spLocks/>
                  </p:cNvSpPr>
                  <p:nvPr/>
                </p:nvSpPr>
                <p:spPr bwMode="auto">
                  <a:xfrm>
                    <a:off x="1535" y="2236"/>
                    <a:ext cx="50" cy="50"/>
                  </a:xfrm>
                  <a:custGeom>
                    <a:avLst/>
                    <a:gdLst>
                      <a:gd name="T0" fmla="*/ 25 w 50"/>
                      <a:gd name="T1" fmla="*/ 0 h 50"/>
                      <a:gd name="T2" fmla="*/ 37 w 50"/>
                      <a:gd name="T3" fmla="*/ 5 h 50"/>
                      <a:gd name="T4" fmla="*/ 46 w 50"/>
                      <a:gd name="T5" fmla="*/ 9 h 50"/>
                      <a:gd name="T6" fmla="*/ 50 w 50"/>
                      <a:gd name="T7" fmla="*/ 17 h 50"/>
                      <a:gd name="T8" fmla="*/ 50 w 50"/>
                      <a:gd name="T9" fmla="*/ 25 h 50"/>
                      <a:gd name="T10" fmla="*/ 50 w 50"/>
                      <a:gd name="T11" fmla="*/ 33 h 50"/>
                      <a:gd name="T12" fmla="*/ 46 w 50"/>
                      <a:gd name="T13" fmla="*/ 41 h 50"/>
                      <a:gd name="T14" fmla="*/ 37 w 50"/>
                      <a:gd name="T15" fmla="*/ 50 h 50"/>
                      <a:gd name="T16" fmla="*/ 25 w 50"/>
                      <a:gd name="T17" fmla="*/ 50 h 50"/>
                      <a:gd name="T18" fmla="*/ 17 w 50"/>
                      <a:gd name="T19" fmla="*/ 50 h 50"/>
                      <a:gd name="T20" fmla="*/ 9 w 50"/>
                      <a:gd name="T21" fmla="*/ 41 h 50"/>
                      <a:gd name="T22" fmla="*/ 5 w 50"/>
                      <a:gd name="T23" fmla="*/ 33 h 50"/>
                      <a:gd name="T24" fmla="*/ 0 w 50"/>
                      <a:gd name="T25" fmla="*/ 25 h 50"/>
                      <a:gd name="T26" fmla="*/ 5 w 50"/>
                      <a:gd name="T27" fmla="*/ 17 h 50"/>
                      <a:gd name="T28" fmla="*/ 9 w 50"/>
                      <a:gd name="T29" fmla="*/ 9 h 50"/>
                      <a:gd name="T30" fmla="*/ 17 w 50"/>
                      <a:gd name="T31" fmla="*/ 5 h 50"/>
                      <a:gd name="T32" fmla="*/ 25 w 50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50">
                        <a:moveTo>
                          <a:pt x="25" y="0"/>
                        </a:moveTo>
                        <a:lnTo>
                          <a:pt x="37" y="5"/>
                        </a:lnTo>
                        <a:lnTo>
                          <a:pt x="46" y="9"/>
                        </a:lnTo>
                        <a:lnTo>
                          <a:pt x="50" y="17"/>
                        </a:lnTo>
                        <a:lnTo>
                          <a:pt x="50" y="25"/>
                        </a:lnTo>
                        <a:lnTo>
                          <a:pt x="50" y="33"/>
                        </a:lnTo>
                        <a:lnTo>
                          <a:pt x="46" y="41"/>
                        </a:lnTo>
                        <a:lnTo>
                          <a:pt x="37" y="50"/>
                        </a:lnTo>
                        <a:lnTo>
                          <a:pt x="25" y="50"/>
                        </a:lnTo>
                        <a:lnTo>
                          <a:pt x="17" y="50"/>
                        </a:lnTo>
                        <a:lnTo>
                          <a:pt x="9" y="41"/>
                        </a:lnTo>
                        <a:lnTo>
                          <a:pt x="5" y="33"/>
                        </a:lnTo>
                        <a:lnTo>
                          <a:pt x="0" y="25"/>
                        </a:lnTo>
                        <a:lnTo>
                          <a:pt x="5" y="17"/>
                        </a:lnTo>
                        <a:lnTo>
                          <a:pt x="9" y="9"/>
                        </a:lnTo>
                        <a:lnTo>
                          <a:pt x="17" y="5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8" name="Freeform 1706"/>
                  <p:cNvSpPr>
                    <a:spLocks/>
                  </p:cNvSpPr>
                  <p:nvPr/>
                </p:nvSpPr>
                <p:spPr bwMode="auto">
                  <a:xfrm>
                    <a:off x="1535" y="2236"/>
                    <a:ext cx="50" cy="50"/>
                  </a:xfrm>
                  <a:custGeom>
                    <a:avLst/>
                    <a:gdLst>
                      <a:gd name="T0" fmla="*/ 25 w 50"/>
                      <a:gd name="T1" fmla="*/ 0 h 50"/>
                      <a:gd name="T2" fmla="*/ 37 w 50"/>
                      <a:gd name="T3" fmla="*/ 5 h 50"/>
                      <a:gd name="T4" fmla="*/ 46 w 50"/>
                      <a:gd name="T5" fmla="*/ 9 h 50"/>
                      <a:gd name="T6" fmla="*/ 50 w 50"/>
                      <a:gd name="T7" fmla="*/ 17 h 50"/>
                      <a:gd name="T8" fmla="*/ 50 w 50"/>
                      <a:gd name="T9" fmla="*/ 25 h 50"/>
                      <a:gd name="T10" fmla="*/ 50 w 50"/>
                      <a:gd name="T11" fmla="*/ 33 h 50"/>
                      <a:gd name="T12" fmla="*/ 46 w 50"/>
                      <a:gd name="T13" fmla="*/ 41 h 50"/>
                      <a:gd name="T14" fmla="*/ 37 w 50"/>
                      <a:gd name="T15" fmla="*/ 50 h 50"/>
                      <a:gd name="T16" fmla="*/ 25 w 50"/>
                      <a:gd name="T17" fmla="*/ 50 h 50"/>
                      <a:gd name="T18" fmla="*/ 17 w 50"/>
                      <a:gd name="T19" fmla="*/ 50 h 50"/>
                      <a:gd name="T20" fmla="*/ 9 w 50"/>
                      <a:gd name="T21" fmla="*/ 41 h 50"/>
                      <a:gd name="T22" fmla="*/ 5 w 50"/>
                      <a:gd name="T23" fmla="*/ 33 h 50"/>
                      <a:gd name="T24" fmla="*/ 0 w 50"/>
                      <a:gd name="T25" fmla="*/ 25 h 50"/>
                      <a:gd name="T26" fmla="*/ 5 w 50"/>
                      <a:gd name="T27" fmla="*/ 17 h 50"/>
                      <a:gd name="T28" fmla="*/ 9 w 50"/>
                      <a:gd name="T29" fmla="*/ 9 h 50"/>
                      <a:gd name="T30" fmla="*/ 17 w 50"/>
                      <a:gd name="T31" fmla="*/ 5 h 50"/>
                      <a:gd name="T32" fmla="*/ 25 w 50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50">
                        <a:moveTo>
                          <a:pt x="25" y="0"/>
                        </a:moveTo>
                        <a:lnTo>
                          <a:pt x="37" y="5"/>
                        </a:lnTo>
                        <a:lnTo>
                          <a:pt x="46" y="9"/>
                        </a:lnTo>
                        <a:lnTo>
                          <a:pt x="50" y="17"/>
                        </a:lnTo>
                        <a:lnTo>
                          <a:pt x="50" y="25"/>
                        </a:lnTo>
                        <a:lnTo>
                          <a:pt x="50" y="33"/>
                        </a:lnTo>
                        <a:lnTo>
                          <a:pt x="46" y="41"/>
                        </a:lnTo>
                        <a:lnTo>
                          <a:pt x="37" y="50"/>
                        </a:lnTo>
                        <a:lnTo>
                          <a:pt x="25" y="50"/>
                        </a:lnTo>
                        <a:lnTo>
                          <a:pt x="17" y="50"/>
                        </a:lnTo>
                        <a:lnTo>
                          <a:pt x="9" y="41"/>
                        </a:lnTo>
                        <a:lnTo>
                          <a:pt x="5" y="33"/>
                        </a:lnTo>
                        <a:lnTo>
                          <a:pt x="0" y="25"/>
                        </a:lnTo>
                        <a:lnTo>
                          <a:pt x="5" y="17"/>
                        </a:lnTo>
                        <a:lnTo>
                          <a:pt x="9" y="9"/>
                        </a:lnTo>
                        <a:lnTo>
                          <a:pt x="17" y="5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9" name="Freeform 1707"/>
                  <p:cNvSpPr>
                    <a:spLocks/>
                  </p:cNvSpPr>
                  <p:nvPr/>
                </p:nvSpPr>
                <p:spPr bwMode="auto">
                  <a:xfrm>
                    <a:off x="1124" y="2261"/>
                    <a:ext cx="243" cy="1166"/>
                  </a:xfrm>
                  <a:custGeom>
                    <a:avLst/>
                    <a:gdLst>
                      <a:gd name="T0" fmla="*/ 243 w 243"/>
                      <a:gd name="T1" fmla="*/ 0 h 1166"/>
                      <a:gd name="T2" fmla="*/ 0 w 243"/>
                      <a:gd name="T3" fmla="*/ 0 h 1166"/>
                      <a:gd name="T4" fmla="*/ 0 w 243"/>
                      <a:gd name="T5" fmla="*/ 1166 h 11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43" h="1166">
                        <a:moveTo>
                          <a:pt x="243" y="0"/>
                        </a:moveTo>
                        <a:lnTo>
                          <a:pt x="0" y="0"/>
                        </a:lnTo>
                        <a:lnTo>
                          <a:pt x="0" y="1166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0" name="Line 170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59" y="2261"/>
                    <a:ext cx="1" cy="1166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1" name="Freeform 1709"/>
                  <p:cNvSpPr>
                    <a:spLocks/>
                  </p:cNvSpPr>
                  <p:nvPr/>
                </p:nvSpPr>
                <p:spPr bwMode="auto">
                  <a:xfrm>
                    <a:off x="1634" y="3402"/>
                    <a:ext cx="50" cy="50"/>
                  </a:xfrm>
                  <a:custGeom>
                    <a:avLst/>
                    <a:gdLst>
                      <a:gd name="T0" fmla="*/ 25 w 50"/>
                      <a:gd name="T1" fmla="*/ 0 h 50"/>
                      <a:gd name="T2" fmla="*/ 33 w 50"/>
                      <a:gd name="T3" fmla="*/ 0 h 50"/>
                      <a:gd name="T4" fmla="*/ 41 w 50"/>
                      <a:gd name="T5" fmla="*/ 9 h 50"/>
                      <a:gd name="T6" fmla="*/ 46 w 50"/>
                      <a:gd name="T7" fmla="*/ 17 h 50"/>
                      <a:gd name="T8" fmla="*/ 50 w 50"/>
                      <a:gd name="T9" fmla="*/ 25 h 50"/>
                      <a:gd name="T10" fmla="*/ 46 w 50"/>
                      <a:gd name="T11" fmla="*/ 33 h 50"/>
                      <a:gd name="T12" fmla="*/ 41 w 50"/>
                      <a:gd name="T13" fmla="*/ 41 h 50"/>
                      <a:gd name="T14" fmla="*/ 33 w 50"/>
                      <a:gd name="T15" fmla="*/ 45 h 50"/>
                      <a:gd name="T16" fmla="*/ 25 w 50"/>
                      <a:gd name="T17" fmla="*/ 50 h 50"/>
                      <a:gd name="T18" fmla="*/ 17 w 50"/>
                      <a:gd name="T19" fmla="*/ 45 h 50"/>
                      <a:gd name="T20" fmla="*/ 8 w 50"/>
                      <a:gd name="T21" fmla="*/ 41 h 50"/>
                      <a:gd name="T22" fmla="*/ 4 w 50"/>
                      <a:gd name="T23" fmla="*/ 33 h 50"/>
                      <a:gd name="T24" fmla="*/ 0 w 50"/>
                      <a:gd name="T25" fmla="*/ 25 h 50"/>
                      <a:gd name="T26" fmla="*/ 4 w 50"/>
                      <a:gd name="T27" fmla="*/ 17 h 50"/>
                      <a:gd name="T28" fmla="*/ 8 w 50"/>
                      <a:gd name="T29" fmla="*/ 9 h 50"/>
                      <a:gd name="T30" fmla="*/ 17 w 50"/>
                      <a:gd name="T31" fmla="*/ 0 h 50"/>
                      <a:gd name="T32" fmla="*/ 25 w 50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50">
                        <a:moveTo>
                          <a:pt x="25" y="0"/>
                        </a:moveTo>
                        <a:lnTo>
                          <a:pt x="33" y="0"/>
                        </a:lnTo>
                        <a:lnTo>
                          <a:pt x="41" y="9"/>
                        </a:lnTo>
                        <a:lnTo>
                          <a:pt x="46" y="17"/>
                        </a:lnTo>
                        <a:lnTo>
                          <a:pt x="50" y="25"/>
                        </a:lnTo>
                        <a:lnTo>
                          <a:pt x="46" y="33"/>
                        </a:lnTo>
                        <a:lnTo>
                          <a:pt x="41" y="41"/>
                        </a:lnTo>
                        <a:lnTo>
                          <a:pt x="33" y="45"/>
                        </a:lnTo>
                        <a:lnTo>
                          <a:pt x="25" y="50"/>
                        </a:lnTo>
                        <a:lnTo>
                          <a:pt x="17" y="45"/>
                        </a:lnTo>
                        <a:lnTo>
                          <a:pt x="8" y="41"/>
                        </a:lnTo>
                        <a:lnTo>
                          <a:pt x="4" y="33"/>
                        </a:lnTo>
                        <a:lnTo>
                          <a:pt x="0" y="25"/>
                        </a:lnTo>
                        <a:lnTo>
                          <a:pt x="4" y="17"/>
                        </a:lnTo>
                        <a:lnTo>
                          <a:pt x="8" y="9"/>
                        </a:lnTo>
                        <a:lnTo>
                          <a:pt x="17" y="0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2" name="Freeform 1710"/>
                  <p:cNvSpPr>
                    <a:spLocks/>
                  </p:cNvSpPr>
                  <p:nvPr/>
                </p:nvSpPr>
                <p:spPr bwMode="auto">
                  <a:xfrm>
                    <a:off x="1634" y="3402"/>
                    <a:ext cx="50" cy="50"/>
                  </a:xfrm>
                  <a:custGeom>
                    <a:avLst/>
                    <a:gdLst>
                      <a:gd name="T0" fmla="*/ 25 w 50"/>
                      <a:gd name="T1" fmla="*/ 0 h 50"/>
                      <a:gd name="T2" fmla="*/ 33 w 50"/>
                      <a:gd name="T3" fmla="*/ 0 h 50"/>
                      <a:gd name="T4" fmla="*/ 41 w 50"/>
                      <a:gd name="T5" fmla="*/ 9 h 50"/>
                      <a:gd name="T6" fmla="*/ 46 w 50"/>
                      <a:gd name="T7" fmla="*/ 17 h 50"/>
                      <a:gd name="T8" fmla="*/ 50 w 50"/>
                      <a:gd name="T9" fmla="*/ 25 h 50"/>
                      <a:gd name="T10" fmla="*/ 46 w 50"/>
                      <a:gd name="T11" fmla="*/ 33 h 50"/>
                      <a:gd name="T12" fmla="*/ 41 w 50"/>
                      <a:gd name="T13" fmla="*/ 41 h 50"/>
                      <a:gd name="T14" fmla="*/ 33 w 50"/>
                      <a:gd name="T15" fmla="*/ 45 h 50"/>
                      <a:gd name="T16" fmla="*/ 25 w 50"/>
                      <a:gd name="T17" fmla="*/ 50 h 50"/>
                      <a:gd name="T18" fmla="*/ 17 w 50"/>
                      <a:gd name="T19" fmla="*/ 45 h 50"/>
                      <a:gd name="T20" fmla="*/ 8 w 50"/>
                      <a:gd name="T21" fmla="*/ 41 h 50"/>
                      <a:gd name="T22" fmla="*/ 4 w 50"/>
                      <a:gd name="T23" fmla="*/ 33 h 50"/>
                      <a:gd name="T24" fmla="*/ 0 w 50"/>
                      <a:gd name="T25" fmla="*/ 25 h 50"/>
                      <a:gd name="T26" fmla="*/ 4 w 50"/>
                      <a:gd name="T27" fmla="*/ 17 h 50"/>
                      <a:gd name="T28" fmla="*/ 8 w 50"/>
                      <a:gd name="T29" fmla="*/ 9 h 50"/>
                      <a:gd name="T30" fmla="*/ 17 w 50"/>
                      <a:gd name="T31" fmla="*/ 0 h 50"/>
                      <a:gd name="T32" fmla="*/ 25 w 50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50">
                        <a:moveTo>
                          <a:pt x="25" y="0"/>
                        </a:moveTo>
                        <a:lnTo>
                          <a:pt x="33" y="0"/>
                        </a:lnTo>
                        <a:lnTo>
                          <a:pt x="41" y="9"/>
                        </a:lnTo>
                        <a:lnTo>
                          <a:pt x="46" y="17"/>
                        </a:lnTo>
                        <a:lnTo>
                          <a:pt x="50" y="25"/>
                        </a:lnTo>
                        <a:lnTo>
                          <a:pt x="46" y="33"/>
                        </a:lnTo>
                        <a:lnTo>
                          <a:pt x="41" y="41"/>
                        </a:lnTo>
                        <a:lnTo>
                          <a:pt x="33" y="45"/>
                        </a:lnTo>
                        <a:lnTo>
                          <a:pt x="25" y="50"/>
                        </a:lnTo>
                        <a:lnTo>
                          <a:pt x="17" y="45"/>
                        </a:lnTo>
                        <a:lnTo>
                          <a:pt x="8" y="41"/>
                        </a:lnTo>
                        <a:lnTo>
                          <a:pt x="4" y="33"/>
                        </a:lnTo>
                        <a:lnTo>
                          <a:pt x="0" y="25"/>
                        </a:lnTo>
                        <a:lnTo>
                          <a:pt x="4" y="17"/>
                        </a:lnTo>
                        <a:lnTo>
                          <a:pt x="8" y="9"/>
                        </a:lnTo>
                        <a:lnTo>
                          <a:pt x="17" y="0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3" name="Line 1711"/>
                  <p:cNvSpPr>
                    <a:spLocks noChangeShapeType="1"/>
                  </p:cNvSpPr>
                  <p:nvPr/>
                </p:nvSpPr>
                <p:spPr bwMode="auto">
                  <a:xfrm>
                    <a:off x="1367" y="2454"/>
                    <a:ext cx="292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4" name="Line 1723"/>
                  <p:cNvSpPr>
                    <a:spLocks noChangeShapeType="1"/>
                  </p:cNvSpPr>
                  <p:nvPr/>
                </p:nvSpPr>
                <p:spPr bwMode="auto">
                  <a:xfrm>
                    <a:off x="539" y="3426"/>
                    <a:ext cx="585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5" name="Freeform 1724"/>
                  <p:cNvSpPr>
                    <a:spLocks/>
                  </p:cNvSpPr>
                  <p:nvPr/>
                </p:nvSpPr>
                <p:spPr bwMode="auto">
                  <a:xfrm>
                    <a:off x="514" y="3402"/>
                    <a:ext cx="50" cy="50"/>
                  </a:xfrm>
                  <a:custGeom>
                    <a:avLst/>
                    <a:gdLst>
                      <a:gd name="T0" fmla="*/ 25 w 50"/>
                      <a:gd name="T1" fmla="*/ 0 h 50"/>
                      <a:gd name="T2" fmla="*/ 37 w 50"/>
                      <a:gd name="T3" fmla="*/ 0 h 50"/>
                      <a:gd name="T4" fmla="*/ 41 w 50"/>
                      <a:gd name="T5" fmla="*/ 9 h 50"/>
                      <a:gd name="T6" fmla="*/ 50 w 50"/>
                      <a:gd name="T7" fmla="*/ 17 h 50"/>
                      <a:gd name="T8" fmla="*/ 50 w 50"/>
                      <a:gd name="T9" fmla="*/ 25 h 50"/>
                      <a:gd name="T10" fmla="*/ 50 w 50"/>
                      <a:gd name="T11" fmla="*/ 33 h 50"/>
                      <a:gd name="T12" fmla="*/ 41 w 50"/>
                      <a:gd name="T13" fmla="*/ 41 h 50"/>
                      <a:gd name="T14" fmla="*/ 37 w 50"/>
                      <a:gd name="T15" fmla="*/ 45 h 50"/>
                      <a:gd name="T16" fmla="*/ 25 w 50"/>
                      <a:gd name="T17" fmla="*/ 50 h 50"/>
                      <a:gd name="T18" fmla="*/ 17 w 50"/>
                      <a:gd name="T19" fmla="*/ 45 h 50"/>
                      <a:gd name="T20" fmla="*/ 8 w 50"/>
                      <a:gd name="T21" fmla="*/ 41 h 50"/>
                      <a:gd name="T22" fmla="*/ 4 w 50"/>
                      <a:gd name="T23" fmla="*/ 33 h 50"/>
                      <a:gd name="T24" fmla="*/ 0 w 50"/>
                      <a:gd name="T25" fmla="*/ 25 h 50"/>
                      <a:gd name="T26" fmla="*/ 4 w 50"/>
                      <a:gd name="T27" fmla="*/ 17 h 50"/>
                      <a:gd name="T28" fmla="*/ 8 w 50"/>
                      <a:gd name="T29" fmla="*/ 9 h 50"/>
                      <a:gd name="T30" fmla="*/ 17 w 50"/>
                      <a:gd name="T31" fmla="*/ 0 h 50"/>
                      <a:gd name="T32" fmla="*/ 25 w 50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50">
                        <a:moveTo>
                          <a:pt x="25" y="0"/>
                        </a:moveTo>
                        <a:lnTo>
                          <a:pt x="37" y="0"/>
                        </a:lnTo>
                        <a:lnTo>
                          <a:pt x="41" y="9"/>
                        </a:lnTo>
                        <a:lnTo>
                          <a:pt x="50" y="17"/>
                        </a:lnTo>
                        <a:lnTo>
                          <a:pt x="50" y="25"/>
                        </a:lnTo>
                        <a:lnTo>
                          <a:pt x="50" y="33"/>
                        </a:lnTo>
                        <a:lnTo>
                          <a:pt x="41" y="41"/>
                        </a:lnTo>
                        <a:lnTo>
                          <a:pt x="37" y="45"/>
                        </a:lnTo>
                        <a:lnTo>
                          <a:pt x="25" y="50"/>
                        </a:lnTo>
                        <a:lnTo>
                          <a:pt x="17" y="45"/>
                        </a:lnTo>
                        <a:lnTo>
                          <a:pt x="8" y="41"/>
                        </a:lnTo>
                        <a:lnTo>
                          <a:pt x="4" y="33"/>
                        </a:lnTo>
                        <a:lnTo>
                          <a:pt x="0" y="25"/>
                        </a:lnTo>
                        <a:lnTo>
                          <a:pt x="4" y="17"/>
                        </a:lnTo>
                        <a:lnTo>
                          <a:pt x="8" y="9"/>
                        </a:lnTo>
                        <a:lnTo>
                          <a:pt x="17" y="0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6" name="Freeform 1725"/>
                  <p:cNvSpPr>
                    <a:spLocks/>
                  </p:cNvSpPr>
                  <p:nvPr/>
                </p:nvSpPr>
                <p:spPr bwMode="auto">
                  <a:xfrm>
                    <a:off x="514" y="3402"/>
                    <a:ext cx="50" cy="50"/>
                  </a:xfrm>
                  <a:custGeom>
                    <a:avLst/>
                    <a:gdLst>
                      <a:gd name="T0" fmla="*/ 25 w 50"/>
                      <a:gd name="T1" fmla="*/ 0 h 50"/>
                      <a:gd name="T2" fmla="*/ 37 w 50"/>
                      <a:gd name="T3" fmla="*/ 0 h 50"/>
                      <a:gd name="T4" fmla="*/ 41 w 50"/>
                      <a:gd name="T5" fmla="*/ 9 h 50"/>
                      <a:gd name="T6" fmla="*/ 50 w 50"/>
                      <a:gd name="T7" fmla="*/ 17 h 50"/>
                      <a:gd name="T8" fmla="*/ 50 w 50"/>
                      <a:gd name="T9" fmla="*/ 25 h 50"/>
                      <a:gd name="T10" fmla="*/ 50 w 50"/>
                      <a:gd name="T11" fmla="*/ 33 h 50"/>
                      <a:gd name="T12" fmla="*/ 41 w 50"/>
                      <a:gd name="T13" fmla="*/ 41 h 50"/>
                      <a:gd name="T14" fmla="*/ 37 w 50"/>
                      <a:gd name="T15" fmla="*/ 45 h 50"/>
                      <a:gd name="T16" fmla="*/ 25 w 50"/>
                      <a:gd name="T17" fmla="*/ 50 h 50"/>
                      <a:gd name="T18" fmla="*/ 17 w 50"/>
                      <a:gd name="T19" fmla="*/ 45 h 50"/>
                      <a:gd name="T20" fmla="*/ 8 w 50"/>
                      <a:gd name="T21" fmla="*/ 41 h 50"/>
                      <a:gd name="T22" fmla="*/ 4 w 50"/>
                      <a:gd name="T23" fmla="*/ 33 h 50"/>
                      <a:gd name="T24" fmla="*/ 0 w 50"/>
                      <a:gd name="T25" fmla="*/ 25 h 50"/>
                      <a:gd name="T26" fmla="*/ 4 w 50"/>
                      <a:gd name="T27" fmla="*/ 17 h 50"/>
                      <a:gd name="T28" fmla="*/ 8 w 50"/>
                      <a:gd name="T29" fmla="*/ 9 h 50"/>
                      <a:gd name="T30" fmla="*/ 17 w 50"/>
                      <a:gd name="T31" fmla="*/ 0 h 50"/>
                      <a:gd name="T32" fmla="*/ 25 w 50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50">
                        <a:moveTo>
                          <a:pt x="25" y="0"/>
                        </a:moveTo>
                        <a:lnTo>
                          <a:pt x="37" y="0"/>
                        </a:lnTo>
                        <a:lnTo>
                          <a:pt x="41" y="9"/>
                        </a:lnTo>
                        <a:lnTo>
                          <a:pt x="50" y="17"/>
                        </a:lnTo>
                        <a:lnTo>
                          <a:pt x="50" y="25"/>
                        </a:lnTo>
                        <a:lnTo>
                          <a:pt x="50" y="33"/>
                        </a:lnTo>
                        <a:lnTo>
                          <a:pt x="41" y="41"/>
                        </a:lnTo>
                        <a:lnTo>
                          <a:pt x="37" y="45"/>
                        </a:lnTo>
                        <a:lnTo>
                          <a:pt x="25" y="50"/>
                        </a:lnTo>
                        <a:lnTo>
                          <a:pt x="17" y="45"/>
                        </a:lnTo>
                        <a:lnTo>
                          <a:pt x="8" y="41"/>
                        </a:lnTo>
                        <a:lnTo>
                          <a:pt x="4" y="33"/>
                        </a:lnTo>
                        <a:lnTo>
                          <a:pt x="0" y="25"/>
                        </a:lnTo>
                        <a:lnTo>
                          <a:pt x="4" y="17"/>
                        </a:lnTo>
                        <a:lnTo>
                          <a:pt x="8" y="9"/>
                        </a:lnTo>
                        <a:lnTo>
                          <a:pt x="17" y="0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7" name="Rectangle 1726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795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8" name="Rectangle 1727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811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9" name="Rectangle 1728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832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0" name="Rectangle 1729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848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1" name="Rectangle 1730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865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2" name="Rectangle 1731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881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3" name="Rectangle 1732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897"/>
                    <a:ext cx="8" cy="9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4" name="Rectangle 1733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914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" name="Rectangle 1734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934"/>
                    <a:ext cx="8" cy="9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" name="Rectangle 1735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951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7" name="Rectangle 1736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967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8" name="Rectangle 1737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984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9" name="Rectangle 1738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300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" name="Rectangle 1739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3016"/>
                    <a:ext cx="8" cy="9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" name="Rectangle 1740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3037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" name="Rectangle 1741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3053"/>
                    <a:ext cx="8" cy="9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" name="Rectangle 1742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307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" name="Rectangle 1743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3086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" name="Rectangle 1744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3103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" name="Rectangle 1745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3119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" name="Rectangle 1746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314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" name="Rectangle 1747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3156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" name="Rectangle 1748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3172"/>
                    <a:ext cx="8" cy="9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" name="Rectangle 1749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3189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" name="Rectangle 1750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3205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" name="Rectangle 1751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3222"/>
                    <a:ext cx="8" cy="12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" name="Rectangle 1752"/>
                  <p:cNvSpPr>
                    <a:spLocks noChangeArrowheads="1"/>
                  </p:cNvSpPr>
                  <p:nvPr/>
                </p:nvSpPr>
                <p:spPr bwMode="auto">
                  <a:xfrm>
                    <a:off x="1523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4" name="Rectangle 1753"/>
                  <p:cNvSpPr>
                    <a:spLocks noChangeArrowheads="1"/>
                  </p:cNvSpPr>
                  <p:nvPr/>
                </p:nvSpPr>
                <p:spPr bwMode="auto">
                  <a:xfrm>
                    <a:off x="1540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" name="Rectangle 1754"/>
                  <p:cNvSpPr>
                    <a:spLocks noChangeArrowheads="1"/>
                  </p:cNvSpPr>
                  <p:nvPr/>
                </p:nvSpPr>
                <p:spPr bwMode="auto">
                  <a:xfrm>
                    <a:off x="1556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" name="Rectangle 1755"/>
                  <p:cNvSpPr>
                    <a:spLocks noChangeArrowheads="1"/>
                  </p:cNvSpPr>
                  <p:nvPr/>
                </p:nvSpPr>
                <p:spPr bwMode="auto">
                  <a:xfrm>
                    <a:off x="1572" y="3230"/>
                    <a:ext cx="9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7" name="Rectangle 1756"/>
                  <p:cNvSpPr>
                    <a:spLocks noChangeArrowheads="1"/>
                  </p:cNvSpPr>
                  <p:nvPr/>
                </p:nvSpPr>
                <p:spPr bwMode="auto">
                  <a:xfrm>
                    <a:off x="1589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8" name="Rectangle 1757"/>
                  <p:cNvSpPr>
                    <a:spLocks noChangeArrowheads="1"/>
                  </p:cNvSpPr>
                  <p:nvPr/>
                </p:nvSpPr>
                <p:spPr bwMode="auto">
                  <a:xfrm>
                    <a:off x="1605" y="3230"/>
                    <a:ext cx="13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9" name="Rectangle 1758"/>
                  <p:cNvSpPr>
                    <a:spLocks noChangeArrowheads="1"/>
                  </p:cNvSpPr>
                  <p:nvPr/>
                </p:nvSpPr>
                <p:spPr bwMode="auto">
                  <a:xfrm>
                    <a:off x="1626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0" name="Rectangle 1759"/>
                  <p:cNvSpPr>
                    <a:spLocks noChangeArrowheads="1"/>
                  </p:cNvSpPr>
                  <p:nvPr/>
                </p:nvSpPr>
                <p:spPr bwMode="auto">
                  <a:xfrm>
                    <a:off x="1642" y="3230"/>
                    <a:ext cx="9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1" name="Rectangle 1760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2" name="Rectangle 1761"/>
                  <p:cNvSpPr>
                    <a:spLocks noChangeArrowheads="1"/>
                  </p:cNvSpPr>
                  <p:nvPr/>
                </p:nvSpPr>
                <p:spPr bwMode="auto">
                  <a:xfrm>
                    <a:off x="1675" y="3230"/>
                    <a:ext cx="9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3" name="Rectangle 1762"/>
                  <p:cNvSpPr>
                    <a:spLocks noChangeArrowheads="1"/>
                  </p:cNvSpPr>
                  <p:nvPr/>
                </p:nvSpPr>
                <p:spPr bwMode="auto">
                  <a:xfrm>
                    <a:off x="1692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4" name="Rectangle 1763"/>
                  <p:cNvSpPr>
                    <a:spLocks noChangeArrowheads="1"/>
                  </p:cNvSpPr>
                  <p:nvPr/>
                </p:nvSpPr>
                <p:spPr bwMode="auto">
                  <a:xfrm>
                    <a:off x="1708" y="3230"/>
                    <a:ext cx="13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5" name="Rectangle 1764"/>
                  <p:cNvSpPr>
                    <a:spLocks noChangeArrowheads="1"/>
                  </p:cNvSpPr>
                  <p:nvPr/>
                </p:nvSpPr>
                <p:spPr bwMode="auto">
                  <a:xfrm>
                    <a:off x="1729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" name="Rectangle 1765"/>
                  <p:cNvSpPr>
                    <a:spLocks noChangeArrowheads="1"/>
                  </p:cNvSpPr>
                  <p:nvPr/>
                </p:nvSpPr>
                <p:spPr bwMode="auto">
                  <a:xfrm>
                    <a:off x="1745" y="3230"/>
                    <a:ext cx="9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" name="Rectangle 1766"/>
                  <p:cNvSpPr>
                    <a:spLocks noChangeArrowheads="1"/>
                  </p:cNvSpPr>
                  <p:nvPr/>
                </p:nvSpPr>
                <p:spPr bwMode="auto">
                  <a:xfrm>
                    <a:off x="1762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8" name="Rectangle 1767"/>
                  <p:cNvSpPr>
                    <a:spLocks noChangeArrowheads="1"/>
                  </p:cNvSpPr>
                  <p:nvPr/>
                </p:nvSpPr>
                <p:spPr bwMode="auto">
                  <a:xfrm>
                    <a:off x="1778" y="3230"/>
                    <a:ext cx="9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9" name="Rectangle 1768"/>
                  <p:cNvSpPr>
                    <a:spLocks noChangeArrowheads="1"/>
                  </p:cNvSpPr>
                  <p:nvPr/>
                </p:nvSpPr>
                <p:spPr bwMode="auto">
                  <a:xfrm>
                    <a:off x="1795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0" name="Rectangle 1769"/>
                  <p:cNvSpPr>
                    <a:spLocks noChangeArrowheads="1"/>
                  </p:cNvSpPr>
                  <p:nvPr/>
                </p:nvSpPr>
                <p:spPr bwMode="auto">
                  <a:xfrm>
                    <a:off x="1811" y="3230"/>
                    <a:ext cx="13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1" name="Rectangle 1770"/>
                  <p:cNvSpPr>
                    <a:spLocks noChangeArrowheads="1"/>
                  </p:cNvSpPr>
                  <p:nvPr/>
                </p:nvSpPr>
                <p:spPr bwMode="auto">
                  <a:xfrm>
                    <a:off x="1832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2" name="Rectangle 1771"/>
                  <p:cNvSpPr>
                    <a:spLocks noChangeArrowheads="1"/>
                  </p:cNvSpPr>
                  <p:nvPr/>
                </p:nvSpPr>
                <p:spPr bwMode="auto">
                  <a:xfrm>
                    <a:off x="1848" y="3230"/>
                    <a:ext cx="9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3" name="Rectangle 1772"/>
                  <p:cNvSpPr>
                    <a:spLocks noChangeArrowheads="1"/>
                  </p:cNvSpPr>
                  <p:nvPr/>
                </p:nvSpPr>
                <p:spPr bwMode="auto">
                  <a:xfrm>
                    <a:off x="1865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4" name="Rectangle 1773"/>
                  <p:cNvSpPr>
                    <a:spLocks noChangeArrowheads="1"/>
                  </p:cNvSpPr>
                  <p:nvPr/>
                </p:nvSpPr>
                <p:spPr bwMode="auto">
                  <a:xfrm>
                    <a:off x="1881" y="3230"/>
                    <a:ext cx="9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5" name="Rectangle 1774"/>
                  <p:cNvSpPr>
                    <a:spLocks noChangeArrowheads="1"/>
                  </p:cNvSpPr>
                  <p:nvPr/>
                </p:nvSpPr>
                <p:spPr bwMode="auto">
                  <a:xfrm>
                    <a:off x="1898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" name="Rectangle 1775"/>
                  <p:cNvSpPr>
                    <a:spLocks noChangeArrowheads="1"/>
                  </p:cNvSpPr>
                  <p:nvPr/>
                </p:nvSpPr>
                <p:spPr bwMode="auto">
                  <a:xfrm>
                    <a:off x="1914" y="3230"/>
                    <a:ext cx="13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7" name="Rectangle 1776"/>
                  <p:cNvSpPr>
                    <a:spLocks noChangeArrowheads="1"/>
                  </p:cNvSpPr>
                  <p:nvPr/>
                </p:nvSpPr>
                <p:spPr bwMode="auto">
                  <a:xfrm>
                    <a:off x="1935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8" name="Rectangle 1777"/>
                  <p:cNvSpPr>
                    <a:spLocks noChangeArrowheads="1"/>
                  </p:cNvSpPr>
                  <p:nvPr/>
                </p:nvSpPr>
                <p:spPr bwMode="auto">
                  <a:xfrm>
                    <a:off x="1951" y="3230"/>
                    <a:ext cx="9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9" name="Rectangle 1778"/>
                  <p:cNvSpPr>
                    <a:spLocks noChangeArrowheads="1"/>
                  </p:cNvSpPr>
                  <p:nvPr/>
                </p:nvSpPr>
                <p:spPr bwMode="auto">
                  <a:xfrm>
                    <a:off x="1968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0" name="Rectangle 1779"/>
                  <p:cNvSpPr>
                    <a:spLocks noChangeArrowheads="1"/>
                  </p:cNvSpPr>
                  <p:nvPr/>
                </p:nvSpPr>
                <p:spPr bwMode="auto">
                  <a:xfrm>
                    <a:off x="1984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1" name="Rectangle 1780"/>
                  <p:cNvSpPr>
                    <a:spLocks noChangeArrowheads="1"/>
                  </p:cNvSpPr>
                  <p:nvPr/>
                </p:nvSpPr>
                <p:spPr bwMode="auto">
                  <a:xfrm>
                    <a:off x="2001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2" name="Rectangle 1781"/>
                  <p:cNvSpPr>
                    <a:spLocks noChangeArrowheads="1"/>
                  </p:cNvSpPr>
                  <p:nvPr/>
                </p:nvSpPr>
                <p:spPr bwMode="auto">
                  <a:xfrm>
                    <a:off x="2017" y="3230"/>
                    <a:ext cx="13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3" name="Rectangle 1782"/>
                  <p:cNvSpPr>
                    <a:spLocks noChangeArrowheads="1"/>
                  </p:cNvSpPr>
                  <p:nvPr/>
                </p:nvSpPr>
                <p:spPr bwMode="auto">
                  <a:xfrm>
                    <a:off x="2038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4" name="Rectangle 1783"/>
                  <p:cNvSpPr>
                    <a:spLocks noChangeArrowheads="1"/>
                  </p:cNvSpPr>
                  <p:nvPr/>
                </p:nvSpPr>
                <p:spPr bwMode="auto">
                  <a:xfrm>
                    <a:off x="2054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5" name="Rectangle 1784"/>
                  <p:cNvSpPr>
                    <a:spLocks noChangeArrowheads="1"/>
                  </p:cNvSpPr>
                  <p:nvPr/>
                </p:nvSpPr>
                <p:spPr bwMode="auto">
                  <a:xfrm>
                    <a:off x="2071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6" name="Rectangle 1785"/>
                  <p:cNvSpPr>
                    <a:spLocks noChangeArrowheads="1"/>
                  </p:cNvSpPr>
                  <p:nvPr/>
                </p:nvSpPr>
                <p:spPr bwMode="auto">
                  <a:xfrm>
                    <a:off x="2087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7" name="Rectangle 1786"/>
                  <p:cNvSpPr>
                    <a:spLocks noChangeArrowheads="1"/>
                  </p:cNvSpPr>
                  <p:nvPr/>
                </p:nvSpPr>
                <p:spPr bwMode="auto">
                  <a:xfrm>
                    <a:off x="2104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8" name="Rectangle 1787"/>
                  <p:cNvSpPr>
                    <a:spLocks noChangeArrowheads="1"/>
                  </p:cNvSpPr>
                  <p:nvPr/>
                </p:nvSpPr>
                <p:spPr bwMode="auto">
                  <a:xfrm>
                    <a:off x="2124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9" name="Rectangle 1788"/>
                  <p:cNvSpPr>
                    <a:spLocks noChangeArrowheads="1"/>
                  </p:cNvSpPr>
                  <p:nvPr/>
                </p:nvSpPr>
                <p:spPr bwMode="auto">
                  <a:xfrm>
                    <a:off x="2141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0" name="Rectangle 1789"/>
                  <p:cNvSpPr>
                    <a:spLocks noChangeArrowheads="1"/>
                  </p:cNvSpPr>
                  <p:nvPr/>
                </p:nvSpPr>
                <p:spPr bwMode="auto">
                  <a:xfrm>
                    <a:off x="2157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" name="Rectangle 1790"/>
                  <p:cNvSpPr>
                    <a:spLocks noChangeArrowheads="1"/>
                  </p:cNvSpPr>
                  <p:nvPr/>
                </p:nvSpPr>
                <p:spPr bwMode="auto">
                  <a:xfrm>
                    <a:off x="2174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2" name="Rectangle 1791"/>
                  <p:cNvSpPr>
                    <a:spLocks noChangeArrowheads="1"/>
                  </p:cNvSpPr>
                  <p:nvPr/>
                </p:nvSpPr>
                <p:spPr bwMode="auto">
                  <a:xfrm>
                    <a:off x="2190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3" name="Rectangle 1792"/>
                  <p:cNvSpPr>
                    <a:spLocks noChangeArrowheads="1"/>
                  </p:cNvSpPr>
                  <p:nvPr/>
                </p:nvSpPr>
                <p:spPr bwMode="auto">
                  <a:xfrm>
                    <a:off x="2207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4" name="Rectangle 1793"/>
                  <p:cNvSpPr>
                    <a:spLocks noChangeArrowheads="1"/>
                  </p:cNvSpPr>
                  <p:nvPr/>
                </p:nvSpPr>
                <p:spPr bwMode="auto">
                  <a:xfrm>
                    <a:off x="2227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5" name="Rectangle 1794"/>
                  <p:cNvSpPr>
                    <a:spLocks noChangeArrowheads="1"/>
                  </p:cNvSpPr>
                  <p:nvPr/>
                </p:nvSpPr>
                <p:spPr bwMode="auto">
                  <a:xfrm>
                    <a:off x="2244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6" name="Rectangle 1795"/>
                  <p:cNvSpPr>
                    <a:spLocks noChangeArrowheads="1"/>
                  </p:cNvSpPr>
                  <p:nvPr/>
                </p:nvSpPr>
                <p:spPr bwMode="auto">
                  <a:xfrm>
                    <a:off x="2260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7" name="Rectangle 1796"/>
                  <p:cNvSpPr>
                    <a:spLocks noChangeArrowheads="1"/>
                  </p:cNvSpPr>
                  <p:nvPr/>
                </p:nvSpPr>
                <p:spPr bwMode="auto">
                  <a:xfrm>
                    <a:off x="2277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8" name="Rectangle 1797"/>
                  <p:cNvSpPr>
                    <a:spLocks noChangeArrowheads="1"/>
                  </p:cNvSpPr>
                  <p:nvPr/>
                </p:nvSpPr>
                <p:spPr bwMode="auto">
                  <a:xfrm>
                    <a:off x="2293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9" name="Rectangle 1798"/>
                  <p:cNvSpPr>
                    <a:spLocks noChangeArrowheads="1"/>
                  </p:cNvSpPr>
                  <p:nvPr/>
                </p:nvSpPr>
                <p:spPr bwMode="auto">
                  <a:xfrm>
                    <a:off x="2310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0" name="Rectangle 1799"/>
                  <p:cNvSpPr>
                    <a:spLocks noChangeArrowheads="1"/>
                  </p:cNvSpPr>
                  <p:nvPr/>
                </p:nvSpPr>
                <p:spPr bwMode="auto">
                  <a:xfrm>
                    <a:off x="2330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1" name="Rectangle 1800"/>
                  <p:cNvSpPr>
                    <a:spLocks noChangeArrowheads="1"/>
                  </p:cNvSpPr>
                  <p:nvPr/>
                </p:nvSpPr>
                <p:spPr bwMode="auto">
                  <a:xfrm>
                    <a:off x="2334" y="3238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2" name="Rectangle 1801"/>
                  <p:cNvSpPr>
                    <a:spLocks noChangeArrowheads="1"/>
                  </p:cNvSpPr>
                  <p:nvPr/>
                </p:nvSpPr>
                <p:spPr bwMode="auto">
                  <a:xfrm>
                    <a:off x="2334" y="3255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3" name="Rectangle 1802"/>
                  <p:cNvSpPr>
                    <a:spLocks noChangeArrowheads="1"/>
                  </p:cNvSpPr>
                  <p:nvPr/>
                </p:nvSpPr>
                <p:spPr bwMode="auto">
                  <a:xfrm>
                    <a:off x="2334" y="3271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4" name="Rectangle 1803"/>
                  <p:cNvSpPr>
                    <a:spLocks noChangeArrowheads="1"/>
                  </p:cNvSpPr>
                  <p:nvPr/>
                </p:nvSpPr>
                <p:spPr bwMode="auto">
                  <a:xfrm>
                    <a:off x="2334" y="3287"/>
                    <a:ext cx="8" cy="9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5" name="Rectangle 1804"/>
                  <p:cNvSpPr>
                    <a:spLocks noChangeArrowheads="1"/>
                  </p:cNvSpPr>
                  <p:nvPr/>
                </p:nvSpPr>
                <p:spPr bwMode="auto">
                  <a:xfrm>
                    <a:off x="2334" y="3308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6" name="Rectangle 1805"/>
                  <p:cNvSpPr>
                    <a:spLocks noChangeArrowheads="1"/>
                  </p:cNvSpPr>
                  <p:nvPr/>
                </p:nvSpPr>
                <p:spPr bwMode="auto">
                  <a:xfrm>
                    <a:off x="2334" y="3324"/>
                    <a:ext cx="8" cy="4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7" name="Rectangle 1806"/>
                  <p:cNvSpPr>
                    <a:spLocks noChangeArrowheads="1"/>
                  </p:cNvSpPr>
                  <p:nvPr/>
                </p:nvSpPr>
                <p:spPr bwMode="auto">
                  <a:xfrm>
                    <a:off x="2145" y="3328"/>
                    <a:ext cx="391" cy="390"/>
                  </a:xfrm>
                  <a:prstGeom prst="rect">
                    <a:avLst/>
                  </a:prstGeom>
                  <a:solidFill>
                    <a:srgbClr val="FFF97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8" name="Rectangle 1807"/>
                  <p:cNvSpPr>
                    <a:spLocks noChangeArrowheads="1"/>
                  </p:cNvSpPr>
                  <p:nvPr/>
                </p:nvSpPr>
                <p:spPr bwMode="auto">
                  <a:xfrm>
                    <a:off x="2145" y="3328"/>
                    <a:ext cx="391" cy="390"/>
                  </a:xfrm>
                  <a:prstGeom prst="rect">
                    <a:avLst/>
                  </a:prstGeom>
                  <a:noFill/>
                  <a:ln w="12700">
                    <a:solidFill>
                      <a:srgbClr val="1F1A17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9" name="Freeform 1808"/>
                  <p:cNvSpPr>
                    <a:spLocks/>
                  </p:cNvSpPr>
                  <p:nvPr/>
                </p:nvSpPr>
                <p:spPr bwMode="auto">
                  <a:xfrm>
                    <a:off x="2631" y="3427"/>
                    <a:ext cx="342" cy="193"/>
                  </a:xfrm>
                  <a:custGeom>
                    <a:avLst/>
                    <a:gdLst>
                      <a:gd name="T0" fmla="*/ 342 w 342"/>
                      <a:gd name="T1" fmla="*/ 94 h 193"/>
                      <a:gd name="T2" fmla="*/ 197 w 342"/>
                      <a:gd name="T3" fmla="*/ 193 h 193"/>
                      <a:gd name="T4" fmla="*/ 0 w 342"/>
                      <a:gd name="T5" fmla="*/ 193 h 193"/>
                      <a:gd name="T6" fmla="*/ 0 w 342"/>
                      <a:gd name="T7" fmla="*/ 0 h 193"/>
                      <a:gd name="T8" fmla="*/ 197 w 342"/>
                      <a:gd name="T9" fmla="*/ 0 h 193"/>
                      <a:gd name="T10" fmla="*/ 342 w 342"/>
                      <a:gd name="T11" fmla="*/ 94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42" h="193">
                        <a:moveTo>
                          <a:pt x="342" y="94"/>
                        </a:moveTo>
                        <a:lnTo>
                          <a:pt x="197" y="193"/>
                        </a:lnTo>
                        <a:lnTo>
                          <a:pt x="0" y="193"/>
                        </a:lnTo>
                        <a:lnTo>
                          <a:pt x="0" y="0"/>
                        </a:lnTo>
                        <a:lnTo>
                          <a:pt x="197" y="0"/>
                        </a:lnTo>
                        <a:lnTo>
                          <a:pt x="342" y="94"/>
                        </a:lnTo>
                        <a:close/>
                      </a:path>
                    </a:pathLst>
                  </a:custGeom>
                  <a:solidFill>
                    <a:srgbClr val="FFF97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7" name="Freeform 1810"/>
                <p:cNvSpPr>
                  <a:spLocks/>
                </p:cNvSpPr>
                <p:nvPr/>
              </p:nvSpPr>
              <p:spPr bwMode="auto">
                <a:xfrm>
                  <a:off x="2631" y="3427"/>
                  <a:ext cx="342" cy="193"/>
                </a:xfrm>
                <a:custGeom>
                  <a:avLst/>
                  <a:gdLst>
                    <a:gd name="T0" fmla="*/ 342 w 342"/>
                    <a:gd name="T1" fmla="*/ 94 h 193"/>
                    <a:gd name="T2" fmla="*/ 197 w 342"/>
                    <a:gd name="T3" fmla="*/ 193 h 193"/>
                    <a:gd name="T4" fmla="*/ 0 w 342"/>
                    <a:gd name="T5" fmla="*/ 193 h 193"/>
                    <a:gd name="T6" fmla="*/ 0 w 342"/>
                    <a:gd name="T7" fmla="*/ 0 h 193"/>
                    <a:gd name="T8" fmla="*/ 197 w 342"/>
                    <a:gd name="T9" fmla="*/ 0 h 193"/>
                    <a:gd name="T10" fmla="*/ 342 w 342"/>
                    <a:gd name="T11" fmla="*/ 94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42" h="193">
                      <a:moveTo>
                        <a:pt x="342" y="94"/>
                      </a:moveTo>
                      <a:lnTo>
                        <a:pt x="197" y="193"/>
                      </a:lnTo>
                      <a:lnTo>
                        <a:pt x="0" y="193"/>
                      </a:lnTo>
                      <a:lnTo>
                        <a:pt x="0" y="0"/>
                      </a:lnTo>
                      <a:lnTo>
                        <a:pt x="197" y="0"/>
                      </a:lnTo>
                      <a:lnTo>
                        <a:pt x="342" y="94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Line 1811"/>
                <p:cNvSpPr>
                  <a:spLocks noChangeShapeType="1"/>
                </p:cNvSpPr>
                <p:nvPr/>
              </p:nvSpPr>
              <p:spPr bwMode="auto">
                <a:xfrm>
                  <a:off x="2973" y="3521"/>
                  <a:ext cx="98" cy="1"/>
                </a:xfrm>
                <a:prstGeom prst="line">
                  <a:avLst/>
                </a:prstGeom>
                <a:noFill/>
                <a:ln w="1270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Rectangle 1812"/>
                <p:cNvSpPr>
                  <a:spLocks noChangeArrowheads="1"/>
                </p:cNvSpPr>
                <p:nvPr/>
              </p:nvSpPr>
              <p:spPr bwMode="auto">
                <a:xfrm>
                  <a:off x="2631" y="3444"/>
                  <a:ext cx="288" cy="1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de-DE" sz="1700" dirty="0">
                      <a:solidFill>
                        <a:srgbClr val="1F1A17"/>
                      </a:solidFill>
                      <a:latin typeface="Arial Narrow" pitchFamily="34" charset="0"/>
                    </a:rPr>
                    <a:t>DAC</a:t>
                  </a:r>
                  <a:endParaRPr lang="de-DE" dirty="0"/>
                </a:p>
              </p:txBody>
            </p:sp>
            <p:sp>
              <p:nvSpPr>
                <p:cNvPr id="40" name="Line 1813"/>
                <p:cNvSpPr>
                  <a:spLocks noChangeShapeType="1"/>
                </p:cNvSpPr>
                <p:nvPr/>
              </p:nvSpPr>
              <p:spPr bwMode="auto">
                <a:xfrm flipH="1">
                  <a:off x="2536" y="3521"/>
                  <a:ext cx="95" cy="1"/>
                </a:xfrm>
                <a:prstGeom prst="line">
                  <a:avLst/>
                </a:prstGeom>
                <a:noFill/>
                <a:ln w="1270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Rectangle 1814"/>
                <p:cNvSpPr>
                  <a:spLocks noChangeArrowheads="1"/>
                </p:cNvSpPr>
                <p:nvPr/>
              </p:nvSpPr>
              <p:spPr bwMode="auto">
                <a:xfrm>
                  <a:off x="3071" y="3427"/>
                  <a:ext cx="824" cy="193"/>
                </a:xfrm>
                <a:prstGeom prst="rect">
                  <a:avLst/>
                </a:prstGeom>
                <a:solidFill>
                  <a:srgbClr val="FFF97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Rectangle 1815"/>
                <p:cNvSpPr>
                  <a:spLocks noChangeArrowheads="1"/>
                </p:cNvSpPr>
                <p:nvPr/>
              </p:nvSpPr>
              <p:spPr bwMode="auto">
                <a:xfrm>
                  <a:off x="3071" y="3427"/>
                  <a:ext cx="824" cy="193"/>
                </a:xfrm>
                <a:prstGeom prst="rect">
                  <a:avLst/>
                </a:prstGeom>
                <a:noFill/>
                <a:ln w="12700">
                  <a:solidFill>
                    <a:srgbClr val="1F1A17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Rectangle 1816"/>
                <p:cNvSpPr>
                  <a:spLocks noChangeArrowheads="1"/>
                </p:cNvSpPr>
                <p:nvPr/>
              </p:nvSpPr>
              <p:spPr bwMode="auto">
                <a:xfrm>
                  <a:off x="3071" y="2745"/>
                  <a:ext cx="824" cy="198"/>
                </a:xfrm>
                <a:prstGeom prst="rect">
                  <a:avLst/>
                </a:prstGeom>
                <a:solidFill>
                  <a:srgbClr val="FFF97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Rectangle 1817"/>
                <p:cNvSpPr>
                  <a:spLocks noChangeArrowheads="1"/>
                </p:cNvSpPr>
                <p:nvPr/>
              </p:nvSpPr>
              <p:spPr bwMode="auto">
                <a:xfrm>
                  <a:off x="3071" y="2745"/>
                  <a:ext cx="824" cy="198"/>
                </a:xfrm>
                <a:prstGeom prst="rect">
                  <a:avLst/>
                </a:prstGeom>
                <a:noFill/>
                <a:ln w="12700">
                  <a:solidFill>
                    <a:srgbClr val="1F1A17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Line 1818"/>
                <p:cNvSpPr>
                  <a:spLocks noChangeShapeType="1"/>
                </p:cNvSpPr>
                <p:nvPr/>
              </p:nvSpPr>
              <p:spPr bwMode="auto">
                <a:xfrm>
                  <a:off x="2437" y="2844"/>
                  <a:ext cx="634" cy="1"/>
                </a:xfrm>
                <a:prstGeom prst="line">
                  <a:avLst/>
                </a:prstGeom>
                <a:noFill/>
                <a:ln w="1270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Line 1819"/>
                <p:cNvSpPr>
                  <a:spLocks noChangeShapeType="1"/>
                </p:cNvSpPr>
                <p:nvPr/>
              </p:nvSpPr>
              <p:spPr bwMode="auto">
                <a:xfrm>
                  <a:off x="3994" y="3234"/>
                  <a:ext cx="99" cy="1"/>
                </a:xfrm>
                <a:prstGeom prst="line">
                  <a:avLst/>
                </a:prstGeom>
                <a:noFill/>
                <a:ln w="1270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Freeform 1820"/>
                <p:cNvSpPr>
                  <a:spLocks/>
                </p:cNvSpPr>
                <p:nvPr/>
              </p:nvSpPr>
              <p:spPr bwMode="auto">
                <a:xfrm>
                  <a:off x="4093" y="3135"/>
                  <a:ext cx="193" cy="50"/>
                </a:xfrm>
                <a:custGeom>
                  <a:avLst/>
                  <a:gdLst>
                    <a:gd name="T0" fmla="*/ 0 w 193"/>
                    <a:gd name="T1" fmla="*/ 0 h 50"/>
                    <a:gd name="T2" fmla="*/ 94 w 193"/>
                    <a:gd name="T3" fmla="*/ 50 h 50"/>
                    <a:gd name="T4" fmla="*/ 193 w 193"/>
                    <a:gd name="T5" fmla="*/ 5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3" h="50">
                      <a:moveTo>
                        <a:pt x="0" y="0"/>
                      </a:moveTo>
                      <a:lnTo>
                        <a:pt x="94" y="50"/>
                      </a:lnTo>
                      <a:lnTo>
                        <a:pt x="193" y="50"/>
                      </a:lnTo>
                    </a:path>
                  </a:pathLst>
                </a:custGeom>
                <a:noFill/>
                <a:ln w="12700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Freeform 1821"/>
                <p:cNvSpPr>
                  <a:spLocks/>
                </p:cNvSpPr>
                <p:nvPr/>
              </p:nvSpPr>
              <p:spPr bwMode="auto">
                <a:xfrm>
                  <a:off x="4163" y="3160"/>
                  <a:ext cx="49" cy="49"/>
                </a:xfrm>
                <a:custGeom>
                  <a:avLst/>
                  <a:gdLst>
                    <a:gd name="T0" fmla="*/ 24 w 49"/>
                    <a:gd name="T1" fmla="*/ 0 h 49"/>
                    <a:gd name="T2" fmla="*/ 37 w 49"/>
                    <a:gd name="T3" fmla="*/ 0 h 49"/>
                    <a:gd name="T4" fmla="*/ 45 w 49"/>
                    <a:gd name="T5" fmla="*/ 8 h 49"/>
                    <a:gd name="T6" fmla="*/ 49 w 49"/>
                    <a:gd name="T7" fmla="*/ 12 h 49"/>
                    <a:gd name="T8" fmla="*/ 49 w 49"/>
                    <a:gd name="T9" fmla="*/ 25 h 49"/>
                    <a:gd name="T10" fmla="*/ 49 w 49"/>
                    <a:gd name="T11" fmla="*/ 33 h 49"/>
                    <a:gd name="T12" fmla="*/ 45 w 49"/>
                    <a:gd name="T13" fmla="*/ 41 h 49"/>
                    <a:gd name="T14" fmla="*/ 37 w 49"/>
                    <a:gd name="T15" fmla="*/ 45 h 49"/>
                    <a:gd name="T16" fmla="*/ 24 w 49"/>
                    <a:gd name="T17" fmla="*/ 49 h 49"/>
                    <a:gd name="T18" fmla="*/ 16 w 49"/>
                    <a:gd name="T19" fmla="*/ 45 h 49"/>
                    <a:gd name="T20" fmla="*/ 8 w 49"/>
                    <a:gd name="T21" fmla="*/ 41 h 49"/>
                    <a:gd name="T22" fmla="*/ 4 w 49"/>
                    <a:gd name="T23" fmla="*/ 33 h 49"/>
                    <a:gd name="T24" fmla="*/ 0 w 49"/>
                    <a:gd name="T25" fmla="*/ 25 h 49"/>
                    <a:gd name="T26" fmla="*/ 4 w 49"/>
                    <a:gd name="T27" fmla="*/ 12 h 49"/>
                    <a:gd name="T28" fmla="*/ 8 w 49"/>
                    <a:gd name="T29" fmla="*/ 8 h 49"/>
                    <a:gd name="T30" fmla="*/ 16 w 49"/>
                    <a:gd name="T31" fmla="*/ 0 h 49"/>
                    <a:gd name="T32" fmla="*/ 24 w 49"/>
                    <a:gd name="T3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9" h="49">
                      <a:moveTo>
                        <a:pt x="24" y="0"/>
                      </a:moveTo>
                      <a:lnTo>
                        <a:pt x="37" y="0"/>
                      </a:lnTo>
                      <a:lnTo>
                        <a:pt x="45" y="8"/>
                      </a:lnTo>
                      <a:lnTo>
                        <a:pt x="49" y="12"/>
                      </a:lnTo>
                      <a:lnTo>
                        <a:pt x="49" y="25"/>
                      </a:lnTo>
                      <a:lnTo>
                        <a:pt x="49" y="33"/>
                      </a:lnTo>
                      <a:lnTo>
                        <a:pt x="45" y="41"/>
                      </a:lnTo>
                      <a:lnTo>
                        <a:pt x="37" y="45"/>
                      </a:lnTo>
                      <a:lnTo>
                        <a:pt x="24" y="49"/>
                      </a:lnTo>
                      <a:lnTo>
                        <a:pt x="16" y="45"/>
                      </a:lnTo>
                      <a:lnTo>
                        <a:pt x="8" y="41"/>
                      </a:lnTo>
                      <a:lnTo>
                        <a:pt x="4" y="33"/>
                      </a:lnTo>
                      <a:lnTo>
                        <a:pt x="0" y="25"/>
                      </a:lnTo>
                      <a:lnTo>
                        <a:pt x="4" y="12"/>
                      </a:lnTo>
                      <a:lnTo>
                        <a:pt x="8" y="8"/>
                      </a:lnTo>
                      <a:lnTo>
                        <a:pt x="16" y="0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Freeform 1822"/>
                <p:cNvSpPr>
                  <a:spLocks/>
                </p:cNvSpPr>
                <p:nvPr/>
              </p:nvSpPr>
              <p:spPr bwMode="auto">
                <a:xfrm>
                  <a:off x="4163" y="3160"/>
                  <a:ext cx="49" cy="49"/>
                </a:xfrm>
                <a:custGeom>
                  <a:avLst/>
                  <a:gdLst>
                    <a:gd name="T0" fmla="*/ 24 w 49"/>
                    <a:gd name="T1" fmla="*/ 0 h 49"/>
                    <a:gd name="T2" fmla="*/ 37 w 49"/>
                    <a:gd name="T3" fmla="*/ 0 h 49"/>
                    <a:gd name="T4" fmla="*/ 45 w 49"/>
                    <a:gd name="T5" fmla="*/ 8 h 49"/>
                    <a:gd name="T6" fmla="*/ 49 w 49"/>
                    <a:gd name="T7" fmla="*/ 12 h 49"/>
                    <a:gd name="T8" fmla="*/ 49 w 49"/>
                    <a:gd name="T9" fmla="*/ 25 h 49"/>
                    <a:gd name="T10" fmla="*/ 49 w 49"/>
                    <a:gd name="T11" fmla="*/ 33 h 49"/>
                    <a:gd name="T12" fmla="*/ 45 w 49"/>
                    <a:gd name="T13" fmla="*/ 41 h 49"/>
                    <a:gd name="T14" fmla="*/ 37 w 49"/>
                    <a:gd name="T15" fmla="*/ 45 h 49"/>
                    <a:gd name="T16" fmla="*/ 24 w 49"/>
                    <a:gd name="T17" fmla="*/ 49 h 49"/>
                    <a:gd name="T18" fmla="*/ 16 w 49"/>
                    <a:gd name="T19" fmla="*/ 45 h 49"/>
                    <a:gd name="T20" fmla="*/ 8 w 49"/>
                    <a:gd name="T21" fmla="*/ 41 h 49"/>
                    <a:gd name="T22" fmla="*/ 4 w 49"/>
                    <a:gd name="T23" fmla="*/ 33 h 49"/>
                    <a:gd name="T24" fmla="*/ 0 w 49"/>
                    <a:gd name="T25" fmla="*/ 25 h 49"/>
                    <a:gd name="T26" fmla="*/ 4 w 49"/>
                    <a:gd name="T27" fmla="*/ 12 h 49"/>
                    <a:gd name="T28" fmla="*/ 8 w 49"/>
                    <a:gd name="T29" fmla="*/ 8 h 49"/>
                    <a:gd name="T30" fmla="*/ 16 w 49"/>
                    <a:gd name="T31" fmla="*/ 0 h 49"/>
                    <a:gd name="T32" fmla="*/ 24 w 49"/>
                    <a:gd name="T3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9" h="49">
                      <a:moveTo>
                        <a:pt x="24" y="0"/>
                      </a:moveTo>
                      <a:lnTo>
                        <a:pt x="37" y="0"/>
                      </a:lnTo>
                      <a:lnTo>
                        <a:pt x="45" y="8"/>
                      </a:lnTo>
                      <a:lnTo>
                        <a:pt x="49" y="12"/>
                      </a:lnTo>
                      <a:lnTo>
                        <a:pt x="49" y="25"/>
                      </a:lnTo>
                      <a:lnTo>
                        <a:pt x="49" y="33"/>
                      </a:lnTo>
                      <a:lnTo>
                        <a:pt x="45" y="41"/>
                      </a:lnTo>
                      <a:lnTo>
                        <a:pt x="37" y="45"/>
                      </a:lnTo>
                      <a:lnTo>
                        <a:pt x="24" y="49"/>
                      </a:lnTo>
                      <a:lnTo>
                        <a:pt x="16" y="45"/>
                      </a:lnTo>
                      <a:lnTo>
                        <a:pt x="8" y="41"/>
                      </a:lnTo>
                      <a:lnTo>
                        <a:pt x="4" y="33"/>
                      </a:lnTo>
                      <a:lnTo>
                        <a:pt x="0" y="25"/>
                      </a:lnTo>
                      <a:lnTo>
                        <a:pt x="4" y="12"/>
                      </a:lnTo>
                      <a:lnTo>
                        <a:pt x="8" y="8"/>
                      </a:lnTo>
                      <a:lnTo>
                        <a:pt x="16" y="0"/>
                      </a:lnTo>
                      <a:lnTo>
                        <a:pt x="24" y="0"/>
                      </a:lnTo>
                    </a:path>
                  </a:pathLst>
                </a:custGeom>
                <a:noFill/>
                <a:ln w="12700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Line 1823"/>
                <p:cNvSpPr>
                  <a:spLocks noChangeShapeType="1"/>
                </p:cNvSpPr>
                <p:nvPr/>
              </p:nvSpPr>
              <p:spPr bwMode="auto">
                <a:xfrm>
                  <a:off x="3994" y="3135"/>
                  <a:ext cx="99" cy="1"/>
                </a:xfrm>
                <a:prstGeom prst="line">
                  <a:avLst/>
                </a:prstGeom>
                <a:noFill/>
                <a:ln w="1270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Freeform 1824"/>
                <p:cNvSpPr>
                  <a:spLocks/>
                </p:cNvSpPr>
                <p:nvPr/>
              </p:nvSpPr>
              <p:spPr bwMode="auto">
                <a:xfrm>
                  <a:off x="3895" y="2844"/>
                  <a:ext cx="99" cy="291"/>
                </a:xfrm>
                <a:custGeom>
                  <a:avLst/>
                  <a:gdLst>
                    <a:gd name="T0" fmla="*/ 99 w 99"/>
                    <a:gd name="T1" fmla="*/ 291 h 291"/>
                    <a:gd name="T2" fmla="*/ 99 w 99"/>
                    <a:gd name="T3" fmla="*/ 0 h 291"/>
                    <a:gd name="T4" fmla="*/ 0 w 99"/>
                    <a:gd name="T5" fmla="*/ 0 h 2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9" h="291">
                      <a:moveTo>
                        <a:pt x="99" y="291"/>
                      </a:moveTo>
                      <a:lnTo>
                        <a:pt x="99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Freeform 1825"/>
                <p:cNvSpPr>
                  <a:spLocks/>
                </p:cNvSpPr>
                <p:nvPr/>
              </p:nvSpPr>
              <p:spPr bwMode="auto">
                <a:xfrm>
                  <a:off x="3895" y="3234"/>
                  <a:ext cx="99" cy="287"/>
                </a:xfrm>
                <a:custGeom>
                  <a:avLst/>
                  <a:gdLst>
                    <a:gd name="T0" fmla="*/ 99 w 99"/>
                    <a:gd name="T1" fmla="*/ 0 h 287"/>
                    <a:gd name="T2" fmla="*/ 99 w 99"/>
                    <a:gd name="T3" fmla="*/ 287 h 287"/>
                    <a:gd name="T4" fmla="*/ 0 w 99"/>
                    <a:gd name="T5" fmla="*/ 287 h 2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9" h="287">
                      <a:moveTo>
                        <a:pt x="99" y="0"/>
                      </a:moveTo>
                      <a:lnTo>
                        <a:pt x="99" y="287"/>
                      </a:lnTo>
                      <a:lnTo>
                        <a:pt x="0" y="287"/>
                      </a:lnTo>
                    </a:path>
                  </a:pathLst>
                </a:custGeom>
                <a:noFill/>
                <a:ln w="12700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Freeform 1826"/>
                <p:cNvSpPr>
                  <a:spLocks/>
                </p:cNvSpPr>
                <p:nvPr/>
              </p:nvSpPr>
              <p:spPr bwMode="auto">
                <a:xfrm>
                  <a:off x="4385" y="2988"/>
                  <a:ext cx="296" cy="394"/>
                </a:xfrm>
                <a:custGeom>
                  <a:avLst/>
                  <a:gdLst>
                    <a:gd name="T0" fmla="*/ 0 w 296"/>
                    <a:gd name="T1" fmla="*/ 390 h 394"/>
                    <a:gd name="T2" fmla="*/ 0 w 296"/>
                    <a:gd name="T3" fmla="*/ 197 h 394"/>
                    <a:gd name="T4" fmla="*/ 0 w 296"/>
                    <a:gd name="T5" fmla="*/ 0 h 394"/>
                    <a:gd name="T6" fmla="*/ 292 w 296"/>
                    <a:gd name="T7" fmla="*/ 193 h 394"/>
                    <a:gd name="T8" fmla="*/ 296 w 296"/>
                    <a:gd name="T9" fmla="*/ 197 h 394"/>
                    <a:gd name="T10" fmla="*/ 292 w 296"/>
                    <a:gd name="T11" fmla="*/ 201 h 394"/>
                    <a:gd name="T12" fmla="*/ 0 w 296"/>
                    <a:gd name="T13" fmla="*/ 394 h 394"/>
                    <a:gd name="T14" fmla="*/ 0 w 296"/>
                    <a:gd name="T15" fmla="*/ 390 h 3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96" h="394">
                      <a:moveTo>
                        <a:pt x="0" y="390"/>
                      </a:moveTo>
                      <a:lnTo>
                        <a:pt x="0" y="197"/>
                      </a:lnTo>
                      <a:lnTo>
                        <a:pt x="0" y="0"/>
                      </a:lnTo>
                      <a:lnTo>
                        <a:pt x="292" y="193"/>
                      </a:lnTo>
                      <a:lnTo>
                        <a:pt x="296" y="197"/>
                      </a:lnTo>
                      <a:lnTo>
                        <a:pt x="292" y="201"/>
                      </a:lnTo>
                      <a:lnTo>
                        <a:pt x="0" y="394"/>
                      </a:lnTo>
                      <a:lnTo>
                        <a:pt x="0" y="390"/>
                      </a:lnTo>
                      <a:close/>
                    </a:path>
                  </a:pathLst>
                </a:custGeom>
                <a:solidFill>
                  <a:srgbClr val="FFF97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Freeform 1827"/>
                <p:cNvSpPr>
                  <a:spLocks/>
                </p:cNvSpPr>
                <p:nvPr/>
              </p:nvSpPr>
              <p:spPr bwMode="auto">
                <a:xfrm>
                  <a:off x="4385" y="2988"/>
                  <a:ext cx="296" cy="394"/>
                </a:xfrm>
                <a:custGeom>
                  <a:avLst/>
                  <a:gdLst>
                    <a:gd name="T0" fmla="*/ 0 w 296"/>
                    <a:gd name="T1" fmla="*/ 390 h 394"/>
                    <a:gd name="T2" fmla="*/ 0 w 296"/>
                    <a:gd name="T3" fmla="*/ 197 h 394"/>
                    <a:gd name="T4" fmla="*/ 0 w 296"/>
                    <a:gd name="T5" fmla="*/ 197 h 394"/>
                    <a:gd name="T6" fmla="*/ 0 w 296"/>
                    <a:gd name="T7" fmla="*/ 0 h 394"/>
                    <a:gd name="T8" fmla="*/ 0 w 296"/>
                    <a:gd name="T9" fmla="*/ 0 h 394"/>
                    <a:gd name="T10" fmla="*/ 292 w 296"/>
                    <a:gd name="T11" fmla="*/ 193 h 394"/>
                    <a:gd name="T12" fmla="*/ 296 w 296"/>
                    <a:gd name="T13" fmla="*/ 197 h 394"/>
                    <a:gd name="T14" fmla="*/ 292 w 296"/>
                    <a:gd name="T15" fmla="*/ 201 h 394"/>
                    <a:gd name="T16" fmla="*/ 0 w 296"/>
                    <a:gd name="T17" fmla="*/ 394 h 394"/>
                    <a:gd name="T18" fmla="*/ 0 w 296"/>
                    <a:gd name="T19" fmla="*/ 390 h 3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96" h="394">
                      <a:moveTo>
                        <a:pt x="0" y="390"/>
                      </a:moveTo>
                      <a:lnTo>
                        <a:pt x="0" y="197"/>
                      </a:lnTo>
                      <a:lnTo>
                        <a:pt x="0" y="19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92" y="193"/>
                      </a:lnTo>
                      <a:lnTo>
                        <a:pt x="296" y="197"/>
                      </a:lnTo>
                      <a:lnTo>
                        <a:pt x="292" y="201"/>
                      </a:lnTo>
                      <a:lnTo>
                        <a:pt x="0" y="394"/>
                      </a:lnTo>
                      <a:lnTo>
                        <a:pt x="0" y="39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Freeform 1828"/>
                <p:cNvSpPr>
                  <a:spLocks/>
                </p:cNvSpPr>
                <p:nvPr/>
              </p:nvSpPr>
              <p:spPr bwMode="auto">
                <a:xfrm>
                  <a:off x="4673" y="3160"/>
                  <a:ext cx="50" cy="49"/>
                </a:xfrm>
                <a:custGeom>
                  <a:avLst/>
                  <a:gdLst>
                    <a:gd name="T0" fmla="*/ 25 w 50"/>
                    <a:gd name="T1" fmla="*/ 0 h 49"/>
                    <a:gd name="T2" fmla="*/ 37 w 50"/>
                    <a:gd name="T3" fmla="*/ 0 h 49"/>
                    <a:gd name="T4" fmla="*/ 45 w 50"/>
                    <a:gd name="T5" fmla="*/ 8 h 49"/>
                    <a:gd name="T6" fmla="*/ 50 w 50"/>
                    <a:gd name="T7" fmla="*/ 12 h 49"/>
                    <a:gd name="T8" fmla="*/ 50 w 50"/>
                    <a:gd name="T9" fmla="*/ 25 h 49"/>
                    <a:gd name="T10" fmla="*/ 50 w 50"/>
                    <a:gd name="T11" fmla="*/ 33 h 49"/>
                    <a:gd name="T12" fmla="*/ 45 w 50"/>
                    <a:gd name="T13" fmla="*/ 41 h 49"/>
                    <a:gd name="T14" fmla="*/ 37 w 50"/>
                    <a:gd name="T15" fmla="*/ 45 h 49"/>
                    <a:gd name="T16" fmla="*/ 25 w 50"/>
                    <a:gd name="T17" fmla="*/ 49 h 49"/>
                    <a:gd name="T18" fmla="*/ 17 w 50"/>
                    <a:gd name="T19" fmla="*/ 45 h 49"/>
                    <a:gd name="T20" fmla="*/ 8 w 50"/>
                    <a:gd name="T21" fmla="*/ 41 h 49"/>
                    <a:gd name="T22" fmla="*/ 4 w 50"/>
                    <a:gd name="T23" fmla="*/ 33 h 49"/>
                    <a:gd name="T24" fmla="*/ 0 w 50"/>
                    <a:gd name="T25" fmla="*/ 25 h 49"/>
                    <a:gd name="T26" fmla="*/ 4 w 50"/>
                    <a:gd name="T27" fmla="*/ 12 h 49"/>
                    <a:gd name="T28" fmla="*/ 8 w 50"/>
                    <a:gd name="T29" fmla="*/ 8 h 49"/>
                    <a:gd name="T30" fmla="*/ 17 w 50"/>
                    <a:gd name="T31" fmla="*/ 0 h 49"/>
                    <a:gd name="T32" fmla="*/ 25 w 50"/>
                    <a:gd name="T3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49">
                      <a:moveTo>
                        <a:pt x="25" y="0"/>
                      </a:moveTo>
                      <a:lnTo>
                        <a:pt x="37" y="0"/>
                      </a:lnTo>
                      <a:lnTo>
                        <a:pt x="45" y="8"/>
                      </a:lnTo>
                      <a:lnTo>
                        <a:pt x="50" y="12"/>
                      </a:lnTo>
                      <a:lnTo>
                        <a:pt x="50" y="25"/>
                      </a:lnTo>
                      <a:lnTo>
                        <a:pt x="50" y="33"/>
                      </a:lnTo>
                      <a:lnTo>
                        <a:pt x="45" y="41"/>
                      </a:lnTo>
                      <a:lnTo>
                        <a:pt x="37" y="45"/>
                      </a:lnTo>
                      <a:lnTo>
                        <a:pt x="25" y="49"/>
                      </a:lnTo>
                      <a:lnTo>
                        <a:pt x="17" y="45"/>
                      </a:lnTo>
                      <a:lnTo>
                        <a:pt x="8" y="41"/>
                      </a:lnTo>
                      <a:lnTo>
                        <a:pt x="4" y="33"/>
                      </a:lnTo>
                      <a:lnTo>
                        <a:pt x="0" y="25"/>
                      </a:lnTo>
                      <a:lnTo>
                        <a:pt x="4" y="12"/>
                      </a:lnTo>
                      <a:lnTo>
                        <a:pt x="8" y="8"/>
                      </a:lnTo>
                      <a:lnTo>
                        <a:pt x="17" y="0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FFF97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Freeform 1829"/>
                <p:cNvSpPr>
                  <a:spLocks/>
                </p:cNvSpPr>
                <p:nvPr/>
              </p:nvSpPr>
              <p:spPr bwMode="auto">
                <a:xfrm>
                  <a:off x="4673" y="3160"/>
                  <a:ext cx="50" cy="49"/>
                </a:xfrm>
                <a:custGeom>
                  <a:avLst/>
                  <a:gdLst>
                    <a:gd name="T0" fmla="*/ 25 w 50"/>
                    <a:gd name="T1" fmla="*/ 0 h 49"/>
                    <a:gd name="T2" fmla="*/ 37 w 50"/>
                    <a:gd name="T3" fmla="*/ 0 h 49"/>
                    <a:gd name="T4" fmla="*/ 45 w 50"/>
                    <a:gd name="T5" fmla="*/ 8 h 49"/>
                    <a:gd name="T6" fmla="*/ 50 w 50"/>
                    <a:gd name="T7" fmla="*/ 12 h 49"/>
                    <a:gd name="T8" fmla="*/ 50 w 50"/>
                    <a:gd name="T9" fmla="*/ 25 h 49"/>
                    <a:gd name="T10" fmla="*/ 50 w 50"/>
                    <a:gd name="T11" fmla="*/ 33 h 49"/>
                    <a:gd name="T12" fmla="*/ 45 w 50"/>
                    <a:gd name="T13" fmla="*/ 41 h 49"/>
                    <a:gd name="T14" fmla="*/ 37 w 50"/>
                    <a:gd name="T15" fmla="*/ 45 h 49"/>
                    <a:gd name="T16" fmla="*/ 25 w 50"/>
                    <a:gd name="T17" fmla="*/ 49 h 49"/>
                    <a:gd name="T18" fmla="*/ 17 w 50"/>
                    <a:gd name="T19" fmla="*/ 45 h 49"/>
                    <a:gd name="T20" fmla="*/ 8 w 50"/>
                    <a:gd name="T21" fmla="*/ 41 h 49"/>
                    <a:gd name="T22" fmla="*/ 4 w 50"/>
                    <a:gd name="T23" fmla="*/ 33 h 49"/>
                    <a:gd name="T24" fmla="*/ 0 w 50"/>
                    <a:gd name="T25" fmla="*/ 25 h 49"/>
                    <a:gd name="T26" fmla="*/ 4 w 50"/>
                    <a:gd name="T27" fmla="*/ 12 h 49"/>
                    <a:gd name="T28" fmla="*/ 8 w 50"/>
                    <a:gd name="T29" fmla="*/ 8 h 49"/>
                    <a:gd name="T30" fmla="*/ 17 w 50"/>
                    <a:gd name="T31" fmla="*/ 0 h 49"/>
                    <a:gd name="T32" fmla="*/ 25 w 50"/>
                    <a:gd name="T3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49">
                      <a:moveTo>
                        <a:pt x="25" y="0"/>
                      </a:moveTo>
                      <a:lnTo>
                        <a:pt x="37" y="0"/>
                      </a:lnTo>
                      <a:lnTo>
                        <a:pt x="45" y="8"/>
                      </a:lnTo>
                      <a:lnTo>
                        <a:pt x="50" y="12"/>
                      </a:lnTo>
                      <a:lnTo>
                        <a:pt x="50" y="25"/>
                      </a:lnTo>
                      <a:lnTo>
                        <a:pt x="50" y="33"/>
                      </a:lnTo>
                      <a:lnTo>
                        <a:pt x="45" y="41"/>
                      </a:lnTo>
                      <a:lnTo>
                        <a:pt x="37" y="45"/>
                      </a:lnTo>
                      <a:lnTo>
                        <a:pt x="25" y="49"/>
                      </a:lnTo>
                      <a:lnTo>
                        <a:pt x="17" y="45"/>
                      </a:lnTo>
                      <a:lnTo>
                        <a:pt x="8" y="41"/>
                      </a:lnTo>
                      <a:lnTo>
                        <a:pt x="4" y="33"/>
                      </a:lnTo>
                      <a:lnTo>
                        <a:pt x="0" y="25"/>
                      </a:lnTo>
                      <a:lnTo>
                        <a:pt x="4" y="12"/>
                      </a:lnTo>
                      <a:lnTo>
                        <a:pt x="8" y="8"/>
                      </a:lnTo>
                      <a:lnTo>
                        <a:pt x="17" y="0"/>
                      </a:lnTo>
                      <a:lnTo>
                        <a:pt x="25" y="0"/>
                      </a:lnTo>
                    </a:path>
                  </a:pathLst>
                </a:custGeom>
                <a:noFill/>
                <a:ln w="12700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Line 1830"/>
                <p:cNvSpPr>
                  <a:spLocks noChangeShapeType="1"/>
                </p:cNvSpPr>
                <p:nvPr/>
              </p:nvSpPr>
              <p:spPr bwMode="auto">
                <a:xfrm flipH="1">
                  <a:off x="4286" y="3185"/>
                  <a:ext cx="99" cy="1"/>
                </a:xfrm>
                <a:prstGeom prst="line">
                  <a:avLst/>
                </a:prstGeom>
                <a:noFill/>
                <a:ln w="1270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Line 1831"/>
                <p:cNvSpPr>
                  <a:spLocks noChangeShapeType="1"/>
                </p:cNvSpPr>
                <p:nvPr/>
              </p:nvSpPr>
              <p:spPr bwMode="auto">
                <a:xfrm>
                  <a:off x="4723" y="3185"/>
                  <a:ext cx="98" cy="1"/>
                </a:xfrm>
                <a:prstGeom prst="line">
                  <a:avLst/>
                </a:prstGeom>
                <a:noFill/>
                <a:ln w="1270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Rectangle 1832"/>
                <p:cNvSpPr>
                  <a:spLocks noChangeArrowheads="1"/>
                </p:cNvSpPr>
                <p:nvPr/>
              </p:nvSpPr>
              <p:spPr bwMode="auto">
                <a:xfrm>
                  <a:off x="4364" y="2700"/>
                  <a:ext cx="37" cy="193"/>
                </a:xfrm>
                <a:prstGeom prst="rect">
                  <a:avLst/>
                </a:pr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Rectangle 1833"/>
                <p:cNvSpPr>
                  <a:spLocks noChangeArrowheads="1"/>
                </p:cNvSpPr>
                <p:nvPr/>
              </p:nvSpPr>
              <p:spPr bwMode="auto">
                <a:xfrm>
                  <a:off x="4414" y="2700"/>
                  <a:ext cx="37" cy="193"/>
                </a:xfrm>
                <a:prstGeom prst="rect">
                  <a:avLst/>
                </a:pr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Line 1834"/>
                <p:cNvSpPr>
                  <a:spLocks noChangeShapeType="1"/>
                </p:cNvSpPr>
                <p:nvPr/>
              </p:nvSpPr>
              <p:spPr bwMode="auto">
                <a:xfrm>
                  <a:off x="4430" y="2795"/>
                  <a:ext cx="99" cy="1"/>
                </a:xfrm>
                <a:prstGeom prst="line">
                  <a:avLst/>
                </a:prstGeom>
                <a:noFill/>
                <a:ln w="1270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Line 1835"/>
                <p:cNvSpPr>
                  <a:spLocks noChangeShapeType="1"/>
                </p:cNvSpPr>
                <p:nvPr/>
              </p:nvSpPr>
              <p:spPr bwMode="auto">
                <a:xfrm>
                  <a:off x="4286" y="2795"/>
                  <a:ext cx="99" cy="1"/>
                </a:xfrm>
                <a:prstGeom prst="line">
                  <a:avLst/>
                </a:prstGeom>
                <a:noFill/>
                <a:ln w="1270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Line 1836"/>
                <p:cNvSpPr>
                  <a:spLocks noChangeShapeType="1"/>
                </p:cNvSpPr>
                <p:nvPr/>
              </p:nvSpPr>
              <p:spPr bwMode="auto">
                <a:xfrm>
                  <a:off x="4529" y="2602"/>
                  <a:ext cx="99" cy="1"/>
                </a:xfrm>
                <a:prstGeom prst="line">
                  <a:avLst/>
                </a:prstGeom>
                <a:noFill/>
                <a:ln w="1270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Freeform 1837"/>
                <p:cNvSpPr>
                  <a:spLocks/>
                </p:cNvSpPr>
                <p:nvPr/>
              </p:nvSpPr>
              <p:spPr bwMode="auto">
                <a:xfrm>
                  <a:off x="4628" y="2553"/>
                  <a:ext cx="193" cy="49"/>
                </a:xfrm>
                <a:custGeom>
                  <a:avLst/>
                  <a:gdLst>
                    <a:gd name="T0" fmla="*/ 0 w 193"/>
                    <a:gd name="T1" fmla="*/ 0 h 49"/>
                    <a:gd name="T2" fmla="*/ 95 w 193"/>
                    <a:gd name="T3" fmla="*/ 49 h 49"/>
                    <a:gd name="T4" fmla="*/ 193 w 193"/>
                    <a:gd name="T5" fmla="*/ 4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3" h="49">
                      <a:moveTo>
                        <a:pt x="0" y="0"/>
                      </a:moveTo>
                      <a:lnTo>
                        <a:pt x="95" y="49"/>
                      </a:lnTo>
                      <a:lnTo>
                        <a:pt x="193" y="49"/>
                      </a:lnTo>
                    </a:path>
                  </a:pathLst>
                </a:custGeom>
                <a:noFill/>
                <a:ln w="12700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Freeform 1838"/>
                <p:cNvSpPr>
                  <a:spLocks/>
                </p:cNvSpPr>
                <p:nvPr/>
              </p:nvSpPr>
              <p:spPr bwMode="auto">
                <a:xfrm>
                  <a:off x="4698" y="2577"/>
                  <a:ext cx="49" cy="49"/>
                </a:xfrm>
                <a:custGeom>
                  <a:avLst/>
                  <a:gdLst>
                    <a:gd name="T0" fmla="*/ 25 w 49"/>
                    <a:gd name="T1" fmla="*/ 0 h 49"/>
                    <a:gd name="T2" fmla="*/ 37 w 49"/>
                    <a:gd name="T3" fmla="*/ 0 h 49"/>
                    <a:gd name="T4" fmla="*/ 41 w 49"/>
                    <a:gd name="T5" fmla="*/ 8 h 49"/>
                    <a:gd name="T6" fmla="*/ 49 w 49"/>
                    <a:gd name="T7" fmla="*/ 17 h 49"/>
                    <a:gd name="T8" fmla="*/ 49 w 49"/>
                    <a:gd name="T9" fmla="*/ 25 h 49"/>
                    <a:gd name="T10" fmla="*/ 49 w 49"/>
                    <a:gd name="T11" fmla="*/ 33 h 49"/>
                    <a:gd name="T12" fmla="*/ 41 w 49"/>
                    <a:gd name="T13" fmla="*/ 41 h 49"/>
                    <a:gd name="T14" fmla="*/ 37 w 49"/>
                    <a:gd name="T15" fmla="*/ 45 h 49"/>
                    <a:gd name="T16" fmla="*/ 25 w 49"/>
                    <a:gd name="T17" fmla="*/ 49 h 49"/>
                    <a:gd name="T18" fmla="*/ 16 w 49"/>
                    <a:gd name="T19" fmla="*/ 45 h 49"/>
                    <a:gd name="T20" fmla="*/ 8 w 49"/>
                    <a:gd name="T21" fmla="*/ 41 h 49"/>
                    <a:gd name="T22" fmla="*/ 4 w 49"/>
                    <a:gd name="T23" fmla="*/ 33 h 49"/>
                    <a:gd name="T24" fmla="*/ 0 w 49"/>
                    <a:gd name="T25" fmla="*/ 25 h 49"/>
                    <a:gd name="T26" fmla="*/ 4 w 49"/>
                    <a:gd name="T27" fmla="*/ 17 h 49"/>
                    <a:gd name="T28" fmla="*/ 8 w 49"/>
                    <a:gd name="T29" fmla="*/ 8 h 49"/>
                    <a:gd name="T30" fmla="*/ 16 w 49"/>
                    <a:gd name="T31" fmla="*/ 0 h 49"/>
                    <a:gd name="T32" fmla="*/ 25 w 49"/>
                    <a:gd name="T3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9" h="49">
                      <a:moveTo>
                        <a:pt x="25" y="0"/>
                      </a:moveTo>
                      <a:lnTo>
                        <a:pt x="37" y="0"/>
                      </a:lnTo>
                      <a:lnTo>
                        <a:pt x="41" y="8"/>
                      </a:lnTo>
                      <a:lnTo>
                        <a:pt x="49" y="17"/>
                      </a:lnTo>
                      <a:lnTo>
                        <a:pt x="49" y="25"/>
                      </a:lnTo>
                      <a:lnTo>
                        <a:pt x="49" y="33"/>
                      </a:lnTo>
                      <a:lnTo>
                        <a:pt x="41" y="41"/>
                      </a:lnTo>
                      <a:lnTo>
                        <a:pt x="37" y="45"/>
                      </a:lnTo>
                      <a:lnTo>
                        <a:pt x="25" y="49"/>
                      </a:lnTo>
                      <a:lnTo>
                        <a:pt x="16" y="45"/>
                      </a:lnTo>
                      <a:lnTo>
                        <a:pt x="8" y="41"/>
                      </a:lnTo>
                      <a:lnTo>
                        <a:pt x="4" y="33"/>
                      </a:lnTo>
                      <a:lnTo>
                        <a:pt x="0" y="25"/>
                      </a:lnTo>
                      <a:lnTo>
                        <a:pt x="4" y="17"/>
                      </a:lnTo>
                      <a:lnTo>
                        <a:pt x="8" y="8"/>
                      </a:lnTo>
                      <a:lnTo>
                        <a:pt x="16" y="0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Freeform 1839"/>
                <p:cNvSpPr>
                  <a:spLocks/>
                </p:cNvSpPr>
                <p:nvPr/>
              </p:nvSpPr>
              <p:spPr bwMode="auto">
                <a:xfrm>
                  <a:off x="4698" y="2577"/>
                  <a:ext cx="49" cy="49"/>
                </a:xfrm>
                <a:custGeom>
                  <a:avLst/>
                  <a:gdLst>
                    <a:gd name="T0" fmla="*/ 25 w 49"/>
                    <a:gd name="T1" fmla="*/ 0 h 49"/>
                    <a:gd name="T2" fmla="*/ 37 w 49"/>
                    <a:gd name="T3" fmla="*/ 0 h 49"/>
                    <a:gd name="T4" fmla="*/ 41 w 49"/>
                    <a:gd name="T5" fmla="*/ 8 h 49"/>
                    <a:gd name="T6" fmla="*/ 49 w 49"/>
                    <a:gd name="T7" fmla="*/ 17 h 49"/>
                    <a:gd name="T8" fmla="*/ 49 w 49"/>
                    <a:gd name="T9" fmla="*/ 25 h 49"/>
                    <a:gd name="T10" fmla="*/ 49 w 49"/>
                    <a:gd name="T11" fmla="*/ 33 h 49"/>
                    <a:gd name="T12" fmla="*/ 41 w 49"/>
                    <a:gd name="T13" fmla="*/ 41 h 49"/>
                    <a:gd name="T14" fmla="*/ 37 w 49"/>
                    <a:gd name="T15" fmla="*/ 45 h 49"/>
                    <a:gd name="T16" fmla="*/ 25 w 49"/>
                    <a:gd name="T17" fmla="*/ 49 h 49"/>
                    <a:gd name="T18" fmla="*/ 16 w 49"/>
                    <a:gd name="T19" fmla="*/ 45 h 49"/>
                    <a:gd name="T20" fmla="*/ 8 w 49"/>
                    <a:gd name="T21" fmla="*/ 41 h 49"/>
                    <a:gd name="T22" fmla="*/ 4 w 49"/>
                    <a:gd name="T23" fmla="*/ 33 h 49"/>
                    <a:gd name="T24" fmla="*/ 0 w 49"/>
                    <a:gd name="T25" fmla="*/ 25 h 49"/>
                    <a:gd name="T26" fmla="*/ 4 w 49"/>
                    <a:gd name="T27" fmla="*/ 17 h 49"/>
                    <a:gd name="T28" fmla="*/ 8 w 49"/>
                    <a:gd name="T29" fmla="*/ 8 h 49"/>
                    <a:gd name="T30" fmla="*/ 16 w 49"/>
                    <a:gd name="T31" fmla="*/ 0 h 49"/>
                    <a:gd name="T32" fmla="*/ 25 w 49"/>
                    <a:gd name="T3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9" h="49">
                      <a:moveTo>
                        <a:pt x="25" y="0"/>
                      </a:moveTo>
                      <a:lnTo>
                        <a:pt x="37" y="0"/>
                      </a:lnTo>
                      <a:lnTo>
                        <a:pt x="41" y="8"/>
                      </a:lnTo>
                      <a:lnTo>
                        <a:pt x="49" y="17"/>
                      </a:lnTo>
                      <a:lnTo>
                        <a:pt x="49" y="25"/>
                      </a:lnTo>
                      <a:lnTo>
                        <a:pt x="49" y="33"/>
                      </a:lnTo>
                      <a:lnTo>
                        <a:pt x="41" y="41"/>
                      </a:lnTo>
                      <a:lnTo>
                        <a:pt x="37" y="45"/>
                      </a:lnTo>
                      <a:lnTo>
                        <a:pt x="25" y="49"/>
                      </a:lnTo>
                      <a:lnTo>
                        <a:pt x="16" y="45"/>
                      </a:lnTo>
                      <a:lnTo>
                        <a:pt x="8" y="41"/>
                      </a:lnTo>
                      <a:lnTo>
                        <a:pt x="4" y="33"/>
                      </a:lnTo>
                      <a:lnTo>
                        <a:pt x="0" y="25"/>
                      </a:lnTo>
                      <a:lnTo>
                        <a:pt x="4" y="17"/>
                      </a:lnTo>
                      <a:lnTo>
                        <a:pt x="8" y="8"/>
                      </a:lnTo>
                      <a:lnTo>
                        <a:pt x="16" y="0"/>
                      </a:lnTo>
                      <a:lnTo>
                        <a:pt x="25" y="0"/>
                      </a:lnTo>
                    </a:path>
                  </a:pathLst>
                </a:custGeom>
                <a:noFill/>
                <a:ln w="12700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Freeform 1840"/>
                <p:cNvSpPr>
                  <a:spLocks/>
                </p:cNvSpPr>
                <p:nvPr/>
              </p:nvSpPr>
              <p:spPr bwMode="auto">
                <a:xfrm>
                  <a:off x="4261" y="3160"/>
                  <a:ext cx="50" cy="49"/>
                </a:xfrm>
                <a:custGeom>
                  <a:avLst/>
                  <a:gdLst>
                    <a:gd name="T0" fmla="*/ 25 w 50"/>
                    <a:gd name="T1" fmla="*/ 0 h 49"/>
                    <a:gd name="T2" fmla="*/ 33 w 50"/>
                    <a:gd name="T3" fmla="*/ 0 h 49"/>
                    <a:gd name="T4" fmla="*/ 42 w 50"/>
                    <a:gd name="T5" fmla="*/ 8 h 49"/>
                    <a:gd name="T6" fmla="*/ 46 w 50"/>
                    <a:gd name="T7" fmla="*/ 12 h 49"/>
                    <a:gd name="T8" fmla="*/ 50 w 50"/>
                    <a:gd name="T9" fmla="*/ 25 h 49"/>
                    <a:gd name="T10" fmla="*/ 46 w 50"/>
                    <a:gd name="T11" fmla="*/ 33 h 49"/>
                    <a:gd name="T12" fmla="*/ 42 w 50"/>
                    <a:gd name="T13" fmla="*/ 41 h 49"/>
                    <a:gd name="T14" fmla="*/ 33 w 50"/>
                    <a:gd name="T15" fmla="*/ 45 h 49"/>
                    <a:gd name="T16" fmla="*/ 25 w 50"/>
                    <a:gd name="T17" fmla="*/ 49 h 49"/>
                    <a:gd name="T18" fmla="*/ 17 w 50"/>
                    <a:gd name="T19" fmla="*/ 45 h 49"/>
                    <a:gd name="T20" fmla="*/ 9 w 50"/>
                    <a:gd name="T21" fmla="*/ 41 h 49"/>
                    <a:gd name="T22" fmla="*/ 4 w 50"/>
                    <a:gd name="T23" fmla="*/ 33 h 49"/>
                    <a:gd name="T24" fmla="*/ 0 w 50"/>
                    <a:gd name="T25" fmla="*/ 25 h 49"/>
                    <a:gd name="T26" fmla="*/ 4 w 50"/>
                    <a:gd name="T27" fmla="*/ 12 h 49"/>
                    <a:gd name="T28" fmla="*/ 9 w 50"/>
                    <a:gd name="T29" fmla="*/ 8 h 49"/>
                    <a:gd name="T30" fmla="*/ 17 w 50"/>
                    <a:gd name="T31" fmla="*/ 0 h 49"/>
                    <a:gd name="T32" fmla="*/ 25 w 50"/>
                    <a:gd name="T3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49">
                      <a:moveTo>
                        <a:pt x="25" y="0"/>
                      </a:moveTo>
                      <a:lnTo>
                        <a:pt x="33" y="0"/>
                      </a:lnTo>
                      <a:lnTo>
                        <a:pt x="42" y="8"/>
                      </a:lnTo>
                      <a:lnTo>
                        <a:pt x="46" y="12"/>
                      </a:lnTo>
                      <a:lnTo>
                        <a:pt x="50" y="25"/>
                      </a:lnTo>
                      <a:lnTo>
                        <a:pt x="46" y="33"/>
                      </a:lnTo>
                      <a:lnTo>
                        <a:pt x="42" y="41"/>
                      </a:lnTo>
                      <a:lnTo>
                        <a:pt x="33" y="45"/>
                      </a:lnTo>
                      <a:lnTo>
                        <a:pt x="25" y="49"/>
                      </a:lnTo>
                      <a:lnTo>
                        <a:pt x="17" y="45"/>
                      </a:lnTo>
                      <a:lnTo>
                        <a:pt x="9" y="41"/>
                      </a:lnTo>
                      <a:lnTo>
                        <a:pt x="4" y="33"/>
                      </a:lnTo>
                      <a:lnTo>
                        <a:pt x="0" y="25"/>
                      </a:lnTo>
                      <a:lnTo>
                        <a:pt x="4" y="12"/>
                      </a:lnTo>
                      <a:lnTo>
                        <a:pt x="9" y="8"/>
                      </a:lnTo>
                      <a:lnTo>
                        <a:pt x="17" y="0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Freeform 1841"/>
                <p:cNvSpPr>
                  <a:spLocks/>
                </p:cNvSpPr>
                <p:nvPr/>
              </p:nvSpPr>
              <p:spPr bwMode="auto">
                <a:xfrm>
                  <a:off x="4261" y="3160"/>
                  <a:ext cx="50" cy="49"/>
                </a:xfrm>
                <a:custGeom>
                  <a:avLst/>
                  <a:gdLst>
                    <a:gd name="T0" fmla="*/ 25 w 50"/>
                    <a:gd name="T1" fmla="*/ 0 h 49"/>
                    <a:gd name="T2" fmla="*/ 33 w 50"/>
                    <a:gd name="T3" fmla="*/ 0 h 49"/>
                    <a:gd name="T4" fmla="*/ 42 w 50"/>
                    <a:gd name="T5" fmla="*/ 8 h 49"/>
                    <a:gd name="T6" fmla="*/ 46 w 50"/>
                    <a:gd name="T7" fmla="*/ 12 h 49"/>
                    <a:gd name="T8" fmla="*/ 50 w 50"/>
                    <a:gd name="T9" fmla="*/ 25 h 49"/>
                    <a:gd name="T10" fmla="*/ 46 w 50"/>
                    <a:gd name="T11" fmla="*/ 33 h 49"/>
                    <a:gd name="T12" fmla="*/ 42 w 50"/>
                    <a:gd name="T13" fmla="*/ 41 h 49"/>
                    <a:gd name="T14" fmla="*/ 33 w 50"/>
                    <a:gd name="T15" fmla="*/ 45 h 49"/>
                    <a:gd name="T16" fmla="*/ 25 w 50"/>
                    <a:gd name="T17" fmla="*/ 49 h 49"/>
                    <a:gd name="T18" fmla="*/ 17 w 50"/>
                    <a:gd name="T19" fmla="*/ 45 h 49"/>
                    <a:gd name="T20" fmla="*/ 9 w 50"/>
                    <a:gd name="T21" fmla="*/ 41 h 49"/>
                    <a:gd name="T22" fmla="*/ 4 w 50"/>
                    <a:gd name="T23" fmla="*/ 33 h 49"/>
                    <a:gd name="T24" fmla="*/ 0 w 50"/>
                    <a:gd name="T25" fmla="*/ 25 h 49"/>
                    <a:gd name="T26" fmla="*/ 4 w 50"/>
                    <a:gd name="T27" fmla="*/ 12 h 49"/>
                    <a:gd name="T28" fmla="*/ 9 w 50"/>
                    <a:gd name="T29" fmla="*/ 8 h 49"/>
                    <a:gd name="T30" fmla="*/ 17 w 50"/>
                    <a:gd name="T31" fmla="*/ 0 h 49"/>
                    <a:gd name="T32" fmla="*/ 25 w 50"/>
                    <a:gd name="T3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49">
                      <a:moveTo>
                        <a:pt x="25" y="0"/>
                      </a:moveTo>
                      <a:lnTo>
                        <a:pt x="33" y="0"/>
                      </a:lnTo>
                      <a:lnTo>
                        <a:pt x="42" y="8"/>
                      </a:lnTo>
                      <a:lnTo>
                        <a:pt x="46" y="12"/>
                      </a:lnTo>
                      <a:lnTo>
                        <a:pt x="50" y="25"/>
                      </a:lnTo>
                      <a:lnTo>
                        <a:pt x="46" y="33"/>
                      </a:lnTo>
                      <a:lnTo>
                        <a:pt x="42" y="41"/>
                      </a:lnTo>
                      <a:lnTo>
                        <a:pt x="33" y="45"/>
                      </a:lnTo>
                      <a:lnTo>
                        <a:pt x="25" y="49"/>
                      </a:lnTo>
                      <a:lnTo>
                        <a:pt x="17" y="45"/>
                      </a:lnTo>
                      <a:lnTo>
                        <a:pt x="9" y="41"/>
                      </a:lnTo>
                      <a:lnTo>
                        <a:pt x="4" y="33"/>
                      </a:lnTo>
                      <a:lnTo>
                        <a:pt x="0" y="25"/>
                      </a:lnTo>
                      <a:lnTo>
                        <a:pt x="4" y="12"/>
                      </a:lnTo>
                      <a:lnTo>
                        <a:pt x="9" y="8"/>
                      </a:lnTo>
                      <a:lnTo>
                        <a:pt x="17" y="0"/>
                      </a:lnTo>
                      <a:lnTo>
                        <a:pt x="25" y="0"/>
                      </a:lnTo>
                    </a:path>
                  </a:pathLst>
                </a:custGeom>
                <a:noFill/>
                <a:ln w="12700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Freeform 1842"/>
                <p:cNvSpPr>
                  <a:spLocks/>
                </p:cNvSpPr>
                <p:nvPr/>
              </p:nvSpPr>
              <p:spPr bwMode="auto">
                <a:xfrm>
                  <a:off x="4286" y="2602"/>
                  <a:ext cx="243" cy="583"/>
                </a:xfrm>
                <a:custGeom>
                  <a:avLst/>
                  <a:gdLst>
                    <a:gd name="T0" fmla="*/ 243 w 243"/>
                    <a:gd name="T1" fmla="*/ 0 h 583"/>
                    <a:gd name="T2" fmla="*/ 0 w 243"/>
                    <a:gd name="T3" fmla="*/ 0 h 583"/>
                    <a:gd name="T4" fmla="*/ 0 w 243"/>
                    <a:gd name="T5" fmla="*/ 583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3" h="583">
                      <a:moveTo>
                        <a:pt x="243" y="0"/>
                      </a:moveTo>
                      <a:lnTo>
                        <a:pt x="0" y="0"/>
                      </a:lnTo>
                      <a:lnTo>
                        <a:pt x="0" y="583"/>
                      </a:lnTo>
                    </a:path>
                  </a:pathLst>
                </a:custGeom>
                <a:noFill/>
                <a:ln w="12700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Line 1843"/>
                <p:cNvSpPr>
                  <a:spLocks noChangeShapeType="1"/>
                </p:cNvSpPr>
                <p:nvPr/>
              </p:nvSpPr>
              <p:spPr bwMode="auto">
                <a:xfrm flipV="1">
                  <a:off x="4821" y="2602"/>
                  <a:ext cx="1" cy="583"/>
                </a:xfrm>
                <a:prstGeom prst="line">
                  <a:avLst/>
                </a:prstGeom>
                <a:noFill/>
                <a:ln w="1270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Freeform 1844"/>
                <p:cNvSpPr>
                  <a:spLocks/>
                </p:cNvSpPr>
                <p:nvPr/>
              </p:nvSpPr>
              <p:spPr bwMode="auto">
                <a:xfrm>
                  <a:off x="4797" y="3160"/>
                  <a:ext cx="49" cy="49"/>
                </a:xfrm>
                <a:custGeom>
                  <a:avLst/>
                  <a:gdLst>
                    <a:gd name="T0" fmla="*/ 24 w 49"/>
                    <a:gd name="T1" fmla="*/ 0 h 49"/>
                    <a:gd name="T2" fmla="*/ 33 w 49"/>
                    <a:gd name="T3" fmla="*/ 0 h 49"/>
                    <a:gd name="T4" fmla="*/ 41 w 49"/>
                    <a:gd name="T5" fmla="*/ 8 h 49"/>
                    <a:gd name="T6" fmla="*/ 45 w 49"/>
                    <a:gd name="T7" fmla="*/ 12 h 49"/>
                    <a:gd name="T8" fmla="*/ 49 w 49"/>
                    <a:gd name="T9" fmla="*/ 25 h 49"/>
                    <a:gd name="T10" fmla="*/ 45 w 49"/>
                    <a:gd name="T11" fmla="*/ 33 h 49"/>
                    <a:gd name="T12" fmla="*/ 41 w 49"/>
                    <a:gd name="T13" fmla="*/ 41 h 49"/>
                    <a:gd name="T14" fmla="*/ 33 w 49"/>
                    <a:gd name="T15" fmla="*/ 45 h 49"/>
                    <a:gd name="T16" fmla="*/ 24 w 49"/>
                    <a:gd name="T17" fmla="*/ 49 h 49"/>
                    <a:gd name="T18" fmla="*/ 16 w 49"/>
                    <a:gd name="T19" fmla="*/ 45 h 49"/>
                    <a:gd name="T20" fmla="*/ 8 w 49"/>
                    <a:gd name="T21" fmla="*/ 41 h 49"/>
                    <a:gd name="T22" fmla="*/ 0 w 49"/>
                    <a:gd name="T23" fmla="*/ 33 h 49"/>
                    <a:gd name="T24" fmla="*/ 0 w 49"/>
                    <a:gd name="T25" fmla="*/ 25 h 49"/>
                    <a:gd name="T26" fmla="*/ 0 w 49"/>
                    <a:gd name="T27" fmla="*/ 12 h 49"/>
                    <a:gd name="T28" fmla="*/ 8 w 49"/>
                    <a:gd name="T29" fmla="*/ 8 h 49"/>
                    <a:gd name="T30" fmla="*/ 16 w 49"/>
                    <a:gd name="T31" fmla="*/ 0 h 49"/>
                    <a:gd name="T32" fmla="*/ 24 w 49"/>
                    <a:gd name="T3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9" h="49">
                      <a:moveTo>
                        <a:pt x="24" y="0"/>
                      </a:moveTo>
                      <a:lnTo>
                        <a:pt x="33" y="0"/>
                      </a:lnTo>
                      <a:lnTo>
                        <a:pt x="41" y="8"/>
                      </a:lnTo>
                      <a:lnTo>
                        <a:pt x="45" y="12"/>
                      </a:lnTo>
                      <a:lnTo>
                        <a:pt x="49" y="25"/>
                      </a:lnTo>
                      <a:lnTo>
                        <a:pt x="45" y="33"/>
                      </a:lnTo>
                      <a:lnTo>
                        <a:pt x="41" y="41"/>
                      </a:lnTo>
                      <a:lnTo>
                        <a:pt x="33" y="45"/>
                      </a:lnTo>
                      <a:lnTo>
                        <a:pt x="24" y="49"/>
                      </a:lnTo>
                      <a:lnTo>
                        <a:pt x="16" y="45"/>
                      </a:lnTo>
                      <a:lnTo>
                        <a:pt x="8" y="41"/>
                      </a:lnTo>
                      <a:lnTo>
                        <a:pt x="0" y="33"/>
                      </a:lnTo>
                      <a:lnTo>
                        <a:pt x="0" y="25"/>
                      </a:lnTo>
                      <a:lnTo>
                        <a:pt x="0" y="12"/>
                      </a:lnTo>
                      <a:lnTo>
                        <a:pt x="8" y="8"/>
                      </a:lnTo>
                      <a:lnTo>
                        <a:pt x="16" y="0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Freeform 1845"/>
                <p:cNvSpPr>
                  <a:spLocks/>
                </p:cNvSpPr>
                <p:nvPr/>
              </p:nvSpPr>
              <p:spPr bwMode="auto">
                <a:xfrm>
                  <a:off x="4797" y="3160"/>
                  <a:ext cx="49" cy="49"/>
                </a:xfrm>
                <a:custGeom>
                  <a:avLst/>
                  <a:gdLst>
                    <a:gd name="T0" fmla="*/ 24 w 49"/>
                    <a:gd name="T1" fmla="*/ 0 h 49"/>
                    <a:gd name="T2" fmla="*/ 33 w 49"/>
                    <a:gd name="T3" fmla="*/ 0 h 49"/>
                    <a:gd name="T4" fmla="*/ 41 w 49"/>
                    <a:gd name="T5" fmla="*/ 8 h 49"/>
                    <a:gd name="T6" fmla="*/ 45 w 49"/>
                    <a:gd name="T7" fmla="*/ 12 h 49"/>
                    <a:gd name="T8" fmla="*/ 49 w 49"/>
                    <a:gd name="T9" fmla="*/ 25 h 49"/>
                    <a:gd name="T10" fmla="*/ 45 w 49"/>
                    <a:gd name="T11" fmla="*/ 33 h 49"/>
                    <a:gd name="T12" fmla="*/ 41 w 49"/>
                    <a:gd name="T13" fmla="*/ 41 h 49"/>
                    <a:gd name="T14" fmla="*/ 33 w 49"/>
                    <a:gd name="T15" fmla="*/ 45 h 49"/>
                    <a:gd name="T16" fmla="*/ 24 w 49"/>
                    <a:gd name="T17" fmla="*/ 49 h 49"/>
                    <a:gd name="T18" fmla="*/ 16 w 49"/>
                    <a:gd name="T19" fmla="*/ 45 h 49"/>
                    <a:gd name="T20" fmla="*/ 8 w 49"/>
                    <a:gd name="T21" fmla="*/ 41 h 49"/>
                    <a:gd name="T22" fmla="*/ 0 w 49"/>
                    <a:gd name="T23" fmla="*/ 33 h 49"/>
                    <a:gd name="T24" fmla="*/ 0 w 49"/>
                    <a:gd name="T25" fmla="*/ 25 h 49"/>
                    <a:gd name="T26" fmla="*/ 0 w 49"/>
                    <a:gd name="T27" fmla="*/ 12 h 49"/>
                    <a:gd name="T28" fmla="*/ 8 w 49"/>
                    <a:gd name="T29" fmla="*/ 8 h 49"/>
                    <a:gd name="T30" fmla="*/ 16 w 49"/>
                    <a:gd name="T31" fmla="*/ 0 h 49"/>
                    <a:gd name="T32" fmla="*/ 24 w 49"/>
                    <a:gd name="T3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9" h="49">
                      <a:moveTo>
                        <a:pt x="24" y="0"/>
                      </a:moveTo>
                      <a:lnTo>
                        <a:pt x="33" y="0"/>
                      </a:lnTo>
                      <a:lnTo>
                        <a:pt x="41" y="8"/>
                      </a:lnTo>
                      <a:lnTo>
                        <a:pt x="45" y="12"/>
                      </a:lnTo>
                      <a:lnTo>
                        <a:pt x="49" y="25"/>
                      </a:lnTo>
                      <a:lnTo>
                        <a:pt x="45" y="33"/>
                      </a:lnTo>
                      <a:lnTo>
                        <a:pt x="41" y="41"/>
                      </a:lnTo>
                      <a:lnTo>
                        <a:pt x="33" y="45"/>
                      </a:lnTo>
                      <a:lnTo>
                        <a:pt x="24" y="49"/>
                      </a:lnTo>
                      <a:lnTo>
                        <a:pt x="16" y="45"/>
                      </a:lnTo>
                      <a:lnTo>
                        <a:pt x="8" y="41"/>
                      </a:lnTo>
                      <a:lnTo>
                        <a:pt x="0" y="33"/>
                      </a:lnTo>
                      <a:lnTo>
                        <a:pt x="0" y="25"/>
                      </a:lnTo>
                      <a:lnTo>
                        <a:pt x="0" y="12"/>
                      </a:lnTo>
                      <a:lnTo>
                        <a:pt x="8" y="8"/>
                      </a:lnTo>
                      <a:lnTo>
                        <a:pt x="16" y="0"/>
                      </a:lnTo>
                      <a:lnTo>
                        <a:pt x="24" y="0"/>
                      </a:lnTo>
                    </a:path>
                  </a:pathLst>
                </a:custGeom>
                <a:noFill/>
                <a:ln w="12700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Line 1846"/>
                <p:cNvSpPr>
                  <a:spLocks noChangeShapeType="1"/>
                </p:cNvSpPr>
                <p:nvPr/>
              </p:nvSpPr>
              <p:spPr bwMode="auto">
                <a:xfrm>
                  <a:off x="4529" y="2795"/>
                  <a:ext cx="292" cy="1"/>
                </a:xfrm>
                <a:prstGeom prst="line">
                  <a:avLst/>
                </a:prstGeom>
                <a:noFill/>
                <a:ln w="1270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Rectangle 1847"/>
                <p:cNvSpPr>
                  <a:spLocks noChangeArrowheads="1"/>
                </p:cNvSpPr>
                <p:nvPr/>
              </p:nvSpPr>
              <p:spPr bwMode="auto">
                <a:xfrm>
                  <a:off x="2194" y="3349"/>
                  <a:ext cx="231" cy="1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de-DE" sz="1700">
                      <a:solidFill>
                        <a:srgbClr val="1F1A17"/>
                      </a:solidFill>
                      <a:latin typeface="Arial Narrow" pitchFamily="34" charset="0"/>
                    </a:rPr>
                    <a:t>SW</a:t>
                  </a:r>
                  <a:endParaRPr lang="de-DE"/>
                </a:p>
              </p:txBody>
            </p:sp>
            <p:sp>
              <p:nvSpPr>
                <p:cNvPr id="75" name="Rectangle 1848"/>
                <p:cNvSpPr>
                  <a:spLocks noChangeArrowheads="1"/>
                </p:cNvSpPr>
                <p:nvPr/>
              </p:nvSpPr>
              <p:spPr bwMode="auto">
                <a:xfrm>
                  <a:off x="2194" y="3505"/>
                  <a:ext cx="346" cy="1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de-DE" sz="1700">
                      <a:solidFill>
                        <a:srgbClr val="1F1A17"/>
                      </a:solidFill>
                      <a:latin typeface="Arial Narrow" pitchFamily="34" charset="0"/>
                    </a:rPr>
                    <a:t>CTRL</a:t>
                  </a:r>
                  <a:endParaRPr lang="de-DE"/>
                </a:p>
              </p:txBody>
            </p:sp>
            <p:sp>
              <p:nvSpPr>
                <p:cNvPr id="76" name="Rectangle 1849"/>
                <p:cNvSpPr>
                  <a:spLocks noChangeArrowheads="1"/>
                </p:cNvSpPr>
                <p:nvPr/>
              </p:nvSpPr>
              <p:spPr bwMode="auto">
                <a:xfrm>
                  <a:off x="3117" y="2766"/>
                  <a:ext cx="632" cy="1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de-DE" sz="1700" dirty="0" smtClean="0">
                      <a:solidFill>
                        <a:srgbClr val="1F1A17"/>
                      </a:solidFill>
                      <a:latin typeface="Arial Narrow" pitchFamily="34" charset="0"/>
                    </a:rPr>
                    <a:t>Analog </a:t>
                  </a:r>
                  <a:r>
                    <a:rPr lang="de-DE" sz="1700" dirty="0" err="1">
                      <a:solidFill>
                        <a:srgbClr val="1F1A17"/>
                      </a:solidFill>
                      <a:latin typeface="Arial Narrow" pitchFamily="34" charset="0"/>
                    </a:rPr>
                    <a:t>Mem</a:t>
                  </a:r>
                  <a:endParaRPr lang="de-DE" dirty="0"/>
                </a:p>
              </p:txBody>
            </p:sp>
            <p:sp>
              <p:nvSpPr>
                <p:cNvPr id="77" name="Rectangle 1850"/>
                <p:cNvSpPr>
                  <a:spLocks noChangeArrowheads="1"/>
                </p:cNvSpPr>
                <p:nvPr/>
              </p:nvSpPr>
              <p:spPr bwMode="auto">
                <a:xfrm>
                  <a:off x="3117" y="3444"/>
                  <a:ext cx="632" cy="1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de-DE" sz="1700" dirty="0" smtClean="0">
                      <a:solidFill>
                        <a:srgbClr val="1F1A17"/>
                      </a:solidFill>
                      <a:latin typeface="Arial Narrow" pitchFamily="34" charset="0"/>
                    </a:rPr>
                    <a:t>Analog </a:t>
                  </a:r>
                  <a:r>
                    <a:rPr lang="de-DE" sz="1700" dirty="0" err="1">
                      <a:solidFill>
                        <a:srgbClr val="1F1A17"/>
                      </a:solidFill>
                      <a:latin typeface="Arial Narrow" pitchFamily="34" charset="0"/>
                    </a:rPr>
                    <a:t>Mem</a:t>
                  </a:r>
                  <a:endParaRPr lang="de-DE" dirty="0"/>
                </a:p>
              </p:txBody>
            </p:sp>
            <p:sp>
              <p:nvSpPr>
                <p:cNvPr id="78" name="Rectangle 1851"/>
                <p:cNvSpPr>
                  <a:spLocks noChangeArrowheads="1"/>
                </p:cNvSpPr>
                <p:nvPr/>
              </p:nvSpPr>
              <p:spPr bwMode="auto">
                <a:xfrm>
                  <a:off x="2145" y="2959"/>
                  <a:ext cx="288" cy="1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de-DE" sz="1700">
                      <a:solidFill>
                        <a:srgbClr val="1F1A17"/>
                      </a:solidFill>
                      <a:latin typeface="Arial Narrow" pitchFamily="34" charset="0"/>
                    </a:rPr>
                    <a:t>CDS</a:t>
                  </a:r>
                  <a:endParaRPr lang="de-DE"/>
                </a:p>
              </p:txBody>
            </p:sp>
            <p:sp>
              <p:nvSpPr>
                <p:cNvPr id="79" name="Rectangle 1852"/>
                <p:cNvSpPr>
                  <a:spLocks noChangeArrowheads="1"/>
                </p:cNvSpPr>
                <p:nvPr/>
              </p:nvSpPr>
              <p:spPr bwMode="auto">
                <a:xfrm>
                  <a:off x="4335" y="3394"/>
                  <a:ext cx="427" cy="1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de-DE" sz="1700">
                      <a:solidFill>
                        <a:srgbClr val="1F1A17"/>
                      </a:solidFill>
                      <a:latin typeface="Arial Narrow" pitchFamily="34" charset="0"/>
                    </a:rPr>
                    <a:t>RO Amp</a:t>
                  </a:r>
                  <a:endParaRPr lang="de-DE"/>
                </a:p>
              </p:txBody>
            </p:sp>
            <p:sp>
              <p:nvSpPr>
                <p:cNvPr id="80" name="Freeform 1854"/>
                <p:cNvSpPr>
                  <a:spLocks/>
                </p:cNvSpPr>
                <p:nvPr/>
              </p:nvSpPr>
              <p:spPr bwMode="auto">
                <a:xfrm>
                  <a:off x="4802" y="2167"/>
                  <a:ext cx="1150" cy="1849"/>
                </a:xfrm>
                <a:custGeom>
                  <a:avLst/>
                  <a:gdLst>
                    <a:gd name="T0" fmla="*/ 99 w 391"/>
                    <a:gd name="T1" fmla="*/ 0 h 1646"/>
                    <a:gd name="T2" fmla="*/ 292 w 391"/>
                    <a:gd name="T3" fmla="*/ 0 h 1646"/>
                    <a:gd name="T4" fmla="*/ 292 w 391"/>
                    <a:gd name="T5" fmla="*/ 0 h 1646"/>
                    <a:gd name="T6" fmla="*/ 292 w 391"/>
                    <a:gd name="T7" fmla="*/ 0 h 1646"/>
                    <a:gd name="T8" fmla="*/ 292 w 391"/>
                    <a:gd name="T9" fmla="*/ 1502 h 1646"/>
                    <a:gd name="T10" fmla="*/ 391 w 391"/>
                    <a:gd name="T11" fmla="*/ 1502 h 1646"/>
                    <a:gd name="T12" fmla="*/ 391 w 391"/>
                    <a:gd name="T13" fmla="*/ 1502 h 1646"/>
                    <a:gd name="T14" fmla="*/ 391 w 391"/>
                    <a:gd name="T15" fmla="*/ 1502 h 1646"/>
                    <a:gd name="T16" fmla="*/ 193 w 391"/>
                    <a:gd name="T17" fmla="*/ 1646 h 1646"/>
                    <a:gd name="T18" fmla="*/ 193 w 391"/>
                    <a:gd name="T19" fmla="*/ 1646 h 1646"/>
                    <a:gd name="T20" fmla="*/ 193 w 391"/>
                    <a:gd name="T21" fmla="*/ 1646 h 1646"/>
                    <a:gd name="T22" fmla="*/ 0 w 391"/>
                    <a:gd name="T23" fmla="*/ 1502 h 1646"/>
                    <a:gd name="T24" fmla="*/ 0 w 391"/>
                    <a:gd name="T25" fmla="*/ 1502 h 1646"/>
                    <a:gd name="T26" fmla="*/ 0 w 391"/>
                    <a:gd name="T27" fmla="*/ 1502 h 1646"/>
                    <a:gd name="T28" fmla="*/ 99 w 391"/>
                    <a:gd name="T29" fmla="*/ 1502 h 1646"/>
                    <a:gd name="T30" fmla="*/ 99 w 391"/>
                    <a:gd name="T31" fmla="*/ 0 h 1646"/>
                    <a:gd name="T32" fmla="*/ 99 w 391"/>
                    <a:gd name="T33" fmla="*/ 0 h 1646"/>
                    <a:gd name="T34" fmla="*/ 99 w 391"/>
                    <a:gd name="T35" fmla="*/ 0 h 16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91" h="1646">
                      <a:moveTo>
                        <a:pt x="99" y="0"/>
                      </a:moveTo>
                      <a:lnTo>
                        <a:pt x="292" y="0"/>
                      </a:lnTo>
                      <a:lnTo>
                        <a:pt x="292" y="0"/>
                      </a:lnTo>
                      <a:lnTo>
                        <a:pt x="292" y="0"/>
                      </a:lnTo>
                      <a:lnTo>
                        <a:pt x="292" y="1502"/>
                      </a:lnTo>
                      <a:lnTo>
                        <a:pt x="391" y="1502"/>
                      </a:lnTo>
                      <a:lnTo>
                        <a:pt x="391" y="1502"/>
                      </a:lnTo>
                      <a:lnTo>
                        <a:pt x="391" y="1502"/>
                      </a:lnTo>
                      <a:lnTo>
                        <a:pt x="193" y="1646"/>
                      </a:lnTo>
                      <a:lnTo>
                        <a:pt x="193" y="1646"/>
                      </a:lnTo>
                      <a:lnTo>
                        <a:pt x="193" y="1646"/>
                      </a:lnTo>
                      <a:lnTo>
                        <a:pt x="0" y="1502"/>
                      </a:lnTo>
                      <a:lnTo>
                        <a:pt x="0" y="1502"/>
                      </a:lnTo>
                      <a:lnTo>
                        <a:pt x="0" y="1502"/>
                      </a:lnTo>
                      <a:lnTo>
                        <a:pt x="99" y="1502"/>
                      </a:lnTo>
                      <a:lnTo>
                        <a:pt x="99" y="0"/>
                      </a:lnTo>
                      <a:lnTo>
                        <a:pt x="99" y="0"/>
                      </a:lnTo>
                      <a:lnTo>
                        <a:pt x="99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Line 1855"/>
                <p:cNvSpPr>
                  <a:spLocks noChangeShapeType="1"/>
                </p:cNvSpPr>
                <p:nvPr/>
              </p:nvSpPr>
              <p:spPr bwMode="auto">
                <a:xfrm>
                  <a:off x="4821" y="3185"/>
                  <a:ext cx="99" cy="1"/>
                </a:xfrm>
                <a:prstGeom prst="line">
                  <a:avLst/>
                </a:prstGeom>
                <a:noFill/>
                <a:ln w="1270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Freeform 1856"/>
                <p:cNvSpPr>
                  <a:spLocks/>
                </p:cNvSpPr>
                <p:nvPr/>
              </p:nvSpPr>
              <p:spPr bwMode="auto">
                <a:xfrm>
                  <a:off x="4920" y="3135"/>
                  <a:ext cx="194" cy="50"/>
                </a:xfrm>
                <a:custGeom>
                  <a:avLst/>
                  <a:gdLst>
                    <a:gd name="T0" fmla="*/ 0 w 194"/>
                    <a:gd name="T1" fmla="*/ 0 h 50"/>
                    <a:gd name="T2" fmla="*/ 95 w 194"/>
                    <a:gd name="T3" fmla="*/ 50 h 50"/>
                    <a:gd name="T4" fmla="*/ 194 w 194"/>
                    <a:gd name="T5" fmla="*/ 5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4" h="50">
                      <a:moveTo>
                        <a:pt x="0" y="0"/>
                      </a:moveTo>
                      <a:lnTo>
                        <a:pt x="95" y="50"/>
                      </a:lnTo>
                      <a:lnTo>
                        <a:pt x="194" y="50"/>
                      </a:lnTo>
                    </a:path>
                  </a:pathLst>
                </a:custGeom>
                <a:noFill/>
                <a:ln w="12700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Freeform 1857"/>
                <p:cNvSpPr>
                  <a:spLocks/>
                </p:cNvSpPr>
                <p:nvPr/>
              </p:nvSpPr>
              <p:spPr bwMode="auto">
                <a:xfrm>
                  <a:off x="4990" y="3160"/>
                  <a:ext cx="50" cy="49"/>
                </a:xfrm>
                <a:custGeom>
                  <a:avLst/>
                  <a:gdLst>
                    <a:gd name="T0" fmla="*/ 25 w 50"/>
                    <a:gd name="T1" fmla="*/ 0 h 49"/>
                    <a:gd name="T2" fmla="*/ 33 w 50"/>
                    <a:gd name="T3" fmla="*/ 0 h 49"/>
                    <a:gd name="T4" fmla="*/ 41 w 50"/>
                    <a:gd name="T5" fmla="*/ 8 h 49"/>
                    <a:gd name="T6" fmla="*/ 50 w 50"/>
                    <a:gd name="T7" fmla="*/ 12 h 49"/>
                    <a:gd name="T8" fmla="*/ 50 w 50"/>
                    <a:gd name="T9" fmla="*/ 25 h 49"/>
                    <a:gd name="T10" fmla="*/ 50 w 50"/>
                    <a:gd name="T11" fmla="*/ 33 h 49"/>
                    <a:gd name="T12" fmla="*/ 41 w 50"/>
                    <a:gd name="T13" fmla="*/ 41 h 49"/>
                    <a:gd name="T14" fmla="*/ 33 w 50"/>
                    <a:gd name="T15" fmla="*/ 45 h 49"/>
                    <a:gd name="T16" fmla="*/ 25 w 50"/>
                    <a:gd name="T17" fmla="*/ 49 h 49"/>
                    <a:gd name="T18" fmla="*/ 17 w 50"/>
                    <a:gd name="T19" fmla="*/ 45 h 49"/>
                    <a:gd name="T20" fmla="*/ 8 w 50"/>
                    <a:gd name="T21" fmla="*/ 41 h 49"/>
                    <a:gd name="T22" fmla="*/ 4 w 50"/>
                    <a:gd name="T23" fmla="*/ 33 h 49"/>
                    <a:gd name="T24" fmla="*/ 0 w 50"/>
                    <a:gd name="T25" fmla="*/ 25 h 49"/>
                    <a:gd name="T26" fmla="*/ 4 w 50"/>
                    <a:gd name="T27" fmla="*/ 12 h 49"/>
                    <a:gd name="T28" fmla="*/ 8 w 50"/>
                    <a:gd name="T29" fmla="*/ 8 h 49"/>
                    <a:gd name="T30" fmla="*/ 17 w 50"/>
                    <a:gd name="T31" fmla="*/ 0 h 49"/>
                    <a:gd name="T32" fmla="*/ 25 w 50"/>
                    <a:gd name="T3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49">
                      <a:moveTo>
                        <a:pt x="25" y="0"/>
                      </a:moveTo>
                      <a:lnTo>
                        <a:pt x="33" y="0"/>
                      </a:lnTo>
                      <a:lnTo>
                        <a:pt x="41" y="8"/>
                      </a:lnTo>
                      <a:lnTo>
                        <a:pt x="50" y="12"/>
                      </a:lnTo>
                      <a:lnTo>
                        <a:pt x="50" y="25"/>
                      </a:lnTo>
                      <a:lnTo>
                        <a:pt x="50" y="33"/>
                      </a:lnTo>
                      <a:lnTo>
                        <a:pt x="41" y="41"/>
                      </a:lnTo>
                      <a:lnTo>
                        <a:pt x="33" y="45"/>
                      </a:lnTo>
                      <a:lnTo>
                        <a:pt x="25" y="49"/>
                      </a:lnTo>
                      <a:lnTo>
                        <a:pt x="17" y="45"/>
                      </a:lnTo>
                      <a:lnTo>
                        <a:pt x="8" y="41"/>
                      </a:lnTo>
                      <a:lnTo>
                        <a:pt x="4" y="33"/>
                      </a:lnTo>
                      <a:lnTo>
                        <a:pt x="0" y="25"/>
                      </a:lnTo>
                      <a:lnTo>
                        <a:pt x="4" y="12"/>
                      </a:lnTo>
                      <a:lnTo>
                        <a:pt x="8" y="8"/>
                      </a:lnTo>
                      <a:lnTo>
                        <a:pt x="17" y="0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Freeform 1858"/>
                <p:cNvSpPr>
                  <a:spLocks/>
                </p:cNvSpPr>
                <p:nvPr/>
              </p:nvSpPr>
              <p:spPr bwMode="auto">
                <a:xfrm>
                  <a:off x="4990" y="3160"/>
                  <a:ext cx="50" cy="49"/>
                </a:xfrm>
                <a:custGeom>
                  <a:avLst/>
                  <a:gdLst>
                    <a:gd name="T0" fmla="*/ 25 w 50"/>
                    <a:gd name="T1" fmla="*/ 0 h 49"/>
                    <a:gd name="T2" fmla="*/ 33 w 50"/>
                    <a:gd name="T3" fmla="*/ 0 h 49"/>
                    <a:gd name="T4" fmla="*/ 41 w 50"/>
                    <a:gd name="T5" fmla="*/ 8 h 49"/>
                    <a:gd name="T6" fmla="*/ 50 w 50"/>
                    <a:gd name="T7" fmla="*/ 12 h 49"/>
                    <a:gd name="T8" fmla="*/ 50 w 50"/>
                    <a:gd name="T9" fmla="*/ 25 h 49"/>
                    <a:gd name="T10" fmla="*/ 50 w 50"/>
                    <a:gd name="T11" fmla="*/ 33 h 49"/>
                    <a:gd name="T12" fmla="*/ 41 w 50"/>
                    <a:gd name="T13" fmla="*/ 41 h 49"/>
                    <a:gd name="T14" fmla="*/ 33 w 50"/>
                    <a:gd name="T15" fmla="*/ 45 h 49"/>
                    <a:gd name="T16" fmla="*/ 25 w 50"/>
                    <a:gd name="T17" fmla="*/ 49 h 49"/>
                    <a:gd name="T18" fmla="*/ 17 w 50"/>
                    <a:gd name="T19" fmla="*/ 45 h 49"/>
                    <a:gd name="T20" fmla="*/ 8 w 50"/>
                    <a:gd name="T21" fmla="*/ 41 h 49"/>
                    <a:gd name="T22" fmla="*/ 4 w 50"/>
                    <a:gd name="T23" fmla="*/ 33 h 49"/>
                    <a:gd name="T24" fmla="*/ 0 w 50"/>
                    <a:gd name="T25" fmla="*/ 25 h 49"/>
                    <a:gd name="T26" fmla="*/ 4 w 50"/>
                    <a:gd name="T27" fmla="*/ 12 h 49"/>
                    <a:gd name="T28" fmla="*/ 8 w 50"/>
                    <a:gd name="T29" fmla="*/ 8 h 49"/>
                    <a:gd name="T30" fmla="*/ 17 w 50"/>
                    <a:gd name="T31" fmla="*/ 0 h 49"/>
                    <a:gd name="T32" fmla="*/ 25 w 50"/>
                    <a:gd name="T3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49">
                      <a:moveTo>
                        <a:pt x="25" y="0"/>
                      </a:moveTo>
                      <a:lnTo>
                        <a:pt x="33" y="0"/>
                      </a:lnTo>
                      <a:lnTo>
                        <a:pt x="41" y="8"/>
                      </a:lnTo>
                      <a:lnTo>
                        <a:pt x="50" y="12"/>
                      </a:lnTo>
                      <a:lnTo>
                        <a:pt x="50" y="25"/>
                      </a:lnTo>
                      <a:lnTo>
                        <a:pt x="50" y="33"/>
                      </a:lnTo>
                      <a:lnTo>
                        <a:pt x="41" y="41"/>
                      </a:lnTo>
                      <a:lnTo>
                        <a:pt x="33" y="45"/>
                      </a:lnTo>
                      <a:lnTo>
                        <a:pt x="25" y="49"/>
                      </a:lnTo>
                      <a:lnTo>
                        <a:pt x="17" y="45"/>
                      </a:lnTo>
                      <a:lnTo>
                        <a:pt x="8" y="41"/>
                      </a:lnTo>
                      <a:lnTo>
                        <a:pt x="4" y="33"/>
                      </a:lnTo>
                      <a:lnTo>
                        <a:pt x="0" y="25"/>
                      </a:lnTo>
                      <a:lnTo>
                        <a:pt x="4" y="12"/>
                      </a:lnTo>
                      <a:lnTo>
                        <a:pt x="8" y="8"/>
                      </a:lnTo>
                      <a:lnTo>
                        <a:pt x="17" y="0"/>
                      </a:lnTo>
                      <a:lnTo>
                        <a:pt x="25" y="0"/>
                      </a:lnTo>
                    </a:path>
                  </a:pathLst>
                </a:custGeom>
                <a:noFill/>
                <a:ln w="12700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Rectangle 1859"/>
                <p:cNvSpPr>
                  <a:spLocks noChangeArrowheads="1"/>
                </p:cNvSpPr>
                <p:nvPr/>
              </p:nvSpPr>
              <p:spPr bwMode="auto">
                <a:xfrm rot="16200000">
                  <a:off x="5223" y="2945"/>
                  <a:ext cx="0" cy="1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86" name="Rectangle 1860"/>
                <p:cNvSpPr>
                  <a:spLocks noChangeArrowheads="1"/>
                </p:cNvSpPr>
                <p:nvPr/>
              </p:nvSpPr>
              <p:spPr bwMode="auto">
                <a:xfrm rot="16200000">
                  <a:off x="5223" y="2861"/>
                  <a:ext cx="0" cy="1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87" name="Rectangle 1861"/>
                <p:cNvSpPr>
                  <a:spLocks noChangeArrowheads="1"/>
                </p:cNvSpPr>
                <p:nvPr/>
              </p:nvSpPr>
              <p:spPr bwMode="auto">
                <a:xfrm rot="16200000">
                  <a:off x="5182" y="2803"/>
                  <a:ext cx="82" cy="1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de-DE" sz="1700">
                      <a:solidFill>
                        <a:srgbClr val="1F1A17"/>
                      </a:solidFill>
                      <a:latin typeface="Arial Narrow" pitchFamily="34" charset="0"/>
                    </a:rPr>
                    <a:t> </a:t>
                  </a:r>
                  <a:endParaRPr lang="de-DE"/>
                </a:p>
              </p:txBody>
            </p:sp>
            <p:sp>
              <p:nvSpPr>
                <p:cNvPr id="88" name="Rectangle 1862"/>
                <p:cNvSpPr>
                  <a:spLocks noChangeArrowheads="1"/>
                </p:cNvSpPr>
                <p:nvPr/>
              </p:nvSpPr>
              <p:spPr bwMode="auto">
                <a:xfrm rot="16200000">
                  <a:off x="5223" y="2748"/>
                  <a:ext cx="0" cy="1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89" name="Rectangle 1863"/>
                <p:cNvSpPr>
                  <a:spLocks noChangeArrowheads="1"/>
                </p:cNvSpPr>
                <p:nvPr/>
              </p:nvSpPr>
              <p:spPr bwMode="auto">
                <a:xfrm rot="16200000">
                  <a:off x="5223" y="2680"/>
                  <a:ext cx="0" cy="1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90" name="Rectangle 1864"/>
                <p:cNvSpPr>
                  <a:spLocks noChangeArrowheads="1"/>
                </p:cNvSpPr>
                <p:nvPr/>
              </p:nvSpPr>
              <p:spPr bwMode="auto">
                <a:xfrm rot="16200000">
                  <a:off x="5222" y="2616"/>
                  <a:ext cx="0" cy="1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endParaRPr lang="de-DE" dirty="0"/>
                </a:p>
              </p:txBody>
            </p:sp>
          </p:grpSp>
        </p:grpSp>
      </p:grpSp>
      <p:sp>
        <p:nvSpPr>
          <p:cNvPr id="280" name="Oval 1510"/>
          <p:cNvSpPr>
            <a:spLocks noChangeArrowheads="1"/>
          </p:cNvSpPr>
          <p:nvPr/>
        </p:nvSpPr>
        <p:spPr bwMode="auto">
          <a:xfrm>
            <a:off x="7452320" y="2605080"/>
            <a:ext cx="144462" cy="142875"/>
          </a:xfrm>
          <a:prstGeom prst="ellipse">
            <a:avLst/>
          </a:pr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Comic Sans MS" pitchFamily="66" charset="0"/>
            </a:endParaRPr>
          </a:p>
        </p:txBody>
      </p:sp>
      <p:sp>
        <p:nvSpPr>
          <p:cNvPr id="281" name="Oval 1511"/>
          <p:cNvSpPr>
            <a:spLocks noChangeArrowheads="1"/>
          </p:cNvSpPr>
          <p:nvPr/>
        </p:nvSpPr>
        <p:spPr bwMode="auto">
          <a:xfrm>
            <a:off x="7452320" y="3686167"/>
            <a:ext cx="144462" cy="142875"/>
          </a:xfrm>
          <a:prstGeom prst="ellipse">
            <a:avLst/>
          </a:pr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Comic Sans MS" pitchFamily="66" charset="0"/>
            </a:endParaRPr>
          </a:p>
        </p:txBody>
      </p:sp>
      <p:grpSp>
        <p:nvGrpSpPr>
          <p:cNvPr id="282" name="Group 4"/>
          <p:cNvGrpSpPr/>
          <p:nvPr/>
        </p:nvGrpSpPr>
        <p:grpSpPr>
          <a:xfrm>
            <a:off x="6804248" y="1812917"/>
            <a:ext cx="900814" cy="3240088"/>
            <a:chOff x="7343346" y="1812917"/>
            <a:chExt cx="900814" cy="3240088"/>
          </a:xfrm>
        </p:grpSpPr>
        <p:sp>
          <p:nvSpPr>
            <p:cNvPr id="283" name="Line 1499"/>
            <p:cNvSpPr>
              <a:spLocks noChangeShapeType="1"/>
            </p:cNvSpPr>
            <p:nvPr/>
          </p:nvSpPr>
          <p:spPr bwMode="auto">
            <a:xfrm>
              <a:off x="7537021" y="1812917"/>
              <a:ext cx="22225" cy="288131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4" name="Oval 1500"/>
            <p:cNvSpPr>
              <a:spLocks noChangeArrowheads="1"/>
            </p:cNvSpPr>
            <p:nvPr/>
          </p:nvSpPr>
          <p:spPr bwMode="auto">
            <a:xfrm>
              <a:off x="7486221" y="2101842"/>
              <a:ext cx="144462" cy="1428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Comic Sans MS" pitchFamily="66" charset="0"/>
              </a:endParaRPr>
            </a:p>
          </p:txBody>
        </p:sp>
        <p:sp>
          <p:nvSpPr>
            <p:cNvPr id="285" name="Oval 1501"/>
            <p:cNvSpPr>
              <a:spLocks noChangeArrowheads="1"/>
            </p:cNvSpPr>
            <p:nvPr/>
          </p:nvSpPr>
          <p:spPr bwMode="auto">
            <a:xfrm>
              <a:off x="7486221" y="3182930"/>
              <a:ext cx="144462" cy="1428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Comic Sans MS" pitchFamily="66" charset="0"/>
              </a:endParaRPr>
            </a:p>
          </p:txBody>
        </p:sp>
        <p:sp>
          <p:nvSpPr>
            <p:cNvPr id="286" name="Line 1516"/>
            <p:cNvSpPr>
              <a:spLocks noChangeShapeType="1"/>
            </p:cNvSpPr>
            <p:nvPr/>
          </p:nvSpPr>
          <p:spPr bwMode="auto">
            <a:xfrm>
              <a:off x="8028384" y="1812917"/>
              <a:ext cx="22225" cy="2881313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" name="AutoShape 1518"/>
            <p:cNvSpPr>
              <a:spLocks noChangeArrowheads="1"/>
            </p:cNvSpPr>
            <p:nvPr/>
          </p:nvSpPr>
          <p:spPr bwMode="auto">
            <a:xfrm flipV="1">
              <a:off x="7343346" y="4694230"/>
              <a:ext cx="431800" cy="35877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Comic Sans MS" pitchFamily="66" charset="0"/>
              </a:endParaRPr>
            </a:p>
          </p:txBody>
        </p:sp>
        <p:sp>
          <p:nvSpPr>
            <p:cNvPr id="288" name="AutoShape 1519"/>
            <p:cNvSpPr>
              <a:spLocks noChangeArrowheads="1"/>
            </p:cNvSpPr>
            <p:nvPr/>
          </p:nvSpPr>
          <p:spPr bwMode="auto">
            <a:xfrm flipV="1">
              <a:off x="7812360" y="4694230"/>
              <a:ext cx="431800" cy="358775"/>
            </a:xfrm>
            <a:prstGeom prst="triangle">
              <a:avLst>
                <a:gd name="adj" fmla="val 50000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Comic Sans MS" pitchFamily="66" charset="0"/>
              </a:endParaRPr>
            </a:p>
          </p:txBody>
        </p:sp>
      </p:grpSp>
      <p:sp>
        <p:nvSpPr>
          <p:cNvPr id="289" name="Textfeld 642"/>
          <p:cNvSpPr txBox="1"/>
          <p:nvPr/>
        </p:nvSpPr>
        <p:spPr>
          <a:xfrm>
            <a:off x="364518" y="4797152"/>
            <a:ext cx="2531122" cy="33855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Calibration circuitry</a:t>
            </a:r>
            <a:endParaRPr lang="en-US" sz="1600" dirty="0"/>
          </a:p>
        </p:txBody>
      </p:sp>
      <p:sp>
        <p:nvSpPr>
          <p:cNvPr id="290" name="Textfeld 643"/>
          <p:cNvSpPr txBox="1"/>
          <p:nvPr/>
        </p:nvSpPr>
        <p:spPr>
          <a:xfrm>
            <a:off x="361008" y="5263195"/>
            <a:ext cx="2534632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Adaptive gain amplifier</a:t>
            </a:r>
            <a:endParaRPr lang="en-US" sz="1600" dirty="0"/>
          </a:p>
        </p:txBody>
      </p:sp>
      <p:sp>
        <p:nvSpPr>
          <p:cNvPr id="291" name="Textfeld 644"/>
          <p:cNvSpPr txBox="1"/>
          <p:nvPr/>
        </p:nvSpPr>
        <p:spPr>
          <a:xfrm>
            <a:off x="354684" y="5713420"/>
            <a:ext cx="2545860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352 analog memory cells</a:t>
            </a:r>
            <a:endParaRPr lang="en-US" sz="1600" dirty="0"/>
          </a:p>
        </p:txBody>
      </p:sp>
      <p:sp>
        <p:nvSpPr>
          <p:cNvPr id="292" name="TextBox 6"/>
          <p:cNvSpPr txBox="1"/>
          <p:nvPr/>
        </p:nvSpPr>
        <p:spPr>
          <a:xfrm>
            <a:off x="7668344" y="1854984"/>
            <a:ext cx="116900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…</a:t>
            </a:r>
            <a:endParaRPr lang="de-DE" b="1" dirty="0"/>
          </a:p>
        </p:txBody>
      </p:sp>
      <p:sp>
        <p:nvSpPr>
          <p:cNvPr id="293" name="TextBox 331"/>
          <p:cNvSpPr txBox="1"/>
          <p:nvPr/>
        </p:nvSpPr>
        <p:spPr>
          <a:xfrm>
            <a:off x="7668344" y="3511168"/>
            <a:ext cx="116900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…</a:t>
            </a:r>
            <a:endParaRPr lang="de-DE" b="1" dirty="0"/>
          </a:p>
        </p:txBody>
      </p:sp>
      <p:sp>
        <p:nvSpPr>
          <p:cNvPr id="294" name="TextBox 8"/>
          <p:cNvSpPr txBox="1"/>
          <p:nvPr/>
        </p:nvSpPr>
        <p:spPr>
          <a:xfrm rot="-5400000">
            <a:off x="6166515" y="2974583"/>
            <a:ext cx="2169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Read Out </a:t>
            </a:r>
            <a:r>
              <a:rPr lang="en-US" sz="2400" dirty="0"/>
              <a:t>b</a:t>
            </a:r>
            <a:r>
              <a:rPr lang="en-US" sz="2400" dirty="0" smtClean="0"/>
              <a:t>us </a:t>
            </a:r>
            <a:endParaRPr lang="de-DE" dirty="0"/>
          </a:p>
        </p:txBody>
      </p:sp>
      <p:grpSp>
        <p:nvGrpSpPr>
          <p:cNvPr id="295" name="Group 271"/>
          <p:cNvGrpSpPr/>
          <p:nvPr/>
        </p:nvGrpSpPr>
        <p:grpSpPr>
          <a:xfrm>
            <a:off x="7164288" y="5447861"/>
            <a:ext cx="792162" cy="1221501"/>
            <a:chOff x="7579605" y="5447861"/>
            <a:chExt cx="792162" cy="1221501"/>
          </a:xfrm>
        </p:grpSpPr>
        <p:sp>
          <p:nvSpPr>
            <p:cNvPr id="296" name="Line 1585"/>
            <p:cNvSpPr>
              <a:spLocks noChangeShapeType="1"/>
            </p:cNvSpPr>
            <p:nvPr/>
          </p:nvSpPr>
          <p:spPr bwMode="auto">
            <a:xfrm rot="5400000">
              <a:off x="7887119" y="5536428"/>
              <a:ext cx="17713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" name="Line 1660"/>
            <p:cNvSpPr>
              <a:spLocks noChangeShapeType="1"/>
            </p:cNvSpPr>
            <p:nvPr/>
          </p:nvSpPr>
          <p:spPr bwMode="auto">
            <a:xfrm rot="5400000">
              <a:off x="7794421" y="6268381"/>
              <a:ext cx="80196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" name="Line 1661"/>
            <p:cNvSpPr>
              <a:spLocks noChangeShapeType="1"/>
            </p:cNvSpPr>
            <p:nvPr/>
          </p:nvSpPr>
          <p:spPr bwMode="auto">
            <a:xfrm rot="5400000" flipV="1">
              <a:off x="7373833" y="6268050"/>
              <a:ext cx="801961" cy="6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" name="AutoShape 1659"/>
            <p:cNvSpPr>
              <a:spLocks noChangeArrowheads="1"/>
            </p:cNvSpPr>
            <p:nvPr/>
          </p:nvSpPr>
          <p:spPr bwMode="auto">
            <a:xfrm rot="10800000">
              <a:off x="7579605" y="5610748"/>
              <a:ext cx="792162" cy="574675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Comic Sans MS" pitchFamily="66" charset="0"/>
              </a:endParaRPr>
            </a:p>
          </p:txBody>
        </p:sp>
      </p:grpSp>
      <p:sp>
        <p:nvSpPr>
          <p:cNvPr id="300" name="Textfeld 653"/>
          <p:cNvSpPr txBox="1"/>
          <p:nvPr/>
        </p:nvSpPr>
        <p:spPr>
          <a:xfrm>
            <a:off x="6947123" y="1066453"/>
            <a:ext cx="1890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Pixel matrix</a:t>
            </a:r>
            <a:endParaRPr lang="en-US" sz="2400" dirty="0"/>
          </a:p>
        </p:txBody>
      </p:sp>
      <p:sp>
        <p:nvSpPr>
          <p:cNvPr id="303" name="Oval 302"/>
          <p:cNvSpPr/>
          <p:nvPr/>
        </p:nvSpPr>
        <p:spPr>
          <a:xfrm>
            <a:off x="251520" y="1484784"/>
            <a:ext cx="2896930" cy="338883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4" name="Oval 303"/>
          <p:cNvSpPr/>
          <p:nvPr/>
        </p:nvSpPr>
        <p:spPr>
          <a:xfrm>
            <a:off x="3419872" y="1484784"/>
            <a:ext cx="2896930" cy="338883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1" name="Foliennummernplatzhalter 5"/>
          <p:cNvSpPr txBox="1">
            <a:spLocks/>
          </p:cNvSpPr>
          <p:nvPr/>
        </p:nvSpPr>
        <p:spPr>
          <a:xfrm>
            <a:off x="8532440" y="6492875"/>
            <a:ext cx="61156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3261F3D-1DCA-4B65-87B0-173DD404E81A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747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" grpId="0" animBg="1"/>
      <p:bldP spid="30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88640"/>
            <a:ext cx="6804248" cy="778098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AGIPD Parameters</a:t>
            </a:r>
            <a:endParaRPr lang="de-DE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147" name="Picture 4" descr="agipd10_pixel_lay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0" t="5649" r="11400" b="5115"/>
          <a:stretch>
            <a:fillRect/>
          </a:stretch>
        </p:blipFill>
        <p:spPr bwMode="auto">
          <a:xfrm>
            <a:off x="107950" y="1484313"/>
            <a:ext cx="5113338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5300663" y="1484784"/>
            <a:ext cx="3843337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eaLnBrk="1" hangingPunct="1">
              <a:buFont typeface="Arial" pitchFamily="34" charset="0"/>
              <a:buChar char="•"/>
            </a:pPr>
            <a:r>
              <a:rPr lang="de-CH" sz="2000" b="1" dirty="0" smtClean="0">
                <a:solidFill>
                  <a:schemeClr val="accent1"/>
                </a:solidFill>
              </a:rPr>
              <a:t>200 x 200 micron</a:t>
            </a:r>
            <a:r>
              <a:rPr lang="de-CH" sz="2000" b="1" baseline="30000" dirty="0" smtClean="0">
                <a:solidFill>
                  <a:schemeClr val="accent1"/>
                </a:solidFill>
              </a:rPr>
              <a:t>2</a:t>
            </a:r>
            <a:r>
              <a:rPr lang="de-CH" sz="2000" b="1" dirty="0" smtClean="0">
                <a:solidFill>
                  <a:schemeClr val="accent1"/>
                </a:solidFill>
              </a:rPr>
              <a:t> </a:t>
            </a:r>
            <a:r>
              <a:rPr lang="de-CH" sz="2000" b="1" dirty="0" err="1" smtClean="0">
                <a:solidFill>
                  <a:prstClr val="black"/>
                </a:solidFill>
              </a:rPr>
              <a:t>pixels</a:t>
            </a:r>
            <a:endParaRPr lang="de-CH" sz="2000" b="1" dirty="0">
              <a:solidFill>
                <a:prstClr val="black"/>
              </a:solidFill>
            </a:endParaRP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de-CH" sz="2000" b="1" dirty="0" smtClean="0">
                <a:solidFill>
                  <a:schemeClr val="accent1"/>
                </a:solidFill>
              </a:rPr>
              <a:t>352 </a:t>
            </a:r>
            <a:r>
              <a:rPr lang="de-CH" sz="2000" b="1" dirty="0" err="1">
                <a:solidFill>
                  <a:schemeClr val="accent1"/>
                </a:solidFill>
              </a:rPr>
              <a:t>storage</a:t>
            </a:r>
            <a:r>
              <a:rPr lang="de-CH" sz="2000" b="1" dirty="0">
                <a:solidFill>
                  <a:schemeClr val="accent1"/>
                </a:solidFill>
              </a:rPr>
              <a:t> </a:t>
            </a:r>
            <a:r>
              <a:rPr lang="de-CH" sz="2000" b="1" dirty="0" err="1" smtClean="0">
                <a:solidFill>
                  <a:schemeClr val="accent1"/>
                </a:solidFill>
              </a:rPr>
              <a:t>cells</a:t>
            </a:r>
            <a:r>
              <a:rPr lang="de-CH" sz="2000" b="1" dirty="0" smtClean="0">
                <a:solidFill>
                  <a:schemeClr val="accent1"/>
                </a:solidFill>
              </a:rPr>
              <a:t> </a:t>
            </a:r>
            <a:r>
              <a:rPr lang="de-CH" sz="2000" b="1" dirty="0" smtClean="0">
                <a:solidFill>
                  <a:prstClr val="black"/>
                </a:solidFill>
              </a:rPr>
              <a:t>+ </a:t>
            </a:r>
            <a:r>
              <a:rPr lang="de-CH" sz="2000" b="1" dirty="0" err="1" smtClean="0">
                <a:solidFill>
                  <a:prstClr val="black"/>
                </a:solidFill>
              </a:rPr>
              <a:t>veto</a:t>
            </a:r>
            <a:r>
              <a:rPr lang="de-CH" sz="2000" b="1" dirty="0" smtClean="0">
                <a:solidFill>
                  <a:prstClr val="black"/>
                </a:solidFill>
              </a:rPr>
              <a:t> </a:t>
            </a:r>
            <a:r>
              <a:rPr lang="de-CH" sz="2000" b="1" dirty="0" err="1" smtClean="0">
                <a:solidFill>
                  <a:prstClr val="black"/>
                </a:solidFill>
              </a:rPr>
              <a:t>possibilities</a:t>
            </a:r>
            <a:r>
              <a:rPr lang="de-CH" sz="2000" b="1" dirty="0" smtClean="0">
                <a:solidFill>
                  <a:prstClr val="black"/>
                </a:solidFill>
              </a:rPr>
              <a:t>.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de-CH" sz="2000" b="1" dirty="0" err="1" smtClean="0">
                <a:solidFill>
                  <a:prstClr val="black"/>
                </a:solidFill>
              </a:rPr>
              <a:t>Minumum</a:t>
            </a:r>
            <a:r>
              <a:rPr lang="de-CH" sz="2000" b="1" dirty="0" smtClean="0">
                <a:solidFill>
                  <a:prstClr val="black"/>
                </a:solidFill>
              </a:rPr>
              <a:t> </a:t>
            </a:r>
            <a:r>
              <a:rPr lang="de-CH" sz="2000" b="1" dirty="0" err="1" smtClean="0">
                <a:solidFill>
                  <a:prstClr val="black"/>
                </a:solidFill>
              </a:rPr>
              <a:t>signal</a:t>
            </a:r>
            <a:r>
              <a:rPr lang="de-CH" sz="2000" b="1" dirty="0" smtClean="0">
                <a:solidFill>
                  <a:prstClr val="black"/>
                </a:solidFill>
              </a:rPr>
              <a:t> ~ 300 e</a:t>
            </a:r>
            <a:r>
              <a:rPr lang="de-CH" sz="2000" b="1" baseline="30000" dirty="0" smtClean="0">
                <a:solidFill>
                  <a:prstClr val="black"/>
                </a:solidFill>
              </a:rPr>
              <a:t>- </a:t>
            </a:r>
            <a:r>
              <a:rPr lang="de-CH" sz="2000" b="1" dirty="0" smtClean="0">
                <a:solidFill>
                  <a:prstClr val="black"/>
                </a:solidFill>
              </a:rPr>
              <a:t>= </a:t>
            </a:r>
          </a:p>
          <a:p>
            <a:pPr lvl="1" eaLnBrk="1" hangingPunct="1"/>
            <a:r>
              <a:rPr lang="de-CH" sz="2000" b="1" dirty="0" smtClean="0">
                <a:solidFill>
                  <a:schemeClr val="accent1"/>
                </a:solidFill>
              </a:rPr>
              <a:t>0.1 </a:t>
            </a:r>
            <a:r>
              <a:rPr lang="de-CH" sz="2000" b="1" dirty="0" err="1" smtClean="0">
                <a:solidFill>
                  <a:schemeClr val="accent1"/>
                </a:solidFill>
              </a:rPr>
              <a:t>photon</a:t>
            </a:r>
            <a:r>
              <a:rPr lang="de-CH" sz="2000" b="1" dirty="0" smtClean="0">
                <a:solidFill>
                  <a:schemeClr val="accent1"/>
                </a:solidFill>
              </a:rPr>
              <a:t> </a:t>
            </a:r>
            <a:r>
              <a:rPr lang="de-CH" sz="2000" b="1" dirty="0" err="1" smtClean="0">
                <a:solidFill>
                  <a:schemeClr val="accent1"/>
                </a:solidFill>
              </a:rPr>
              <a:t>of</a:t>
            </a:r>
            <a:r>
              <a:rPr lang="de-CH" sz="2000" b="1" dirty="0" smtClean="0">
                <a:solidFill>
                  <a:schemeClr val="accent1"/>
                </a:solidFill>
              </a:rPr>
              <a:t> 12.4 </a:t>
            </a:r>
            <a:r>
              <a:rPr lang="de-CH" sz="2000" b="1" dirty="0" err="1" smtClean="0">
                <a:solidFill>
                  <a:schemeClr val="accent1"/>
                </a:solidFill>
              </a:rPr>
              <a:t>keV</a:t>
            </a:r>
            <a:endParaRPr lang="de-CH" sz="2000" b="1" dirty="0" smtClean="0">
              <a:solidFill>
                <a:schemeClr val="accent1"/>
              </a:solidFill>
            </a:endParaRP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de-CH" sz="2000" b="1" dirty="0" smtClean="0">
                <a:solidFill>
                  <a:prstClr val="black"/>
                </a:solidFill>
              </a:rPr>
              <a:t>Maximum </a:t>
            </a:r>
            <a:r>
              <a:rPr lang="de-CH" sz="2000" b="1" dirty="0" err="1" smtClean="0">
                <a:solidFill>
                  <a:prstClr val="black"/>
                </a:solidFill>
              </a:rPr>
              <a:t>signal</a:t>
            </a:r>
            <a:r>
              <a:rPr lang="de-CH" sz="2000" b="1" dirty="0" smtClean="0">
                <a:solidFill>
                  <a:prstClr val="black"/>
                </a:solidFill>
              </a:rPr>
              <a:t> ~ 33</a:t>
            </a:r>
            <a:r>
              <a:rPr lang="de-CH" sz="1600" b="1" dirty="0" smtClean="0">
                <a:solidFill>
                  <a:prstClr val="black"/>
                </a:solidFill>
              </a:rPr>
              <a:t>x</a:t>
            </a:r>
            <a:r>
              <a:rPr lang="de-CH" sz="2000" b="1" dirty="0" smtClean="0">
                <a:solidFill>
                  <a:prstClr val="black"/>
                </a:solidFill>
              </a:rPr>
              <a:t>10</a:t>
            </a:r>
            <a:r>
              <a:rPr lang="de-CH" sz="2000" b="1" baseline="30000" dirty="0" smtClean="0">
                <a:solidFill>
                  <a:prstClr val="black"/>
                </a:solidFill>
              </a:rPr>
              <a:t>6</a:t>
            </a:r>
            <a:r>
              <a:rPr lang="de-CH" sz="2000" b="1" dirty="0" smtClean="0">
                <a:solidFill>
                  <a:prstClr val="black"/>
                </a:solidFill>
              </a:rPr>
              <a:t> e</a:t>
            </a:r>
            <a:r>
              <a:rPr lang="de-CH" sz="2000" b="1" baseline="30000" dirty="0" smtClean="0">
                <a:solidFill>
                  <a:prstClr val="black"/>
                </a:solidFill>
              </a:rPr>
              <a:t>- </a:t>
            </a:r>
            <a:r>
              <a:rPr lang="de-CH" sz="2000" b="1" dirty="0" smtClean="0">
                <a:solidFill>
                  <a:prstClr val="black"/>
                </a:solidFill>
              </a:rPr>
              <a:t>= </a:t>
            </a:r>
          </a:p>
          <a:p>
            <a:pPr lvl="1" eaLnBrk="1" hangingPunct="1"/>
            <a:r>
              <a:rPr lang="de-CH" sz="2000" b="1" dirty="0" smtClean="0">
                <a:solidFill>
                  <a:schemeClr val="accent1"/>
                </a:solidFill>
              </a:rPr>
              <a:t>10</a:t>
            </a:r>
            <a:r>
              <a:rPr lang="de-CH" sz="2000" b="1" baseline="30000" dirty="0" smtClean="0">
                <a:solidFill>
                  <a:schemeClr val="accent1"/>
                </a:solidFill>
              </a:rPr>
              <a:t>4</a:t>
            </a:r>
            <a:r>
              <a:rPr lang="de-CH" sz="2000" b="1" dirty="0" smtClean="0">
                <a:solidFill>
                  <a:schemeClr val="accent1"/>
                </a:solidFill>
              </a:rPr>
              <a:t> </a:t>
            </a:r>
            <a:r>
              <a:rPr lang="de-CH" sz="2000" b="1" dirty="0" err="1" smtClean="0">
                <a:solidFill>
                  <a:schemeClr val="accent1"/>
                </a:solidFill>
              </a:rPr>
              <a:t>photons</a:t>
            </a:r>
            <a:r>
              <a:rPr lang="de-CH" sz="2000" b="1" dirty="0" smtClean="0">
                <a:solidFill>
                  <a:schemeClr val="accent1"/>
                </a:solidFill>
              </a:rPr>
              <a:t> </a:t>
            </a:r>
            <a:r>
              <a:rPr lang="de-CH" sz="2000" b="1" dirty="0" err="1" smtClean="0">
                <a:solidFill>
                  <a:schemeClr val="accent1"/>
                </a:solidFill>
              </a:rPr>
              <a:t>of</a:t>
            </a:r>
            <a:r>
              <a:rPr lang="de-CH" sz="2000" b="1" dirty="0" smtClean="0">
                <a:solidFill>
                  <a:schemeClr val="accent1"/>
                </a:solidFill>
              </a:rPr>
              <a:t> 12.4 </a:t>
            </a:r>
            <a:r>
              <a:rPr lang="de-CH" sz="2000" b="1" dirty="0" err="1" smtClean="0">
                <a:solidFill>
                  <a:schemeClr val="accent1"/>
                </a:solidFill>
              </a:rPr>
              <a:t>keV</a:t>
            </a:r>
            <a:endParaRPr lang="de-CH" sz="2000" b="1" dirty="0" smtClean="0">
              <a:solidFill>
                <a:schemeClr val="accent1"/>
              </a:solidFill>
            </a:endParaRP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de-CH" sz="2000" b="1" dirty="0" smtClean="0">
                <a:solidFill>
                  <a:schemeClr val="accent1"/>
                </a:solidFill>
              </a:rPr>
              <a:t>4.5 MHz </a:t>
            </a:r>
            <a:r>
              <a:rPr lang="de-CH" sz="2000" b="1" dirty="0" err="1" smtClean="0">
                <a:solidFill>
                  <a:prstClr val="black"/>
                </a:solidFill>
              </a:rPr>
              <a:t>frame</a:t>
            </a:r>
            <a:r>
              <a:rPr lang="de-CH" sz="2000" b="1" dirty="0" smtClean="0">
                <a:solidFill>
                  <a:prstClr val="black"/>
                </a:solidFill>
              </a:rPr>
              <a:t> rate 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de-CH" sz="2000" b="1" dirty="0" smtClean="0">
                <a:solidFill>
                  <a:prstClr val="black"/>
                </a:solidFill>
              </a:rPr>
              <a:t>64 x 64 </a:t>
            </a:r>
            <a:r>
              <a:rPr lang="de-CH" sz="2000" b="1" dirty="0" err="1" smtClean="0">
                <a:solidFill>
                  <a:prstClr val="black"/>
                </a:solidFill>
              </a:rPr>
              <a:t>pixels</a:t>
            </a:r>
            <a:r>
              <a:rPr lang="de-CH" sz="2000" b="1" dirty="0" smtClean="0">
                <a:solidFill>
                  <a:prstClr val="black"/>
                </a:solidFill>
              </a:rPr>
              <a:t> per ASIC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de-CH" sz="2000" b="1" dirty="0">
                <a:solidFill>
                  <a:prstClr val="black"/>
                </a:solidFill>
              </a:rPr>
              <a:t>2</a:t>
            </a:r>
            <a:r>
              <a:rPr lang="de-CH" sz="2000" b="1" dirty="0" smtClean="0">
                <a:solidFill>
                  <a:prstClr val="black"/>
                </a:solidFill>
              </a:rPr>
              <a:t> x 8 ASICs per </a:t>
            </a:r>
            <a:r>
              <a:rPr lang="de-CH" sz="2000" b="1" dirty="0" err="1" smtClean="0">
                <a:solidFill>
                  <a:prstClr val="black"/>
                </a:solidFill>
              </a:rPr>
              <a:t>module</a:t>
            </a:r>
            <a:r>
              <a:rPr lang="de-CH" sz="2000" b="1" dirty="0" smtClean="0">
                <a:solidFill>
                  <a:prstClr val="black"/>
                </a:solidFill>
              </a:rPr>
              <a:t> (128x512 </a:t>
            </a:r>
            <a:r>
              <a:rPr lang="de-CH" sz="2000" b="1" dirty="0" err="1" smtClean="0">
                <a:solidFill>
                  <a:prstClr val="black"/>
                </a:solidFill>
              </a:rPr>
              <a:t>pixels</a:t>
            </a:r>
            <a:r>
              <a:rPr lang="de-CH" sz="2000" b="1" dirty="0" smtClean="0">
                <a:solidFill>
                  <a:prstClr val="black"/>
                </a:solidFill>
              </a:rPr>
              <a:t>, </a:t>
            </a:r>
            <a:r>
              <a:rPr lang="de-CH" sz="2000" b="1" dirty="0" err="1" smtClean="0">
                <a:solidFill>
                  <a:prstClr val="black"/>
                </a:solidFill>
              </a:rPr>
              <a:t>no</a:t>
            </a:r>
            <a:r>
              <a:rPr lang="de-CH" sz="2000" b="1" dirty="0" smtClean="0">
                <a:solidFill>
                  <a:prstClr val="black"/>
                </a:solidFill>
              </a:rPr>
              <a:t> </a:t>
            </a:r>
            <a:r>
              <a:rPr lang="de-CH" sz="2000" b="1" dirty="0" err="1" smtClean="0">
                <a:solidFill>
                  <a:prstClr val="black"/>
                </a:solidFill>
              </a:rPr>
              <a:t>dead</a:t>
            </a:r>
            <a:r>
              <a:rPr lang="de-CH" sz="2000" b="1" dirty="0" smtClean="0">
                <a:solidFill>
                  <a:prstClr val="black"/>
                </a:solidFill>
              </a:rPr>
              <a:t> </a:t>
            </a:r>
            <a:r>
              <a:rPr lang="de-CH" sz="2000" b="1" dirty="0" err="1" smtClean="0">
                <a:solidFill>
                  <a:prstClr val="black"/>
                </a:solidFill>
              </a:rPr>
              <a:t>area</a:t>
            </a:r>
            <a:r>
              <a:rPr lang="de-CH" sz="2000" b="1" dirty="0" smtClean="0">
                <a:solidFill>
                  <a:prstClr val="black"/>
                </a:solidFill>
              </a:rPr>
              <a:t>)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de-CH" sz="2000" b="1" dirty="0" smtClean="0">
                <a:solidFill>
                  <a:prstClr val="black"/>
                </a:solidFill>
              </a:rPr>
              <a:t>4 </a:t>
            </a:r>
            <a:r>
              <a:rPr lang="de-CH" sz="2000" b="1" dirty="0" err="1" smtClean="0">
                <a:solidFill>
                  <a:prstClr val="black"/>
                </a:solidFill>
              </a:rPr>
              <a:t>modules</a:t>
            </a:r>
            <a:r>
              <a:rPr lang="de-CH" sz="2000" b="1" dirty="0" smtClean="0">
                <a:solidFill>
                  <a:prstClr val="black"/>
                </a:solidFill>
              </a:rPr>
              <a:t> per </a:t>
            </a:r>
            <a:r>
              <a:rPr lang="de-CH" sz="2000" b="1" dirty="0" err="1" smtClean="0">
                <a:solidFill>
                  <a:prstClr val="black"/>
                </a:solidFill>
              </a:rPr>
              <a:t>quadrant</a:t>
            </a:r>
            <a:endParaRPr lang="de-CH" sz="2000" b="1" dirty="0" smtClean="0">
              <a:solidFill>
                <a:prstClr val="black"/>
              </a:solidFill>
            </a:endParaRP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de-CH" sz="2000" b="1" dirty="0" smtClean="0">
                <a:solidFill>
                  <a:prstClr val="black"/>
                </a:solidFill>
              </a:rPr>
              <a:t>Total </a:t>
            </a:r>
            <a:r>
              <a:rPr lang="de-CH" sz="2000" b="1" dirty="0" err="1" smtClean="0">
                <a:solidFill>
                  <a:prstClr val="black"/>
                </a:solidFill>
              </a:rPr>
              <a:t>of</a:t>
            </a:r>
            <a:r>
              <a:rPr lang="de-CH" sz="2000" b="1" dirty="0" smtClean="0">
                <a:solidFill>
                  <a:prstClr val="black"/>
                </a:solidFill>
              </a:rPr>
              <a:t> 1 Million </a:t>
            </a:r>
            <a:r>
              <a:rPr lang="de-CH" sz="2000" b="1" dirty="0" err="1" smtClean="0">
                <a:solidFill>
                  <a:prstClr val="black"/>
                </a:solidFill>
              </a:rPr>
              <a:t>pixels</a:t>
            </a:r>
            <a:endParaRPr lang="de-CH" sz="2000" b="1" dirty="0" smtClean="0">
              <a:solidFill>
                <a:prstClr val="black"/>
              </a:solidFill>
            </a:endParaRPr>
          </a:p>
        </p:txBody>
      </p:sp>
      <p:sp>
        <p:nvSpPr>
          <p:cNvPr id="5" name="Foliennummernplatzhalter 5"/>
          <p:cNvSpPr txBox="1">
            <a:spLocks/>
          </p:cNvSpPr>
          <p:nvPr/>
        </p:nvSpPr>
        <p:spPr>
          <a:xfrm>
            <a:off x="8532440" y="6492875"/>
            <a:ext cx="61156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3261F3D-1DCA-4B65-87B0-173DD404E81A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773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The AGIPD system</a:t>
            </a:r>
            <a:endParaRPr lang="de-DE" dirty="0"/>
          </a:p>
        </p:txBody>
      </p:sp>
      <p:pic>
        <p:nvPicPr>
          <p:cNvPr id="4" name="Inhaltsplatzhalter 6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68760"/>
            <a:ext cx="7776864" cy="5331561"/>
          </a:xfrm>
          <a:prstGeom prst="rect">
            <a:avLst/>
          </a:prstGeom>
        </p:spPr>
      </p:pic>
      <p:sp>
        <p:nvSpPr>
          <p:cNvPr id="5" name="Foliennummernplatzhalter 5"/>
          <p:cNvSpPr txBox="1">
            <a:spLocks/>
          </p:cNvSpPr>
          <p:nvPr/>
        </p:nvSpPr>
        <p:spPr>
          <a:xfrm>
            <a:off x="8532440" y="6492875"/>
            <a:ext cx="61156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3261F3D-1DCA-4B65-87B0-173DD404E81A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458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Fully assembled quadrant</a:t>
            </a:r>
            <a:endParaRPr lang="de-DE" dirty="0"/>
          </a:p>
        </p:txBody>
      </p:sp>
      <p:pic>
        <p:nvPicPr>
          <p:cNvPr id="4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7" y="1268760"/>
            <a:ext cx="5099845" cy="3888432"/>
          </a:xfrm>
          <a:prstGeom prst="rect">
            <a:avLst/>
          </a:prstGeom>
        </p:spPr>
      </p:pic>
      <p:pic>
        <p:nvPicPr>
          <p:cNvPr id="5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7" y="1628800"/>
            <a:ext cx="5868144" cy="4046874"/>
          </a:xfrm>
          <a:prstGeom prst="rect">
            <a:avLst/>
          </a:prstGeom>
        </p:spPr>
      </p:pic>
      <p:sp>
        <p:nvSpPr>
          <p:cNvPr id="6" name="Foliennummernplatzhalter 5"/>
          <p:cNvSpPr txBox="1">
            <a:spLocks/>
          </p:cNvSpPr>
          <p:nvPr/>
        </p:nvSpPr>
        <p:spPr>
          <a:xfrm>
            <a:off x="8532440" y="6492875"/>
            <a:ext cx="61156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3261F3D-1DCA-4B65-87B0-173DD404E81A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424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The 1-Million </a:t>
            </a:r>
            <a:r>
              <a:rPr lang="de-DE" dirty="0" err="1" smtClean="0"/>
              <a:t>pixel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endParaRPr lang="de-D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401176" y="1268932"/>
            <a:ext cx="3720975" cy="557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060848"/>
            <a:ext cx="5178947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2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>
          <a:xfrm>
            <a:off x="539552" y="1124744"/>
            <a:ext cx="8280920" cy="5400600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smtClean="0">
                <a:sym typeface="Wingdings" panose="05000000000000000000" pitchFamily="2" charset="2"/>
              </a:rPr>
              <a:t>Prepare the detector for removing a quad. </a:t>
            </a:r>
            <a:r>
              <a:rPr lang="en-US" dirty="0" smtClean="0">
                <a:solidFill>
                  <a:srgbClr val="0033CC"/>
                </a:solidFill>
                <a:sym typeface="Wingdings" panose="05000000000000000000" pitchFamily="2" charset="2"/>
              </a:rPr>
              <a:t> 1.5 days with 2 persons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smtClean="0">
                <a:sym typeface="Wingdings" panose="05000000000000000000" pitchFamily="2" charset="2"/>
              </a:rPr>
              <a:t>Exchange a quad. </a:t>
            </a:r>
            <a:r>
              <a:rPr lang="en-US" dirty="0" smtClean="0">
                <a:solidFill>
                  <a:srgbClr val="0033CC"/>
                </a:solidFill>
                <a:sym typeface="Wingdings" panose="05000000000000000000" pitchFamily="2" charset="2"/>
              </a:rPr>
              <a:t> ½ day with 2 persons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smtClean="0">
                <a:sym typeface="Wingdings" panose="05000000000000000000" pitchFamily="2" charset="2"/>
              </a:rPr>
              <a:t>Put everything back into place, close the detector, (mount pump) and cooling tubes.     </a:t>
            </a:r>
            <a:r>
              <a:rPr lang="en-US" dirty="0" smtClean="0">
                <a:solidFill>
                  <a:srgbClr val="0033CC"/>
                </a:solidFill>
                <a:sym typeface="Wingdings" panose="05000000000000000000" pitchFamily="2" charset="2"/>
              </a:rPr>
              <a:t> 2 days with 2 persons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smtClean="0">
                <a:sym typeface="Wingdings" panose="05000000000000000000" pitchFamily="2" charset="2"/>
              </a:rPr>
              <a:t>Calculate time for pumping down and cooling down before restart of the system.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dirty="0" smtClean="0"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0033CC"/>
              </a:solidFill>
              <a:sym typeface="Wingdings" panose="05000000000000000000" pitchFamily="2" charset="2"/>
            </a:endParaRPr>
          </a:p>
          <a:p>
            <a:pPr marL="0" indent="0"/>
            <a:endParaRPr lang="en-US" dirty="0" smtClean="0">
              <a:solidFill>
                <a:srgbClr val="0033CC"/>
              </a:solidFill>
              <a:sym typeface="Wingdings" panose="05000000000000000000" pitchFamily="2" charset="2"/>
            </a:endParaRPr>
          </a:p>
          <a:p>
            <a:pPr marL="514350" indent="-514350">
              <a:buAutoNum type="arabicParenR"/>
            </a:pP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Time to exchange a quadrant</a:t>
            </a:r>
            <a:endParaRPr lang="en-US" sz="1100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dirty="0" smtClean="0"/>
              <a:t>A. Delfs, FS-DS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3261F3D-1DCA-4B65-87B0-173DD404E81A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dirty="0" smtClean="0"/>
              <a:t>10.11.2016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54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93592" y="1268760"/>
            <a:ext cx="8950408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fontAlgn="base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fontAlgn="base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800100" lvl="1" indent="-342900" eaLnBrk="0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F28E00"/>
              </a:buClr>
              <a:buFont typeface="Wingdings" pitchFamily="2" charset="2"/>
              <a:buChar char="q"/>
            </a:pPr>
            <a:r>
              <a:rPr lang="en-GB" sz="2000" dirty="0">
                <a:solidFill>
                  <a:prstClr val="black"/>
                </a:solidFill>
              </a:rPr>
              <a:t>F</a:t>
            </a:r>
            <a:r>
              <a:rPr lang="en-GB" sz="2000" dirty="0" smtClean="0">
                <a:solidFill>
                  <a:prstClr val="black"/>
                </a:solidFill>
              </a:rPr>
              <a:t>irmware with </a:t>
            </a:r>
            <a:r>
              <a:rPr lang="en-GB" sz="2000" dirty="0">
                <a:solidFill>
                  <a:prstClr val="black"/>
                </a:solidFill>
              </a:rPr>
              <a:t>complete readout chain</a:t>
            </a:r>
            <a:r>
              <a:rPr lang="en-GB" sz="2000" dirty="0" smtClean="0">
                <a:solidFill>
                  <a:prstClr val="black"/>
                </a:solidFill>
              </a:rPr>
              <a:t> adapted for </a:t>
            </a:r>
            <a:r>
              <a:rPr lang="en-GB" sz="2000" dirty="0" err="1">
                <a:solidFill>
                  <a:prstClr val="black"/>
                </a:solidFill>
              </a:rPr>
              <a:t>uC</a:t>
            </a:r>
            <a:r>
              <a:rPr lang="en-GB" sz="2000" dirty="0">
                <a:solidFill>
                  <a:prstClr val="black"/>
                </a:solidFill>
              </a:rPr>
              <a:t> Integration </a:t>
            </a:r>
            <a:r>
              <a:rPr lang="en-US" sz="2000" dirty="0" smtClean="0">
                <a:solidFill>
                  <a:prstClr val="black"/>
                </a:solidFill>
              </a:rPr>
              <a:t>fully operational.</a:t>
            </a:r>
            <a:endParaRPr lang="en-US" sz="2000" dirty="0" smtClean="0">
              <a:solidFill>
                <a:prstClr val="black"/>
              </a:solidFill>
              <a:latin typeface="Arial Narrow" panose="020B0606020202030204" pitchFamily="34" charset="0"/>
              <a:sym typeface="Wingdings"/>
            </a:endParaRPr>
          </a:p>
          <a:p>
            <a:pPr marL="857250" lvl="2" indent="0" eaLnBrk="0" hangingPunct="0">
              <a:lnSpc>
                <a:spcPts val="2000"/>
              </a:lnSpc>
              <a:spcBef>
                <a:spcPct val="20000"/>
              </a:spcBef>
              <a:buClr>
                <a:srgbClr val="F28E00"/>
              </a:buClr>
            </a:pPr>
            <a:endParaRPr lang="en-US" sz="2000" dirty="0">
              <a:solidFill>
                <a:prstClr val="black"/>
              </a:solidFill>
              <a:latin typeface="Arial Narrow" panose="020B0606020202030204" pitchFamily="34" charset="0"/>
              <a:sym typeface="Wingdings" panose="05000000000000000000" pitchFamily="2" charset="2"/>
            </a:endParaRPr>
          </a:p>
          <a:p>
            <a:pPr marL="800100" lvl="1" indent="-342900" eaLnBrk="0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F28E00"/>
              </a:buClr>
              <a:buFont typeface="Wingdings" pitchFamily="2" charset="2"/>
              <a:buChar char="q"/>
            </a:pPr>
            <a:r>
              <a:rPr lang="en-GB" sz="2000" dirty="0" smtClean="0">
                <a:solidFill>
                  <a:prstClr val="black"/>
                </a:solidFill>
              </a:rPr>
              <a:t>Double </a:t>
            </a:r>
            <a:r>
              <a:rPr lang="en-GB" sz="2000" dirty="0">
                <a:solidFill>
                  <a:prstClr val="black"/>
                </a:solidFill>
              </a:rPr>
              <a:t>Images(Analog + Gains) per memory cell (AGIPD 1.0) agreed with XFEL and </a:t>
            </a:r>
            <a:r>
              <a:rPr lang="en-GB" sz="2000" dirty="0" smtClean="0">
                <a:solidFill>
                  <a:prstClr val="black"/>
                </a:solidFill>
              </a:rPr>
              <a:t>Train builder Format implementation updated</a:t>
            </a:r>
          </a:p>
          <a:p>
            <a:pPr marL="457200" lvl="1" indent="0" eaLnBrk="0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F28E00"/>
              </a:buClr>
              <a:buFont typeface="Wingdings" pitchFamily="2" charset="2"/>
              <a:buNone/>
            </a:pPr>
            <a:endParaRPr lang="de-DE" sz="2000" dirty="0">
              <a:solidFill>
                <a:prstClr val="black"/>
              </a:solidFill>
            </a:endParaRPr>
          </a:p>
          <a:p>
            <a:pPr marL="800100" lvl="1" indent="-342900" eaLnBrk="0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F28E00"/>
              </a:buClr>
              <a:buFont typeface="Wingdings" pitchFamily="2" charset="2"/>
              <a:buChar char="q"/>
            </a:pPr>
            <a:r>
              <a:rPr lang="en-GB" sz="2000" dirty="0" smtClean="0">
                <a:solidFill>
                  <a:prstClr val="black"/>
                </a:solidFill>
              </a:rPr>
              <a:t>Clock &amp; Control </a:t>
            </a:r>
            <a:r>
              <a:rPr lang="en-GB" sz="2000" dirty="0">
                <a:solidFill>
                  <a:prstClr val="black"/>
                </a:solidFill>
              </a:rPr>
              <a:t>System hardware integration is done. Full communication protocol is implemented. Relevant XFEL bunch structure and timing on firmware level are implemented and can be tuned in real time via user </a:t>
            </a:r>
            <a:r>
              <a:rPr lang="en-GB" sz="2000" dirty="0" smtClean="0">
                <a:solidFill>
                  <a:prstClr val="black"/>
                </a:solidFill>
              </a:rPr>
              <a:t>GUI</a:t>
            </a:r>
          </a:p>
          <a:p>
            <a:pPr marL="457200" lvl="1" indent="0" eaLnBrk="0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F28E00"/>
              </a:buClr>
              <a:buFont typeface="Wingdings" pitchFamily="2" charset="2"/>
              <a:buNone/>
            </a:pPr>
            <a:endParaRPr lang="de-DE" sz="2000" dirty="0">
              <a:solidFill>
                <a:prstClr val="black"/>
              </a:solidFill>
            </a:endParaRPr>
          </a:p>
        </p:txBody>
      </p:sp>
      <p:sp>
        <p:nvSpPr>
          <p:cNvPr id="5123" name="Textplatzhalter 12"/>
          <p:cNvSpPr>
            <a:spLocks noGrp="1"/>
          </p:cNvSpPr>
          <p:nvPr>
            <p:ph type="body" sz="quarter" idx="11"/>
          </p:nvPr>
        </p:nvSpPr>
        <p:spPr>
          <a:xfrm>
            <a:off x="107950" y="71438"/>
            <a:ext cx="7056338" cy="923925"/>
          </a:xfrm>
        </p:spPr>
        <p:txBody>
          <a:bodyPr anchor="ctr"/>
          <a:lstStyle/>
          <a:p>
            <a:pPr eaLnBrk="1" hangingPunct="1"/>
            <a:r>
              <a:rPr lang="en-US" dirty="0" smtClean="0"/>
              <a:t>Status Firm- and Software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Inhaltsplatzhalter 11"/>
          <p:cNvSpPr>
            <a:spLocks noGrp="1"/>
          </p:cNvSpPr>
          <p:nvPr>
            <p:ph sz="quarter" idx="10"/>
          </p:nvPr>
        </p:nvSpPr>
        <p:spPr>
          <a:xfrm>
            <a:off x="755576" y="1124744"/>
            <a:ext cx="8280920" cy="4824536"/>
          </a:xfrm>
        </p:spPr>
        <p:txBody>
          <a:bodyPr/>
          <a:lstStyle/>
          <a:p>
            <a:pPr marL="457200" lvl="1" indent="0">
              <a:buClr>
                <a:srgbClr val="F28E00"/>
              </a:buClr>
              <a:buNone/>
            </a:pPr>
            <a:r>
              <a:rPr lang="en-US" sz="2000" dirty="0" smtClean="0"/>
              <a:t> </a:t>
            </a:r>
          </a:p>
          <a:p>
            <a:pPr marL="800100" lvl="1" indent="-342900">
              <a:buClr>
                <a:srgbClr val="F28E00"/>
              </a:buClr>
              <a:buFont typeface="Wingdings" pitchFamily="2" charset="2"/>
              <a:buChar char="q"/>
            </a:pPr>
            <a:r>
              <a:rPr lang="en-US" sz="2000" dirty="0" smtClean="0"/>
              <a:t>HERA </a:t>
            </a:r>
            <a:r>
              <a:rPr lang="en-US" sz="2000" dirty="0"/>
              <a:t>South Integration </a:t>
            </a:r>
            <a:r>
              <a:rPr lang="en-US" sz="2000" dirty="0" smtClean="0"/>
              <a:t>tests</a:t>
            </a:r>
            <a:endParaRPr lang="en-US" sz="2000" dirty="0"/>
          </a:p>
          <a:p>
            <a:pPr marL="1200150" lvl="2" indent="-342900">
              <a:buClr>
                <a:srgbClr val="F28E00"/>
              </a:buClr>
              <a:buFont typeface="Wingdings" pitchFamily="2" charset="2"/>
              <a:buChar char="q"/>
            </a:pPr>
            <a:r>
              <a:rPr lang="en-GB" sz="2000" dirty="0"/>
              <a:t>A</a:t>
            </a:r>
            <a:r>
              <a:rPr lang="en-GB" sz="2000" dirty="0" smtClean="0"/>
              <a:t>s </a:t>
            </a:r>
            <a:r>
              <a:rPr lang="en-GB" sz="2000" dirty="0"/>
              <a:t>the </a:t>
            </a:r>
            <a:r>
              <a:rPr lang="en-GB" sz="2000" dirty="0" smtClean="0"/>
              <a:t>Train Build Format test </a:t>
            </a:r>
            <a:r>
              <a:rPr lang="en-GB" sz="2000" dirty="0"/>
              <a:t>with XFEL PC layer was successful, </a:t>
            </a:r>
            <a:r>
              <a:rPr lang="en-GB" sz="2000" dirty="0" smtClean="0"/>
              <a:t>XFEL would like to </a:t>
            </a:r>
            <a:r>
              <a:rPr lang="en-GB" sz="2000" dirty="0"/>
              <a:t>wait until the full 1M detector ready in HERA </a:t>
            </a:r>
            <a:r>
              <a:rPr lang="en-GB" sz="2000" dirty="0" smtClean="0"/>
              <a:t>South for test with real TB</a:t>
            </a:r>
            <a:endParaRPr lang="en-GB" sz="2000" dirty="0"/>
          </a:p>
          <a:p>
            <a:pPr marL="857250" lvl="2" indent="0">
              <a:buClr>
                <a:srgbClr val="F28E00"/>
              </a:buClr>
              <a:buNone/>
            </a:pPr>
            <a:endParaRPr lang="de-DE" sz="2000" dirty="0"/>
          </a:p>
          <a:p>
            <a:pPr marL="1200150" lvl="2" indent="-342900">
              <a:buClr>
                <a:srgbClr val="F28E00"/>
              </a:buClr>
              <a:buFont typeface="Wingdings" pitchFamily="2" charset="2"/>
              <a:buChar char="q"/>
            </a:pPr>
            <a:r>
              <a:rPr lang="en-GB" sz="2000" dirty="0"/>
              <a:t>Clock &amp; Control System integration and tuning with HERA South environment   </a:t>
            </a:r>
            <a:endParaRPr lang="en-GB" sz="2000" dirty="0" smtClean="0"/>
          </a:p>
          <a:p>
            <a:pPr marL="857250" lvl="2" indent="0">
              <a:buClr>
                <a:srgbClr val="F28E00"/>
              </a:buClr>
              <a:buNone/>
            </a:pPr>
            <a:endParaRPr lang="en-GB" sz="2000" dirty="0" smtClean="0"/>
          </a:p>
          <a:p>
            <a:pPr marL="800100" lvl="1" indent="-342900">
              <a:buClr>
                <a:srgbClr val="F28E00"/>
              </a:buClr>
              <a:buFont typeface="Wingdings" pitchFamily="2" charset="2"/>
              <a:buChar char="q"/>
            </a:pPr>
            <a:r>
              <a:rPr lang="en-GB" sz="2000" dirty="0" smtClean="0"/>
              <a:t>Remote upgrade </a:t>
            </a:r>
            <a:r>
              <a:rPr lang="en-GB" sz="2000" dirty="0"/>
              <a:t>firmware via </a:t>
            </a:r>
            <a:r>
              <a:rPr lang="en-GB" sz="2000" dirty="0" smtClean="0"/>
              <a:t>Ethernet</a:t>
            </a:r>
          </a:p>
          <a:p>
            <a:pPr marL="457200" lvl="1" indent="0">
              <a:buClr>
                <a:srgbClr val="F28E00"/>
              </a:buClr>
              <a:buNone/>
            </a:pPr>
            <a:endParaRPr lang="en-GB" sz="2000" dirty="0" smtClean="0"/>
          </a:p>
          <a:p>
            <a:pPr marL="800100" lvl="1" indent="-342900">
              <a:buClr>
                <a:srgbClr val="F28E00"/>
              </a:buClr>
              <a:buFont typeface="Wingdings" pitchFamily="2" charset="2"/>
              <a:buChar char="q"/>
            </a:pPr>
            <a:r>
              <a:rPr lang="en-GB" sz="2000" dirty="0" smtClean="0"/>
              <a:t>Firmware </a:t>
            </a:r>
            <a:r>
              <a:rPr lang="en-GB" sz="2000" dirty="0"/>
              <a:t>optimization for AGIPD </a:t>
            </a:r>
            <a:r>
              <a:rPr lang="en-GB" sz="2000" dirty="0" smtClean="0"/>
              <a:t>1.1</a:t>
            </a:r>
            <a:endParaRPr lang="en-GB" sz="2000" dirty="0"/>
          </a:p>
          <a:p>
            <a:pPr marL="457200" lvl="1" indent="0">
              <a:buClr>
                <a:srgbClr val="F28E00"/>
              </a:buClr>
              <a:buNone/>
            </a:pPr>
            <a:endParaRPr lang="de-DE" sz="2000" dirty="0"/>
          </a:p>
          <a:p>
            <a:pPr marL="800100" lvl="1" indent="-342900">
              <a:buClr>
                <a:srgbClr val="F28E00"/>
              </a:buClr>
              <a:buFont typeface="Wingdings" pitchFamily="2" charset="2"/>
              <a:buChar char="q"/>
            </a:pPr>
            <a:endParaRPr lang="de-DE" sz="2000" dirty="0"/>
          </a:p>
        </p:txBody>
      </p:sp>
      <p:sp>
        <p:nvSpPr>
          <p:cNvPr id="5123" name="Textplatzhalter 12"/>
          <p:cNvSpPr>
            <a:spLocks noGrp="1"/>
          </p:cNvSpPr>
          <p:nvPr>
            <p:ph type="body" sz="quarter" idx="11"/>
          </p:nvPr>
        </p:nvSpPr>
        <p:spPr>
          <a:xfrm>
            <a:off x="107950" y="71438"/>
            <a:ext cx="6265863" cy="923925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dirty="0" smtClean="0"/>
              <a:t>Outlook Firm- and Software </a:t>
            </a:r>
          </a:p>
        </p:txBody>
      </p:sp>
    </p:spTree>
    <p:extLst>
      <p:ext uri="{BB962C8B-B14F-4D97-AF65-F5344CB8AC3E}">
        <p14:creationId xmlns:p14="http://schemas.microsoft.com/office/powerpoint/2010/main" val="188426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Larissa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1001</Words>
  <Application>Microsoft Macintosh PowerPoint</Application>
  <PresentationFormat>On-screen Show (4:3)</PresentationFormat>
  <Paragraphs>189</Paragraphs>
  <Slides>18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 Black</vt:lpstr>
      <vt:lpstr>Arial Narrow</vt:lpstr>
      <vt:lpstr>Arial Unicode MS</vt:lpstr>
      <vt:lpstr>Calibri</vt:lpstr>
      <vt:lpstr>Comic Sans MS</vt:lpstr>
      <vt:lpstr>Courier New</vt:lpstr>
      <vt:lpstr>Wingdings</vt:lpstr>
      <vt:lpstr>Arial</vt:lpstr>
      <vt:lpstr>Office Theme</vt:lpstr>
      <vt:lpstr>2_Larissa</vt:lpstr>
      <vt:lpstr>1_Office Theme</vt:lpstr>
      <vt:lpstr> The AGIPD Project   December 2016 – XDAC</vt:lpstr>
      <vt:lpstr>The AGIPD Read Out-Principle</vt:lpstr>
      <vt:lpstr>The AGIPD Parameters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Wafer-Scale Testing of AGIPD 1.1</vt:lpstr>
      <vt:lpstr>Wafer-Scale Testing of AGIPD 1.1</vt:lpstr>
      <vt:lpstr>PowerPoint Presentation</vt:lpstr>
      <vt:lpstr>PowerPoint Presentation</vt:lpstr>
    </vt:vector>
  </TitlesOfParts>
  <Company>DESY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AGIPD Project   April 2016 – MB Eu.XFEL</dc:title>
  <dc:creator>Heinz</dc:creator>
  <cp:lastModifiedBy>Microsoft Office User</cp:lastModifiedBy>
  <cp:revision>114</cp:revision>
  <cp:lastPrinted>2016-05-20T15:21:45Z</cp:lastPrinted>
  <dcterms:created xsi:type="dcterms:W3CDTF">2016-04-21T11:36:09Z</dcterms:created>
  <dcterms:modified xsi:type="dcterms:W3CDTF">2016-12-13T15:02:26Z</dcterms:modified>
</cp:coreProperties>
</file>