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9" r:id="rId2"/>
    <p:sldId id="273" r:id="rId3"/>
    <p:sldId id="274" r:id="rId4"/>
    <p:sldId id="300" r:id="rId5"/>
    <p:sldId id="293" r:id="rId6"/>
    <p:sldId id="294" r:id="rId7"/>
    <p:sldId id="295" r:id="rId8"/>
    <p:sldId id="296" r:id="rId9"/>
    <p:sldId id="303" r:id="rId10"/>
    <p:sldId id="299" r:id="rId11"/>
    <p:sldId id="305" r:id="rId12"/>
    <p:sldId id="306" r:id="rId13"/>
    <p:sldId id="297" r:id="rId14"/>
    <p:sldId id="307" r:id="rId15"/>
    <p:sldId id="301" r:id="rId16"/>
    <p:sldId id="304" r:id="rId17"/>
    <p:sldId id="298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fen Hauf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1576" y="-112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05T14:16:29.369" idx="1">
    <p:pos x="10" y="10"/>
    <p:text>Add block diagram of how pipeline looks like for FastCCD, AGIPD, LPD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05T14:16:29.369" idx="2">
    <p:pos x="10" y="10"/>
    <p:text>Add block diagram of how pipeline looks like for FastCCD, AGIPD, LPD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13.12.16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13.12.16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emf"/><Relationship Id="rId13" Type="http://schemas.openxmlformats.org/officeDocument/2006/relationships/image" Target="../media/image1.emf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Calibration Data Processing and Simulation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baseline="0" dirty="0" smtClean="0"/>
              <a:t>Steffen Hauf</a:t>
            </a:r>
            <a:endParaRPr lang="en-US" sz="9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em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Calibration Data Processing and Simulation</a:t>
            </a:r>
            <a:br>
              <a:rPr lang="en-GB" dirty="0" smtClean="0"/>
            </a:br>
            <a:r>
              <a:rPr lang="en-GB" dirty="0" smtClean="0"/>
              <a:t>21</a:t>
            </a:r>
            <a:r>
              <a:rPr lang="en-GB" baseline="30000" dirty="0" smtClean="0"/>
              <a:t>st</a:t>
            </a:r>
            <a:r>
              <a:rPr lang="en-GB" dirty="0" smtClean="0"/>
              <a:t> Detector Advisory Committee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Steffen Hauf</a:t>
            </a:r>
            <a:r>
              <a:rPr lang="en-GB" dirty="0"/>
              <a:t> </a:t>
            </a:r>
            <a:r>
              <a:rPr lang="en-GB" dirty="0" smtClean="0"/>
              <a:t>for the Detector Group</a:t>
            </a:r>
            <a:endParaRPr lang="en-GB" dirty="0"/>
          </a:p>
          <a:p>
            <a:r>
              <a:rPr lang="en-GB" dirty="0" smtClean="0"/>
              <a:t>Hamburg, </a:t>
            </a:r>
            <a:r>
              <a:rPr lang="en-GB" dirty="0" smtClean="0"/>
              <a:t>14.12.16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of Incidence Studies - Motivation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03789" y="2734129"/>
            <a:ext cx="3019383" cy="24620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95163" y="1783752"/>
            <a:ext cx="987412" cy="91150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01841" y="1783752"/>
            <a:ext cx="1155874" cy="88558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84983" y="1814114"/>
            <a:ext cx="641456" cy="84226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855166" y="1814114"/>
            <a:ext cx="71273" cy="84226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926439" y="1814114"/>
            <a:ext cx="460035" cy="86818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829249" y="1697493"/>
            <a:ext cx="194380" cy="20732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66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29" name="Rectangle 28"/>
          <p:cNvSpPr/>
          <p:nvPr/>
        </p:nvSpPr>
        <p:spPr>
          <a:xfrm rot="1582484">
            <a:off x="5413643" y="5180088"/>
            <a:ext cx="1052761" cy="2622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005017" y="4488870"/>
            <a:ext cx="1042351" cy="66839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922137" y="4488870"/>
            <a:ext cx="945432" cy="60360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294837" y="4519232"/>
            <a:ext cx="641456" cy="84226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865020" y="4519232"/>
            <a:ext cx="71273" cy="84226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936293" y="4519232"/>
            <a:ext cx="385386" cy="87127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839103" y="4402611"/>
            <a:ext cx="194380" cy="20732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66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36" name="Rectangle 35"/>
          <p:cNvSpPr/>
          <p:nvPr/>
        </p:nvSpPr>
        <p:spPr>
          <a:xfrm>
            <a:off x="6486113" y="5436152"/>
            <a:ext cx="1052761" cy="2622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37" name="Rectangle 36"/>
          <p:cNvSpPr/>
          <p:nvPr/>
        </p:nvSpPr>
        <p:spPr>
          <a:xfrm rot="20141831">
            <a:off x="7532665" y="5186857"/>
            <a:ext cx="1052761" cy="2622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40" name="TextBox 39"/>
          <p:cNvSpPr txBox="1"/>
          <p:nvPr/>
        </p:nvSpPr>
        <p:spPr>
          <a:xfrm>
            <a:off x="6673744" y="3511607"/>
            <a:ext cx="596101" cy="544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200" dirty="0" smtClean="0"/>
              <a:t>vs.</a:t>
            </a:r>
          </a:p>
        </p:txBody>
      </p:sp>
      <p:sp>
        <p:nvSpPr>
          <p:cNvPr id="41" name="Chord 40"/>
          <p:cNvSpPr/>
          <p:nvPr/>
        </p:nvSpPr>
        <p:spPr>
          <a:xfrm rot="17447282" flipH="1" flipV="1">
            <a:off x="6634868" y="2721171"/>
            <a:ext cx="336927" cy="336907"/>
          </a:xfrm>
          <a:prstGeom prst="chord">
            <a:avLst/>
          </a:prstGeom>
          <a:solidFill>
            <a:srgbClr val="FFBF5F">
              <a:alpha val="73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42" name="Chord 41"/>
          <p:cNvSpPr/>
          <p:nvPr/>
        </p:nvSpPr>
        <p:spPr>
          <a:xfrm rot="16512912" flipH="1" flipV="1">
            <a:off x="7335021" y="2671978"/>
            <a:ext cx="219532" cy="409376"/>
          </a:xfrm>
          <a:prstGeom prst="chord">
            <a:avLst>
              <a:gd name="adj1" fmla="val 2700000"/>
              <a:gd name="adj2" fmla="val 15537243"/>
            </a:avLst>
          </a:prstGeom>
          <a:solidFill>
            <a:srgbClr val="FFBF5F">
              <a:alpha val="73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43" name="Chord 42"/>
          <p:cNvSpPr/>
          <p:nvPr/>
        </p:nvSpPr>
        <p:spPr>
          <a:xfrm rot="16512912" flipH="1" flipV="1">
            <a:off x="7994128" y="2598229"/>
            <a:ext cx="247696" cy="534997"/>
          </a:xfrm>
          <a:prstGeom prst="chord">
            <a:avLst>
              <a:gd name="adj1" fmla="val 2700000"/>
              <a:gd name="adj2" fmla="val 15537243"/>
            </a:avLst>
          </a:prstGeom>
          <a:solidFill>
            <a:srgbClr val="FFBF5F">
              <a:alpha val="73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44" name="Chord 43"/>
          <p:cNvSpPr/>
          <p:nvPr/>
        </p:nvSpPr>
        <p:spPr>
          <a:xfrm rot="16512912" flipH="1">
            <a:off x="6090352" y="2729255"/>
            <a:ext cx="250603" cy="306349"/>
          </a:xfrm>
          <a:prstGeom prst="chord">
            <a:avLst>
              <a:gd name="adj1" fmla="val 2700000"/>
              <a:gd name="adj2" fmla="val 15537243"/>
            </a:avLst>
          </a:prstGeom>
          <a:solidFill>
            <a:srgbClr val="FFBF5F">
              <a:alpha val="73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45" name="Chord 44"/>
          <p:cNvSpPr/>
          <p:nvPr/>
        </p:nvSpPr>
        <p:spPr>
          <a:xfrm rot="16512912" flipH="1">
            <a:off x="5519823" y="2578627"/>
            <a:ext cx="200528" cy="504745"/>
          </a:xfrm>
          <a:prstGeom prst="chord">
            <a:avLst>
              <a:gd name="adj1" fmla="val 2700000"/>
              <a:gd name="adj2" fmla="val 15537243"/>
            </a:avLst>
          </a:prstGeom>
          <a:solidFill>
            <a:srgbClr val="FFBF5F">
              <a:alpha val="73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46" name="Chord 45"/>
          <p:cNvSpPr/>
          <p:nvPr/>
        </p:nvSpPr>
        <p:spPr>
          <a:xfrm rot="17447282" flipH="1" flipV="1">
            <a:off x="6722475" y="5426289"/>
            <a:ext cx="336927" cy="336907"/>
          </a:xfrm>
          <a:prstGeom prst="chord">
            <a:avLst/>
          </a:prstGeom>
          <a:solidFill>
            <a:srgbClr val="FFBF5F">
              <a:alpha val="73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48" name="Chord 47"/>
          <p:cNvSpPr/>
          <p:nvPr/>
        </p:nvSpPr>
        <p:spPr>
          <a:xfrm rot="17447282" flipH="1" flipV="1">
            <a:off x="7159967" y="5436151"/>
            <a:ext cx="336927" cy="336907"/>
          </a:xfrm>
          <a:prstGeom prst="chord">
            <a:avLst/>
          </a:prstGeom>
          <a:solidFill>
            <a:srgbClr val="FFBF5F">
              <a:alpha val="73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49" name="Chord 48"/>
          <p:cNvSpPr/>
          <p:nvPr/>
        </p:nvSpPr>
        <p:spPr>
          <a:xfrm rot="15542482" flipH="1" flipV="1">
            <a:off x="7947348" y="5147980"/>
            <a:ext cx="336927" cy="336907"/>
          </a:xfrm>
          <a:prstGeom prst="chord">
            <a:avLst/>
          </a:prstGeom>
          <a:solidFill>
            <a:srgbClr val="FFBF5F">
              <a:alpha val="73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50" name="Chord 49"/>
          <p:cNvSpPr/>
          <p:nvPr/>
        </p:nvSpPr>
        <p:spPr>
          <a:xfrm rot="18681764" flipH="1" flipV="1">
            <a:off x="6006641" y="5345446"/>
            <a:ext cx="336927" cy="336907"/>
          </a:xfrm>
          <a:prstGeom prst="chord">
            <a:avLst/>
          </a:prstGeom>
          <a:solidFill>
            <a:srgbClr val="FFBF5F">
              <a:alpha val="73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51" name="Chord 50"/>
          <p:cNvSpPr/>
          <p:nvPr/>
        </p:nvSpPr>
        <p:spPr>
          <a:xfrm rot="18681764" flipH="1" flipV="1">
            <a:off x="5640692" y="5096151"/>
            <a:ext cx="336927" cy="336907"/>
          </a:xfrm>
          <a:prstGeom prst="chord">
            <a:avLst/>
          </a:prstGeom>
          <a:solidFill>
            <a:srgbClr val="FFBF5F">
              <a:alpha val="73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572312" y="1868571"/>
            <a:ext cx="3483769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884" indent="-267884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 How does the point- and line-spread function look like at higher angles of  incidence?</a:t>
            </a:r>
          </a:p>
          <a:p>
            <a:r>
              <a:rPr lang="en-US" sz="1800" smtClean="0"/>
              <a:t> Do we still gain in resolution through smaller pixels? What is the benefit (if at all) with increasing detector size?</a:t>
            </a:r>
          </a:p>
          <a:p>
            <a:r>
              <a:rPr lang="en-US" sz="1800" smtClean="0"/>
              <a:t>Are segmented detectors a possible solution? Can we minimize systematic uncertainties of position resolution by segmenting the detector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9612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of Incidence Studies - Motivation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312" y="1868571"/>
            <a:ext cx="3483769" cy="3889375"/>
          </a:xfrm>
        </p:spPr>
        <p:txBody>
          <a:bodyPr/>
          <a:lstStyle/>
          <a:p>
            <a:r>
              <a:rPr lang="en-US" sz="1800" dirty="0" smtClean="0"/>
              <a:t> How does the point- and line-spread function look like at higher angles of  incidence?</a:t>
            </a:r>
          </a:p>
          <a:p>
            <a:r>
              <a:rPr lang="en-US" sz="1800" dirty="0" smtClean="0"/>
              <a:t> Do we still gain in resolution through smaller pixels? What is the benefit (if at all) with increasing detector size?</a:t>
            </a:r>
          </a:p>
          <a:p>
            <a:r>
              <a:rPr lang="en-US" sz="1800" dirty="0" smtClean="0"/>
              <a:t>Are segmented detectors a possible solution? Can we minimize systematic uncertainties of position resolution by segmenting the detector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516" y="1864700"/>
            <a:ext cx="4964484" cy="41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of Incidence Studies - Motivation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312" y="1868571"/>
            <a:ext cx="3483769" cy="3889375"/>
          </a:xfrm>
        </p:spPr>
        <p:txBody>
          <a:bodyPr/>
          <a:lstStyle/>
          <a:p>
            <a:r>
              <a:rPr lang="en-US" sz="1800" dirty="0" smtClean="0"/>
              <a:t> How does the point- and line-spread function look like at higher angles of  incidence?</a:t>
            </a:r>
          </a:p>
          <a:p>
            <a:r>
              <a:rPr lang="en-US" sz="1800" dirty="0" smtClean="0"/>
              <a:t> Do we still gain in resolution through smaller pixels? What is the benefit (if at all) with increasing detector size?</a:t>
            </a:r>
          </a:p>
          <a:p>
            <a:r>
              <a:rPr lang="en-US" sz="1800" dirty="0" smtClean="0"/>
              <a:t>Are segmented detectors a possible solution? Can we minimize systematic uncertainties of position resolution by segmenting the detector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516" y="1864701"/>
            <a:ext cx="4964484" cy="41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Simulation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7931" y="1753171"/>
            <a:ext cx="8564231" cy="850980"/>
          </a:xfrm>
        </p:spPr>
        <p:txBody>
          <a:bodyPr/>
          <a:lstStyle/>
          <a:p>
            <a:r>
              <a:rPr lang="en-US" sz="1800" dirty="0"/>
              <a:t> </a:t>
            </a:r>
            <a:r>
              <a:rPr lang="en-US" sz="1800" dirty="0" smtClean="0"/>
              <a:t>Simulation studies for AOI performed by T. </a:t>
            </a:r>
            <a:r>
              <a:rPr lang="en-US" sz="1800" dirty="0" err="1" smtClean="0"/>
              <a:t>Rüter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</a:t>
            </a:r>
            <a:r>
              <a:rPr lang="en-US" sz="1800" dirty="0" smtClean="0"/>
              <a:t>Using X-CSIT and Detector Simulation Pipelines (DSPs) of our in-house framework to estimate charge cloud size at different AOI.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212269" y="5811373"/>
            <a:ext cx="4649096" cy="73640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Charge/Event distribution for normal incidence, 10, 20, 30, 40 50 degree incidence. Note the logarithmic scale. Beam from the left.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914" y="2824835"/>
            <a:ext cx="5780328" cy="2890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41" y="2798919"/>
            <a:ext cx="3094731" cy="30947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8532" y="5507133"/>
            <a:ext cx="1542089" cy="3369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Position (</a:t>
            </a:r>
            <a:r>
              <a:rPr lang="en-US" sz="1200" dirty="0" err="1" smtClean="0"/>
              <a:t>arb</a:t>
            </a:r>
            <a:r>
              <a:rPr lang="en-US" sz="1200" dirty="0" smtClean="0"/>
              <a:t>. </a:t>
            </a:r>
            <a:r>
              <a:rPr lang="en-US" sz="1200" dirty="0"/>
              <a:t>u</a:t>
            </a:r>
            <a:r>
              <a:rPr lang="en-US" sz="1200" dirty="0" smtClean="0"/>
              <a:t>nits)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2819" y="5568828"/>
            <a:ext cx="1542089" cy="3369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Position (</a:t>
            </a:r>
            <a:r>
              <a:rPr lang="en-US" sz="1200" dirty="0" err="1" smtClean="0"/>
              <a:t>arb</a:t>
            </a:r>
            <a:r>
              <a:rPr lang="en-US" sz="1200" dirty="0" smtClean="0"/>
              <a:t>. </a:t>
            </a:r>
            <a:r>
              <a:rPr lang="en-US" sz="1200" dirty="0"/>
              <a:t>u</a:t>
            </a:r>
            <a:r>
              <a:rPr lang="en-US" sz="1200" dirty="0" smtClean="0"/>
              <a:t>nits)</a:t>
            </a:r>
          </a:p>
        </p:txBody>
      </p:sp>
    </p:spTree>
    <p:extLst>
      <p:ext uri="{BB962C8B-B14F-4D97-AF65-F5344CB8AC3E}">
        <p14:creationId xmlns:p14="http://schemas.microsoft.com/office/powerpoint/2010/main" val="388317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of Incidence Studies </a:t>
            </a:r>
            <a:r>
              <a:rPr lang="en-US" dirty="0" smtClean="0"/>
              <a:t>– Preliminary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7326"/>
            <a:ext cx="9144000" cy="183546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491991" y="2475551"/>
            <a:ext cx="528945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33815" y="1961151"/>
            <a:ext cx="3263705" cy="4340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/>
              <a:t>Larger angle of incidence</a:t>
            </a:r>
            <a:endParaRPr lang="en-US" sz="20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99695" y="4878452"/>
            <a:ext cx="528945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1519" y="4862377"/>
            <a:ext cx="3263705" cy="4340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/>
              <a:t>Larger displacement error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5511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Preliminary 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997"/>
            <a:ext cx="4742893" cy="2371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297" y="1584751"/>
            <a:ext cx="4841703" cy="1936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657" y="3704695"/>
            <a:ext cx="4635674" cy="1854269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220982" y="3867679"/>
            <a:ext cx="4649096" cy="90085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Signals spaced at 0, 10, 20, 30, 40, 50 degree irradiance from a source 7 cm from a 1Mpix detector with 200um pixels (right hemisphere)</a:t>
            </a:r>
          </a:p>
          <a:p>
            <a:r>
              <a:rPr lang="en-US" sz="1600" dirty="0" smtClean="0">
                <a:sym typeface="Wingdings"/>
              </a:rPr>
              <a:t> In general all is parameterized, simulations planned for pixel sizes 40-200um</a:t>
            </a:r>
            <a:endParaRPr lang="en-US" sz="1600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652182" y="5691655"/>
            <a:ext cx="4167202" cy="90085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Signal function (blue) and convolution kernel for AOI simulations (green) at normal and 10 degree incidence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52162" y="1286001"/>
            <a:ext cx="155950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5695" y="771600"/>
            <a:ext cx="3263705" cy="4340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 smtClean="0"/>
              <a:t>Larger angle of incidence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7182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1" y="1554216"/>
            <a:ext cx="5661474" cy="3396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Preliminary Results</a:t>
            </a:r>
            <a:endParaRPr lang="en-US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50569" y="4917273"/>
            <a:ext cx="4649096" cy="119888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Relative intensity deviation from ideal signal by AOI effects, sub-pixel evaluated (blue) and re-binned to pixel boundaries </a:t>
            </a:r>
            <a:r>
              <a:rPr lang="en-US" sz="1600" dirty="0" smtClean="0"/>
              <a:t>(red), with scaled signal superimposed (green). </a:t>
            </a:r>
            <a:r>
              <a:rPr lang="en-US" sz="1600" dirty="0" smtClean="0"/>
              <a:t>Above 30 degrees charge majority pixel is wrong.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302" y="609130"/>
            <a:ext cx="3565155" cy="2139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303" y="2628151"/>
            <a:ext cx="3549078" cy="2129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225" y="4686757"/>
            <a:ext cx="3565155" cy="21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7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7" y="2024067"/>
            <a:ext cx="7921625" cy="4286459"/>
          </a:xfrm>
        </p:spPr>
        <p:txBody>
          <a:bodyPr/>
          <a:lstStyle/>
          <a:p>
            <a:r>
              <a:rPr lang="en-US" sz="1800" dirty="0" smtClean="0"/>
              <a:t> Progress on calibration processing software development has been slowed by man power needs for CAS and </a:t>
            </a:r>
            <a:r>
              <a:rPr lang="en-US" sz="1800" dirty="0" err="1" smtClean="0"/>
              <a:t>Karabo</a:t>
            </a:r>
            <a:r>
              <a:rPr lang="en-US" sz="1800" dirty="0" smtClean="0"/>
              <a:t> 2.0. Nevertheless:</a:t>
            </a:r>
          </a:p>
          <a:p>
            <a:pPr lvl="1"/>
            <a:r>
              <a:rPr lang="en-US" sz="1800" dirty="0" smtClean="0"/>
              <a:t>WP-75 migrated most devices already to </a:t>
            </a:r>
            <a:r>
              <a:rPr lang="en-US" sz="1800" dirty="0" err="1" smtClean="0"/>
              <a:t>Karabo</a:t>
            </a:r>
            <a:r>
              <a:rPr lang="en-US" sz="1800" dirty="0" smtClean="0"/>
              <a:t> 2.0 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err="1" smtClean="0"/>
              <a:t>Gui</a:t>
            </a:r>
            <a:r>
              <a:rPr lang="en-US" sz="1800" dirty="0" smtClean="0"/>
              <a:t>-sketches and requirement documents have been worked out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err="1" smtClean="0"/>
              <a:t>Karabo</a:t>
            </a:r>
            <a:r>
              <a:rPr lang="en-US" sz="1800" dirty="0" smtClean="0"/>
              <a:t> 2.0 will be introduced to XFEL on Dec. </a:t>
            </a:r>
            <a:r>
              <a:rPr lang="en-US" sz="1800" dirty="0" smtClean="0"/>
              <a:t>19</a:t>
            </a:r>
            <a:r>
              <a:rPr lang="en-US" sz="1800" baseline="30000" dirty="0" smtClean="0"/>
              <a:t>th</a:t>
            </a:r>
          </a:p>
          <a:p>
            <a:r>
              <a:rPr lang="en-US" sz="1800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Existing software in steady state:</a:t>
            </a:r>
          </a:p>
          <a:p>
            <a:pPr lvl="1"/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Two bug fixes in last six months</a:t>
            </a:r>
          </a:p>
          <a:p>
            <a:pPr lvl="1"/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Extensive use in analysis for </a:t>
            </a:r>
            <a:r>
              <a:rPr lang="en-US" sz="1800" dirty="0" err="1" smtClean="0">
                <a:sym typeface="Wingdings"/>
              </a:rPr>
              <a:t>FastCCD</a:t>
            </a:r>
            <a:r>
              <a:rPr lang="en-US" sz="1800" dirty="0" smtClean="0">
                <a:sym typeface="Wingdings"/>
              </a:rPr>
              <a:t>, LPD, AGIPD (in-house),  Simulations</a:t>
            </a:r>
          </a:p>
          <a:p>
            <a:pPr lvl="1"/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Results obtained frequently led to feedback to consortia and improvements in detector operation as well as correction and characterization methodology.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6550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7" y="2024067"/>
            <a:ext cx="7921625" cy="4286459"/>
          </a:xfrm>
        </p:spPr>
        <p:txBody>
          <a:bodyPr/>
          <a:lstStyle/>
          <a:p>
            <a:r>
              <a:rPr lang="en-US" sz="1800" dirty="0"/>
              <a:t> </a:t>
            </a:r>
            <a:r>
              <a:rPr lang="en-US" sz="1800" dirty="0" smtClean="0"/>
              <a:t>Angle of incidence studies show that segmented detector can reduce errors</a:t>
            </a:r>
            <a:endParaRPr lang="en-US" sz="1800" dirty="0" smtClean="0"/>
          </a:p>
          <a:p>
            <a:pPr lvl="1"/>
            <a:r>
              <a:rPr lang="en-US" sz="1800" dirty="0" smtClean="0"/>
              <a:t> At &gt;30 degrees, majority charge pixel may be incorrectly attributed, even at 200um pixel size</a:t>
            </a:r>
          </a:p>
          <a:p>
            <a:pPr lvl="1"/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Correction for certain experimental scenarios may be possible, but potentially large uncertainties: interplay between AOI effects, charge cloud size, split event generation, and noise thresholds in split-charge detection  simulations are enabled to look at these details</a:t>
            </a:r>
          </a:p>
          <a:p>
            <a:pPr lvl="1"/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Segmenting detector reduces errors, as AOI is reduced</a:t>
            </a:r>
          </a:p>
          <a:p>
            <a:pPr lvl="1"/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Initial tool-chain to simulate arbitrary pixel sizes: plan 40-200 um in steps using full XCSIT – DSP </a:t>
            </a:r>
            <a:r>
              <a:rPr lang="en-US" sz="1800" dirty="0" err="1" smtClean="0">
                <a:sym typeface="Wingdings"/>
              </a:rPr>
              <a:t>toolchain</a:t>
            </a:r>
            <a:r>
              <a:rPr lang="en-US" sz="1800" dirty="0" smtClean="0">
                <a:sym typeface="Wingdings"/>
              </a:rPr>
              <a:t> (e.g. add effects of electronics and signal processing).</a:t>
            </a:r>
            <a:endParaRPr lang="en-US" sz="1800" dirty="0" smtClean="0">
              <a:sym typeface="Wingdings"/>
            </a:endParaRP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9303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Progress since last X-DAC</a:t>
            </a:r>
          </a:p>
          <a:p>
            <a:r>
              <a:rPr lang="en-GB" sz="1800" dirty="0" smtClean="0"/>
              <a:t>Highlights: </a:t>
            </a:r>
            <a:r>
              <a:rPr lang="en-GB" sz="1800" dirty="0" err="1" smtClean="0"/>
              <a:t>FastCCD</a:t>
            </a:r>
            <a:r>
              <a:rPr lang="en-GB" sz="1800" dirty="0" smtClean="0"/>
              <a:t>, </a:t>
            </a:r>
            <a:r>
              <a:rPr lang="en-GB" sz="1800" dirty="0" smtClean="0"/>
              <a:t>LPD, Angle of </a:t>
            </a:r>
            <a:r>
              <a:rPr lang="en-GB" sz="1800" dirty="0" smtClean="0"/>
              <a:t>Incidence Simulations</a:t>
            </a:r>
            <a:endParaRPr lang="en-GB" sz="1800" dirty="0" smtClean="0"/>
          </a:p>
          <a:p>
            <a:r>
              <a:rPr lang="en-GB" sz="1800" dirty="0" smtClean="0"/>
              <a:t>Outlook, Open Issues, Conclusion</a:t>
            </a:r>
            <a:endParaRPr lang="en-GB" sz="1800" dirty="0"/>
          </a:p>
          <a:p>
            <a:pPr marL="741741" lvl="3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Since last X-DAC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91" y="1623576"/>
            <a:ext cx="8532813" cy="4790352"/>
          </a:xfrm>
        </p:spPr>
        <p:txBody>
          <a:bodyPr/>
          <a:lstStyle/>
          <a:p>
            <a:r>
              <a:rPr lang="en-GB" sz="1800" dirty="0" smtClean="0"/>
              <a:t>Progress since last X-DAC is limited, as S. Hauf was assigned to </a:t>
            </a:r>
            <a:r>
              <a:rPr lang="en-GB" sz="1800" dirty="0" err="1" smtClean="0"/>
              <a:t>Karabo</a:t>
            </a:r>
            <a:r>
              <a:rPr lang="en-GB" sz="1800" dirty="0" smtClean="0"/>
              <a:t> Consolidation within CAS for previous months: </a:t>
            </a:r>
            <a:r>
              <a:rPr lang="en-GB" sz="1800" dirty="0" err="1" smtClean="0"/>
              <a:t>Karabo</a:t>
            </a:r>
            <a:r>
              <a:rPr lang="en-GB" sz="1800" dirty="0" smtClean="0"/>
              <a:t> 2.0 has been released!</a:t>
            </a:r>
          </a:p>
          <a:p>
            <a:pPr lvl="1"/>
            <a:r>
              <a:rPr lang="en-GB" sz="1800" dirty="0" smtClean="0"/>
              <a:t>Central </a:t>
            </a:r>
            <a:r>
              <a:rPr lang="en-GB" sz="1800" dirty="0" err="1" smtClean="0"/>
              <a:t>Eventloop</a:t>
            </a:r>
            <a:r>
              <a:rPr lang="en-GB" sz="1800" dirty="0" smtClean="0"/>
              <a:t> to improve broker messaging</a:t>
            </a:r>
          </a:p>
          <a:p>
            <a:pPr lvl="1"/>
            <a:r>
              <a:rPr lang="en-GB" sz="1800" dirty="0" smtClean="0"/>
              <a:t>Multi-topic support in core: allows for further load balancing in future</a:t>
            </a:r>
          </a:p>
          <a:p>
            <a:pPr lvl="1"/>
            <a:r>
              <a:rPr lang="en-GB" sz="1800" dirty="0" smtClean="0"/>
              <a:t>Central Project DB based on </a:t>
            </a:r>
            <a:r>
              <a:rPr lang="en-GB" sz="1800" dirty="0" err="1" smtClean="0"/>
              <a:t>eXistDB</a:t>
            </a:r>
            <a:r>
              <a:rPr lang="en-GB" sz="1800" dirty="0" smtClean="0"/>
              <a:t>, a </a:t>
            </a:r>
            <a:r>
              <a:rPr lang="en-GB" sz="1800" dirty="0" err="1" smtClean="0"/>
              <a:t>noSQL</a:t>
            </a:r>
            <a:r>
              <a:rPr lang="en-GB" sz="1800" dirty="0" smtClean="0"/>
              <a:t> database</a:t>
            </a:r>
          </a:p>
          <a:p>
            <a:pPr lvl="1"/>
            <a:r>
              <a:rPr lang="en-GB" sz="1800" dirty="0" smtClean="0"/>
              <a:t>Unified States – allows for global awareness of states</a:t>
            </a:r>
          </a:p>
          <a:p>
            <a:pPr lvl="1"/>
            <a:r>
              <a:rPr lang="en-GB" sz="1800" dirty="0" smtClean="0"/>
              <a:t>Central Alarm Service</a:t>
            </a:r>
          </a:p>
          <a:p>
            <a:pPr lvl="1"/>
            <a:r>
              <a:rPr lang="en-GB" sz="1800" dirty="0" smtClean="0"/>
              <a:t>Full documentation coverage using a facility hosted read-the-docs server</a:t>
            </a:r>
          </a:p>
          <a:p>
            <a:pPr lvl="1"/>
            <a:r>
              <a:rPr lang="en-GB" sz="1800" dirty="0" smtClean="0"/>
              <a:t>Pipelined processing now supports meta </a:t>
            </a:r>
            <a:r>
              <a:rPr lang="en-GB" sz="1800" dirty="0" smtClean="0"/>
              <a:t>data – coordinated with DM&amp;DAQ</a:t>
            </a:r>
            <a:endParaRPr lang="en-GB" sz="1800" dirty="0" smtClean="0"/>
          </a:p>
          <a:p>
            <a:pPr lvl="1"/>
            <a:r>
              <a:rPr lang="en-GB" sz="1800" dirty="0" smtClean="0"/>
              <a:t>Single multidimensional </a:t>
            </a:r>
            <a:r>
              <a:rPr lang="en-GB" sz="1800" dirty="0" err="1" smtClean="0"/>
              <a:t>datatype</a:t>
            </a:r>
            <a:r>
              <a:rPr lang="en-GB" sz="1800" dirty="0" smtClean="0"/>
              <a:t>: </a:t>
            </a:r>
            <a:r>
              <a:rPr lang="en-GB" sz="1800" dirty="0" err="1" smtClean="0"/>
              <a:t>NDArray</a:t>
            </a:r>
            <a:endParaRPr lang="en-GB" sz="1800" dirty="0" smtClean="0"/>
          </a:p>
          <a:p>
            <a:pPr lvl="1"/>
            <a:r>
              <a:rPr lang="en-GB" sz="1800" dirty="0" smtClean="0"/>
              <a:t>Revise GUI backend: unified data model allows for easy future extensions</a:t>
            </a:r>
          </a:p>
          <a:p>
            <a:pPr lvl="1"/>
            <a:r>
              <a:rPr lang="en-GB" sz="1800" dirty="0" smtClean="0"/>
              <a:t>Clarification of APIs: hardware interaction with C++ and Python bound, middle-layer for high level controls</a:t>
            </a:r>
          </a:p>
          <a:p>
            <a:pPr lvl="1"/>
            <a:r>
              <a:rPr lang="en-GB" sz="1800" dirty="0" err="1" smtClean="0"/>
              <a:t>Karabo</a:t>
            </a:r>
            <a:r>
              <a:rPr lang="en-GB" sz="1800" dirty="0" smtClean="0"/>
              <a:t> provided run </a:t>
            </a:r>
            <a:r>
              <a:rPr lang="en-GB" sz="1800" dirty="0" smtClean="0"/>
              <a:t>configuration – </a:t>
            </a:r>
            <a:r>
              <a:rPr lang="en-GB" sz="1800" dirty="0" smtClean="0"/>
              <a:t>together with ITDM</a:t>
            </a:r>
            <a:endParaRPr lang="en-GB" sz="1800" dirty="0" smtClean="0"/>
          </a:p>
          <a:p>
            <a:pPr lvl="1"/>
            <a:r>
              <a:rPr lang="is-IS" sz="1800" dirty="0" smtClean="0"/>
              <a:t> …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534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&amp; GUI Requirements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187" y="1639651"/>
            <a:ext cx="8252581" cy="4790352"/>
          </a:xfrm>
          <a:prstGeom prst="rect">
            <a:avLst/>
          </a:prstGeom>
        </p:spPr>
        <p:txBody>
          <a:bodyPr/>
          <a:lstStyle>
            <a:lvl1pPr marL="267884" indent="-267884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 Control &amp; GUI requirements for AGIPD and LPD have been documented. </a:t>
            </a:r>
            <a:br>
              <a:rPr lang="en-GB" sz="1800" dirty="0" smtClean="0"/>
            </a:br>
            <a:r>
              <a:rPr lang="en-GB" sz="1800" dirty="0" smtClean="0"/>
              <a:t>A. </a:t>
            </a:r>
            <a:r>
              <a:rPr lang="en-GB" sz="1800" dirty="0" err="1" smtClean="0"/>
              <a:t>Münnich</a:t>
            </a:r>
            <a:r>
              <a:rPr lang="en-GB" sz="1800" dirty="0" smtClean="0"/>
              <a:t> created user stories for these detectors.</a:t>
            </a: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85" y="2591803"/>
            <a:ext cx="4686199" cy="2967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729" y="3109910"/>
            <a:ext cx="5648271" cy="35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2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Since last X-DAC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Aside from </a:t>
            </a:r>
            <a:r>
              <a:rPr lang="en-GB" sz="1800" dirty="0" err="1" smtClean="0"/>
              <a:t>Karabo</a:t>
            </a:r>
            <a:r>
              <a:rPr lang="en-GB" sz="1800" dirty="0" smtClean="0"/>
              <a:t> work limiting calibration software development, calibration analysis was performed for:</a:t>
            </a:r>
          </a:p>
          <a:p>
            <a:pPr lvl="1"/>
            <a:r>
              <a:rPr lang="en-GB" sz="1800" dirty="0" err="1" smtClean="0"/>
              <a:t>FastCCD</a:t>
            </a:r>
            <a:r>
              <a:rPr lang="en-GB" sz="1800" dirty="0" smtClean="0"/>
              <a:t>: full </a:t>
            </a:r>
            <a:r>
              <a:rPr lang="en-GB" sz="1800" dirty="0" err="1" smtClean="0"/>
              <a:t>pyDetLib</a:t>
            </a:r>
            <a:r>
              <a:rPr lang="en-GB" sz="1800" dirty="0" smtClean="0"/>
              <a:t> </a:t>
            </a:r>
            <a:r>
              <a:rPr lang="en-GB" sz="1800" dirty="0" smtClean="0"/>
              <a:t>characterization and calibration implemented.</a:t>
            </a:r>
            <a:r>
              <a:rPr lang="en-GB" sz="1800" dirty="0" smtClean="0"/>
              <a:t> Discovery of </a:t>
            </a:r>
            <a:r>
              <a:rPr lang="en-GB" sz="1800" dirty="0" smtClean="0"/>
              <a:t>synch. Issues, severely hampering device performance</a:t>
            </a:r>
          </a:p>
          <a:p>
            <a:pPr lvl="1"/>
            <a:r>
              <a:rPr lang="en-GB" sz="1800" dirty="0" smtClean="0"/>
              <a:t>LPD: </a:t>
            </a:r>
            <a:r>
              <a:rPr lang="en-GB" sz="1800" dirty="0" err="1" smtClean="0"/>
              <a:t>pyDetLib</a:t>
            </a:r>
            <a:r>
              <a:rPr lang="en-GB" sz="1800" dirty="0" smtClean="0"/>
              <a:t> and additional specific analysis </a:t>
            </a:r>
            <a:r>
              <a:rPr lang="en-GB" sz="1800" dirty="0" smtClean="0"/>
              <a:t>for charge injection analysis, relative gain determination.</a:t>
            </a:r>
            <a:endParaRPr lang="en-GB" sz="1800" dirty="0" smtClean="0"/>
          </a:p>
          <a:p>
            <a:pPr lvl="1"/>
            <a:r>
              <a:rPr lang="en-GB" sz="1800" dirty="0" smtClean="0"/>
              <a:t>AGIPD: </a:t>
            </a:r>
            <a:r>
              <a:rPr lang="en-GB" sz="1800" dirty="0" err="1" smtClean="0"/>
              <a:t>pyDetLib</a:t>
            </a:r>
            <a:r>
              <a:rPr lang="en-GB" sz="1800" dirty="0" smtClean="0"/>
              <a:t> based analysis used to verify AGIPD performance and calibration as provided by consortium</a:t>
            </a:r>
          </a:p>
          <a:p>
            <a:r>
              <a:rPr lang="en-GB" sz="1800" dirty="0" smtClean="0"/>
              <a:t>Simulation work:</a:t>
            </a:r>
          </a:p>
          <a:p>
            <a:pPr lvl="1"/>
            <a:r>
              <a:rPr lang="en-GB" sz="1800" dirty="0" err="1" smtClean="0"/>
              <a:t>Ongoing</a:t>
            </a:r>
            <a:r>
              <a:rPr lang="en-GB" sz="1800" dirty="0" smtClean="0"/>
              <a:t> work for angle-of-incidence (AOI) studies. Can now model approximate response with analytic convolution.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7746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</a:t>
            </a:r>
            <a:r>
              <a:rPr lang="en-US" dirty="0" err="1" smtClean="0"/>
              <a:t>FastCCD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816322" y="1208819"/>
            <a:ext cx="4189539" cy="2585144"/>
          </a:xfrm>
        </p:spPr>
        <p:txBody>
          <a:bodyPr/>
          <a:lstStyle/>
          <a:p>
            <a:r>
              <a:rPr lang="en-US" sz="1800" dirty="0" smtClean="0"/>
              <a:t>   Careful analysis (F. </a:t>
            </a:r>
            <a:r>
              <a:rPr lang="en-US" sz="1800" dirty="0" err="1" smtClean="0"/>
              <a:t>Januschek</a:t>
            </a:r>
            <a:r>
              <a:rPr lang="en-US" sz="1800" dirty="0" smtClean="0"/>
              <a:t>) shows that a syncing issue exists on the device. 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  Significantly hampers proper characterization and corrections</a:t>
            </a:r>
          </a:p>
          <a:p>
            <a:pPr lvl="1"/>
            <a:r>
              <a:rPr lang="en-US" sz="1800" dirty="0" smtClean="0"/>
              <a:t>   LBNL will provide a firmware update to resolve issue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err="1" smtClean="0"/>
              <a:t>Ivana</a:t>
            </a:r>
            <a:r>
              <a:rPr lang="en-US" sz="1800" dirty="0" smtClean="0"/>
              <a:t> </a:t>
            </a:r>
            <a:r>
              <a:rPr lang="en-US" sz="1800" dirty="0" err="1" smtClean="0"/>
              <a:t>Klackova</a:t>
            </a:r>
            <a:r>
              <a:rPr lang="en-US" sz="1800" dirty="0" smtClean="0"/>
              <a:t> has finalized thesis on this analysis. Will return as student researcher in 2017!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908" y="3630150"/>
            <a:ext cx="4344173" cy="2130792"/>
          </a:xfrm>
          <a:prstGeom prst="rect">
            <a:avLst/>
          </a:prstGeom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4835048" y="5818409"/>
            <a:ext cx="4308952" cy="763291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Per-super column energy resolution for the lower hemisphere of the </a:t>
            </a:r>
            <a:r>
              <a:rPr lang="en-US" sz="1600" dirty="0" err="1" smtClean="0"/>
              <a:t>FastCCD</a:t>
            </a:r>
            <a:r>
              <a:rPr lang="en-US" sz="1600" dirty="0" smtClean="0"/>
              <a:t> at XFEL.EU</a:t>
            </a:r>
            <a:endParaRPr lang="en-US" sz="1600" dirty="0"/>
          </a:p>
        </p:txBody>
      </p:sp>
      <p:grpSp>
        <p:nvGrpSpPr>
          <p:cNvPr id="356" name="Group 355"/>
          <p:cNvGrpSpPr/>
          <p:nvPr/>
        </p:nvGrpSpPr>
        <p:grpSpPr>
          <a:xfrm>
            <a:off x="2343203" y="2183884"/>
            <a:ext cx="254162" cy="370318"/>
            <a:chOff x="5702785" y="2374591"/>
            <a:chExt cx="449788" cy="603535"/>
          </a:xfrm>
        </p:grpSpPr>
        <p:sp>
          <p:nvSpPr>
            <p:cNvPr id="357" name="Rectangle 35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1" name="Rectangle 360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3650998" y="2182350"/>
            <a:ext cx="253391" cy="276808"/>
            <a:chOff x="5704149" y="2374591"/>
            <a:chExt cx="448424" cy="451135"/>
          </a:xfrm>
        </p:grpSpPr>
        <p:sp>
          <p:nvSpPr>
            <p:cNvPr id="370" name="Rectangle 36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sp>
        <p:nvSpPr>
          <p:cNvPr id="376" name="Rectangle 375"/>
          <p:cNvSpPr/>
          <p:nvPr/>
        </p:nvSpPr>
        <p:spPr bwMode="auto">
          <a:xfrm>
            <a:off x="3654661" y="3211669"/>
            <a:ext cx="247229" cy="296271"/>
          </a:xfrm>
          <a:prstGeom prst="rect">
            <a:avLst/>
          </a:prstGeom>
          <a:solidFill>
            <a:srgbClr val="261748">
              <a:lumMod val="25000"/>
              <a:lumOff val="75000"/>
            </a:srgbClr>
          </a:solidFill>
          <a:ln w="9525" cap="flat" cmpd="sng" algn="ctr">
            <a:solidFill>
              <a:srgbClr val="26174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grpSp>
        <p:nvGrpSpPr>
          <p:cNvPr id="377" name="Group 376"/>
          <p:cNvGrpSpPr/>
          <p:nvPr/>
        </p:nvGrpSpPr>
        <p:grpSpPr>
          <a:xfrm>
            <a:off x="2249017" y="3229010"/>
            <a:ext cx="253391" cy="276808"/>
            <a:chOff x="5704149" y="2374591"/>
            <a:chExt cx="448424" cy="451135"/>
          </a:xfrm>
        </p:grpSpPr>
        <p:sp>
          <p:nvSpPr>
            <p:cNvPr id="378" name="Rectangle 37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2246310" y="4325096"/>
            <a:ext cx="253391" cy="276808"/>
            <a:chOff x="5704149" y="2374591"/>
            <a:chExt cx="448424" cy="451135"/>
          </a:xfrm>
        </p:grpSpPr>
        <p:sp>
          <p:nvSpPr>
            <p:cNvPr id="385" name="Rectangle 3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sp>
        <p:nvSpPr>
          <p:cNvPr id="391" name="Process 390"/>
          <p:cNvSpPr/>
          <p:nvPr/>
        </p:nvSpPr>
        <p:spPr bwMode="auto">
          <a:xfrm>
            <a:off x="1629910" y="2098316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Offset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sub.</a:t>
            </a:r>
          </a:p>
        </p:txBody>
      </p:sp>
      <p:sp>
        <p:nvSpPr>
          <p:cNvPr id="392" name="Process 391"/>
          <p:cNvSpPr/>
          <p:nvPr/>
        </p:nvSpPr>
        <p:spPr bwMode="auto">
          <a:xfrm>
            <a:off x="2975424" y="2096783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correct.</a:t>
            </a:r>
          </a:p>
        </p:txBody>
      </p:sp>
      <p:sp>
        <p:nvSpPr>
          <p:cNvPr id="393" name="Process 392"/>
          <p:cNvSpPr/>
          <p:nvPr/>
        </p:nvSpPr>
        <p:spPr bwMode="auto">
          <a:xfrm>
            <a:off x="2975299" y="3159336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CTI correct.</a:t>
            </a:r>
          </a:p>
        </p:txBody>
      </p:sp>
      <p:sp>
        <p:nvSpPr>
          <p:cNvPr id="394" name="Data 393"/>
          <p:cNvSpPr/>
          <p:nvPr/>
        </p:nvSpPr>
        <p:spPr bwMode="auto">
          <a:xfrm>
            <a:off x="538561" y="2086488"/>
            <a:ext cx="764440" cy="789055"/>
          </a:xfrm>
          <a:prstGeom prst="flowChartInputOutput">
            <a:avLst/>
          </a:prstGeom>
          <a:solidFill>
            <a:srgbClr val="FD930A"/>
          </a:solidFill>
          <a:ln w="25400" cap="flat" cmpd="sng" algn="ctr">
            <a:solidFill>
              <a:srgbClr val="FD930A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cxnSp>
        <p:nvCxnSpPr>
          <p:cNvPr id="395" name="Straight Arrow Connector 394"/>
          <p:cNvCxnSpPr>
            <a:stCxn id="394" idx="5"/>
            <a:endCxn id="391" idx="1"/>
          </p:cNvCxnSpPr>
          <p:nvPr/>
        </p:nvCxnSpPr>
        <p:spPr bwMode="auto">
          <a:xfrm flipV="1">
            <a:off x="1226557" y="2480515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6" name="Straight Arrow Connector 395"/>
          <p:cNvCxnSpPr>
            <a:stCxn id="391" idx="3"/>
            <a:endCxn id="392" idx="1"/>
          </p:cNvCxnSpPr>
          <p:nvPr/>
        </p:nvCxnSpPr>
        <p:spPr bwMode="auto">
          <a:xfrm flipV="1">
            <a:off x="2628614" y="2478982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00" name="Process 399"/>
          <p:cNvSpPr/>
          <p:nvPr/>
        </p:nvSpPr>
        <p:spPr bwMode="auto">
          <a:xfrm>
            <a:off x="1570734" y="4252356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Split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events</a:t>
            </a:r>
          </a:p>
        </p:txBody>
      </p:sp>
      <p:sp>
        <p:nvSpPr>
          <p:cNvPr id="401" name="Process 400"/>
          <p:cNvSpPr/>
          <p:nvPr/>
        </p:nvSpPr>
        <p:spPr bwMode="auto">
          <a:xfrm>
            <a:off x="1573443" y="3156270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Rel.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  Gain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correct.</a:t>
            </a:r>
          </a:p>
        </p:txBody>
      </p:sp>
      <p:grpSp>
        <p:nvGrpSpPr>
          <p:cNvPr id="406" name="Group 405"/>
          <p:cNvGrpSpPr/>
          <p:nvPr/>
        </p:nvGrpSpPr>
        <p:grpSpPr>
          <a:xfrm>
            <a:off x="2285299" y="2381109"/>
            <a:ext cx="254162" cy="370318"/>
            <a:chOff x="5702785" y="2374591"/>
            <a:chExt cx="449788" cy="603535"/>
          </a:xfrm>
        </p:grpSpPr>
        <p:sp>
          <p:nvSpPr>
            <p:cNvPr id="407" name="Rectangle 40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08" name="Rectangle 40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09" name="Rectangle 40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0" name="Rectangle 409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3595308" y="2156086"/>
            <a:ext cx="253391" cy="276808"/>
            <a:chOff x="5704149" y="2374591"/>
            <a:chExt cx="448424" cy="451135"/>
          </a:xfrm>
        </p:grpSpPr>
        <p:sp>
          <p:nvSpPr>
            <p:cNvPr id="420" name="Rectangle 41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3654103" y="3232749"/>
            <a:ext cx="253391" cy="276808"/>
            <a:chOff x="5704149" y="2374591"/>
            <a:chExt cx="448424" cy="451135"/>
          </a:xfrm>
        </p:grpSpPr>
        <p:sp>
          <p:nvSpPr>
            <p:cNvPr id="440" name="Rectangle 43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1" name="Rectangle 44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2" name="Rectangle 44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4" name="Rectangle 44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5" name="Rectangle 44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2291876" y="3158615"/>
            <a:ext cx="254162" cy="370318"/>
            <a:chOff x="5702785" y="2374591"/>
            <a:chExt cx="449788" cy="603535"/>
          </a:xfrm>
        </p:grpSpPr>
        <p:sp>
          <p:nvSpPr>
            <p:cNvPr id="447" name="Rectangle 44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8" name="Rectangle 44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9" name="Rectangle 44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0" name="Rectangle 449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1" name="Rectangle 450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3" name="Rectangle 4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4" name="Rectangle 4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5" name="Rectangle 4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6" name="Rectangle 455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7" name="Rectangle 456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8" name="Rectangle 457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2303727" y="4265414"/>
            <a:ext cx="254162" cy="370318"/>
            <a:chOff x="5702785" y="2374591"/>
            <a:chExt cx="449788" cy="603535"/>
          </a:xfrm>
        </p:grpSpPr>
        <p:sp>
          <p:nvSpPr>
            <p:cNvPr id="460" name="Rectangle 45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2" name="Rectangle 46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3" name="Rectangle 462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4" name="Rectangle 463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5" name="Rectangle 464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6" name="Rectangle 465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7" name="Rectangle 466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8" name="Rectangle 467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9" name="Rectangle 468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71" name="Rectangle 470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487" name="Group 486"/>
          <p:cNvGrpSpPr/>
          <p:nvPr/>
        </p:nvGrpSpPr>
        <p:grpSpPr>
          <a:xfrm>
            <a:off x="1261049" y="5299188"/>
            <a:ext cx="253391" cy="276808"/>
            <a:chOff x="5704149" y="2374591"/>
            <a:chExt cx="448424" cy="451135"/>
          </a:xfrm>
        </p:grpSpPr>
        <p:sp>
          <p:nvSpPr>
            <p:cNvPr id="488" name="Rectangle 48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89" name="Rectangle 48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90" name="Rectangle 48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91" name="Rectangle 49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93" name="Rectangle 49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sp>
        <p:nvSpPr>
          <p:cNvPr id="495" name="Process 494"/>
          <p:cNvSpPr/>
          <p:nvPr/>
        </p:nvSpPr>
        <p:spPr bwMode="auto">
          <a:xfrm>
            <a:off x="585475" y="5226448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Gain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correct.</a:t>
            </a:r>
          </a:p>
        </p:txBody>
      </p:sp>
      <p:grpSp>
        <p:nvGrpSpPr>
          <p:cNvPr id="496" name="Group 495"/>
          <p:cNvGrpSpPr/>
          <p:nvPr/>
        </p:nvGrpSpPr>
        <p:grpSpPr>
          <a:xfrm>
            <a:off x="1303908" y="5228793"/>
            <a:ext cx="254162" cy="370318"/>
            <a:chOff x="5702785" y="2374591"/>
            <a:chExt cx="449788" cy="603535"/>
          </a:xfrm>
        </p:grpSpPr>
        <p:sp>
          <p:nvSpPr>
            <p:cNvPr id="497" name="Rectangle 49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98" name="Rectangle 49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99" name="Rectangle 49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0" name="Rectangle 499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1" name="Rectangle 500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3" name="Rectangle 50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4" name="Rectangle 50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5" name="Rectangle 50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7" name="Rectangle 506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8" name="Rectangle 507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cxnSp>
        <p:nvCxnSpPr>
          <p:cNvPr id="510" name="Elbow Connector 509"/>
          <p:cNvCxnSpPr>
            <a:stCxn id="392" idx="2"/>
            <a:endCxn id="393" idx="0"/>
          </p:cNvCxnSpPr>
          <p:nvPr/>
        </p:nvCxnSpPr>
        <p:spPr>
          <a:xfrm rot="5400000">
            <a:off x="3325637" y="3010196"/>
            <a:ext cx="298155" cy="12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Elbow Connector 511"/>
          <p:cNvCxnSpPr>
            <a:stCxn id="393" idx="1"/>
            <a:endCxn id="401" idx="3"/>
          </p:cNvCxnSpPr>
          <p:nvPr/>
        </p:nvCxnSpPr>
        <p:spPr>
          <a:xfrm rot="10800000">
            <a:off x="2572147" y="3538469"/>
            <a:ext cx="403152" cy="30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Elbow Connector 514"/>
          <p:cNvCxnSpPr>
            <a:stCxn id="401" idx="2"/>
            <a:endCxn id="400" idx="0"/>
          </p:cNvCxnSpPr>
          <p:nvPr/>
        </p:nvCxnSpPr>
        <p:spPr>
          <a:xfrm rot="5400000">
            <a:off x="1905597" y="4085158"/>
            <a:ext cx="331688" cy="27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Elbow Connector 517"/>
          <p:cNvCxnSpPr>
            <a:stCxn id="400" idx="3"/>
            <a:endCxn id="393" idx="2"/>
          </p:cNvCxnSpPr>
          <p:nvPr/>
        </p:nvCxnSpPr>
        <p:spPr>
          <a:xfrm flipV="1">
            <a:off x="2569438" y="3923734"/>
            <a:ext cx="905213" cy="71082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Elbow Connector 520"/>
          <p:cNvCxnSpPr>
            <a:stCxn id="400" idx="2"/>
            <a:endCxn id="495" idx="3"/>
          </p:cNvCxnSpPr>
          <p:nvPr/>
        </p:nvCxnSpPr>
        <p:spPr>
          <a:xfrm rot="5400000">
            <a:off x="1531187" y="5069747"/>
            <a:ext cx="591893" cy="48590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/>
          <p:cNvSpPr txBox="1"/>
          <p:nvPr/>
        </p:nvSpPr>
        <p:spPr>
          <a:xfrm>
            <a:off x="3161929" y="4690780"/>
            <a:ext cx="855276" cy="3887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iterate</a:t>
            </a:r>
          </a:p>
        </p:txBody>
      </p:sp>
    </p:spTree>
    <p:extLst>
      <p:ext uri="{BB962C8B-B14F-4D97-AF65-F5344CB8AC3E}">
        <p14:creationId xmlns:p14="http://schemas.microsoft.com/office/powerpoint/2010/main" val="394529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LPD Analysis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26265" y="4094714"/>
            <a:ext cx="4517735" cy="2763285"/>
          </a:xfrm>
        </p:spPr>
        <p:txBody>
          <a:bodyPr/>
          <a:lstStyle/>
          <a:p>
            <a:r>
              <a:rPr lang="en-US" sz="1800" dirty="0" smtClean="0"/>
              <a:t>Status last XDAC: relative gain    characterization with internal charge injection implemented but:</a:t>
            </a:r>
          </a:p>
          <a:p>
            <a:pPr lvl="1"/>
            <a:r>
              <a:rPr lang="en-US" sz="1800" dirty="0" smtClean="0"/>
              <a:t> Results showed non-linear gain</a:t>
            </a:r>
          </a:p>
          <a:p>
            <a:r>
              <a:rPr lang="en-US" sz="1800" dirty="0" smtClean="0"/>
              <a:t>Problems identified with </a:t>
            </a:r>
            <a:r>
              <a:rPr lang="en-US" sz="1800" dirty="0" err="1" smtClean="0"/>
              <a:t>PyDetlib</a:t>
            </a:r>
            <a:r>
              <a:rPr lang="en-US" sz="1800" dirty="0" smtClean="0"/>
              <a:t> and custom Python code by P. Lang. Together with RAL, remedy has been found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6255421" y="2797224"/>
            <a:ext cx="1228264" cy="297477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Super-column</a:t>
            </a:r>
            <a:endParaRPr lang="en-US" dirty="0"/>
          </a:p>
        </p:txBody>
      </p:sp>
      <p:pic>
        <p:nvPicPr>
          <p:cNvPr id="13" name="Picture 2" descr="C:\Users\langpm\Desktop\Charge Injection Correction\gain100_test_tile_all_BeforeAfter_x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32" y="1066316"/>
            <a:ext cx="4520898" cy="229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4938384" y="3355127"/>
            <a:ext cx="3875248" cy="453818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Uncorrected and relative gain corrected charge injection spectrum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43203" y="2183884"/>
            <a:ext cx="254162" cy="370318"/>
            <a:chOff x="5702785" y="2374591"/>
            <a:chExt cx="449788" cy="603535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50998" y="2182350"/>
            <a:ext cx="253391" cy="276808"/>
            <a:chOff x="5704149" y="2374591"/>
            <a:chExt cx="448424" cy="451135"/>
          </a:xfrm>
        </p:grpSpPr>
        <p:sp>
          <p:nvSpPr>
            <p:cNvPr id="29" name="Rectangle 28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49017" y="3229010"/>
            <a:ext cx="253391" cy="276808"/>
            <a:chOff x="5704149" y="2374591"/>
            <a:chExt cx="448424" cy="451135"/>
          </a:xfrm>
        </p:grpSpPr>
        <p:sp>
          <p:nvSpPr>
            <p:cNvPr id="37" name="Rectangle 3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sp>
        <p:nvSpPr>
          <p:cNvPr id="50" name="Process 49"/>
          <p:cNvSpPr/>
          <p:nvPr/>
        </p:nvSpPr>
        <p:spPr bwMode="auto">
          <a:xfrm>
            <a:off x="1629910" y="2098316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Offset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sub.</a:t>
            </a:r>
          </a:p>
        </p:txBody>
      </p:sp>
      <p:sp>
        <p:nvSpPr>
          <p:cNvPr id="51" name="Process 50"/>
          <p:cNvSpPr/>
          <p:nvPr/>
        </p:nvSpPr>
        <p:spPr bwMode="auto">
          <a:xfrm>
            <a:off x="2975424" y="2096783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correct.</a:t>
            </a:r>
          </a:p>
        </p:txBody>
      </p:sp>
      <p:sp>
        <p:nvSpPr>
          <p:cNvPr id="53" name="Data 52"/>
          <p:cNvSpPr/>
          <p:nvPr/>
        </p:nvSpPr>
        <p:spPr bwMode="auto">
          <a:xfrm>
            <a:off x="538561" y="2086488"/>
            <a:ext cx="764440" cy="789055"/>
          </a:xfrm>
          <a:prstGeom prst="flowChartInputOutput">
            <a:avLst/>
          </a:prstGeom>
          <a:solidFill>
            <a:srgbClr val="FD930A"/>
          </a:solidFill>
          <a:ln w="25400" cap="flat" cmpd="sng" algn="ctr">
            <a:solidFill>
              <a:srgbClr val="FD930A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cxnSp>
        <p:nvCxnSpPr>
          <p:cNvPr id="54" name="Straight Arrow Connector 53"/>
          <p:cNvCxnSpPr>
            <a:stCxn id="53" idx="5"/>
            <a:endCxn id="50" idx="1"/>
          </p:cNvCxnSpPr>
          <p:nvPr/>
        </p:nvCxnSpPr>
        <p:spPr bwMode="auto">
          <a:xfrm flipV="1">
            <a:off x="1226557" y="2480515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50" idx="3"/>
            <a:endCxn id="51" idx="1"/>
          </p:cNvCxnSpPr>
          <p:nvPr/>
        </p:nvCxnSpPr>
        <p:spPr bwMode="auto">
          <a:xfrm flipV="1">
            <a:off x="2628614" y="2478982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" name="Process 56"/>
          <p:cNvSpPr/>
          <p:nvPr/>
        </p:nvSpPr>
        <p:spPr bwMode="auto">
          <a:xfrm>
            <a:off x="1573443" y="3156270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Rel.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  Gain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correct.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85299" y="2381109"/>
            <a:ext cx="254162" cy="370318"/>
            <a:chOff x="5702785" y="2374591"/>
            <a:chExt cx="449788" cy="603535"/>
          </a:xfrm>
        </p:grpSpPr>
        <p:sp>
          <p:nvSpPr>
            <p:cNvPr id="59" name="Rectangle 58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595308" y="2156086"/>
            <a:ext cx="253391" cy="276808"/>
            <a:chOff x="5704149" y="2374591"/>
            <a:chExt cx="448424" cy="451135"/>
          </a:xfrm>
        </p:grpSpPr>
        <p:sp>
          <p:nvSpPr>
            <p:cNvPr id="72" name="Rectangle 7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291876" y="3158615"/>
            <a:ext cx="254162" cy="370318"/>
            <a:chOff x="5702785" y="2374591"/>
            <a:chExt cx="449788" cy="603535"/>
          </a:xfrm>
        </p:grpSpPr>
        <p:sp>
          <p:nvSpPr>
            <p:cNvPr id="86" name="Rectangle 85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261049" y="5299188"/>
            <a:ext cx="253391" cy="276808"/>
            <a:chOff x="5704149" y="2374591"/>
            <a:chExt cx="448424" cy="451135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sp>
        <p:nvSpPr>
          <p:cNvPr id="118" name="Process 117"/>
          <p:cNvSpPr/>
          <p:nvPr/>
        </p:nvSpPr>
        <p:spPr bwMode="auto">
          <a:xfrm>
            <a:off x="585475" y="5226448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Gain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correct.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1303908" y="5228793"/>
            <a:ext cx="254162" cy="370318"/>
            <a:chOff x="5702785" y="2374591"/>
            <a:chExt cx="449788" cy="603535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cxnSp>
        <p:nvCxnSpPr>
          <p:cNvPr id="132" name="Elbow Connector 131"/>
          <p:cNvCxnSpPr>
            <a:stCxn id="51" idx="2"/>
            <a:endCxn id="57" idx="3"/>
          </p:cNvCxnSpPr>
          <p:nvPr/>
        </p:nvCxnSpPr>
        <p:spPr>
          <a:xfrm rot="5400000">
            <a:off x="2684818" y="2748511"/>
            <a:ext cx="677288" cy="90262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57" idx="2"/>
            <a:endCxn id="118" idx="3"/>
          </p:cNvCxnSpPr>
          <p:nvPr/>
        </p:nvCxnSpPr>
        <p:spPr>
          <a:xfrm rot="5400000">
            <a:off x="984498" y="4520349"/>
            <a:ext cx="1687979" cy="4886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2979" y="3991052"/>
            <a:ext cx="1399544" cy="13217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Uses a weighted </a:t>
            </a:r>
          </a:p>
          <a:p>
            <a:pPr>
              <a:lnSpc>
                <a:spcPct val="112000"/>
              </a:lnSpc>
            </a:pPr>
            <a:r>
              <a:rPr lang="en-US" sz="1400" dirty="0" smtClean="0"/>
              <a:t>average method</a:t>
            </a:r>
          </a:p>
        </p:txBody>
      </p:sp>
    </p:spTree>
    <p:extLst>
      <p:ext uri="{BB962C8B-B14F-4D97-AF65-F5344CB8AC3E}">
        <p14:creationId xmlns:p14="http://schemas.microsoft.com/office/powerpoint/2010/main" val="108198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AGIPD Analysis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824193" y="3836894"/>
            <a:ext cx="4319807" cy="3021106"/>
          </a:xfrm>
        </p:spPr>
        <p:txBody>
          <a:bodyPr/>
          <a:lstStyle/>
          <a:p>
            <a:r>
              <a:rPr lang="en-US" sz="1800" dirty="0" smtClean="0"/>
              <a:t>  J. </a:t>
            </a:r>
            <a:r>
              <a:rPr lang="en-US" sz="1800" dirty="0" err="1" smtClean="0"/>
              <a:t>Sztuk</a:t>
            </a:r>
            <a:r>
              <a:rPr lang="en-US" sz="1800" dirty="0" smtClean="0"/>
              <a:t> is using python code to verify AGIPD calibration. Tests:</a:t>
            </a:r>
          </a:p>
          <a:p>
            <a:pPr lvl="1"/>
            <a:r>
              <a:rPr lang="en-US" sz="1800" dirty="0" smtClean="0"/>
              <a:t> pipelined processing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fitting using </a:t>
            </a:r>
            <a:r>
              <a:rPr lang="en-US" sz="1800" dirty="0" err="1" smtClean="0"/>
              <a:t>iMinuit</a:t>
            </a:r>
            <a:endParaRPr lang="en-US" sz="1800" dirty="0" smtClean="0"/>
          </a:p>
          <a:p>
            <a:r>
              <a:rPr lang="en-US" sz="1800" dirty="0" smtClean="0"/>
              <a:t>   Next steps: implement a concurrent fitting routine, which can be used: single core performance ~30 minutes per module. Can be handled massively parallel.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543" y="556300"/>
            <a:ext cx="4105060" cy="3108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37" y="1976500"/>
            <a:ext cx="4324811" cy="41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6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</a:t>
            </a:r>
            <a:r>
              <a:rPr lang="en-US" dirty="0" err="1"/>
              <a:t>pnCCD</a:t>
            </a:r>
            <a:r>
              <a:rPr lang="en-US" dirty="0"/>
              <a:t> Benchmark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816322" y="1208819"/>
            <a:ext cx="4189539" cy="2056587"/>
          </a:xfrm>
        </p:spPr>
        <p:txBody>
          <a:bodyPr/>
          <a:lstStyle/>
          <a:p>
            <a:r>
              <a:rPr lang="en-US" sz="1800" dirty="0" smtClean="0"/>
              <a:t>   </a:t>
            </a:r>
            <a:r>
              <a:rPr lang="en-US" sz="1800" dirty="0" err="1" smtClean="0"/>
              <a:t>PnCCD</a:t>
            </a:r>
            <a:r>
              <a:rPr lang="en-US" sz="1800" dirty="0" smtClean="0"/>
              <a:t> with proper calibration can be operated almost at </a:t>
            </a:r>
            <a:r>
              <a:rPr lang="en-US" sz="1800" dirty="0" err="1" smtClean="0"/>
              <a:t>Fano</a:t>
            </a:r>
            <a:r>
              <a:rPr lang="en-US" sz="1800" dirty="0" smtClean="0"/>
              <a:t> limit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  requires precise characterization and correction / calibration</a:t>
            </a:r>
          </a:p>
          <a:p>
            <a:pPr lvl="1"/>
            <a:r>
              <a:rPr lang="en-US" sz="1800" dirty="0" smtClean="0"/>
              <a:t>   benchmark for performance of XFEL calibration software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381492" y="6263162"/>
            <a:ext cx="4572986" cy="763291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Fe-55 spectrum taken with </a:t>
            </a:r>
            <a:r>
              <a:rPr lang="en-US" sz="1600" dirty="0" err="1" smtClean="0"/>
              <a:t>pnCCD</a:t>
            </a:r>
            <a:r>
              <a:rPr lang="en-US" sz="1600" dirty="0" smtClean="0"/>
              <a:t> and corrected with XFEL pipeline on GPU</a:t>
            </a:r>
            <a:endParaRPr lang="en-US" sz="1600" dirty="0"/>
          </a:p>
        </p:txBody>
      </p:sp>
      <p:grpSp>
        <p:nvGrpSpPr>
          <p:cNvPr id="356" name="Group 355"/>
          <p:cNvGrpSpPr/>
          <p:nvPr/>
        </p:nvGrpSpPr>
        <p:grpSpPr>
          <a:xfrm>
            <a:off x="2343203" y="2183884"/>
            <a:ext cx="254162" cy="370318"/>
            <a:chOff x="5702785" y="2374591"/>
            <a:chExt cx="449788" cy="603535"/>
          </a:xfrm>
        </p:grpSpPr>
        <p:sp>
          <p:nvSpPr>
            <p:cNvPr id="357" name="Rectangle 35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1" name="Rectangle 360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3650998" y="2182350"/>
            <a:ext cx="253391" cy="276808"/>
            <a:chOff x="5704149" y="2374591"/>
            <a:chExt cx="448424" cy="451135"/>
          </a:xfrm>
        </p:grpSpPr>
        <p:sp>
          <p:nvSpPr>
            <p:cNvPr id="370" name="Rectangle 36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sp>
        <p:nvSpPr>
          <p:cNvPr id="376" name="Rectangle 375"/>
          <p:cNvSpPr/>
          <p:nvPr/>
        </p:nvSpPr>
        <p:spPr bwMode="auto">
          <a:xfrm>
            <a:off x="3654661" y="3211669"/>
            <a:ext cx="247229" cy="296271"/>
          </a:xfrm>
          <a:prstGeom prst="rect">
            <a:avLst/>
          </a:prstGeom>
          <a:solidFill>
            <a:srgbClr val="261748">
              <a:lumMod val="25000"/>
              <a:lumOff val="75000"/>
            </a:srgbClr>
          </a:solidFill>
          <a:ln w="9525" cap="flat" cmpd="sng" algn="ctr">
            <a:solidFill>
              <a:srgbClr val="26174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grpSp>
        <p:nvGrpSpPr>
          <p:cNvPr id="377" name="Group 376"/>
          <p:cNvGrpSpPr/>
          <p:nvPr/>
        </p:nvGrpSpPr>
        <p:grpSpPr>
          <a:xfrm>
            <a:off x="2249017" y="3229010"/>
            <a:ext cx="253391" cy="276808"/>
            <a:chOff x="5704149" y="2374591"/>
            <a:chExt cx="448424" cy="451135"/>
          </a:xfrm>
        </p:grpSpPr>
        <p:sp>
          <p:nvSpPr>
            <p:cNvPr id="378" name="Rectangle 37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2246310" y="4325096"/>
            <a:ext cx="253391" cy="276808"/>
            <a:chOff x="5704149" y="2374591"/>
            <a:chExt cx="448424" cy="451135"/>
          </a:xfrm>
        </p:grpSpPr>
        <p:sp>
          <p:nvSpPr>
            <p:cNvPr id="385" name="Rectangle 3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sp>
        <p:nvSpPr>
          <p:cNvPr id="391" name="Process 390"/>
          <p:cNvSpPr/>
          <p:nvPr/>
        </p:nvSpPr>
        <p:spPr bwMode="auto">
          <a:xfrm>
            <a:off x="1629910" y="2098316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Offset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sub.</a:t>
            </a:r>
          </a:p>
        </p:txBody>
      </p:sp>
      <p:sp>
        <p:nvSpPr>
          <p:cNvPr id="392" name="Process 391"/>
          <p:cNvSpPr/>
          <p:nvPr/>
        </p:nvSpPr>
        <p:spPr bwMode="auto">
          <a:xfrm>
            <a:off x="2975424" y="2096783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correct.</a:t>
            </a:r>
          </a:p>
        </p:txBody>
      </p:sp>
      <p:sp>
        <p:nvSpPr>
          <p:cNvPr id="393" name="Process 392"/>
          <p:cNvSpPr/>
          <p:nvPr/>
        </p:nvSpPr>
        <p:spPr bwMode="auto">
          <a:xfrm>
            <a:off x="2975299" y="3159336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CTI correct.</a:t>
            </a:r>
          </a:p>
        </p:txBody>
      </p:sp>
      <p:sp>
        <p:nvSpPr>
          <p:cNvPr id="394" name="Data 393"/>
          <p:cNvSpPr/>
          <p:nvPr/>
        </p:nvSpPr>
        <p:spPr bwMode="auto">
          <a:xfrm>
            <a:off x="538561" y="2086488"/>
            <a:ext cx="764440" cy="789055"/>
          </a:xfrm>
          <a:prstGeom prst="flowChartInputOutput">
            <a:avLst/>
          </a:prstGeom>
          <a:solidFill>
            <a:srgbClr val="FD930A"/>
          </a:solidFill>
          <a:ln w="25400" cap="flat" cmpd="sng" algn="ctr">
            <a:solidFill>
              <a:srgbClr val="FD930A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cxnSp>
        <p:nvCxnSpPr>
          <p:cNvPr id="395" name="Straight Arrow Connector 394"/>
          <p:cNvCxnSpPr>
            <a:stCxn id="394" idx="5"/>
            <a:endCxn id="391" idx="1"/>
          </p:cNvCxnSpPr>
          <p:nvPr/>
        </p:nvCxnSpPr>
        <p:spPr bwMode="auto">
          <a:xfrm flipV="1">
            <a:off x="1226557" y="2480515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6" name="Straight Arrow Connector 395"/>
          <p:cNvCxnSpPr>
            <a:stCxn id="391" idx="3"/>
            <a:endCxn id="392" idx="1"/>
          </p:cNvCxnSpPr>
          <p:nvPr/>
        </p:nvCxnSpPr>
        <p:spPr bwMode="auto">
          <a:xfrm flipV="1">
            <a:off x="2628614" y="2478982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00" name="Process 399"/>
          <p:cNvSpPr/>
          <p:nvPr/>
        </p:nvSpPr>
        <p:spPr bwMode="auto">
          <a:xfrm>
            <a:off x="1570734" y="4252356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Split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events</a:t>
            </a:r>
          </a:p>
        </p:txBody>
      </p:sp>
      <p:sp>
        <p:nvSpPr>
          <p:cNvPr id="401" name="Process 400"/>
          <p:cNvSpPr/>
          <p:nvPr/>
        </p:nvSpPr>
        <p:spPr bwMode="auto">
          <a:xfrm>
            <a:off x="1573443" y="3156270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Rel.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  Gain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correct.</a:t>
            </a:r>
          </a:p>
        </p:txBody>
      </p:sp>
      <p:grpSp>
        <p:nvGrpSpPr>
          <p:cNvPr id="406" name="Group 405"/>
          <p:cNvGrpSpPr/>
          <p:nvPr/>
        </p:nvGrpSpPr>
        <p:grpSpPr>
          <a:xfrm>
            <a:off x="2285299" y="2381109"/>
            <a:ext cx="254162" cy="370318"/>
            <a:chOff x="5702785" y="2374591"/>
            <a:chExt cx="449788" cy="603535"/>
          </a:xfrm>
        </p:grpSpPr>
        <p:sp>
          <p:nvSpPr>
            <p:cNvPr id="407" name="Rectangle 40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08" name="Rectangle 40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09" name="Rectangle 40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0" name="Rectangle 409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3595308" y="2156086"/>
            <a:ext cx="253391" cy="276808"/>
            <a:chOff x="5704149" y="2374591"/>
            <a:chExt cx="448424" cy="451135"/>
          </a:xfrm>
        </p:grpSpPr>
        <p:sp>
          <p:nvSpPr>
            <p:cNvPr id="420" name="Rectangle 41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3654103" y="3232749"/>
            <a:ext cx="253391" cy="276808"/>
            <a:chOff x="5704149" y="2374591"/>
            <a:chExt cx="448424" cy="451135"/>
          </a:xfrm>
        </p:grpSpPr>
        <p:sp>
          <p:nvSpPr>
            <p:cNvPr id="440" name="Rectangle 43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1" name="Rectangle 44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2" name="Rectangle 44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4" name="Rectangle 44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5" name="Rectangle 44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2291876" y="3158615"/>
            <a:ext cx="254162" cy="370318"/>
            <a:chOff x="5702785" y="2374591"/>
            <a:chExt cx="449788" cy="603535"/>
          </a:xfrm>
        </p:grpSpPr>
        <p:sp>
          <p:nvSpPr>
            <p:cNvPr id="447" name="Rectangle 44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8" name="Rectangle 44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49" name="Rectangle 44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0" name="Rectangle 449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1" name="Rectangle 450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3" name="Rectangle 4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4" name="Rectangle 4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5" name="Rectangle 4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6" name="Rectangle 455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7" name="Rectangle 456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58" name="Rectangle 457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2303727" y="4265414"/>
            <a:ext cx="254162" cy="370318"/>
            <a:chOff x="5702785" y="2374591"/>
            <a:chExt cx="449788" cy="603535"/>
          </a:xfrm>
        </p:grpSpPr>
        <p:sp>
          <p:nvSpPr>
            <p:cNvPr id="460" name="Rectangle 45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2" name="Rectangle 46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3" name="Rectangle 462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4" name="Rectangle 463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5" name="Rectangle 464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6" name="Rectangle 465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7" name="Rectangle 466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8" name="Rectangle 467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69" name="Rectangle 468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71" name="Rectangle 470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487" name="Group 486"/>
          <p:cNvGrpSpPr/>
          <p:nvPr/>
        </p:nvGrpSpPr>
        <p:grpSpPr>
          <a:xfrm>
            <a:off x="1261049" y="5299188"/>
            <a:ext cx="253391" cy="276808"/>
            <a:chOff x="5704149" y="2374591"/>
            <a:chExt cx="448424" cy="451135"/>
          </a:xfrm>
        </p:grpSpPr>
        <p:sp>
          <p:nvSpPr>
            <p:cNvPr id="488" name="Rectangle 48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89" name="Rectangle 48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90" name="Rectangle 48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91" name="Rectangle 49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93" name="Rectangle 49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sp>
        <p:nvSpPr>
          <p:cNvPr id="495" name="Process 494"/>
          <p:cNvSpPr/>
          <p:nvPr/>
        </p:nvSpPr>
        <p:spPr bwMode="auto">
          <a:xfrm>
            <a:off x="585475" y="5226448"/>
            <a:ext cx="998704" cy="764398"/>
          </a:xfrm>
          <a:prstGeom prst="flowChartProcess">
            <a:avLst/>
          </a:prstGeom>
          <a:gradFill rotWithShape="1">
            <a:gsLst>
              <a:gs pos="0">
                <a:srgbClr val="ACABB1">
                  <a:tint val="50000"/>
                  <a:satMod val="300000"/>
                </a:srgbClr>
              </a:gs>
              <a:gs pos="35000">
                <a:srgbClr val="ACABB1">
                  <a:tint val="37000"/>
                  <a:satMod val="300000"/>
                </a:srgbClr>
              </a:gs>
              <a:gs pos="100000">
                <a:srgbClr val="ACABB1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Gain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correct.</a:t>
            </a:r>
          </a:p>
        </p:txBody>
      </p:sp>
      <p:grpSp>
        <p:nvGrpSpPr>
          <p:cNvPr id="496" name="Group 495"/>
          <p:cNvGrpSpPr/>
          <p:nvPr/>
        </p:nvGrpSpPr>
        <p:grpSpPr>
          <a:xfrm>
            <a:off x="1303908" y="5228793"/>
            <a:ext cx="254162" cy="370318"/>
            <a:chOff x="5702785" y="2374591"/>
            <a:chExt cx="449788" cy="603535"/>
          </a:xfrm>
        </p:grpSpPr>
        <p:sp>
          <p:nvSpPr>
            <p:cNvPr id="497" name="Rectangle 49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98" name="Rectangle 49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499" name="Rectangle 49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0" name="Rectangle 499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1" name="Rectangle 500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3" name="Rectangle 50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4" name="Rectangle 50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5" name="Rectangle 50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gradFill rotWithShape="1">
              <a:gsLst>
                <a:gs pos="0">
                  <a:srgbClr val="261748">
                    <a:tint val="50000"/>
                    <a:satMod val="300000"/>
                  </a:srgbClr>
                </a:gs>
                <a:gs pos="35000">
                  <a:srgbClr val="261748">
                    <a:tint val="37000"/>
                    <a:satMod val="300000"/>
                  </a:srgbClr>
                </a:gs>
                <a:gs pos="100000">
                  <a:srgbClr val="26174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7" name="Rectangle 506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rgbClr val="261748">
                <a:lumMod val="25000"/>
                <a:lumOff val="75000"/>
              </a:srgbClr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508" name="Rectangle 507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solidFill>
                <a:srgbClr val="261748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lvl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D930A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endParaRPr>
            </a:p>
          </p:txBody>
        </p:sp>
      </p:grpSp>
      <p:cxnSp>
        <p:nvCxnSpPr>
          <p:cNvPr id="510" name="Elbow Connector 509"/>
          <p:cNvCxnSpPr>
            <a:stCxn id="392" idx="2"/>
            <a:endCxn id="393" idx="0"/>
          </p:cNvCxnSpPr>
          <p:nvPr/>
        </p:nvCxnSpPr>
        <p:spPr>
          <a:xfrm rot="5400000">
            <a:off x="3325637" y="3010196"/>
            <a:ext cx="298155" cy="12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Elbow Connector 511"/>
          <p:cNvCxnSpPr>
            <a:stCxn id="393" idx="1"/>
            <a:endCxn id="401" idx="3"/>
          </p:cNvCxnSpPr>
          <p:nvPr/>
        </p:nvCxnSpPr>
        <p:spPr>
          <a:xfrm rot="10800000">
            <a:off x="2572147" y="3538469"/>
            <a:ext cx="403152" cy="30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Elbow Connector 514"/>
          <p:cNvCxnSpPr>
            <a:stCxn id="401" idx="2"/>
            <a:endCxn id="400" idx="0"/>
          </p:cNvCxnSpPr>
          <p:nvPr/>
        </p:nvCxnSpPr>
        <p:spPr>
          <a:xfrm rot="5400000">
            <a:off x="1905597" y="4085158"/>
            <a:ext cx="331688" cy="27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Elbow Connector 517"/>
          <p:cNvCxnSpPr>
            <a:stCxn id="400" idx="3"/>
            <a:endCxn id="393" idx="2"/>
          </p:cNvCxnSpPr>
          <p:nvPr/>
        </p:nvCxnSpPr>
        <p:spPr>
          <a:xfrm flipV="1">
            <a:off x="2569438" y="3923734"/>
            <a:ext cx="905213" cy="71082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Elbow Connector 520"/>
          <p:cNvCxnSpPr>
            <a:stCxn id="400" idx="2"/>
            <a:endCxn id="495" idx="3"/>
          </p:cNvCxnSpPr>
          <p:nvPr/>
        </p:nvCxnSpPr>
        <p:spPr>
          <a:xfrm rot="5400000">
            <a:off x="1531187" y="5069747"/>
            <a:ext cx="591893" cy="48590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/>
          <p:cNvSpPr txBox="1"/>
          <p:nvPr/>
        </p:nvSpPr>
        <p:spPr>
          <a:xfrm>
            <a:off x="3161929" y="4690780"/>
            <a:ext cx="855276" cy="3887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iterate</a:t>
            </a: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639" y="3200617"/>
            <a:ext cx="4703005" cy="3128476"/>
          </a:xfrm>
          <a:prstGeom prst="rect">
            <a:avLst/>
          </a:prstGeom>
        </p:spPr>
      </p:pic>
      <p:sp>
        <p:nvSpPr>
          <p:cNvPr id="131" name="Rectangle 130"/>
          <p:cNvSpPr/>
          <p:nvPr/>
        </p:nvSpPr>
        <p:spPr bwMode="auto">
          <a:xfrm>
            <a:off x="2860365" y="5141246"/>
            <a:ext cx="2089868" cy="115632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FWHM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D930A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</a:rPr>
              <a:t>173.1 ± 0.7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D930A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D930A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</a:rPr>
              <a:t>vs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189.0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930A"/>
              </a:buClr>
              <a:buSzPct val="80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at same efficiency </a:t>
            </a:r>
          </a:p>
        </p:txBody>
      </p:sp>
    </p:spTree>
    <p:extLst>
      <p:ext uri="{BB962C8B-B14F-4D97-AF65-F5344CB8AC3E}">
        <p14:creationId xmlns:p14="http://schemas.microsoft.com/office/powerpoint/2010/main" val="381230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4x3_v2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13920</TotalTime>
  <Words>1266</Words>
  <Application>Microsoft Macintosh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XFEL_PowerPoint_4x3_v2</vt:lpstr>
      <vt:lpstr>Calibration Data Processing and Simulation 21st Detector Advisory Committee</vt:lpstr>
      <vt:lpstr>Overview</vt:lpstr>
      <vt:lpstr>Progress Since last X-DAC</vt:lpstr>
      <vt:lpstr>Control &amp; GUI Requirements</vt:lpstr>
      <vt:lpstr>Progress Since last X-DAC</vt:lpstr>
      <vt:lpstr>Highlights: FastCCD Analysis</vt:lpstr>
      <vt:lpstr>Highlights: LPD Analysis</vt:lpstr>
      <vt:lpstr>Highlights: AGIPD Analysis</vt:lpstr>
      <vt:lpstr>Reminder: pnCCD Benchmark</vt:lpstr>
      <vt:lpstr>Angle of Incidence Studies - Motivation</vt:lpstr>
      <vt:lpstr>Angle of Incidence Studies - Motivation</vt:lpstr>
      <vt:lpstr>Angle of Incidence Studies - Motivation</vt:lpstr>
      <vt:lpstr>Highlights: Simulation</vt:lpstr>
      <vt:lpstr>Angle of Incidence Studies – Preliminary Results</vt:lpstr>
      <vt:lpstr>Simulation: Preliminary Results</vt:lpstr>
      <vt:lpstr>Simulation: Preliminary Results</vt:lpstr>
      <vt:lpstr>Conclusion</vt:lpstr>
      <vt:lpstr>Conclusion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Piergrossi, Joseph</dc:creator>
  <cp:lastModifiedBy>Steffen Hauf</cp:lastModifiedBy>
  <cp:revision>66</cp:revision>
  <dcterms:created xsi:type="dcterms:W3CDTF">2016-11-10T09:50:13Z</dcterms:created>
  <dcterms:modified xsi:type="dcterms:W3CDTF">2016-12-14T08:24:22Z</dcterms:modified>
</cp:coreProperties>
</file>