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382" r:id="rId2"/>
    <p:sldId id="333" r:id="rId3"/>
    <p:sldId id="343" r:id="rId4"/>
    <p:sldId id="385" r:id="rId5"/>
    <p:sldId id="383" r:id="rId6"/>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a:srgbClr val="CCECFF"/>
    <a:srgbClr val="006600"/>
    <a:srgbClr val="FF99CC"/>
    <a:srgbClr val="00CC00"/>
    <a:srgbClr val="FF9966"/>
    <a:srgbClr val="FF6600"/>
    <a:srgbClr val="99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17" autoAdjust="0"/>
    <p:restoredTop sz="97853" autoAdjust="0"/>
  </p:normalViewPr>
  <p:slideViewPr>
    <p:cSldViewPr snapToGrid="0">
      <p:cViewPr varScale="1">
        <p:scale>
          <a:sx n="112" d="100"/>
          <a:sy n="112" d="100"/>
        </p:scale>
        <p:origin x="-2118" y="-84"/>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14/07/2016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14/07/2016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14/07/2016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14/07/2016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14/07/2016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14/07/2016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14/07/2016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14/07/2016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14/07/2016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ndico.desy.de/getFile.py/access?subContId=2&amp;contribId=0&amp;resId=0&amp;materialId=slides&amp;confId=1557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ndico.desy.de/getFile.py/access?subContId=2&amp;contribId=0&amp;resId=0&amp;materialId=slides&amp;confId=1557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1287"/>
            <a:ext cx="7772400" cy="1988531"/>
          </a:xfrm>
        </p:spPr>
        <p:txBody>
          <a:bodyPr anchor="t">
            <a:normAutofit fontScale="90000"/>
          </a:bodyPr>
          <a:lstStyle/>
          <a:p>
            <a:r>
              <a:rPr lang="en-GB" dirty="0" smtClean="0">
                <a:solidFill>
                  <a:srgbClr val="0000FF"/>
                </a:solidFill>
              </a:rPr>
              <a:t>Next steps</a:t>
            </a:r>
            <a:r>
              <a:rPr lang="en-GB" dirty="0" smtClean="0"/>
              <a:t/>
            </a:r>
            <a:br>
              <a:rPr lang="en-GB" dirty="0" smtClean="0"/>
            </a:br>
            <a:r>
              <a:rPr lang="en-GB" sz="3100" dirty="0" smtClean="0"/>
              <a:t/>
            </a:r>
            <a:br>
              <a:rPr lang="en-GB" sz="3100" dirty="0" smtClean="0"/>
            </a:br>
            <a:r>
              <a:rPr lang="en-GB" sz="3200" dirty="0"/>
              <a:t>7</a:t>
            </a:r>
            <a:r>
              <a:rPr lang="en-GB" sz="3200" dirty="0" smtClean="0"/>
              <a:t> July 2016</a:t>
            </a:r>
            <a:br>
              <a:rPr lang="en-GB" sz="3200" dirty="0" smtClean="0"/>
            </a:br>
            <a:r>
              <a:rPr lang="en-GB" sz="1800" dirty="0" smtClean="0">
                <a:solidFill>
                  <a:srgbClr val="FF0066"/>
                </a:solidFill>
              </a:rPr>
              <a:t/>
            </a:r>
            <a:br>
              <a:rPr lang="en-GB" sz="1800" dirty="0" smtClean="0">
                <a:solidFill>
                  <a:srgbClr val="FF0066"/>
                </a:solidFill>
              </a:rPr>
            </a:br>
            <a:r>
              <a:rPr lang="en-GB" sz="2000" dirty="0" smtClean="0">
                <a:solidFill>
                  <a:srgbClr val="FF0066"/>
                </a:solidFill>
              </a:rPr>
              <a:t>this version is the minutes – with notes added (in pink)</a:t>
            </a:r>
            <a:br>
              <a:rPr lang="en-GB" sz="2000" dirty="0" smtClean="0">
                <a:solidFill>
                  <a:srgbClr val="FF0066"/>
                </a:solidFill>
              </a:rPr>
            </a:br>
            <a:endParaRPr lang="en-GB" dirty="0">
              <a:solidFill>
                <a:srgbClr val="FF0066"/>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410" b="64122"/>
          <a:stretch/>
        </p:blipFill>
        <p:spPr>
          <a:xfrm>
            <a:off x="2157994" y="1041796"/>
            <a:ext cx="5299363" cy="1677971"/>
          </a:xfrm>
          <a:prstGeom prst="rect">
            <a:avLst/>
          </a:prstGeom>
        </p:spPr>
      </p:pic>
      <p:sp>
        <p:nvSpPr>
          <p:cNvPr id="3" name="Subtitle 2"/>
          <p:cNvSpPr>
            <a:spLocks noGrp="1"/>
          </p:cNvSpPr>
          <p:nvPr>
            <p:ph type="subTitle" idx="1"/>
          </p:nvPr>
        </p:nvSpPr>
        <p:spPr>
          <a:xfrm>
            <a:off x="755576" y="5804786"/>
            <a:ext cx="7632848" cy="831372"/>
          </a:xfrm>
        </p:spPr>
        <p:txBody>
          <a:bodyPr>
            <a:normAutofit/>
          </a:bodyPr>
          <a:lstStyle/>
          <a:p>
            <a:r>
              <a:rPr lang="en-GB" dirty="0" smtClean="0"/>
              <a:t>J. J. John on behalf of the team</a:t>
            </a:r>
          </a:p>
        </p:txBody>
      </p:sp>
    </p:spTree>
    <p:extLst>
      <p:ext uri="{BB962C8B-B14F-4D97-AF65-F5344CB8AC3E}">
        <p14:creationId xmlns:p14="http://schemas.microsoft.com/office/powerpoint/2010/main" val="504982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Agenda</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5709255"/>
          </a:xfrm>
          <a:prstGeom prst="rect">
            <a:avLst/>
          </a:prstGeom>
          <a:noFill/>
        </p:spPr>
        <p:txBody>
          <a:bodyPr wrap="square" rtlCol="0">
            <a:spAutoFit/>
          </a:bodyPr>
          <a:lstStyle/>
          <a:p>
            <a:pPr>
              <a:spcAft>
                <a:spcPts val="600"/>
              </a:spcAft>
            </a:pPr>
            <a:r>
              <a:rPr lang="en-GB" sz="2400" dirty="0" smtClean="0"/>
              <a:t>Review current work and discuss steps for next week</a:t>
            </a:r>
          </a:p>
          <a:p>
            <a:pPr>
              <a:spcAft>
                <a:spcPts val="600"/>
              </a:spcAft>
            </a:pPr>
            <a:r>
              <a:rPr lang="en-GB" sz="2400" dirty="0" smtClean="0"/>
              <a:t>Update on </a:t>
            </a:r>
            <a:r>
              <a:rPr lang="en-GB" sz="2400" dirty="0" err="1" smtClean="0"/>
              <a:t>datapath</a:t>
            </a:r>
            <a:r>
              <a:rPr lang="en-GB" sz="2400" dirty="0" smtClean="0"/>
              <a:t> blocks (Kevin and Wojtek)</a:t>
            </a:r>
          </a:p>
          <a:p>
            <a:pPr marL="800100" lvl="1" indent="-342900">
              <a:spcAft>
                <a:spcPts val="600"/>
              </a:spcAft>
              <a:buFont typeface="Arial" panose="020B0604020202020204" pitchFamily="34" charset="0"/>
              <a:buChar char="•"/>
            </a:pPr>
            <a:r>
              <a:rPr lang="en-GB" sz="2000" dirty="0" smtClean="0"/>
              <a:t>Suggest we discuss sharing the ITSDAQ code for ABCN’ or getting it into </a:t>
            </a:r>
            <a:r>
              <a:rPr lang="en-GB" sz="2000" dirty="0" err="1" smtClean="0"/>
              <a:t>svn</a:t>
            </a:r>
            <a:endParaRPr lang="en-GB" sz="2000" dirty="0" smtClean="0"/>
          </a:p>
          <a:p>
            <a:pPr>
              <a:spcAft>
                <a:spcPts val="600"/>
              </a:spcAft>
            </a:pPr>
            <a:r>
              <a:rPr lang="en-GB" sz="2400" dirty="0" smtClean="0"/>
              <a:t>Update on CHESS-2 data emulator (Tianbo)</a:t>
            </a:r>
          </a:p>
          <a:p>
            <a:pPr>
              <a:spcAft>
                <a:spcPts val="600"/>
              </a:spcAft>
            </a:pPr>
            <a:r>
              <a:rPr lang="en-GB" sz="2400" dirty="0" smtClean="0"/>
              <a:t>Go over CHESS-2 waveforms for 0 to 8 hits (Jaya John)</a:t>
            </a:r>
            <a:endParaRPr lang="en-GB" sz="2400" dirty="0"/>
          </a:p>
          <a:p>
            <a:pPr>
              <a:spcAft>
                <a:spcPts val="600"/>
              </a:spcAft>
            </a:pPr>
            <a:r>
              <a:rPr lang="en-GB" sz="2400" dirty="0" smtClean="0"/>
              <a:t>Any other business</a:t>
            </a:r>
          </a:p>
          <a:p>
            <a:pPr marL="800100" lvl="1" indent="-342900">
              <a:spcAft>
                <a:spcPts val="600"/>
              </a:spcAft>
              <a:buFont typeface="Arial" panose="020B0604020202020204" pitchFamily="34" charset="0"/>
              <a:buChar char="•"/>
            </a:pPr>
            <a:r>
              <a:rPr lang="en-GB" sz="2400" dirty="0" smtClean="0"/>
              <a:t>Jaya John cannot meet on Thursday 21 July. Could we move our meeting that week to Wednesday 20 July, 15:30 CERN time? </a:t>
            </a:r>
            <a:r>
              <a:rPr lang="en-GB" dirty="0" smtClean="0"/>
              <a:t>(should fit before the weekly ITk Strips ASICs meeting!)</a:t>
            </a:r>
            <a:r>
              <a:rPr lang="en-GB" sz="2400" dirty="0" smtClean="0"/>
              <a:t/>
            </a:r>
            <a:br>
              <a:rPr lang="en-GB" sz="2400" dirty="0" smtClean="0"/>
            </a:br>
            <a:r>
              <a:rPr lang="en-GB" sz="1400" dirty="0" smtClean="0">
                <a:solidFill>
                  <a:srgbClr val="FF0066"/>
                </a:solidFill>
              </a:rPr>
              <a:t>- Weds 20 July was fine with everyone present.</a:t>
            </a:r>
          </a:p>
          <a:p>
            <a:pPr marL="800100" lvl="1" indent="-342900">
              <a:spcAft>
                <a:spcPts val="600"/>
              </a:spcAft>
              <a:buFont typeface="Arial" panose="020B0604020202020204" pitchFamily="34" charset="0"/>
              <a:buChar char="•"/>
            </a:pPr>
            <a:r>
              <a:rPr lang="en-GB" sz="2400" dirty="0" smtClean="0"/>
              <a:t>Planning ahead for summer holidays: </a:t>
            </a:r>
          </a:p>
          <a:p>
            <a:pPr marL="1257300" lvl="2" indent="-342900">
              <a:spcAft>
                <a:spcPts val="600"/>
              </a:spcAft>
              <a:buFont typeface="Arial" panose="020B0604020202020204" pitchFamily="34" charset="0"/>
              <a:buChar char="•"/>
            </a:pPr>
            <a:r>
              <a:rPr lang="en-GB" sz="1400" dirty="0" smtClean="0">
                <a:solidFill>
                  <a:srgbClr val="FF0066"/>
                </a:solidFill>
              </a:rPr>
              <a:t>Weiguo (IHEP) has 1 week off during August. Jaya John is away at SLAC for an HSIO-2 related workshop 26 July – 4 August, then on holiday the last 3 weeks of August. Wojtek has some away dates in August and will let us know. Kevin’s work term ends 29 August.</a:t>
            </a:r>
          </a:p>
          <a:p>
            <a:pPr marL="1257300" lvl="2" indent="-342900">
              <a:spcAft>
                <a:spcPts val="600"/>
              </a:spcAft>
              <a:buFont typeface="Arial" panose="020B0604020202020204" pitchFamily="34" charset="0"/>
              <a:buChar char="•"/>
            </a:pPr>
            <a:r>
              <a:rPr lang="en-GB" sz="1400" dirty="0" smtClean="0">
                <a:solidFill>
                  <a:srgbClr val="FF0066"/>
                </a:solidFill>
              </a:rPr>
              <a:t>Once we know people’s away dates, we can plan the meetings during August and see who can prepare the agendas and take minutes. </a:t>
            </a:r>
          </a:p>
        </p:txBody>
      </p:sp>
    </p:spTree>
    <p:extLst>
      <p:ext uri="{BB962C8B-B14F-4D97-AF65-F5344CB8AC3E}">
        <p14:creationId xmlns:p14="http://schemas.microsoft.com/office/powerpoint/2010/main" val="85619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Ongoing and new actions – 1/2</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5519460"/>
          </a:xfrm>
          <a:prstGeom prst="rect">
            <a:avLst/>
          </a:prstGeom>
          <a:noFill/>
        </p:spPr>
        <p:txBody>
          <a:bodyPr wrap="square" rtlCol="0">
            <a:spAutoFit/>
          </a:bodyPr>
          <a:lstStyle/>
          <a:p>
            <a:pPr>
              <a:spcAft>
                <a:spcPts val="800"/>
              </a:spcAft>
            </a:pPr>
            <a:r>
              <a:rPr lang="en-GB" sz="1400" dirty="0" smtClean="0"/>
              <a:t>(actions which were already done last week have been removed)</a:t>
            </a:r>
            <a:endParaRPr lang="en-GB" dirty="0" smtClean="0"/>
          </a:p>
          <a:p>
            <a:pPr>
              <a:spcAft>
                <a:spcPts val="600"/>
              </a:spcAft>
            </a:pPr>
            <a:r>
              <a:rPr lang="en-GB" b="1" dirty="0" smtClean="0"/>
              <a:t>Matt:</a:t>
            </a:r>
            <a:r>
              <a:rPr lang="en-GB" dirty="0" smtClean="0"/>
              <a:t> </a:t>
            </a:r>
            <a:r>
              <a:rPr lang="en-GB" b="1" dirty="0">
                <a:solidFill>
                  <a:srgbClr val="006600"/>
                </a:solidFill>
              </a:rPr>
              <a:t>[done]</a:t>
            </a:r>
            <a:r>
              <a:rPr lang="en-GB" b="1" dirty="0"/>
              <a:t> </a:t>
            </a:r>
            <a:r>
              <a:rPr lang="en-GB" dirty="0" smtClean="0"/>
              <a:t>adapt the ITSDAQ DIO code for the ABCN’, to remove pad primitives.</a:t>
            </a:r>
            <a:r>
              <a:rPr lang="en-GB" sz="1400" dirty="0" smtClean="0"/>
              <a:t>  </a:t>
            </a:r>
            <a:r>
              <a:rPr lang="en-GB" sz="1400" dirty="0" smtClean="0">
                <a:solidFill>
                  <a:srgbClr val="FF0066"/>
                </a:solidFill>
              </a:rPr>
              <a:t>--The ITSDAQ code to support the ABCN’ is now in </a:t>
            </a:r>
            <a:r>
              <a:rPr lang="en-GB" sz="1400" dirty="0" err="1" smtClean="0">
                <a:solidFill>
                  <a:srgbClr val="FF0066"/>
                </a:solidFill>
              </a:rPr>
              <a:t>GitLab</a:t>
            </a:r>
            <a:r>
              <a:rPr lang="en-GB" sz="1400" dirty="0" smtClean="0">
                <a:solidFill>
                  <a:srgbClr val="FF0066"/>
                </a:solidFill>
              </a:rPr>
              <a:t>. Matt will take a look at merge it into the ITSDAQ </a:t>
            </a:r>
            <a:r>
              <a:rPr lang="en-GB" sz="1400" dirty="0" err="1" smtClean="0">
                <a:solidFill>
                  <a:srgbClr val="FF0066"/>
                </a:solidFill>
              </a:rPr>
              <a:t>svn</a:t>
            </a:r>
            <a:r>
              <a:rPr lang="en-GB" sz="1400" dirty="0" smtClean="0">
                <a:solidFill>
                  <a:srgbClr val="FF0066"/>
                </a:solidFill>
              </a:rPr>
              <a:t>. </a:t>
            </a:r>
            <a:endParaRPr lang="en-GB" b="1" dirty="0" smtClean="0"/>
          </a:p>
          <a:p>
            <a:pPr>
              <a:spcAft>
                <a:spcPts val="600"/>
              </a:spcAft>
            </a:pPr>
            <a:r>
              <a:rPr lang="en-GB" b="1" dirty="0" smtClean="0"/>
              <a:t>Kevin: </a:t>
            </a:r>
            <a:r>
              <a:rPr lang="en-GB" b="1" dirty="0">
                <a:solidFill>
                  <a:srgbClr val="006600"/>
                </a:solidFill>
              </a:rPr>
              <a:t>[done]</a:t>
            </a:r>
            <a:r>
              <a:rPr lang="en-GB" b="1" dirty="0"/>
              <a:t> </a:t>
            </a:r>
            <a:r>
              <a:rPr lang="en-GB" dirty="0" smtClean="0"/>
              <a:t>contact Paul to ask if the HCC relies in any way on the value 0x7FD </a:t>
            </a:r>
            <a:r>
              <a:rPr lang="en-GB" sz="1400" dirty="0" smtClean="0"/>
              <a:t>(which the ABC130* uses to represent “no hits”). Check that Kevin’s proposed single packet (11 bits only) will work fine with the HCC, to represent “no hits” for CHESS-2. – </a:t>
            </a:r>
            <a:r>
              <a:rPr lang="en-GB" sz="1400" dirty="0" smtClean="0">
                <a:solidFill>
                  <a:srgbClr val="FF0066"/>
                </a:solidFill>
              </a:rPr>
              <a:t>The HCC needs to see a single packet of 0x7FD to mean no hits. This is dropped within the HCC silently. For the case where a string of ABCN’ packets ends in 0x7FD, the HCC will avoid dropping it since it is not the first packet of a set. This is something we need to remember for the HCC design.</a:t>
            </a:r>
            <a:endParaRPr lang="en-GB" b="1" dirty="0" smtClean="0"/>
          </a:p>
          <a:p>
            <a:pPr>
              <a:spcAft>
                <a:spcPts val="600"/>
              </a:spcAft>
            </a:pPr>
            <a:r>
              <a:rPr lang="en-GB" b="1" dirty="0"/>
              <a:t>Kevin: </a:t>
            </a:r>
            <a:r>
              <a:rPr lang="en-GB" b="1" dirty="0">
                <a:solidFill>
                  <a:srgbClr val="006600"/>
                </a:solidFill>
              </a:rPr>
              <a:t>[done]</a:t>
            </a:r>
            <a:r>
              <a:rPr lang="en-GB" b="1" dirty="0"/>
              <a:t> </a:t>
            </a:r>
            <a:r>
              <a:rPr lang="en-GB" dirty="0" smtClean="0"/>
              <a:t>send Matt a </a:t>
            </a:r>
            <a:r>
              <a:rPr lang="en-GB" dirty="0" err="1" smtClean="0"/>
              <a:t>tarball</a:t>
            </a:r>
            <a:r>
              <a:rPr lang="en-GB" dirty="0" smtClean="0"/>
              <a:t> of his current ITSDAQ code and the ABCN’ as an .</a:t>
            </a:r>
            <a:r>
              <a:rPr lang="en-GB" dirty="0" err="1" smtClean="0"/>
              <a:t>ngd</a:t>
            </a:r>
            <a:r>
              <a:rPr lang="en-GB" dirty="0" smtClean="0"/>
              <a:t> core. </a:t>
            </a:r>
            <a:r>
              <a:rPr lang="en-GB" sz="1400" dirty="0" smtClean="0">
                <a:solidFill>
                  <a:srgbClr val="FF0066"/>
                </a:solidFill>
              </a:rPr>
              <a:t>– Take from </a:t>
            </a:r>
            <a:r>
              <a:rPr lang="en-GB" sz="1400" dirty="0" err="1" smtClean="0">
                <a:solidFill>
                  <a:srgbClr val="FF0066"/>
                </a:solidFill>
              </a:rPr>
              <a:t>GitLab</a:t>
            </a:r>
            <a:r>
              <a:rPr lang="en-GB" sz="1400" dirty="0" smtClean="0">
                <a:solidFill>
                  <a:srgbClr val="FF0066"/>
                </a:solidFill>
              </a:rPr>
              <a:t> instead. Would be useful to have the .</a:t>
            </a:r>
            <a:r>
              <a:rPr lang="en-GB" sz="1400" dirty="0" err="1" smtClean="0">
                <a:solidFill>
                  <a:srgbClr val="FF0066"/>
                </a:solidFill>
              </a:rPr>
              <a:t>ngd</a:t>
            </a:r>
            <a:r>
              <a:rPr lang="en-GB" sz="1400" dirty="0" smtClean="0">
                <a:solidFill>
                  <a:srgbClr val="FF0066"/>
                </a:solidFill>
              </a:rPr>
              <a:t> file in </a:t>
            </a:r>
            <a:r>
              <a:rPr lang="en-GB" sz="1400" dirty="0" err="1" smtClean="0">
                <a:solidFill>
                  <a:srgbClr val="FF0066"/>
                </a:solidFill>
              </a:rPr>
              <a:t>GitLab</a:t>
            </a:r>
            <a:r>
              <a:rPr lang="en-GB" sz="1400" dirty="0" smtClean="0">
                <a:solidFill>
                  <a:srgbClr val="FF0066"/>
                </a:solidFill>
              </a:rPr>
              <a:t> as well. We discussed binary files in </a:t>
            </a:r>
            <a:r>
              <a:rPr lang="en-GB" sz="1400" dirty="0" err="1" smtClean="0">
                <a:solidFill>
                  <a:srgbClr val="FF0066"/>
                </a:solidFill>
              </a:rPr>
              <a:t>svn</a:t>
            </a:r>
            <a:r>
              <a:rPr lang="en-GB" sz="1400" dirty="0" smtClean="0">
                <a:solidFill>
                  <a:srgbClr val="FF0066"/>
                </a:solidFill>
              </a:rPr>
              <a:t> repositories. The ABC130 team lost part of an </a:t>
            </a:r>
            <a:r>
              <a:rPr lang="en-GB" sz="1400" dirty="0" err="1" smtClean="0">
                <a:solidFill>
                  <a:srgbClr val="FF0066"/>
                </a:solidFill>
              </a:rPr>
              <a:t>svn</a:t>
            </a:r>
            <a:r>
              <a:rPr lang="en-GB" sz="1400" dirty="0" smtClean="0">
                <a:solidFill>
                  <a:srgbClr val="FF0066"/>
                </a:solidFill>
              </a:rPr>
              <a:t> repository due to inclusion of versioned binary files, where </a:t>
            </a:r>
            <a:r>
              <a:rPr lang="en-GB" sz="1400" dirty="0" err="1" smtClean="0">
                <a:solidFill>
                  <a:srgbClr val="FF0066"/>
                </a:solidFill>
              </a:rPr>
              <a:t>svn</a:t>
            </a:r>
            <a:r>
              <a:rPr lang="en-GB" sz="1400" dirty="0" smtClean="0">
                <a:solidFill>
                  <a:srgbClr val="FF0066"/>
                </a:solidFill>
              </a:rPr>
              <a:t> did not handle the diffs well. Matt, Wojtek and Jaya John have not had issues with versioned binary files such as bit files. So we concluded we should be aware of the potential for issues.</a:t>
            </a:r>
            <a:endParaRPr lang="en-GB" b="1" dirty="0">
              <a:solidFill>
                <a:srgbClr val="FF0066"/>
              </a:solidFill>
            </a:endParaRPr>
          </a:p>
          <a:p>
            <a:pPr>
              <a:spcAft>
                <a:spcPts val="600"/>
              </a:spcAft>
            </a:pPr>
            <a:r>
              <a:rPr lang="en-GB" b="1" dirty="0" smtClean="0"/>
              <a:t>Tianbo:</a:t>
            </a:r>
            <a:r>
              <a:rPr lang="en-GB" dirty="0" smtClean="0"/>
              <a:t> [ongoing] working on CHESS-2 Data Emulator.</a:t>
            </a:r>
            <a:r>
              <a:rPr lang="en-GB" sz="1400" dirty="0" smtClean="0"/>
              <a:t>  </a:t>
            </a:r>
            <a:r>
              <a:rPr lang="en-GB" sz="1400" dirty="0" smtClean="0">
                <a:solidFill>
                  <a:srgbClr val="FF0066"/>
                </a:solidFill>
              </a:rPr>
              <a:t>– USTC had network troubles with Vidyo, but sent a note saying: Tianbo has completed the version of the emulator with 9 fixed patterns for 0-8 hits.</a:t>
            </a:r>
            <a:endParaRPr lang="en-GB" dirty="0" smtClean="0"/>
          </a:p>
          <a:p>
            <a:pPr>
              <a:spcAft>
                <a:spcPts val="600"/>
              </a:spcAft>
            </a:pPr>
            <a:r>
              <a:rPr lang="en-GB" b="1" dirty="0" smtClean="0"/>
              <a:t>Jaya John: </a:t>
            </a:r>
            <a:r>
              <a:rPr lang="en-GB" dirty="0" smtClean="0"/>
              <a:t>[ongoing] prepare a tidied-up block diagram for the ABCN’</a:t>
            </a:r>
            <a:r>
              <a:rPr lang="en-GB" dirty="0" smtClean="0">
                <a:solidFill>
                  <a:srgbClr val="FF0066"/>
                </a:solidFill>
              </a:rPr>
              <a:t> </a:t>
            </a:r>
            <a:endParaRPr lang="en-GB" sz="1400" dirty="0" smtClean="0"/>
          </a:p>
          <a:p>
            <a:pPr>
              <a:spcAft>
                <a:spcPts val="600"/>
              </a:spcAft>
            </a:pPr>
            <a:r>
              <a:rPr lang="en-GB" b="1" dirty="0" smtClean="0"/>
              <a:t>Jaya </a:t>
            </a:r>
            <a:r>
              <a:rPr lang="en-GB" b="1" dirty="0"/>
              <a:t>John: </a:t>
            </a:r>
            <a:r>
              <a:rPr lang="en-GB" dirty="0" smtClean="0"/>
              <a:t>[ongoing] understand CHESS-2 configuration registers and how to map them into the ABCN’ memory map. </a:t>
            </a:r>
            <a:endParaRPr lang="en-GB" sz="1400" b="1" dirty="0" smtClean="0"/>
          </a:p>
          <a:p>
            <a:pPr>
              <a:spcAft>
                <a:spcPts val="600"/>
              </a:spcAft>
            </a:pPr>
            <a:r>
              <a:rPr lang="en-GB" b="1" dirty="0" smtClean="0"/>
              <a:t>Matt: </a:t>
            </a:r>
            <a:r>
              <a:rPr lang="en-GB" b="1" dirty="0">
                <a:solidFill>
                  <a:srgbClr val="006600"/>
                </a:solidFill>
              </a:rPr>
              <a:t>[done]</a:t>
            </a:r>
            <a:r>
              <a:rPr lang="en-GB" b="1" dirty="0"/>
              <a:t> </a:t>
            </a:r>
            <a:r>
              <a:rPr lang="en-GB" dirty="0" smtClean="0"/>
              <a:t>send </a:t>
            </a:r>
            <a:r>
              <a:rPr lang="en-GB" dirty="0"/>
              <a:t>link to Kevin for: (</a:t>
            </a:r>
            <a:r>
              <a:rPr lang="en-GB" dirty="0" smtClean="0"/>
              <a:t>b) test bench code and (c) </a:t>
            </a:r>
            <a:r>
              <a:rPr lang="en-GB" b="1" dirty="0">
                <a:solidFill>
                  <a:srgbClr val="006600"/>
                </a:solidFill>
              </a:rPr>
              <a:t>[done]</a:t>
            </a:r>
            <a:r>
              <a:rPr lang="en-GB" b="1" dirty="0"/>
              <a:t> </a:t>
            </a:r>
            <a:r>
              <a:rPr lang="en-GB" dirty="0" smtClean="0"/>
              <a:t>where the mappings are made in the package files (</a:t>
            </a:r>
            <a:r>
              <a:rPr lang="en-GB" dirty="0" err="1" smtClean="0"/>
              <a:t>nexys</a:t>
            </a:r>
            <a:r>
              <a:rPr lang="en-GB" dirty="0" smtClean="0"/>
              <a:t>/</a:t>
            </a:r>
            <a:r>
              <a:rPr lang="en-GB" dirty="0" err="1" smtClean="0"/>
              <a:t>src</a:t>
            </a:r>
            <a:r>
              <a:rPr lang="en-GB" dirty="0" smtClean="0"/>
              <a:t>?) = constraint file </a:t>
            </a:r>
            <a:endParaRPr lang="en-GB" sz="1400" dirty="0" smtClean="0"/>
          </a:p>
        </p:txBody>
      </p:sp>
      <p:sp>
        <p:nvSpPr>
          <p:cNvPr id="5" name="Slide Number Placeholder 1"/>
          <p:cNvSpPr txBox="1">
            <a:spLocks/>
          </p:cNvSpPr>
          <p:nvPr/>
        </p:nvSpPr>
        <p:spPr>
          <a:xfrm>
            <a:off x="7747000" y="217537"/>
            <a:ext cx="139750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rgbClr val="0000FF"/>
                </a:solidFill>
              </a:rPr>
              <a:t>new actions in blue</a:t>
            </a:r>
          </a:p>
          <a:p>
            <a:pPr algn="l"/>
            <a:r>
              <a:rPr lang="en-GB" dirty="0" smtClean="0">
                <a:solidFill>
                  <a:srgbClr val="FF0066"/>
                </a:solidFill>
              </a:rPr>
              <a:t>updates in pink</a:t>
            </a:r>
            <a:endParaRPr lang="en-GB" dirty="0">
              <a:solidFill>
                <a:srgbClr val="FF0066"/>
              </a:solidFill>
            </a:endParaRPr>
          </a:p>
        </p:txBody>
      </p:sp>
    </p:spTree>
    <p:extLst>
      <p:ext uri="{BB962C8B-B14F-4D97-AF65-F5344CB8AC3E}">
        <p14:creationId xmlns:p14="http://schemas.microsoft.com/office/powerpoint/2010/main" val="3976610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Ongoing and new actions – 2/2</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sp>
        <p:nvSpPr>
          <p:cNvPr id="16" name="TextBox 15"/>
          <p:cNvSpPr txBox="1"/>
          <p:nvPr/>
        </p:nvSpPr>
        <p:spPr>
          <a:xfrm>
            <a:off x="156839" y="796642"/>
            <a:ext cx="8795842" cy="1610697"/>
          </a:xfrm>
          <a:prstGeom prst="rect">
            <a:avLst/>
          </a:prstGeom>
          <a:noFill/>
        </p:spPr>
        <p:txBody>
          <a:bodyPr wrap="square" rtlCol="0">
            <a:spAutoFit/>
          </a:bodyPr>
          <a:lstStyle/>
          <a:p>
            <a:pPr>
              <a:spcAft>
                <a:spcPts val="800"/>
              </a:spcAft>
            </a:pPr>
            <a:r>
              <a:rPr lang="en-GB" sz="1400" dirty="0" smtClean="0"/>
              <a:t>(actions which were already done last week have been removed)</a:t>
            </a:r>
            <a:endParaRPr lang="en-GB" dirty="0" smtClean="0"/>
          </a:p>
          <a:p>
            <a:pPr>
              <a:spcAft>
                <a:spcPts val="600"/>
              </a:spcAft>
            </a:pPr>
            <a:r>
              <a:rPr lang="en-GB" b="1" dirty="0" smtClean="0"/>
              <a:t>Matt</a:t>
            </a:r>
            <a:r>
              <a:rPr lang="en-GB" b="1" dirty="0"/>
              <a:t>: </a:t>
            </a:r>
            <a:r>
              <a:rPr lang="en-GB" b="1" dirty="0">
                <a:solidFill>
                  <a:srgbClr val="006600"/>
                </a:solidFill>
              </a:rPr>
              <a:t>[done]</a:t>
            </a:r>
            <a:r>
              <a:rPr lang="en-GB" b="1" dirty="0"/>
              <a:t> </a:t>
            </a:r>
            <a:r>
              <a:rPr lang="en-GB" dirty="0" smtClean="0"/>
              <a:t>forward e-mail to all of us (UBC, USTC, Oxford) re: Strips DAQ mailing list </a:t>
            </a:r>
            <a:endParaRPr lang="en-GB" sz="1400" dirty="0"/>
          </a:p>
          <a:p>
            <a:pPr>
              <a:spcAft>
                <a:spcPts val="600"/>
              </a:spcAft>
            </a:pPr>
            <a:r>
              <a:rPr lang="en-GB" b="1" dirty="0" smtClean="0"/>
              <a:t>Weiguo</a:t>
            </a:r>
            <a:r>
              <a:rPr lang="en-GB" b="1" dirty="0"/>
              <a:t>: </a:t>
            </a:r>
            <a:r>
              <a:rPr lang="en-GB" b="1" dirty="0">
                <a:solidFill>
                  <a:srgbClr val="006600"/>
                </a:solidFill>
              </a:rPr>
              <a:t>[done]</a:t>
            </a:r>
            <a:r>
              <a:rPr lang="en-GB" b="1" dirty="0"/>
              <a:t> </a:t>
            </a:r>
            <a:r>
              <a:rPr lang="en-GB" dirty="0" smtClean="0"/>
              <a:t>add a state transition diagram to the </a:t>
            </a:r>
            <a:r>
              <a:rPr lang="en-GB" dirty="0" err="1" smtClean="0"/>
              <a:t>Top_Logic</a:t>
            </a:r>
            <a:r>
              <a:rPr lang="en-GB" dirty="0" smtClean="0"/>
              <a:t> slides. </a:t>
            </a:r>
            <a:r>
              <a:rPr lang="en-GB" sz="1400" dirty="0">
                <a:solidFill>
                  <a:srgbClr val="FF0066"/>
                </a:solidFill>
              </a:rPr>
              <a:t>– </a:t>
            </a:r>
            <a:r>
              <a:rPr lang="en-GB" sz="1400" dirty="0" smtClean="0">
                <a:solidFill>
                  <a:srgbClr val="FF0066"/>
                </a:solidFill>
              </a:rPr>
              <a:t>currently updating </a:t>
            </a:r>
            <a:r>
              <a:rPr lang="en-GB" sz="1400" dirty="0" err="1" smtClean="0">
                <a:solidFill>
                  <a:srgbClr val="FF0066"/>
                </a:solidFill>
              </a:rPr>
              <a:t>Top_Logic</a:t>
            </a:r>
            <a:r>
              <a:rPr lang="en-GB" sz="1400" dirty="0" smtClean="0">
                <a:solidFill>
                  <a:srgbClr val="FF0066"/>
                </a:solidFill>
              </a:rPr>
              <a:t> to improve SEU handling via </a:t>
            </a:r>
            <a:r>
              <a:rPr lang="en-GB" sz="1400" dirty="0" err="1" smtClean="0">
                <a:solidFill>
                  <a:srgbClr val="FF0066"/>
                </a:solidFill>
              </a:rPr>
              <a:t>Hanning</a:t>
            </a:r>
            <a:r>
              <a:rPr lang="en-GB" sz="1400" dirty="0" smtClean="0">
                <a:solidFill>
                  <a:srgbClr val="FF0066"/>
                </a:solidFill>
              </a:rPr>
              <a:t> Code.</a:t>
            </a:r>
            <a:endParaRPr lang="en-GB" dirty="0" smtClean="0"/>
          </a:p>
          <a:p>
            <a:pPr>
              <a:spcAft>
                <a:spcPts val="600"/>
              </a:spcAft>
            </a:pPr>
            <a:r>
              <a:rPr lang="en-GB" b="1" dirty="0" smtClean="0"/>
              <a:t>Jaya John: </a:t>
            </a:r>
            <a:r>
              <a:rPr lang="en-GB" b="1" dirty="0">
                <a:solidFill>
                  <a:srgbClr val="006600"/>
                </a:solidFill>
              </a:rPr>
              <a:t>[done]</a:t>
            </a:r>
            <a:r>
              <a:rPr lang="en-GB" b="1" dirty="0"/>
              <a:t> </a:t>
            </a:r>
            <a:r>
              <a:rPr lang="en-GB" dirty="0" smtClean="0">
                <a:solidFill>
                  <a:srgbClr val="0000FF"/>
                </a:solidFill>
              </a:rPr>
              <a:t>send examples of 0-8 hits for emulator to group </a:t>
            </a:r>
            <a:r>
              <a:rPr lang="en-GB" dirty="0" smtClean="0"/>
              <a:t>– see examples </a:t>
            </a:r>
            <a:r>
              <a:rPr lang="en-GB" dirty="0" smtClean="0">
                <a:hlinkClick r:id="rId2"/>
              </a:rPr>
              <a:t>here</a:t>
            </a:r>
            <a:endParaRPr lang="en-GB" dirty="0" smtClean="0"/>
          </a:p>
        </p:txBody>
      </p:sp>
      <p:sp>
        <p:nvSpPr>
          <p:cNvPr id="5" name="Slide Number Placeholder 1"/>
          <p:cNvSpPr txBox="1">
            <a:spLocks/>
          </p:cNvSpPr>
          <p:nvPr/>
        </p:nvSpPr>
        <p:spPr>
          <a:xfrm>
            <a:off x="7747000" y="217537"/>
            <a:ext cx="139750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rgbClr val="0000FF"/>
                </a:solidFill>
              </a:rPr>
              <a:t>new actions in blue</a:t>
            </a:r>
          </a:p>
          <a:p>
            <a:pPr algn="l"/>
            <a:r>
              <a:rPr lang="en-GB" dirty="0" smtClean="0">
                <a:solidFill>
                  <a:srgbClr val="FF0066"/>
                </a:solidFill>
              </a:rPr>
              <a:t>updates in pink</a:t>
            </a:r>
            <a:endParaRPr lang="en-GB" dirty="0">
              <a:solidFill>
                <a:srgbClr val="FF0066"/>
              </a:solidFill>
            </a:endParaRPr>
          </a:p>
        </p:txBody>
      </p:sp>
    </p:spTree>
    <p:extLst>
      <p:ext uri="{BB962C8B-B14F-4D97-AF65-F5344CB8AC3E}">
        <p14:creationId xmlns:p14="http://schemas.microsoft.com/office/powerpoint/2010/main" val="465820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FF0066"/>
                </a:solidFill>
              </a:rPr>
              <a:t>0-8 hits slides and synchronisation</a:t>
            </a:r>
            <a:endParaRPr lang="en-GB" sz="3600" dirty="0">
              <a:solidFill>
                <a:srgbClr val="FF0066"/>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5</a:t>
            </a:fld>
            <a:endParaRPr lang="en-GB" dirty="0">
              <a:solidFill>
                <a:schemeClr val="tx1"/>
              </a:solidFill>
            </a:endParaRPr>
          </a:p>
        </p:txBody>
      </p:sp>
      <p:sp>
        <p:nvSpPr>
          <p:cNvPr id="16" name="TextBox 15"/>
          <p:cNvSpPr txBox="1"/>
          <p:nvPr/>
        </p:nvSpPr>
        <p:spPr>
          <a:xfrm>
            <a:off x="156839" y="796642"/>
            <a:ext cx="8795842" cy="6176050"/>
          </a:xfrm>
          <a:prstGeom prst="rect">
            <a:avLst/>
          </a:prstGeom>
          <a:noFill/>
        </p:spPr>
        <p:txBody>
          <a:bodyPr wrap="square" rtlCol="0">
            <a:spAutoFit/>
          </a:bodyPr>
          <a:lstStyle/>
          <a:p>
            <a:pPr>
              <a:spcAft>
                <a:spcPts val="800"/>
              </a:spcAft>
            </a:pPr>
            <a:r>
              <a:rPr lang="en-GB" dirty="0" smtClean="0"/>
              <a:t>The discussion relates to </a:t>
            </a:r>
            <a:r>
              <a:rPr lang="en-GB" dirty="0"/>
              <a:t>these </a:t>
            </a:r>
            <a:r>
              <a:rPr lang="en-GB" dirty="0" smtClean="0">
                <a:hlinkClick r:id="rId2"/>
              </a:rPr>
              <a:t>slides of examples </a:t>
            </a:r>
            <a:r>
              <a:rPr lang="en-GB" dirty="0" smtClean="0"/>
              <a:t>of 0-8 hits out of CHESS-2.</a:t>
            </a:r>
            <a:endParaRPr lang="en-GB" dirty="0"/>
          </a:p>
          <a:p>
            <a:pPr>
              <a:spcAft>
                <a:spcPts val="800"/>
              </a:spcAft>
            </a:pPr>
            <a:r>
              <a:rPr lang="en-GB" dirty="0" smtClean="0"/>
              <a:t>We discussed how to synchronise the ABCN’ to the stream of data coming back from CHESS-2 or the CHESS-2 Data Emulator.</a:t>
            </a:r>
          </a:p>
          <a:p>
            <a:pPr>
              <a:spcAft>
                <a:spcPts val="800"/>
              </a:spcAft>
            </a:pPr>
            <a:r>
              <a:rPr lang="en-GB" dirty="0" smtClean="0"/>
              <a:t>In brief: the ABCN’ sends the Bunch Crossing (40MHz) and Data Out (320MHz) clocks to CHESS-2 or the </a:t>
            </a:r>
            <a:r>
              <a:rPr lang="en-GB" dirty="0"/>
              <a:t>CHESS-2 Data </a:t>
            </a:r>
            <a:r>
              <a:rPr lang="en-GB" dirty="0" smtClean="0"/>
              <a:t>Emulator.</a:t>
            </a:r>
          </a:p>
          <a:p>
            <a:pPr>
              <a:spcAft>
                <a:spcPts val="800"/>
              </a:spcAft>
            </a:pPr>
            <a:r>
              <a:rPr lang="en-GB" dirty="0" smtClean="0"/>
              <a:t>CHESS-2 or the Emulator sends out the data, using a rising edge on the Sync/Data Valid line to mark the start of a bunch crossing (see slides). If CHESS-2 or the emulator is some physical distance away from the FPGA running the ABCN’, then we expect some delay or phase shift of the data out, with respect to the ABCN’ notion of timing.</a:t>
            </a:r>
          </a:p>
          <a:p>
            <a:pPr>
              <a:spcAft>
                <a:spcPts val="800"/>
              </a:spcAft>
            </a:pPr>
            <a:r>
              <a:rPr lang="en-GB" dirty="0" smtClean="0"/>
              <a:t>The ABCN’ will need additional circuitry to lock on to the timing on the Sync/Data Valid line</a:t>
            </a:r>
            <a:r>
              <a:rPr lang="en-GB" dirty="0" smtClean="0"/>
              <a:t>. </a:t>
            </a:r>
          </a:p>
          <a:p>
            <a:pPr marL="285750" indent="-285750">
              <a:spcAft>
                <a:spcPts val="800"/>
              </a:spcAft>
              <a:buFont typeface="Arial" panose="020B0604020202020204" pitchFamily="34" charset="0"/>
              <a:buChar char="•"/>
            </a:pPr>
            <a:r>
              <a:rPr lang="en-GB" dirty="0" smtClean="0"/>
              <a:t>We noted the issue that for data coming out of CHESS-2, the Sync/Data Valid line could be always low (for no hits) or always high (if every frame contains 8 hits).  </a:t>
            </a:r>
          </a:p>
          <a:p>
            <a:pPr marL="285750" indent="-285750">
              <a:spcAft>
                <a:spcPts val="800"/>
              </a:spcAft>
              <a:buFont typeface="Arial" panose="020B0604020202020204" pitchFamily="34" charset="0"/>
              <a:buChar char="•"/>
            </a:pPr>
            <a:r>
              <a:rPr lang="en-GB" dirty="0" smtClean="0"/>
              <a:t>Colin suggested based on TRT experience, the best approach is to make CHESS-2 send out training patterns so </a:t>
            </a:r>
            <a:r>
              <a:rPr lang="en-GB" dirty="0"/>
              <a:t>that the Sync/Data Valid line </a:t>
            </a:r>
            <a:r>
              <a:rPr lang="en-GB" dirty="0" smtClean="0"/>
              <a:t>has predictable transitions and is easy to lock onto.</a:t>
            </a:r>
          </a:p>
          <a:p>
            <a:pPr marL="285750" indent="-285750">
              <a:spcAft>
                <a:spcPts val="800"/>
              </a:spcAft>
              <a:buFont typeface="Arial" panose="020B0604020202020204" pitchFamily="34" charset="0"/>
              <a:buChar char="•"/>
            </a:pPr>
            <a:r>
              <a:rPr lang="en-GB" dirty="0" smtClean="0"/>
              <a:t>We’ll look into what CHESS-2 configuration is needed for this.</a:t>
            </a:r>
          </a:p>
          <a:p>
            <a:pPr marL="285750" indent="-285750">
              <a:spcAft>
                <a:spcPts val="800"/>
              </a:spcAft>
              <a:buFont typeface="Arial" panose="020B0604020202020204" pitchFamily="34" charset="0"/>
              <a:buChar char="•"/>
            </a:pPr>
            <a:r>
              <a:rPr lang="en-GB" dirty="0" smtClean="0">
                <a:solidFill>
                  <a:srgbClr val="FF0066"/>
                </a:solidFill>
              </a:rPr>
              <a:t>A post-meeting thought: we need to discuss more which timing circuitry we need: probably a PLL to lock onto Sync/Data Valid and probably delay registers similar to ITSDAQ.</a:t>
            </a:r>
            <a:endParaRPr lang="en-GB" dirty="0" smtClean="0">
              <a:solidFill>
                <a:srgbClr val="FF0066"/>
              </a:solidFill>
            </a:endParaRPr>
          </a:p>
        </p:txBody>
      </p:sp>
    </p:spTree>
    <p:extLst>
      <p:ext uri="{BB962C8B-B14F-4D97-AF65-F5344CB8AC3E}">
        <p14:creationId xmlns:p14="http://schemas.microsoft.com/office/powerpoint/2010/main" val="2989956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29130</TotalTime>
  <Words>901</Words>
  <Application>Microsoft Office PowerPoint</Application>
  <PresentationFormat>On-screen Show (4:3)</PresentationFormat>
  <Paragraphs>45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Next steps  7 July 2016  this version is the minutes – with notes added (in pink) </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Jaya John John</cp:lastModifiedBy>
  <cp:revision>912</cp:revision>
  <cp:lastPrinted>2015-07-21T15:43:16Z</cp:lastPrinted>
  <dcterms:created xsi:type="dcterms:W3CDTF">2014-09-18T13:48:06Z</dcterms:created>
  <dcterms:modified xsi:type="dcterms:W3CDTF">2016-07-14T13:01:26Z</dcterms:modified>
</cp:coreProperties>
</file>