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382" r:id="rId2"/>
    <p:sldId id="333" r:id="rId3"/>
    <p:sldId id="386" r:id="rId4"/>
    <p:sldId id="389" r:id="rId5"/>
    <p:sldId id="387" r:id="rId6"/>
    <p:sldId id="388" r:id="rId7"/>
    <p:sldId id="390" r:id="rId8"/>
    <p:sldId id="391" r:id="rId9"/>
    <p:sldId id="385" r:id="rId10"/>
    <p:sldId id="343" r:id="rId11"/>
    <p:sldId id="384" r:id="rId12"/>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CCECFF"/>
    <a:srgbClr val="006600"/>
    <a:srgbClr val="FF99CC"/>
    <a:srgbClr val="00CC00"/>
    <a:srgbClr val="FF9966"/>
    <a:srgbClr val="FF6600"/>
    <a:srgbClr val="99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17" autoAdjust="0"/>
    <p:restoredTop sz="97853" autoAdjust="0"/>
  </p:normalViewPr>
  <p:slideViewPr>
    <p:cSldViewPr snapToGrid="0">
      <p:cViewPr>
        <p:scale>
          <a:sx n="100" d="100"/>
          <a:sy n="100" d="100"/>
        </p:scale>
        <p:origin x="-2478" y="-354"/>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43903FF-7B7F-4650-B377-95B9BB904032}" type="datetimeFigureOut">
              <a:rPr lang="en-GB" smtClean="0"/>
              <a:t>20/07/2016</a:t>
            </a:fld>
            <a:endParaRPr lang="en-GB"/>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A83999C9-70B1-4FD2-959B-375AE71F5876}" type="slidenum">
              <a:rPr lang="en-GB" smtClean="0"/>
              <a:t>‹#›</a:t>
            </a:fld>
            <a:endParaRPr lang="en-GB"/>
          </a:p>
        </p:txBody>
      </p:sp>
    </p:spTree>
    <p:extLst>
      <p:ext uri="{BB962C8B-B14F-4D97-AF65-F5344CB8AC3E}">
        <p14:creationId xmlns:p14="http://schemas.microsoft.com/office/powerpoint/2010/main" val="261830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9C73028-959A-4921-BF38-BD2DB0D51296}" type="datetime1">
              <a:rPr lang="en-GB" smtClean="0"/>
              <a:t>20/07/2016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4127124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9B51D4-5E23-4633-A92B-EEE476AC51E4}" type="datetime1">
              <a:rPr lang="en-GB" smtClean="0"/>
              <a:t>20/07/2016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89763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91C3C-0E3B-4B00-AC33-FF515A78F85F}" type="datetime1">
              <a:rPr lang="en-GB" smtClean="0"/>
              <a:t>20/07/2016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228001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964A98-9F44-4B53-A8B2-00E249F48934}" type="datetime1">
              <a:rPr lang="en-GB" smtClean="0"/>
              <a:t>20/07/2016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94029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8BFAD-CF8F-4BA1-8E34-5F0B756DA439}" type="datetime1">
              <a:rPr lang="en-GB" smtClean="0"/>
              <a:t>20/07/2016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00058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0356EF-8D88-4B53-9C34-08A513CE2BC7}" type="datetime1">
              <a:rPr lang="en-GB" smtClean="0"/>
              <a:t>20/07/2016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959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BAB97A-334F-47BC-99FA-08B840CB3CD0}" type="datetime1">
              <a:rPr lang="en-GB" smtClean="0"/>
              <a:t>20/07/2016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276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BC7C54-E519-49C6-A0EC-B11C32288A8D}" type="datetime1">
              <a:rPr lang="en-GB" smtClean="0"/>
              <a:t>20/07/2016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35845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869EFA-E68E-42B5-A197-AC116B6FB4C8}" type="datetime1">
              <a:rPr lang="en-GB" smtClean="0"/>
              <a:t>20/07/2016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668115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04C2D4-1065-465C-A239-A454E30F645F}" type="datetime1">
              <a:rPr lang="en-GB" smtClean="0"/>
              <a:t>20/07/2016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226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D8BB1-4107-44E1-BCF8-2D19052B92A9}" type="datetime1">
              <a:rPr lang="en-GB" smtClean="0"/>
              <a:t>20/07/2016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49064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36746-23CB-40B1-956A-853C0264A71A}" type="datetime1">
              <a:rPr lang="en-GB" smtClean="0"/>
              <a:t>20/07/2016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886EE-AD67-426B-9E40-D4D67DDB6EF0}" type="slidenum">
              <a:rPr lang="en-GB" smtClean="0"/>
              <a:t>‹#›</a:t>
            </a:fld>
            <a:endParaRPr lang="en-GB"/>
          </a:p>
        </p:txBody>
      </p:sp>
    </p:spTree>
    <p:extLst>
      <p:ext uri="{BB962C8B-B14F-4D97-AF65-F5344CB8AC3E}">
        <p14:creationId xmlns:p14="http://schemas.microsoft.com/office/powerpoint/2010/main" val="677570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ndico.desy.de/getFile.py/access?contribId=1&amp;sessionId=0&amp;resId=0&amp;materialId=slides&amp;confId=1572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1287"/>
            <a:ext cx="7772400" cy="1988531"/>
          </a:xfrm>
        </p:spPr>
        <p:txBody>
          <a:bodyPr anchor="t">
            <a:normAutofit fontScale="90000"/>
          </a:bodyPr>
          <a:lstStyle/>
          <a:p>
            <a:r>
              <a:rPr lang="en-GB" dirty="0" smtClean="0">
                <a:solidFill>
                  <a:srgbClr val="0000FF"/>
                </a:solidFill>
              </a:rPr>
              <a:t>Next steps</a:t>
            </a:r>
            <a:r>
              <a:rPr lang="en-GB" dirty="0" smtClean="0"/>
              <a:t/>
            </a:r>
            <a:br>
              <a:rPr lang="en-GB" dirty="0" smtClean="0"/>
            </a:br>
            <a:r>
              <a:rPr lang="en-GB" sz="3100" dirty="0" smtClean="0"/>
              <a:t/>
            </a:r>
            <a:br>
              <a:rPr lang="en-GB" sz="3100" dirty="0" smtClean="0"/>
            </a:br>
            <a:r>
              <a:rPr lang="en-GB" sz="3200" dirty="0" smtClean="0"/>
              <a:t>20</a:t>
            </a:r>
            <a:r>
              <a:rPr lang="en-GB" sz="3200" dirty="0" smtClean="0"/>
              <a:t> </a:t>
            </a:r>
            <a:r>
              <a:rPr lang="en-GB" sz="3200" dirty="0" smtClean="0"/>
              <a:t>July 2016</a:t>
            </a:r>
            <a:br>
              <a:rPr lang="en-GB" sz="3200" dirty="0" smtClean="0"/>
            </a:br>
            <a:r>
              <a:rPr lang="en-GB" sz="1800" dirty="0" smtClean="0">
                <a:solidFill>
                  <a:schemeClr val="bg1"/>
                </a:solidFill>
              </a:rPr>
              <a:t/>
            </a:r>
            <a:br>
              <a:rPr lang="en-GB" sz="1800" dirty="0" smtClean="0">
                <a:solidFill>
                  <a:schemeClr val="bg1"/>
                </a:solidFill>
              </a:rPr>
            </a:br>
            <a:r>
              <a:rPr lang="en-GB" sz="2000" dirty="0" smtClean="0">
                <a:solidFill>
                  <a:schemeClr val="bg1"/>
                </a:solidFill>
              </a:rPr>
              <a:t>this version is the minutes – with notes added (in pink)</a:t>
            </a:r>
            <a:br>
              <a:rPr lang="en-GB" sz="2000" dirty="0" smtClean="0">
                <a:solidFill>
                  <a:schemeClr val="bg1"/>
                </a:solidFill>
              </a:rPr>
            </a:br>
            <a:endParaRPr lang="en-GB" dirty="0">
              <a:solidFill>
                <a:schemeClr val="bg1"/>
              </a:solidFill>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410" b="64122"/>
          <a:stretch/>
        </p:blipFill>
        <p:spPr>
          <a:xfrm>
            <a:off x="2157994" y="1041796"/>
            <a:ext cx="5299363" cy="1677971"/>
          </a:xfrm>
          <a:prstGeom prst="rect">
            <a:avLst/>
          </a:prstGeom>
        </p:spPr>
      </p:pic>
      <p:sp>
        <p:nvSpPr>
          <p:cNvPr id="3" name="Subtitle 2"/>
          <p:cNvSpPr>
            <a:spLocks noGrp="1"/>
          </p:cNvSpPr>
          <p:nvPr>
            <p:ph type="subTitle" idx="1"/>
          </p:nvPr>
        </p:nvSpPr>
        <p:spPr>
          <a:xfrm>
            <a:off x="755576" y="5804786"/>
            <a:ext cx="7632848" cy="831372"/>
          </a:xfrm>
        </p:spPr>
        <p:txBody>
          <a:bodyPr>
            <a:normAutofit/>
          </a:bodyPr>
          <a:lstStyle/>
          <a:p>
            <a:r>
              <a:rPr lang="en-GB" dirty="0" smtClean="0"/>
              <a:t>J. J. John on behalf of the team</a:t>
            </a:r>
          </a:p>
        </p:txBody>
      </p:sp>
    </p:spTree>
    <p:extLst>
      <p:ext uri="{BB962C8B-B14F-4D97-AF65-F5344CB8AC3E}">
        <p14:creationId xmlns:p14="http://schemas.microsoft.com/office/powerpoint/2010/main" val="504982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t>Ongoing and new actions – 1/2</a:t>
            </a:r>
            <a:endParaRPr lang="en-GB" sz="3600" dirty="0"/>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10</a:t>
            </a:fld>
            <a:endParaRPr lang="en-GB" dirty="0">
              <a:solidFill>
                <a:schemeClr val="tx1"/>
              </a:solidFill>
            </a:endParaRPr>
          </a:p>
        </p:txBody>
      </p:sp>
      <p:sp>
        <p:nvSpPr>
          <p:cNvPr id="16" name="TextBox 15"/>
          <p:cNvSpPr txBox="1"/>
          <p:nvPr/>
        </p:nvSpPr>
        <p:spPr>
          <a:xfrm>
            <a:off x="156839" y="796642"/>
            <a:ext cx="8795842" cy="6042680"/>
          </a:xfrm>
          <a:prstGeom prst="rect">
            <a:avLst/>
          </a:prstGeom>
          <a:noFill/>
        </p:spPr>
        <p:txBody>
          <a:bodyPr wrap="square" rtlCol="0">
            <a:spAutoFit/>
          </a:bodyPr>
          <a:lstStyle/>
          <a:p>
            <a:pPr>
              <a:spcAft>
                <a:spcPts val="800"/>
              </a:spcAft>
            </a:pPr>
            <a:r>
              <a:rPr lang="en-GB" sz="1400" dirty="0" smtClean="0"/>
              <a:t>(actions which were already done last week have been removed)</a:t>
            </a:r>
            <a:endParaRPr lang="en-GB" dirty="0" smtClean="0"/>
          </a:p>
          <a:p>
            <a:pPr>
              <a:spcAft>
                <a:spcPts val="600"/>
              </a:spcAft>
            </a:pPr>
            <a:r>
              <a:rPr lang="en-GB" b="1" dirty="0" smtClean="0"/>
              <a:t>Kevin and Matt:</a:t>
            </a:r>
            <a:r>
              <a:rPr lang="en-GB" dirty="0" smtClean="0"/>
              <a:t> any update on ITSDAQ code for this week?</a:t>
            </a:r>
            <a:r>
              <a:rPr lang="en-GB" sz="1400" dirty="0" smtClean="0"/>
              <a:t> </a:t>
            </a:r>
            <a:r>
              <a:rPr lang="en-GB" sz="1400" dirty="0" smtClean="0">
                <a:solidFill>
                  <a:srgbClr val="FF0066"/>
                </a:solidFill>
              </a:rPr>
              <a:t> --Kevin set up simulations of the whole ABCN’ with Matt’s test benches, including configuration of registers, 10 L0 triggers, then 10 L1 triggers. Readout of data is successful in these simulations. One issue: the </a:t>
            </a:r>
            <a:r>
              <a:rPr lang="en-GB" sz="1400" dirty="0" err="1" smtClean="0">
                <a:solidFill>
                  <a:srgbClr val="FF0066"/>
                </a:solidFill>
              </a:rPr>
              <a:t>ClusterFinder</a:t>
            </a:r>
            <a:r>
              <a:rPr lang="en-GB" sz="1400" dirty="0" smtClean="0">
                <a:solidFill>
                  <a:srgbClr val="FF0066"/>
                </a:solidFill>
              </a:rPr>
              <a:t> has a limit of 4 packets out. </a:t>
            </a:r>
            <a:r>
              <a:rPr lang="en-GB" sz="1400" dirty="0" smtClean="0">
                <a:solidFill>
                  <a:srgbClr val="0000FF"/>
                </a:solidFill>
              </a:rPr>
              <a:t>This needs to change to 10 or 11 to reflect more data out of CHESS-2. </a:t>
            </a:r>
          </a:p>
          <a:p>
            <a:pPr>
              <a:spcAft>
                <a:spcPts val="600"/>
              </a:spcAft>
            </a:pPr>
            <a:r>
              <a:rPr lang="en-GB" sz="1400" dirty="0" smtClean="0">
                <a:solidFill>
                  <a:srgbClr val="FF0066"/>
                </a:solidFill>
              </a:rPr>
              <a:t>Kevin also wrote some C code to query the Nexys Video running the ABCN’ inside of ITSDAQ. Matt noted: need to set up the readout streams first though. This is why Kevin wasn’t seeing data out yet. The data out should come out on streams 0 and 1, but depends where the ABCN’ was hooked up. Can enable all streams initially, then monitor with </a:t>
            </a:r>
            <a:r>
              <a:rPr lang="en-GB" sz="1400" dirty="0" err="1" smtClean="0">
                <a:solidFill>
                  <a:srgbClr val="FF0066"/>
                </a:solidFill>
              </a:rPr>
              <a:t>WireShark</a:t>
            </a:r>
            <a:r>
              <a:rPr lang="en-GB" sz="1400" dirty="0" smtClean="0">
                <a:solidFill>
                  <a:srgbClr val="FF0066"/>
                </a:solidFill>
              </a:rPr>
              <a:t> to learn which streams are connected in practice. </a:t>
            </a:r>
          </a:p>
          <a:p>
            <a:pPr>
              <a:spcAft>
                <a:spcPts val="600"/>
              </a:spcAft>
            </a:pPr>
            <a:r>
              <a:rPr lang="en-GB" sz="1400" dirty="0" smtClean="0">
                <a:solidFill>
                  <a:srgbClr val="FF0066"/>
                </a:solidFill>
              </a:rPr>
              <a:t>Note that the test bench uses a 160MHz readout clock but ITSDAQ uses 80MHz. Kevin tried 80MHz but the readout broke due to insufficient readout rate, so the FIFO got misaligned and rolled over. This clock is assigned in the dio_abc130 block. Matt suggests changing to 160MHz readout clock.</a:t>
            </a:r>
          </a:p>
          <a:p>
            <a:pPr>
              <a:spcAft>
                <a:spcPts val="600"/>
              </a:spcAft>
            </a:pPr>
            <a:r>
              <a:rPr lang="en-GB" sz="1400" dirty="0" smtClean="0">
                <a:solidFill>
                  <a:srgbClr val="FF0066"/>
                </a:solidFill>
              </a:rPr>
              <a:t>Kevin isn’t seeing trigger data go out in </a:t>
            </a:r>
            <a:r>
              <a:rPr lang="en-GB" sz="1400" dirty="0" err="1" smtClean="0">
                <a:solidFill>
                  <a:srgbClr val="FF0066"/>
                </a:solidFill>
              </a:rPr>
              <a:t>ChipScope</a:t>
            </a:r>
            <a:r>
              <a:rPr lang="en-GB" sz="1400" dirty="0" smtClean="0">
                <a:solidFill>
                  <a:srgbClr val="FF0066"/>
                </a:solidFill>
              </a:rPr>
              <a:t> yet – needs more investigation. Also the internal blocks aren’t receiving trigger-related signals. Will need to go back and forth between </a:t>
            </a:r>
          </a:p>
          <a:p>
            <a:pPr>
              <a:spcAft>
                <a:spcPts val="600"/>
              </a:spcAft>
            </a:pPr>
            <a:r>
              <a:rPr lang="en-GB" sz="1400" dirty="0" smtClean="0">
                <a:solidFill>
                  <a:srgbClr val="FF0066"/>
                </a:solidFill>
              </a:rPr>
              <a:t>Kevin confirmed that L0/CMD and LP/PR are switched now in the </a:t>
            </a:r>
            <a:r>
              <a:rPr lang="en-GB" sz="1400" dirty="0" err="1" smtClean="0">
                <a:solidFill>
                  <a:srgbClr val="FF0066"/>
                </a:solidFill>
              </a:rPr>
              <a:t>demultiplexers</a:t>
            </a:r>
            <a:r>
              <a:rPr lang="en-GB" sz="1400" dirty="0" smtClean="0">
                <a:solidFill>
                  <a:srgbClr val="FF0066"/>
                </a:solidFill>
              </a:rPr>
              <a:t>. There is a register in ITSDAQ which will switch the </a:t>
            </a:r>
            <a:r>
              <a:rPr lang="en-GB" sz="1400" dirty="0" err="1" smtClean="0">
                <a:solidFill>
                  <a:srgbClr val="FF0066"/>
                </a:solidFill>
              </a:rPr>
              <a:t>muxes</a:t>
            </a:r>
            <a:r>
              <a:rPr lang="en-GB" sz="1400" dirty="0" smtClean="0">
                <a:solidFill>
                  <a:srgbClr val="FF0066"/>
                </a:solidFill>
              </a:rPr>
              <a:t> in ITSDAQ. Kevin has hardcoded for now to ensure L0 and CMD arrive at the right points in the ABCN’. </a:t>
            </a:r>
          </a:p>
          <a:p>
            <a:pPr>
              <a:spcAft>
                <a:spcPts val="600"/>
              </a:spcAft>
            </a:pPr>
            <a:r>
              <a:rPr lang="en-GB" sz="1400" dirty="0" smtClean="0">
                <a:solidFill>
                  <a:srgbClr val="FF0066"/>
                </a:solidFill>
              </a:rPr>
              <a:t>There is an Ethernet timing constraint problem still. There are many clocks and derived constraints. Matt will need to have a look. Try to push the registers into the IOBs.</a:t>
            </a:r>
          </a:p>
          <a:p>
            <a:pPr>
              <a:spcAft>
                <a:spcPts val="600"/>
              </a:spcAft>
            </a:pPr>
            <a:r>
              <a:rPr lang="en-GB" sz="1400" dirty="0" smtClean="0">
                <a:solidFill>
                  <a:srgbClr val="FF0066"/>
                </a:solidFill>
              </a:rPr>
              <a:t>Modes: DAQ Mode: looks for a 0</a:t>
            </a:r>
            <a:r>
              <a:rPr lang="en-GB" sz="1400" dirty="0" smtClean="0">
                <a:solidFill>
                  <a:srgbClr val="FF0066"/>
                </a:solidFill>
                <a:sym typeface="Wingdings" panose="05000000000000000000" pitchFamily="2" charset="2"/>
              </a:rPr>
              <a:t>1 transition, then stores packets and builds them into </a:t>
            </a:r>
            <a:r>
              <a:rPr lang="en-GB" sz="1400" dirty="0" smtClean="0">
                <a:solidFill>
                  <a:srgbClr val="FF0066"/>
                </a:solidFill>
              </a:rPr>
              <a:t> captures packets and </a:t>
            </a:r>
          </a:p>
          <a:p>
            <a:pPr>
              <a:spcAft>
                <a:spcPts val="600"/>
              </a:spcAft>
            </a:pPr>
            <a:r>
              <a:rPr lang="en-GB" sz="1400" dirty="0">
                <a:solidFill>
                  <a:srgbClr val="FF0066"/>
                </a:solidFill>
              </a:rPr>
              <a:t>C</a:t>
            </a:r>
            <a:r>
              <a:rPr lang="en-GB" sz="1400" dirty="0" smtClean="0">
                <a:solidFill>
                  <a:srgbClr val="FF0066"/>
                </a:solidFill>
              </a:rPr>
              <a:t>apture </a:t>
            </a:r>
            <a:r>
              <a:rPr lang="en-GB" sz="1400" dirty="0">
                <a:solidFill>
                  <a:srgbClr val="FF0066"/>
                </a:solidFill>
              </a:rPr>
              <a:t>M</a:t>
            </a:r>
            <a:r>
              <a:rPr lang="en-GB" sz="1400" dirty="0" smtClean="0">
                <a:solidFill>
                  <a:srgbClr val="FF0066"/>
                </a:solidFill>
              </a:rPr>
              <a:t>ode: captures anything on the output lines. Needs to know when to start. Usually starts based on receiving a trigger.</a:t>
            </a:r>
          </a:p>
          <a:p>
            <a:pPr>
              <a:spcAft>
                <a:spcPts val="600"/>
              </a:spcAft>
            </a:pPr>
            <a:r>
              <a:rPr lang="en-GB" sz="1400" dirty="0" smtClean="0">
                <a:solidFill>
                  <a:srgbClr val="FF0066"/>
                </a:solidFill>
              </a:rPr>
              <a:t>The Stream Configuration register controls the mode for each stream. Use the </a:t>
            </a:r>
            <a:r>
              <a:rPr lang="en-GB" sz="1400" dirty="0" err="1" smtClean="0">
                <a:solidFill>
                  <a:srgbClr val="FF0066"/>
                </a:solidFill>
              </a:rPr>
              <a:t>StreamConfig</a:t>
            </a:r>
            <a:r>
              <a:rPr lang="en-GB" sz="1400" dirty="0" smtClean="0">
                <a:solidFill>
                  <a:srgbClr val="FF0066"/>
                </a:solidFill>
              </a:rPr>
              <a:t> opcode to do this. Rate, Mode, ABC vs HCC. </a:t>
            </a:r>
          </a:p>
        </p:txBody>
      </p:sp>
      <p:sp>
        <p:nvSpPr>
          <p:cNvPr id="5" name="Slide Number Placeholder 1"/>
          <p:cNvSpPr txBox="1">
            <a:spLocks/>
          </p:cNvSpPr>
          <p:nvPr/>
        </p:nvSpPr>
        <p:spPr>
          <a:xfrm>
            <a:off x="7747000" y="217537"/>
            <a:ext cx="139750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solidFill>
                  <a:srgbClr val="0000FF"/>
                </a:solidFill>
              </a:rPr>
              <a:t>new actions in blue</a:t>
            </a:r>
          </a:p>
          <a:p>
            <a:pPr algn="l"/>
            <a:r>
              <a:rPr lang="en-GB" dirty="0" smtClean="0">
                <a:solidFill>
                  <a:srgbClr val="FF0066"/>
                </a:solidFill>
              </a:rPr>
              <a:t>updates in pink</a:t>
            </a:r>
            <a:endParaRPr lang="en-GB" dirty="0">
              <a:solidFill>
                <a:srgbClr val="FF0066"/>
              </a:solidFill>
            </a:endParaRPr>
          </a:p>
        </p:txBody>
      </p:sp>
    </p:spTree>
    <p:extLst>
      <p:ext uri="{BB962C8B-B14F-4D97-AF65-F5344CB8AC3E}">
        <p14:creationId xmlns:p14="http://schemas.microsoft.com/office/powerpoint/2010/main" val="3976610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t>Ongoing and new actions – 2/2</a:t>
            </a:r>
            <a:endParaRPr lang="en-GB" sz="3600" dirty="0"/>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11</a:t>
            </a:fld>
            <a:endParaRPr lang="en-GB" dirty="0">
              <a:solidFill>
                <a:schemeClr val="tx1"/>
              </a:solidFill>
            </a:endParaRPr>
          </a:p>
        </p:txBody>
      </p:sp>
      <p:sp>
        <p:nvSpPr>
          <p:cNvPr id="16" name="TextBox 15"/>
          <p:cNvSpPr txBox="1"/>
          <p:nvPr/>
        </p:nvSpPr>
        <p:spPr>
          <a:xfrm>
            <a:off x="156839" y="796642"/>
            <a:ext cx="8795842" cy="4596130"/>
          </a:xfrm>
          <a:prstGeom prst="rect">
            <a:avLst/>
          </a:prstGeom>
          <a:noFill/>
        </p:spPr>
        <p:txBody>
          <a:bodyPr wrap="square" rtlCol="0">
            <a:spAutoFit/>
          </a:bodyPr>
          <a:lstStyle/>
          <a:p>
            <a:pPr>
              <a:spcAft>
                <a:spcPts val="800"/>
              </a:spcAft>
            </a:pPr>
            <a:r>
              <a:rPr lang="en-GB" sz="1400" dirty="0" smtClean="0"/>
              <a:t>(actions which were already done last week have been removed)</a:t>
            </a:r>
          </a:p>
          <a:p>
            <a:pPr>
              <a:spcAft>
                <a:spcPts val="800"/>
              </a:spcAft>
            </a:pPr>
            <a:r>
              <a:rPr lang="en-GB" sz="1400" dirty="0" smtClean="0">
                <a:solidFill>
                  <a:srgbClr val="FF0066"/>
                </a:solidFill>
              </a:rPr>
              <a:t>ITSDAQ discussion, continued: </a:t>
            </a:r>
            <a:br>
              <a:rPr lang="en-GB" sz="1400" dirty="0" smtClean="0">
                <a:solidFill>
                  <a:srgbClr val="FF0066"/>
                </a:solidFill>
              </a:rPr>
            </a:br>
            <a:r>
              <a:rPr lang="en-GB" sz="1400" dirty="0" smtClean="0">
                <a:solidFill>
                  <a:srgbClr val="FF0066"/>
                </a:solidFill>
              </a:rPr>
              <a:t>Matt </a:t>
            </a:r>
            <a:r>
              <a:rPr lang="en-GB" sz="1400" dirty="0">
                <a:solidFill>
                  <a:srgbClr val="FF0066"/>
                </a:solidFill>
              </a:rPr>
              <a:t>also suggests verifying that writes to registers are taking place successfully</a:t>
            </a:r>
            <a:r>
              <a:rPr lang="en-GB" sz="1400" dirty="0" smtClean="0">
                <a:solidFill>
                  <a:srgbClr val="FF0066"/>
                </a:solidFill>
              </a:rPr>
              <a:t>. In the simulation, Kevin verified writes then reads. Currently using a broadcast </a:t>
            </a:r>
            <a:r>
              <a:rPr lang="en-GB" sz="1400" dirty="0" err="1" smtClean="0">
                <a:solidFill>
                  <a:srgbClr val="FF0066"/>
                </a:solidFill>
              </a:rPr>
              <a:t>ChipID</a:t>
            </a:r>
            <a:r>
              <a:rPr lang="en-GB" sz="1400" dirty="0" smtClean="0">
                <a:solidFill>
                  <a:srgbClr val="FF0066"/>
                </a:solidFill>
              </a:rPr>
              <a:t> at the moment.</a:t>
            </a:r>
          </a:p>
          <a:p>
            <a:pPr>
              <a:spcAft>
                <a:spcPts val="800"/>
              </a:spcAft>
            </a:pPr>
            <a:r>
              <a:rPr lang="en-GB" sz="1400" dirty="0" smtClean="0">
                <a:solidFill>
                  <a:srgbClr val="FF0066"/>
                </a:solidFill>
              </a:rPr>
              <a:t>It’s possible to start ITSDAQ Capture Mode based on a RAWSIG. This would allow capturing register read data.  There is a </a:t>
            </a:r>
            <a:r>
              <a:rPr lang="en-GB" sz="1400" dirty="0" err="1" smtClean="0">
                <a:solidFill>
                  <a:srgbClr val="FF0066"/>
                </a:solidFill>
              </a:rPr>
              <a:t>TWiki</a:t>
            </a:r>
            <a:r>
              <a:rPr lang="en-GB" sz="1400" dirty="0" smtClean="0">
                <a:solidFill>
                  <a:srgbClr val="FF0066"/>
                </a:solidFill>
              </a:rPr>
              <a:t> page describing the packet format. Use that to examine the bits.</a:t>
            </a:r>
          </a:p>
          <a:p>
            <a:pPr>
              <a:spcAft>
                <a:spcPts val="800"/>
              </a:spcAft>
            </a:pPr>
            <a:r>
              <a:rPr lang="en-GB" sz="1400" dirty="0" smtClean="0">
                <a:solidFill>
                  <a:srgbClr val="FF0066"/>
                </a:solidFill>
              </a:rPr>
              <a:t>Note that the ABC130 and HCC have fixed readout sizes of 64 bits. (add note about CMOS data)</a:t>
            </a:r>
            <a:endParaRPr lang="en-GB" dirty="0" smtClean="0"/>
          </a:p>
          <a:p>
            <a:pPr>
              <a:spcAft>
                <a:spcPts val="600"/>
              </a:spcAft>
            </a:pPr>
            <a:r>
              <a:rPr lang="en-GB" b="1" dirty="0">
                <a:solidFill>
                  <a:srgbClr val="0000FF"/>
                </a:solidFill>
              </a:rPr>
              <a:t>Matt:</a:t>
            </a:r>
            <a:r>
              <a:rPr lang="en-GB" dirty="0">
                <a:solidFill>
                  <a:srgbClr val="0000FF"/>
                </a:solidFill>
              </a:rPr>
              <a:t> e-mail Kevin the details of the ITSDAQ register which switches the </a:t>
            </a:r>
            <a:r>
              <a:rPr lang="en-GB" dirty="0" err="1">
                <a:solidFill>
                  <a:srgbClr val="0000FF"/>
                </a:solidFill>
              </a:rPr>
              <a:t>muxes</a:t>
            </a:r>
            <a:r>
              <a:rPr lang="en-GB" dirty="0">
                <a:solidFill>
                  <a:srgbClr val="0000FF"/>
                </a:solidFill>
              </a:rPr>
              <a:t> and the Stream Configuration registers.</a:t>
            </a:r>
          </a:p>
          <a:p>
            <a:pPr>
              <a:spcAft>
                <a:spcPts val="600"/>
              </a:spcAft>
            </a:pPr>
            <a:r>
              <a:rPr lang="en-GB" b="1" dirty="0" smtClean="0"/>
              <a:t>Kevin: [done] </a:t>
            </a:r>
            <a:r>
              <a:rPr lang="en-GB" dirty="0" smtClean="0"/>
              <a:t>implement single packet containing 0x7FD when the ABCN’ saw no hits in a given bunch crossing</a:t>
            </a:r>
            <a:r>
              <a:rPr lang="en-GB" sz="1400" dirty="0" smtClean="0"/>
              <a:t>. </a:t>
            </a:r>
            <a:r>
              <a:rPr lang="en-GB" sz="1400" dirty="0">
                <a:solidFill>
                  <a:schemeClr val="bg1"/>
                </a:solidFill>
              </a:rPr>
              <a:t>--. </a:t>
            </a:r>
            <a:endParaRPr lang="en-GB" sz="1400" b="1" dirty="0">
              <a:solidFill>
                <a:schemeClr val="bg1"/>
              </a:solidFill>
            </a:endParaRPr>
          </a:p>
          <a:p>
            <a:pPr>
              <a:spcAft>
                <a:spcPts val="600"/>
              </a:spcAft>
            </a:pPr>
            <a:r>
              <a:rPr lang="en-GB" b="1" dirty="0" smtClean="0"/>
              <a:t>Tianbo:</a:t>
            </a:r>
            <a:r>
              <a:rPr lang="en-GB" dirty="0" smtClean="0"/>
              <a:t> [ongoing] working on CHESS-2 Data Emulator.</a:t>
            </a:r>
            <a:r>
              <a:rPr lang="en-GB" sz="1400" dirty="0" smtClean="0"/>
              <a:t> </a:t>
            </a:r>
            <a:r>
              <a:rPr lang="en-GB" sz="1400" dirty="0">
                <a:solidFill>
                  <a:schemeClr val="bg1"/>
                </a:solidFill>
              </a:rPr>
              <a:t>--. </a:t>
            </a:r>
            <a:endParaRPr lang="en-GB" sz="1400" b="1" dirty="0">
              <a:solidFill>
                <a:schemeClr val="bg1"/>
              </a:solidFill>
            </a:endParaRPr>
          </a:p>
          <a:p>
            <a:pPr>
              <a:spcAft>
                <a:spcPts val="600"/>
              </a:spcAft>
            </a:pPr>
            <a:r>
              <a:rPr lang="en-GB" b="1" dirty="0" smtClean="0"/>
              <a:t>Jaya John: </a:t>
            </a:r>
            <a:r>
              <a:rPr lang="en-GB" dirty="0" smtClean="0"/>
              <a:t>[ongoing] prepare a tidied-up block diagram for the ABCN’</a:t>
            </a:r>
            <a:r>
              <a:rPr lang="en-GB" dirty="0" smtClean="0">
                <a:solidFill>
                  <a:srgbClr val="FF0066"/>
                </a:solidFill>
              </a:rPr>
              <a:t> </a:t>
            </a:r>
            <a:endParaRPr lang="en-GB" sz="1400" dirty="0" smtClean="0"/>
          </a:p>
          <a:p>
            <a:pPr>
              <a:spcAft>
                <a:spcPts val="600"/>
              </a:spcAft>
            </a:pPr>
            <a:r>
              <a:rPr lang="en-GB" b="1" dirty="0" smtClean="0"/>
              <a:t>Jaya </a:t>
            </a:r>
            <a:r>
              <a:rPr lang="en-GB" b="1" dirty="0"/>
              <a:t>John: </a:t>
            </a:r>
            <a:r>
              <a:rPr lang="en-GB" dirty="0" smtClean="0"/>
              <a:t>[ongoing] understand CHESS-2 configuration registers and how to map them into the ABCN’ memory map. </a:t>
            </a:r>
            <a:endParaRPr lang="en-GB" sz="1400" b="1" dirty="0" smtClean="0"/>
          </a:p>
        </p:txBody>
      </p:sp>
      <p:sp>
        <p:nvSpPr>
          <p:cNvPr id="5" name="Slide Number Placeholder 1"/>
          <p:cNvSpPr txBox="1">
            <a:spLocks/>
          </p:cNvSpPr>
          <p:nvPr/>
        </p:nvSpPr>
        <p:spPr>
          <a:xfrm>
            <a:off x="7747000" y="217537"/>
            <a:ext cx="139750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solidFill>
                  <a:srgbClr val="0000FF"/>
                </a:solidFill>
              </a:rPr>
              <a:t>new actions in blue</a:t>
            </a:r>
          </a:p>
          <a:p>
            <a:pPr algn="l"/>
            <a:r>
              <a:rPr lang="en-GB" dirty="0" smtClean="0">
                <a:solidFill>
                  <a:srgbClr val="FF0066"/>
                </a:solidFill>
              </a:rPr>
              <a:t>updates in pink</a:t>
            </a:r>
            <a:endParaRPr lang="en-GB" dirty="0">
              <a:solidFill>
                <a:srgbClr val="FF0066"/>
              </a:solidFill>
            </a:endParaRPr>
          </a:p>
        </p:txBody>
      </p:sp>
    </p:spTree>
    <p:extLst>
      <p:ext uri="{BB962C8B-B14F-4D97-AF65-F5344CB8AC3E}">
        <p14:creationId xmlns:p14="http://schemas.microsoft.com/office/powerpoint/2010/main" val="145213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Agenda</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2</a:t>
            </a:fld>
            <a:endParaRPr lang="en-GB" dirty="0">
              <a:solidFill>
                <a:schemeClr val="tx1"/>
              </a:solidFill>
            </a:endParaRPr>
          </a:p>
        </p:txBody>
      </p:sp>
      <p:sp>
        <p:nvSpPr>
          <p:cNvPr id="16" name="TextBox 15"/>
          <p:cNvSpPr txBox="1"/>
          <p:nvPr/>
        </p:nvSpPr>
        <p:spPr>
          <a:xfrm>
            <a:off x="156839" y="796642"/>
            <a:ext cx="8795842" cy="461665"/>
          </a:xfrm>
          <a:prstGeom prst="rect">
            <a:avLst/>
          </a:prstGeom>
          <a:noFill/>
        </p:spPr>
        <p:txBody>
          <a:bodyPr wrap="square" rtlCol="0">
            <a:spAutoFit/>
          </a:bodyPr>
          <a:lstStyle/>
          <a:p>
            <a:pPr>
              <a:spcAft>
                <a:spcPts val="600"/>
              </a:spcAft>
            </a:pPr>
            <a:r>
              <a:rPr lang="en-GB" sz="2400" dirty="0"/>
              <a:t>Special focus: physical interfacing to CHESS-2 </a:t>
            </a:r>
            <a:endParaRPr lang="en-GB" sz="2400" dirty="0" smtClean="0"/>
          </a:p>
        </p:txBody>
      </p:sp>
    </p:spTree>
    <p:extLst>
      <p:ext uri="{BB962C8B-B14F-4D97-AF65-F5344CB8AC3E}">
        <p14:creationId xmlns:p14="http://schemas.microsoft.com/office/powerpoint/2010/main" val="856191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Update on CHESS-2 DAQ design</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3</a:t>
            </a:fld>
            <a:endParaRPr lang="en-GB" dirty="0">
              <a:solidFill>
                <a:schemeClr val="tx1"/>
              </a:solidFill>
            </a:endParaRPr>
          </a:p>
        </p:txBody>
      </p:sp>
      <p:sp>
        <p:nvSpPr>
          <p:cNvPr id="16" name="TextBox 15"/>
          <p:cNvSpPr txBox="1"/>
          <p:nvPr/>
        </p:nvSpPr>
        <p:spPr>
          <a:xfrm>
            <a:off x="156839" y="796642"/>
            <a:ext cx="8795842" cy="3077766"/>
          </a:xfrm>
          <a:prstGeom prst="rect">
            <a:avLst/>
          </a:prstGeom>
          <a:noFill/>
        </p:spPr>
        <p:txBody>
          <a:bodyPr wrap="square" rtlCol="0">
            <a:spAutoFit/>
          </a:bodyPr>
          <a:lstStyle/>
          <a:p>
            <a:pPr>
              <a:spcAft>
                <a:spcPts val="600"/>
              </a:spcAft>
            </a:pPr>
            <a:r>
              <a:rPr lang="en-GB" sz="2200" dirty="0" smtClean="0"/>
              <a:t>Please see Larry </a:t>
            </a:r>
            <a:r>
              <a:rPr lang="en-GB" sz="2200" dirty="0" err="1" smtClean="0"/>
              <a:t>Ruckman’s</a:t>
            </a:r>
            <a:r>
              <a:rPr lang="en-GB" sz="2200" dirty="0" smtClean="0"/>
              <a:t> update from Tuesday 19</a:t>
            </a:r>
            <a:r>
              <a:rPr lang="en-GB" sz="2200" baseline="30000" dirty="0" smtClean="0"/>
              <a:t>th</a:t>
            </a:r>
            <a:r>
              <a:rPr lang="en-GB" sz="2200" dirty="0" smtClean="0"/>
              <a:t>: </a:t>
            </a:r>
          </a:p>
          <a:p>
            <a:pPr>
              <a:spcAft>
                <a:spcPts val="600"/>
              </a:spcAft>
            </a:pPr>
            <a:r>
              <a:rPr lang="en-GB" u="sng" dirty="0">
                <a:hlinkClick r:id="rId2"/>
              </a:rPr>
              <a:t>https://</a:t>
            </a:r>
            <a:r>
              <a:rPr lang="en-GB" u="sng" dirty="0" smtClean="0">
                <a:hlinkClick r:id="rId2"/>
              </a:rPr>
              <a:t>indico.desy.de/getFile.py/access?contribId=1&amp;sessionId=0&amp;resId=0&amp;materialId=slides&amp;confId=15722</a:t>
            </a:r>
            <a:endParaRPr lang="en-GB" u="sng" dirty="0" smtClean="0"/>
          </a:p>
          <a:p>
            <a:pPr>
              <a:spcAft>
                <a:spcPts val="600"/>
              </a:spcAft>
            </a:pPr>
            <a:endParaRPr lang="en-GB" u="sng" dirty="0"/>
          </a:p>
          <a:p>
            <a:pPr>
              <a:spcAft>
                <a:spcPts val="600"/>
              </a:spcAft>
            </a:pPr>
            <a:r>
              <a:rPr lang="en-GB" sz="2200" dirty="0" smtClean="0"/>
              <a:t>Main points:</a:t>
            </a:r>
          </a:p>
          <a:p>
            <a:pPr marL="342900" indent="-342900">
              <a:spcAft>
                <a:spcPts val="600"/>
              </a:spcAft>
              <a:buFont typeface="Arial" panose="020B0604020202020204" pitchFamily="34" charset="0"/>
              <a:buChar char="•"/>
            </a:pPr>
            <a:r>
              <a:rPr lang="en-GB" sz="2200" dirty="0" smtClean="0"/>
              <a:t>SLAC is aiming to have boards back at the start of September</a:t>
            </a:r>
          </a:p>
          <a:p>
            <a:pPr marL="342900" indent="-342900">
              <a:spcAft>
                <a:spcPts val="600"/>
              </a:spcAft>
              <a:buFont typeface="Arial" panose="020B0604020202020204" pitchFamily="34" charset="0"/>
              <a:buChar char="•"/>
            </a:pPr>
            <a:r>
              <a:rPr lang="en-GB" sz="2200" dirty="0" smtClean="0"/>
              <a:t>The design is being simplified a bit to help with this</a:t>
            </a:r>
          </a:p>
          <a:p>
            <a:pPr marL="342900" indent="-342900">
              <a:spcAft>
                <a:spcPts val="600"/>
              </a:spcAft>
              <a:buFont typeface="Arial" panose="020B0604020202020204" pitchFamily="34" charset="0"/>
              <a:buChar char="•"/>
            </a:pPr>
            <a:r>
              <a:rPr lang="en-GB" sz="2200" dirty="0" smtClean="0"/>
              <a:t>We discussed connectors – more on next slides</a:t>
            </a:r>
          </a:p>
        </p:txBody>
      </p:sp>
    </p:spTree>
    <p:extLst>
      <p:ext uri="{BB962C8B-B14F-4D97-AF65-F5344CB8AC3E}">
        <p14:creationId xmlns:p14="http://schemas.microsoft.com/office/powerpoint/2010/main" val="3043218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Connectors</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4</a:t>
            </a:fld>
            <a:endParaRPr lang="en-GB" dirty="0">
              <a:solidFill>
                <a:schemeClr val="tx1"/>
              </a:solidFill>
            </a:endParaRPr>
          </a:p>
        </p:txBody>
      </p:sp>
      <p:sp>
        <p:nvSpPr>
          <p:cNvPr id="16" name="TextBox 15"/>
          <p:cNvSpPr txBox="1"/>
          <p:nvPr/>
        </p:nvSpPr>
        <p:spPr>
          <a:xfrm>
            <a:off x="156839" y="796642"/>
            <a:ext cx="8795842" cy="5970865"/>
          </a:xfrm>
          <a:prstGeom prst="rect">
            <a:avLst/>
          </a:prstGeom>
          <a:noFill/>
        </p:spPr>
        <p:txBody>
          <a:bodyPr wrap="square" rtlCol="0">
            <a:spAutoFit/>
          </a:bodyPr>
          <a:lstStyle/>
          <a:p>
            <a:pPr>
              <a:spcAft>
                <a:spcPts val="600"/>
              </a:spcAft>
            </a:pPr>
            <a:r>
              <a:rPr lang="en-GB" sz="2200" dirty="0" smtClean="0"/>
              <a:t>The </a:t>
            </a:r>
            <a:r>
              <a:rPr lang="en-GB" sz="2200" dirty="0"/>
              <a:t>Strip CMOS main meeting </a:t>
            </a:r>
            <a:r>
              <a:rPr lang="en-GB" sz="2200" dirty="0" smtClean="0"/>
              <a:t>of Tuesday 19</a:t>
            </a:r>
            <a:r>
              <a:rPr lang="en-GB" sz="2200" baseline="30000" dirty="0" smtClean="0"/>
              <a:t>th</a:t>
            </a:r>
            <a:r>
              <a:rPr lang="en-GB" sz="2200" dirty="0" smtClean="0"/>
              <a:t> discussed </a:t>
            </a:r>
            <a:br>
              <a:rPr lang="en-GB" sz="2200" dirty="0" smtClean="0"/>
            </a:br>
            <a:r>
              <a:rPr lang="en-GB" sz="2200" dirty="0" smtClean="0"/>
              <a:t>the idea of having edge connectors only, to favour </a:t>
            </a:r>
            <a:br>
              <a:rPr lang="en-GB" sz="2200" dirty="0" smtClean="0"/>
            </a:br>
            <a:r>
              <a:rPr lang="en-GB" sz="2200" dirty="0" smtClean="0"/>
              <a:t>radiation hardness testing.</a:t>
            </a:r>
          </a:p>
          <a:p>
            <a:pPr>
              <a:spcAft>
                <a:spcPts val="600"/>
              </a:spcAft>
            </a:pPr>
            <a:r>
              <a:rPr lang="en-GB" sz="2200" dirty="0" smtClean="0"/>
              <a:t>A solution could be 2 x 100 pin edge connectors used for </a:t>
            </a:r>
            <a:br>
              <a:rPr lang="en-GB" sz="2200" dirty="0" smtClean="0"/>
            </a:br>
            <a:r>
              <a:rPr lang="en-GB" sz="2200" dirty="0" smtClean="0"/>
              <a:t>CHESS-1.</a:t>
            </a:r>
          </a:p>
          <a:p>
            <a:pPr>
              <a:spcAft>
                <a:spcPts val="600"/>
              </a:spcAft>
            </a:pPr>
            <a:r>
              <a:rPr lang="en-GB" sz="2200" dirty="0" smtClean="0"/>
              <a:t>But this make the daughterboard too wide </a:t>
            </a:r>
            <a:br>
              <a:rPr lang="en-GB" sz="2200" dirty="0" smtClean="0"/>
            </a:br>
            <a:r>
              <a:rPr lang="en-GB" sz="2200" dirty="0" smtClean="0"/>
              <a:t>(~3.8cm per connector)</a:t>
            </a:r>
          </a:p>
          <a:p>
            <a:pPr>
              <a:spcAft>
                <a:spcPts val="600"/>
              </a:spcAft>
            </a:pPr>
            <a:endParaRPr lang="en-GB" sz="2200" dirty="0"/>
          </a:p>
          <a:p>
            <a:pPr>
              <a:spcAft>
                <a:spcPts val="600"/>
              </a:spcAft>
            </a:pPr>
            <a:r>
              <a:rPr lang="en-GB" sz="2200" dirty="0" smtClean="0"/>
              <a:t>After discussion, those present in the main Strip CMOS meeting decided that:</a:t>
            </a:r>
          </a:p>
          <a:p>
            <a:pPr marL="342900" indent="-342900">
              <a:spcAft>
                <a:spcPts val="600"/>
              </a:spcAft>
              <a:buFont typeface="Arial" panose="020B0604020202020204" pitchFamily="34" charset="0"/>
              <a:buChar char="•"/>
            </a:pPr>
            <a:r>
              <a:rPr lang="en-GB" sz="2200" dirty="0" smtClean="0"/>
              <a:t>it’s ok not to be able to fully characterise CHESS-2, then irradiate, then characterise again (note, doing this would require no soldered connectors, only edge connectors)</a:t>
            </a:r>
          </a:p>
          <a:p>
            <a:pPr marL="342900" indent="-342900">
              <a:spcAft>
                <a:spcPts val="600"/>
              </a:spcAft>
              <a:buFont typeface="Arial" panose="020B0604020202020204" pitchFamily="34" charset="0"/>
              <a:buChar char="•"/>
            </a:pPr>
            <a:r>
              <a:rPr lang="en-GB" sz="2200" dirty="0" smtClean="0"/>
              <a:t>So we can live with a soldered connector</a:t>
            </a:r>
            <a:br>
              <a:rPr lang="en-GB" sz="2200" dirty="0" smtClean="0"/>
            </a:br>
            <a:r>
              <a:rPr lang="en-GB" sz="2200" dirty="0" smtClean="0"/>
              <a:t/>
            </a:r>
            <a:br>
              <a:rPr lang="en-GB" sz="2200" dirty="0" smtClean="0"/>
            </a:br>
            <a:r>
              <a:rPr lang="en-GB" sz="2200" dirty="0" smtClean="0">
                <a:solidFill>
                  <a:schemeClr val="bg1">
                    <a:lumMod val="50000"/>
                  </a:schemeClr>
                </a:solidFill>
              </a:rPr>
              <a:t>(continues on next slide…)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5322" y="917925"/>
            <a:ext cx="2077359" cy="19175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ight Brace 1"/>
          <p:cNvSpPr/>
          <p:nvPr/>
        </p:nvSpPr>
        <p:spPr>
          <a:xfrm rot="5400000">
            <a:off x="7858124" y="2311371"/>
            <a:ext cx="169333" cy="1424517"/>
          </a:xfrm>
          <a:prstGeom prst="rightBrace">
            <a:avLst>
              <a:gd name="adj1" fmla="val 38333"/>
              <a:gd name="adj2" fmla="val 50000"/>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Title 1"/>
          <p:cNvSpPr txBox="1">
            <a:spLocks/>
          </p:cNvSpPr>
          <p:nvPr/>
        </p:nvSpPr>
        <p:spPr>
          <a:xfrm>
            <a:off x="6780104" y="3100676"/>
            <a:ext cx="2363896"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600" dirty="0" smtClean="0">
                <a:solidFill>
                  <a:srgbClr val="0000FF"/>
                </a:solidFill>
              </a:rPr>
              <a:t>100 pins, double-sided, </a:t>
            </a:r>
            <a:br>
              <a:rPr lang="en-GB" sz="1600" dirty="0" smtClean="0">
                <a:solidFill>
                  <a:srgbClr val="0000FF"/>
                </a:solidFill>
              </a:rPr>
            </a:br>
            <a:r>
              <a:rPr lang="en-GB" sz="1600" dirty="0" smtClean="0">
                <a:solidFill>
                  <a:srgbClr val="0000FF"/>
                </a:solidFill>
              </a:rPr>
              <a:t>3.8cm wide</a:t>
            </a:r>
            <a:endParaRPr lang="en-GB" sz="1600" dirty="0">
              <a:solidFill>
                <a:srgbClr val="0000FF"/>
              </a:solidFill>
            </a:endParaRPr>
          </a:p>
        </p:txBody>
      </p:sp>
    </p:spTree>
    <p:extLst>
      <p:ext uri="{BB962C8B-B14F-4D97-AF65-F5344CB8AC3E}">
        <p14:creationId xmlns:p14="http://schemas.microsoft.com/office/powerpoint/2010/main" val="644584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Connectors, continued</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5</a:t>
            </a:fld>
            <a:endParaRPr lang="en-GB" dirty="0">
              <a:solidFill>
                <a:schemeClr val="tx1"/>
              </a:solidFill>
            </a:endParaRPr>
          </a:p>
        </p:txBody>
      </p:sp>
      <p:sp>
        <p:nvSpPr>
          <p:cNvPr id="16" name="TextBox 15"/>
          <p:cNvSpPr txBox="1"/>
          <p:nvPr/>
        </p:nvSpPr>
        <p:spPr>
          <a:xfrm>
            <a:off x="156839" y="796642"/>
            <a:ext cx="8795842" cy="5940088"/>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sz="2200" dirty="0" smtClean="0"/>
              <a:t>But we want to do a basic sanity check on the CHESS-2 sensor prior to irradiation, before the complex connector gets soldered down.</a:t>
            </a:r>
            <a:br>
              <a:rPr lang="en-GB" sz="2200" dirty="0" smtClean="0"/>
            </a:br>
            <a:endParaRPr lang="en-GB" sz="2200" dirty="0" smtClean="0"/>
          </a:p>
          <a:p>
            <a:pPr marL="342900" indent="-342900">
              <a:spcAft>
                <a:spcPts val="600"/>
              </a:spcAft>
              <a:buFont typeface="Arial" panose="020B0604020202020204" pitchFamily="34" charset="0"/>
              <a:buChar char="•"/>
            </a:pPr>
            <a:r>
              <a:rPr lang="en-GB" sz="2200" dirty="0" smtClean="0"/>
              <a:t>So we now have a hybrid proposal:</a:t>
            </a:r>
          </a:p>
          <a:p>
            <a:pPr marL="1257300" lvl="2" indent="-342900">
              <a:spcAft>
                <a:spcPts val="600"/>
              </a:spcAft>
              <a:buFont typeface="Arial" panose="020B0604020202020204" pitchFamily="34" charset="0"/>
              <a:buChar char="•"/>
            </a:pPr>
            <a:r>
              <a:rPr lang="en-GB" sz="2200" dirty="0" smtClean="0"/>
              <a:t>use the QTH connector for most signals, especially data out</a:t>
            </a:r>
          </a:p>
          <a:p>
            <a:pPr marL="1257300" lvl="2" indent="-342900">
              <a:spcAft>
                <a:spcPts val="600"/>
              </a:spcAft>
              <a:buFont typeface="Arial" panose="020B0604020202020204" pitchFamily="34" charset="0"/>
              <a:buChar char="•"/>
            </a:pPr>
            <a:r>
              <a:rPr lang="en-GB" sz="2200" dirty="0" smtClean="0"/>
              <a:t>have a small edge connector for an essential sanity check</a:t>
            </a:r>
          </a:p>
          <a:p>
            <a:pPr marL="1257300" lvl="2" indent="-342900">
              <a:spcAft>
                <a:spcPts val="600"/>
              </a:spcAft>
              <a:buFont typeface="Arial" panose="020B0604020202020204" pitchFamily="34" charset="0"/>
              <a:buChar char="•"/>
            </a:pPr>
            <a:r>
              <a:rPr lang="en-GB" sz="2200" dirty="0" smtClean="0"/>
              <a:t>we think this means:</a:t>
            </a:r>
          </a:p>
          <a:p>
            <a:pPr marL="1714500" lvl="3" indent="-342900">
              <a:spcAft>
                <a:spcPts val="600"/>
              </a:spcAft>
              <a:buFont typeface="Arial" panose="020B0604020202020204" pitchFamily="34" charset="0"/>
              <a:buChar char="•"/>
            </a:pPr>
            <a:r>
              <a:rPr lang="en-GB" sz="2200" dirty="0" smtClean="0"/>
              <a:t>power and bias</a:t>
            </a:r>
          </a:p>
          <a:p>
            <a:pPr marL="1714500" lvl="3" indent="-342900">
              <a:spcAft>
                <a:spcPts val="600"/>
              </a:spcAft>
              <a:buFont typeface="Arial" panose="020B0604020202020204" pitchFamily="34" charset="0"/>
              <a:buChar char="•"/>
            </a:pPr>
            <a:r>
              <a:rPr lang="en-GB" sz="2200" dirty="0" smtClean="0"/>
              <a:t>SACI bus including the SACI response line</a:t>
            </a:r>
          </a:p>
          <a:p>
            <a:pPr marL="342900" indent="-342900">
              <a:spcAft>
                <a:spcPts val="600"/>
              </a:spcAft>
              <a:buFont typeface="Arial" panose="020B0604020202020204" pitchFamily="34" charset="0"/>
              <a:buChar char="•"/>
            </a:pPr>
            <a:endParaRPr lang="en-GB" sz="2200" dirty="0"/>
          </a:p>
          <a:p>
            <a:pPr marL="342900" indent="-342900">
              <a:spcAft>
                <a:spcPts val="600"/>
              </a:spcAft>
              <a:buFont typeface="Arial" panose="020B0604020202020204" pitchFamily="34" charset="0"/>
              <a:buChar char="•"/>
            </a:pPr>
            <a:r>
              <a:rPr lang="en-GB" sz="2200" dirty="0" smtClean="0"/>
              <a:t>This would be enough to mount the chips, test that they power up all right and respond to SACI commands, then send them away for irradiation.</a:t>
            </a:r>
          </a:p>
          <a:p>
            <a:pPr marL="342900" indent="-342900">
              <a:spcAft>
                <a:spcPts val="600"/>
              </a:spcAft>
              <a:buFont typeface="Arial" panose="020B0604020202020204" pitchFamily="34" charset="0"/>
              <a:buChar char="•"/>
            </a:pPr>
            <a:r>
              <a:rPr lang="en-GB" sz="2200" dirty="0" smtClean="0"/>
              <a:t>The QTH connector will be soldered once the boards return.</a:t>
            </a:r>
          </a:p>
          <a:p>
            <a:pPr marL="342900" indent="-342900">
              <a:spcAft>
                <a:spcPts val="600"/>
              </a:spcAft>
              <a:buFont typeface="Arial" panose="020B0604020202020204" pitchFamily="34" charset="0"/>
              <a:buChar char="•"/>
            </a:pPr>
            <a:r>
              <a:rPr lang="en-GB" sz="2200" dirty="0" smtClean="0"/>
              <a:t>Then the sensors will be fully tested.</a:t>
            </a:r>
          </a:p>
        </p:txBody>
      </p:sp>
    </p:spTree>
    <p:extLst>
      <p:ext uri="{BB962C8B-B14F-4D97-AF65-F5344CB8AC3E}">
        <p14:creationId xmlns:p14="http://schemas.microsoft.com/office/powerpoint/2010/main" val="490040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Motherboard changes and FMC</a:t>
            </a:r>
            <a:endParaRPr lang="en-GB" sz="3600" dirty="0">
              <a:solidFill>
                <a:srgbClr val="0000FF"/>
              </a:solidFill>
            </a:endParaRPr>
          </a:p>
        </p:txBody>
      </p:sp>
      <p:sp>
        <p:nvSpPr>
          <p:cNvPr id="16" name="TextBox 15"/>
          <p:cNvSpPr txBox="1"/>
          <p:nvPr/>
        </p:nvSpPr>
        <p:spPr>
          <a:xfrm>
            <a:off x="156839" y="796642"/>
            <a:ext cx="8795842" cy="1107996"/>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sz="2200" dirty="0" smtClean="0"/>
              <a:t>Another important point to note: for time reasons, to simplify the mother board, SLAC feels it is important to remove the FMC connector on the motherboard and to simplify the timing interface:</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285067"/>
            <a:ext cx="4646270" cy="35692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1"/>
          <p:cNvSpPr txBox="1">
            <a:spLocks/>
          </p:cNvSpPr>
          <p:nvPr/>
        </p:nvSpPr>
        <p:spPr>
          <a:xfrm>
            <a:off x="1304077" y="2467867"/>
            <a:ext cx="2363896"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400" dirty="0" smtClean="0">
                <a:solidFill>
                  <a:srgbClr val="0000FF"/>
                </a:solidFill>
              </a:rPr>
              <a:t>previous</a:t>
            </a:r>
            <a:endParaRPr lang="en-GB" sz="1600" dirty="0">
              <a:solidFill>
                <a:srgbClr val="0000FF"/>
              </a:solidFill>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8778" y="3285067"/>
            <a:ext cx="4524375" cy="3390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6</a:t>
            </a:fld>
            <a:endParaRPr lang="en-GB" dirty="0">
              <a:solidFill>
                <a:schemeClr val="tx1"/>
              </a:solidFill>
            </a:endParaRPr>
          </a:p>
        </p:txBody>
      </p:sp>
      <p:sp>
        <p:nvSpPr>
          <p:cNvPr id="10" name="Title 1"/>
          <p:cNvSpPr txBox="1">
            <a:spLocks/>
          </p:cNvSpPr>
          <p:nvPr/>
        </p:nvSpPr>
        <p:spPr>
          <a:xfrm>
            <a:off x="5739017" y="2467867"/>
            <a:ext cx="2363896"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400" dirty="0" smtClean="0">
                <a:solidFill>
                  <a:srgbClr val="0000FF"/>
                </a:solidFill>
              </a:rPr>
              <a:t>current</a:t>
            </a:r>
            <a:endParaRPr lang="en-GB" sz="1600" dirty="0">
              <a:solidFill>
                <a:srgbClr val="0000FF"/>
              </a:solidFill>
            </a:endParaRPr>
          </a:p>
        </p:txBody>
      </p:sp>
    </p:spTree>
    <p:extLst>
      <p:ext uri="{BB962C8B-B14F-4D97-AF65-F5344CB8AC3E}">
        <p14:creationId xmlns:p14="http://schemas.microsoft.com/office/powerpoint/2010/main" val="4216863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Mechanical flexibility</a:t>
            </a:r>
            <a:endParaRPr lang="en-GB" sz="3600" dirty="0">
              <a:solidFill>
                <a:srgbClr val="0000FF"/>
              </a:solidFill>
            </a:endParaRPr>
          </a:p>
        </p:txBody>
      </p:sp>
      <p:sp>
        <p:nvSpPr>
          <p:cNvPr id="16" name="TextBox 15"/>
          <p:cNvSpPr txBox="1"/>
          <p:nvPr/>
        </p:nvSpPr>
        <p:spPr>
          <a:xfrm>
            <a:off x="156839" y="796642"/>
            <a:ext cx="8795842" cy="5970865"/>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sz="2200" dirty="0" smtClean="0"/>
              <a:t>One reason SLAC favours the QSH/QTH connectors is the mechanical flexibility of the cabling possibility:</a:t>
            </a:r>
            <a:br>
              <a:rPr lang="en-GB" sz="2200" dirty="0" smtClean="0"/>
            </a:br>
            <a:r>
              <a:rPr lang="en-GB" sz="2200" dirty="0" smtClean="0"/>
              <a:t/>
            </a:r>
            <a:br>
              <a:rPr lang="en-GB" sz="2200" dirty="0" smtClean="0"/>
            </a:br>
            <a:endParaRPr lang="en-GB" sz="2200" dirty="0" smtClean="0"/>
          </a:p>
          <a:p>
            <a:pPr marL="342900" indent="-342900">
              <a:spcAft>
                <a:spcPts val="600"/>
              </a:spcAft>
              <a:buFont typeface="Arial" panose="020B0604020202020204" pitchFamily="34" charset="0"/>
              <a:buChar char="•"/>
            </a:pPr>
            <a:r>
              <a:rPr lang="en-GB" sz="2200" dirty="0" smtClean="0"/>
              <a:t>In general for the various ways of testing </a:t>
            </a:r>
            <a:br>
              <a:rPr lang="en-GB" sz="2200" dirty="0" smtClean="0"/>
            </a:br>
            <a:r>
              <a:rPr lang="en-GB" sz="2200" dirty="0" smtClean="0"/>
              <a:t>sensors: lasers, sources, test beams, it has</a:t>
            </a:r>
            <a:r>
              <a:rPr lang="en-GB" sz="2200" dirty="0"/>
              <a:t/>
            </a:r>
            <a:br>
              <a:rPr lang="en-GB" sz="2200" dirty="0"/>
            </a:br>
            <a:r>
              <a:rPr lang="en-GB" sz="2200" dirty="0" smtClean="0"/>
              <a:t>been a minimum to offer two orientations </a:t>
            </a:r>
            <a:br>
              <a:rPr lang="en-GB" sz="2200" dirty="0" smtClean="0"/>
            </a:br>
            <a:r>
              <a:rPr lang="en-GB" sz="2200" dirty="0" smtClean="0"/>
              <a:t>of daughterboard to motherboard:</a:t>
            </a:r>
          </a:p>
          <a:p>
            <a:pPr marL="342900" indent="-342900">
              <a:spcAft>
                <a:spcPts val="600"/>
              </a:spcAft>
              <a:buFont typeface="Arial" panose="020B0604020202020204" pitchFamily="34" charset="0"/>
              <a:buChar char="•"/>
            </a:pPr>
            <a:endParaRPr lang="en-GB" sz="2200" dirty="0"/>
          </a:p>
          <a:p>
            <a:pPr marL="342900" indent="-342900">
              <a:spcAft>
                <a:spcPts val="600"/>
              </a:spcAft>
              <a:buFont typeface="Arial" panose="020B0604020202020204" pitchFamily="34" charset="0"/>
              <a:buChar char="•"/>
            </a:pPr>
            <a:endParaRPr lang="en-GB" sz="2200" dirty="0" smtClean="0"/>
          </a:p>
          <a:p>
            <a:pPr marL="342900" indent="-342900">
              <a:spcAft>
                <a:spcPts val="600"/>
              </a:spcAft>
              <a:buFont typeface="Arial" panose="020B0604020202020204" pitchFamily="34" charset="0"/>
              <a:buChar char="•"/>
            </a:pPr>
            <a:endParaRPr lang="en-GB" sz="2200" dirty="0"/>
          </a:p>
          <a:p>
            <a:pPr marL="342900" indent="-342900">
              <a:spcAft>
                <a:spcPts val="600"/>
              </a:spcAft>
              <a:buFont typeface="Arial" panose="020B0604020202020204" pitchFamily="34" charset="0"/>
              <a:buChar char="•"/>
            </a:pPr>
            <a:endParaRPr lang="en-GB" sz="2200" dirty="0" smtClean="0"/>
          </a:p>
          <a:p>
            <a:pPr marL="342900" indent="-342900">
              <a:spcAft>
                <a:spcPts val="600"/>
              </a:spcAft>
              <a:buFont typeface="Arial" panose="020B0604020202020204" pitchFamily="34" charset="0"/>
              <a:buChar char="•"/>
            </a:pPr>
            <a:r>
              <a:rPr lang="en-GB" sz="2200" dirty="0" smtClean="0"/>
              <a:t/>
            </a:r>
            <a:br>
              <a:rPr lang="en-GB" sz="2200" dirty="0" smtClean="0"/>
            </a:br>
            <a:r>
              <a:rPr lang="en-GB" sz="2200" dirty="0" smtClean="0"/>
              <a:t/>
            </a:r>
            <a:br>
              <a:rPr lang="en-GB" sz="2200" dirty="0" smtClean="0"/>
            </a:br>
            <a:r>
              <a:rPr lang="en-GB" sz="2200" dirty="0" smtClean="0"/>
              <a:t>this will be complicated by the request to have an edge connector for essential testing…</a:t>
            </a: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7</a:t>
            </a:fld>
            <a:endParaRPr lang="en-GB" dirty="0">
              <a:solidFill>
                <a:schemeClr val="tx1"/>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3666" y="1181992"/>
            <a:ext cx="2743723" cy="1880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descr="H:\_SLHC\CMOS\_CHESS\test boards\photos\Motherboard\C-1 MB paralle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388" y="3618261"/>
            <a:ext cx="3016126" cy="219734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_SLHC\CMOS\_CHESS\test boards\photos\Motherboard\C-1 MB perpendicula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86118" y="3618262"/>
            <a:ext cx="3284009" cy="2197349"/>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8020" y="3618262"/>
            <a:ext cx="1904635" cy="21973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1955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Our choices now</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8</a:t>
            </a:fld>
            <a:endParaRPr lang="en-GB" dirty="0">
              <a:solidFill>
                <a:schemeClr val="tx1"/>
              </a:solidFill>
            </a:endParaRPr>
          </a:p>
        </p:txBody>
      </p:sp>
      <p:sp>
        <p:nvSpPr>
          <p:cNvPr id="16" name="TextBox 15"/>
          <p:cNvSpPr txBox="1"/>
          <p:nvPr/>
        </p:nvSpPr>
        <p:spPr>
          <a:xfrm>
            <a:off x="156839" y="796642"/>
            <a:ext cx="8795842" cy="5370701"/>
          </a:xfrm>
          <a:prstGeom prst="rect">
            <a:avLst/>
          </a:prstGeom>
          <a:noFill/>
        </p:spPr>
        <p:txBody>
          <a:bodyPr wrap="square" rtlCol="0">
            <a:spAutoFit/>
          </a:bodyPr>
          <a:lstStyle/>
          <a:p>
            <a:pPr marL="457200" indent="-457200">
              <a:spcAft>
                <a:spcPts val="600"/>
              </a:spcAft>
              <a:buFont typeface="+mj-lt"/>
              <a:buAutoNum type="arabicPeriod"/>
            </a:pPr>
            <a:r>
              <a:rPr lang="en-GB" sz="2200" dirty="0" smtClean="0"/>
              <a:t>Still aim to connect the CHESS-2 daughterboard directly to the Nexys Video</a:t>
            </a:r>
          </a:p>
          <a:p>
            <a:pPr marL="1371600" lvl="2" indent="-457200">
              <a:spcAft>
                <a:spcPts val="600"/>
              </a:spcAft>
              <a:buFont typeface="Arial" panose="020B0604020202020204" pitchFamily="34" charset="0"/>
              <a:buChar char="•"/>
            </a:pPr>
            <a:r>
              <a:rPr lang="en-GB" sz="2200" dirty="0" smtClean="0"/>
              <a:t>Reminder: low pin count FMC =&gt; read out 1 array only</a:t>
            </a:r>
            <a:br>
              <a:rPr lang="en-GB" sz="2200" dirty="0" smtClean="0"/>
            </a:br>
            <a:endParaRPr lang="en-GB" sz="2200" dirty="0" smtClean="0"/>
          </a:p>
          <a:p>
            <a:pPr marL="1371600" lvl="2" indent="-457200">
              <a:spcAft>
                <a:spcPts val="600"/>
              </a:spcAft>
              <a:buFont typeface="+mj-lt"/>
              <a:buAutoNum type="alphaLcParenR"/>
            </a:pPr>
            <a:r>
              <a:rPr lang="en-GB" sz="2200" dirty="0" smtClean="0"/>
              <a:t>Request the QTH to become probably 2 x FMC?</a:t>
            </a:r>
            <a:br>
              <a:rPr lang="en-GB" sz="2200" dirty="0" smtClean="0"/>
            </a:br>
            <a:endParaRPr lang="en-GB" sz="2200" dirty="0" smtClean="0"/>
          </a:p>
          <a:p>
            <a:pPr marL="1371600" lvl="2" indent="-457200">
              <a:spcAft>
                <a:spcPts val="600"/>
              </a:spcAft>
              <a:buFont typeface="+mj-lt"/>
              <a:buAutoNum type="alphaLcParenR"/>
            </a:pPr>
            <a:r>
              <a:rPr lang="en-GB" sz="2200" dirty="0" smtClean="0"/>
              <a:t>Make an adaptor board</a:t>
            </a:r>
          </a:p>
          <a:p>
            <a:pPr marL="1371600" lvl="2" indent="-457200">
              <a:spcAft>
                <a:spcPts val="600"/>
              </a:spcAft>
              <a:buFont typeface="Arial" panose="020B0604020202020204" pitchFamily="34" charset="0"/>
              <a:buChar char="•"/>
            </a:pPr>
            <a:endParaRPr lang="en-GB" sz="2200" dirty="0"/>
          </a:p>
          <a:p>
            <a:pPr marL="457200" indent="-457200">
              <a:spcAft>
                <a:spcPts val="600"/>
              </a:spcAft>
              <a:buFont typeface="+mj-lt"/>
              <a:buAutoNum type="arabicPeriod"/>
            </a:pPr>
            <a:r>
              <a:rPr lang="en-GB" sz="2200" dirty="0" smtClean="0"/>
              <a:t>Adapt the ABCN’ firmware to fit within the </a:t>
            </a:r>
            <a:r>
              <a:rPr lang="en-GB" sz="2200" dirty="0" err="1" smtClean="0"/>
              <a:t>Kintex</a:t>
            </a:r>
            <a:r>
              <a:rPr lang="en-GB" sz="2200" dirty="0" smtClean="0"/>
              <a:t> on the CHESS-2 motherboard </a:t>
            </a:r>
            <a:br>
              <a:rPr lang="en-GB" sz="2200" dirty="0" smtClean="0"/>
            </a:br>
            <a:endParaRPr lang="en-GB" sz="2200" dirty="0" smtClean="0"/>
          </a:p>
          <a:p>
            <a:pPr>
              <a:spcAft>
                <a:spcPts val="600"/>
              </a:spcAft>
            </a:pPr>
            <a:r>
              <a:rPr lang="en-GB" sz="2200" dirty="0" smtClean="0"/>
              <a:t>Both of these have trade-offs of schedule, funds, extra work of some form or another. </a:t>
            </a:r>
          </a:p>
          <a:p>
            <a:pPr>
              <a:spcAft>
                <a:spcPts val="600"/>
              </a:spcAft>
            </a:pPr>
            <a:r>
              <a:rPr lang="en-GB" sz="2200" smtClean="0"/>
              <a:t>Let’s </a:t>
            </a:r>
            <a:r>
              <a:rPr lang="en-GB" sz="2200" dirty="0" smtClean="0"/>
              <a:t>work on the details to see how best to go about this.</a:t>
            </a:r>
          </a:p>
        </p:txBody>
      </p:sp>
    </p:spTree>
    <p:extLst>
      <p:ext uri="{BB962C8B-B14F-4D97-AF65-F5344CB8AC3E}">
        <p14:creationId xmlns:p14="http://schemas.microsoft.com/office/powerpoint/2010/main" val="3907789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Back up slides</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9</a:t>
            </a:fld>
            <a:endParaRPr lang="en-GB" dirty="0">
              <a:solidFill>
                <a:schemeClr val="tx1"/>
              </a:solidFill>
            </a:endParaRPr>
          </a:p>
        </p:txBody>
      </p:sp>
      <p:sp>
        <p:nvSpPr>
          <p:cNvPr id="16" name="TextBox 15"/>
          <p:cNvSpPr txBox="1"/>
          <p:nvPr/>
        </p:nvSpPr>
        <p:spPr>
          <a:xfrm>
            <a:off x="156839" y="796642"/>
            <a:ext cx="8795842" cy="2246769"/>
          </a:xfrm>
          <a:prstGeom prst="rect">
            <a:avLst/>
          </a:prstGeom>
          <a:noFill/>
        </p:spPr>
        <p:txBody>
          <a:bodyPr wrap="square" rtlCol="0">
            <a:spAutoFit/>
          </a:bodyPr>
          <a:lstStyle/>
          <a:p>
            <a:pPr>
              <a:spcAft>
                <a:spcPts val="600"/>
              </a:spcAft>
            </a:pPr>
            <a:r>
              <a:rPr lang="en-GB" sz="2400" dirty="0" smtClean="0"/>
              <a:t>Usual agenda items:</a:t>
            </a:r>
          </a:p>
          <a:p>
            <a:pPr>
              <a:spcAft>
                <a:spcPts val="600"/>
              </a:spcAft>
            </a:pPr>
            <a:endParaRPr lang="en-GB" sz="2400" dirty="0"/>
          </a:p>
          <a:p>
            <a:pPr>
              <a:spcAft>
                <a:spcPts val="600"/>
              </a:spcAft>
            </a:pPr>
            <a:r>
              <a:rPr lang="en-GB" sz="2400" dirty="0" smtClean="0"/>
              <a:t>Review </a:t>
            </a:r>
            <a:r>
              <a:rPr lang="en-GB" sz="2400" dirty="0" smtClean="0"/>
              <a:t>current work and discuss steps for next week</a:t>
            </a:r>
          </a:p>
          <a:p>
            <a:pPr>
              <a:spcAft>
                <a:spcPts val="600"/>
              </a:spcAft>
            </a:pPr>
            <a:r>
              <a:rPr lang="en-GB" sz="2400" dirty="0" smtClean="0"/>
              <a:t>Update on </a:t>
            </a:r>
            <a:r>
              <a:rPr lang="en-GB" sz="2400" dirty="0" err="1" smtClean="0"/>
              <a:t>datapath</a:t>
            </a:r>
            <a:r>
              <a:rPr lang="en-GB" sz="2400" dirty="0" smtClean="0"/>
              <a:t> blocks (Kevin and Wojtek)</a:t>
            </a:r>
          </a:p>
          <a:p>
            <a:pPr>
              <a:spcAft>
                <a:spcPts val="600"/>
              </a:spcAft>
            </a:pPr>
            <a:r>
              <a:rPr lang="en-GB" sz="2400" dirty="0" smtClean="0"/>
              <a:t>Update on CHESS-2 data emulator (Tianbo)</a:t>
            </a:r>
          </a:p>
        </p:txBody>
      </p:sp>
    </p:spTree>
    <p:extLst>
      <p:ext uri="{BB962C8B-B14F-4D97-AF65-F5344CB8AC3E}">
        <p14:creationId xmlns:p14="http://schemas.microsoft.com/office/powerpoint/2010/main" val="673823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36518</TotalTime>
  <Words>703</Words>
  <Application>Microsoft Office PowerPoint</Application>
  <PresentationFormat>On-screen Show (4:3)</PresentationFormat>
  <Paragraphs>95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Next steps  20 July 2016  this version is the minutes – with notes added (in pink)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Department of Physics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Hardware for CHESS testing</dc:title>
  <dc:creator>Jaya John John</dc:creator>
  <cp:lastModifiedBy>Jaya John John</cp:lastModifiedBy>
  <cp:revision>956</cp:revision>
  <cp:lastPrinted>2015-07-21T15:43:16Z</cp:lastPrinted>
  <dcterms:created xsi:type="dcterms:W3CDTF">2014-09-18T13:48:06Z</dcterms:created>
  <dcterms:modified xsi:type="dcterms:W3CDTF">2016-07-20T13:30:13Z</dcterms:modified>
</cp:coreProperties>
</file>