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912" y="-6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7/19/2016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7/19/2016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7/19/2016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7/19/2016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7/19/2016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ps-irrad.web.cern.ch/access_irrads.html"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doodle.com/poll/iis5mkqbr82ycspi"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28601"/>
            <a:ext cx="7772400" cy="685800"/>
          </a:xfrm>
        </p:spPr>
        <p:txBody>
          <a:bodyPr>
            <a:normAutofit fontScale="90000"/>
          </a:bodyPr>
          <a:lstStyle/>
          <a:p>
            <a:r>
              <a:rPr lang="en-US" dirty="0" smtClean="0"/>
              <a:t>CERN irradiations (from Todd)</a:t>
            </a:r>
            <a:endParaRPr lang="en-US" dirty="0"/>
          </a:p>
        </p:txBody>
      </p:sp>
      <p:sp>
        <p:nvSpPr>
          <p:cNvPr id="3" name="Subtitle 2"/>
          <p:cNvSpPr>
            <a:spLocks noGrp="1"/>
          </p:cNvSpPr>
          <p:nvPr>
            <p:ph type="subTitle" idx="1"/>
          </p:nvPr>
        </p:nvSpPr>
        <p:spPr>
          <a:xfrm>
            <a:off x="228600" y="914400"/>
            <a:ext cx="8763000" cy="5791200"/>
          </a:xfrm>
        </p:spPr>
        <p:txBody>
          <a:bodyPr>
            <a:normAutofit fontScale="47500" lnSpcReduction="20000"/>
          </a:bodyPr>
          <a:lstStyle/>
          <a:p>
            <a:pPr algn="l"/>
            <a:r>
              <a:rPr lang="en-US" sz="4800" dirty="0"/>
              <a:t>I’ve set us up for a run at the PS in October with the intention of exposing up to 24 AMS CHESS2 chips on Oxford Daughter cards. </a:t>
            </a:r>
            <a:endParaRPr lang="en-US" sz="4800" dirty="0"/>
          </a:p>
          <a:p>
            <a:pPr algn="l"/>
            <a:r>
              <a:rPr lang="en-US" sz="4800" dirty="0"/>
              <a:t> </a:t>
            </a:r>
            <a:endParaRPr lang="en-US" sz="4800" dirty="0"/>
          </a:p>
          <a:p>
            <a:pPr algn="l"/>
            <a:r>
              <a:rPr lang="en-US" sz="4800" dirty="0"/>
              <a:t>As yet I have the whole month blocked out and I’m seeking people who would volunteer for about a week to set the system up and make sure it all goes smoothly. The actual run will be the week in October where I can find a couple of people at CERN with the controlled access training needed to work in the PS.</a:t>
            </a:r>
            <a:endParaRPr lang="en-US" sz="4800" dirty="0"/>
          </a:p>
          <a:p>
            <a:pPr algn="l"/>
            <a:r>
              <a:rPr lang="en-US" sz="4800" dirty="0">
                <a:hlinkClick r:id="rId2"/>
              </a:rPr>
              <a:t>https://ps-irrad.web.cern.ch/access_irrads.html</a:t>
            </a:r>
            <a:r>
              <a:rPr lang="en-US" sz="4800" dirty="0"/>
              <a:t> </a:t>
            </a:r>
            <a:endParaRPr lang="en-US" sz="4800" dirty="0"/>
          </a:p>
          <a:p>
            <a:pPr algn="l"/>
            <a:r>
              <a:rPr lang="en-US" sz="4800" dirty="0"/>
              <a:t> </a:t>
            </a:r>
            <a:endParaRPr lang="en-US" sz="4800" dirty="0"/>
          </a:p>
          <a:p>
            <a:pPr algn="l"/>
            <a:r>
              <a:rPr lang="en-US" sz="4800" dirty="0"/>
              <a:t>Here is the Ideal Plan that we need to discuss as a group.</a:t>
            </a:r>
            <a:endParaRPr lang="en-US" sz="4800" dirty="0"/>
          </a:p>
          <a:p>
            <a:pPr algn="l"/>
            <a:r>
              <a:rPr lang="en-US" sz="4800" dirty="0"/>
              <a:t>We have two exposures we can do by re-using the carrier which we already have at CERN (picture attached) and we can do up to 12 devices at each exposure.  I’ve told Federico that we are aiming for 0.5E+15 and 1.0E+15 </a:t>
            </a:r>
            <a:r>
              <a:rPr lang="en-US" sz="4800" dirty="0" err="1"/>
              <a:t>Neq</a:t>
            </a:r>
            <a:r>
              <a:rPr lang="en-US" sz="4800" dirty="0"/>
              <a:t> </a:t>
            </a:r>
            <a:r>
              <a:rPr lang="en-US" sz="4800" dirty="0" err="1"/>
              <a:t>fluences</a:t>
            </a:r>
            <a:r>
              <a:rPr lang="en-US" sz="4800" dirty="0"/>
              <a:t> as the two exposures. </a:t>
            </a:r>
            <a:endParaRPr lang="en-US" sz="4800" dirty="0"/>
          </a:p>
          <a:p>
            <a:pPr algn="l"/>
            <a:r>
              <a:rPr lang="en-US" sz="4800" b="1" dirty="0"/>
              <a:t> </a:t>
            </a:r>
            <a:endParaRPr lang="en-US" sz="4800" b="1" dirty="0"/>
          </a:p>
        </p:txBody>
      </p:sp>
    </p:spTree>
    <p:extLst>
      <p:ext uri="{BB962C8B-B14F-4D97-AF65-F5344CB8AC3E}">
        <p14:creationId xmlns:p14="http://schemas.microsoft.com/office/powerpoint/2010/main" val="13184807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28601"/>
            <a:ext cx="7772400" cy="685800"/>
          </a:xfrm>
        </p:spPr>
        <p:txBody>
          <a:bodyPr>
            <a:normAutofit fontScale="90000"/>
          </a:bodyPr>
          <a:lstStyle/>
          <a:p>
            <a:r>
              <a:rPr lang="en-US" dirty="0" smtClean="0"/>
              <a:t>CERN irradiations, Cont.</a:t>
            </a:r>
            <a:endParaRPr lang="en-US" dirty="0"/>
          </a:p>
        </p:txBody>
      </p:sp>
      <p:sp>
        <p:nvSpPr>
          <p:cNvPr id="3" name="Subtitle 2"/>
          <p:cNvSpPr>
            <a:spLocks noGrp="1"/>
          </p:cNvSpPr>
          <p:nvPr>
            <p:ph type="subTitle" idx="1"/>
          </p:nvPr>
        </p:nvSpPr>
        <p:spPr>
          <a:xfrm>
            <a:off x="228600" y="914400"/>
            <a:ext cx="8763000" cy="5791200"/>
          </a:xfrm>
        </p:spPr>
        <p:txBody>
          <a:bodyPr>
            <a:normAutofit fontScale="32500" lnSpcReduction="20000"/>
          </a:bodyPr>
          <a:lstStyle/>
          <a:p>
            <a:pPr algn="l"/>
            <a:r>
              <a:rPr lang="en-US" sz="4800" b="1" dirty="0"/>
              <a:t> </a:t>
            </a:r>
            <a:endParaRPr lang="en-US" sz="4800" dirty="0"/>
          </a:p>
          <a:p>
            <a:pPr algn="l"/>
            <a:r>
              <a:rPr lang="en-US" sz="4800" dirty="0"/>
              <a:t>These devices require too many voltages to practically bias them. Further, advice I’ve been receiving from Ivan and Igor indicate that it could be a mistake to do anything other than put all connections at the same potential (ground). So that is the plan. </a:t>
            </a:r>
            <a:endParaRPr lang="en-US" sz="4800" dirty="0"/>
          </a:p>
          <a:p>
            <a:pPr algn="l"/>
            <a:r>
              <a:rPr lang="en-US" sz="4800" dirty="0"/>
              <a:t> </a:t>
            </a:r>
            <a:endParaRPr lang="en-US" sz="4800" dirty="0"/>
          </a:p>
          <a:p>
            <a:pPr algn="l"/>
            <a:r>
              <a:rPr lang="en-US" sz="4800" dirty="0"/>
              <a:t>The requirement for anyone there would simply be a question of loading up the chips that are mounted on the carrier, and then overseeing the unloading and storage in the local freezer for eventual shipment. </a:t>
            </a:r>
            <a:endParaRPr lang="en-US" sz="4800" dirty="0"/>
          </a:p>
          <a:p>
            <a:pPr algn="l"/>
            <a:r>
              <a:rPr lang="en-US" sz="4800" dirty="0"/>
              <a:t> </a:t>
            </a:r>
            <a:endParaRPr lang="en-US" sz="4800" dirty="0"/>
          </a:p>
          <a:p>
            <a:pPr algn="l"/>
            <a:r>
              <a:rPr lang="en-US" sz="4800" dirty="0"/>
              <a:t>My understanding of the size of our CHESS-2 chips is that they are still well below the beam-spot size of the PS (which is pretty much a 1cm square on a side) so we would not use the scanning ability of their table, they would just sit in the beam. </a:t>
            </a:r>
            <a:endParaRPr lang="en-US" sz="4800" dirty="0"/>
          </a:p>
          <a:p>
            <a:pPr algn="l"/>
            <a:r>
              <a:rPr lang="en-US" sz="4800" dirty="0"/>
              <a:t> </a:t>
            </a:r>
            <a:endParaRPr lang="en-US" sz="4800" dirty="0"/>
          </a:p>
          <a:p>
            <a:pPr algn="l"/>
            <a:r>
              <a:rPr lang="en-US" sz="4800" dirty="0"/>
              <a:t>If things are run like last year we would be allowed access on Wednesdays. So we would need people available for a minimum of 3 days around a Wed. one week and then I think only a day is needed at the end to check on the devices as they are placed in the freezer.  People who can be at CERN during the exposure would be helpful too, as I think having someone around dealing with unexpected items is what can make these things work much better. </a:t>
            </a:r>
            <a:endParaRPr lang="en-US" sz="4800" dirty="0"/>
          </a:p>
          <a:p>
            <a:pPr algn="l"/>
            <a:r>
              <a:rPr lang="en-US" sz="4800" dirty="0"/>
              <a:t> </a:t>
            </a:r>
            <a:endParaRPr lang="en-US" sz="4800" dirty="0"/>
          </a:p>
          <a:p>
            <a:pPr algn="l"/>
            <a:r>
              <a:rPr lang="en-US" sz="4800" dirty="0" smtClean="0"/>
              <a:t>Here’s </a:t>
            </a:r>
            <a:r>
              <a:rPr lang="en-US" sz="4800" dirty="0"/>
              <a:t>a Doodle poll for the whole month of October. Can people please volunteer and indicate when they might be available? And if so please be sure (I think you check in EDS) that you have the control access training needed to get into the PS. My thinking at the moment is that we are likely to try for loading Wed. 12</a:t>
            </a:r>
            <a:r>
              <a:rPr lang="en-US" sz="4800" baseline="30000" dirty="0"/>
              <a:t>th</a:t>
            </a:r>
            <a:r>
              <a:rPr lang="en-US" sz="4800" dirty="0"/>
              <a:t> of October, but if I can find people with the training for an alternate date in October this could change to one of the other weeks in October. </a:t>
            </a:r>
            <a:endParaRPr lang="en-US" sz="4800" dirty="0"/>
          </a:p>
          <a:p>
            <a:pPr algn="l"/>
            <a:r>
              <a:rPr lang="en-US" sz="4800" dirty="0">
                <a:hlinkClick r:id="rId2"/>
              </a:rPr>
              <a:t>http://doodle.com/poll/iis5mkqbr82ycspi</a:t>
            </a:r>
            <a:r>
              <a:rPr lang="en-US" sz="4800" dirty="0"/>
              <a:t> </a:t>
            </a:r>
          </a:p>
          <a:p>
            <a:pPr algn="l"/>
            <a:r>
              <a:rPr lang="en-US" sz="4800" dirty="0"/>
              <a:t> </a:t>
            </a:r>
            <a:endParaRPr lang="en-US" sz="4800" dirty="0"/>
          </a:p>
          <a:p>
            <a:endParaRPr lang="en-US" dirty="0"/>
          </a:p>
        </p:txBody>
      </p:sp>
    </p:spTree>
    <p:extLst>
      <p:ext uri="{BB962C8B-B14F-4D97-AF65-F5344CB8AC3E}">
        <p14:creationId xmlns:p14="http://schemas.microsoft.com/office/powerpoint/2010/main" val="5186078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39</Words>
  <Application>Microsoft Office PowerPoint</Application>
  <PresentationFormat>On-screen Show (4:3)</PresentationFormat>
  <Paragraphs>22</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CERN irradiations (from Todd)</vt:lpstr>
      <vt:lpstr>CERN irradiations, Cont.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CERN irradiations (from Todd)</dc:title>
  <dc:creator>VF</dc:creator>
  <cp:lastModifiedBy>VF</cp:lastModifiedBy>
  <cp:revision>1</cp:revision>
  <dcterms:created xsi:type="dcterms:W3CDTF">2006-08-16T00:00:00Z</dcterms:created>
  <dcterms:modified xsi:type="dcterms:W3CDTF">2016-07-19T14:54:41Z</dcterms:modified>
</cp:coreProperties>
</file>