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
  </p:notesMasterIdLst>
  <p:sldIdLst>
    <p:sldId id="382" r:id="rId2"/>
    <p:sldId id="383" r:id="rId3"/>
    <p:sldId id="384" r:id="rId4"/>
    <p:sldId id="386" r:id="rId5"/>
    <p:sldId id="385" r:id="rId6"/>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FFCC"/>
    <a:srgbClr val="006600"/>
    <a:srgbClr val="00CC00"/>
    <a:srgbClr val="FF0066"/>
    <a:srgbClr val="0000FF"/>
    <a:srgbClr val="CCECFF"/>
    <a:srgbClr val="FF99CC"/>
    <a:srgbClr val="FF9966"/>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317" autoAdjust="0"/>
    <p:restoredTop sz="97853" autoAdjust="0"/>
  </p:normalViewPr>
  <p:slideViewPr>
    <p:cSldViewPr snapToGrid="0">
      <p:cViewPr varScale="1">
        <p:scale>
          <a:sx n="91" d="100"/>
          <a:sy n="91" d="100"/>
        </p:scale>
        <p:origin x="-1914" y="-114"/>
      </p:cViewPr>
      <p:guideLst>
        <p:guide orient="horz" pos="2160"/>
        <p:guide pos="2880"/>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GB"/>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743903FF-7B7F-4650-B377-95B9BB904032}" type="datetimeFigureOut">
              <a:rPr lang="en-GB" smtClean="0"/>
              <a:t>02/08/2016</a:t>
            </a:fld>
            <a:endParaRPr lang="en-GB"/>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en-GB"/>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n-GB"/>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A83999C9-70B1-4FD2-959B-375AE71F5876}" type="slidenum">
              <a:rPr lang="en-GB" smtClean="0"/>
              <a:t>‹#›</a:t>
            </a:fld>
            <a:endParaRPr lang="en-GB"/>
          </a:p>
        </p:txBody>
      </p:sp>
    </p:spTree>
    <p:extLst>
      <p:ext uri="{BB962C8B-B14F-4D97-AF65-F5344CB8AC3E}">
        <p14:creationId xmlns:p14="http://schemas.microsoft.com/office/powerpoint/2010/main" val="26183071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9C73028-959A-4921-BF38-BD2DB0D51296}" type="datetime1">
              <a:rPr lang="en-GB" smtClean="0"/>
              <a:t>02/08/2016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4127124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C9B51D4-5E23-4633-A92B-EEE476AC51E4}" type="datetime1">
              <a:rPr lang="en-GB" smtClean="0"/>
              <a:t>02/08/2016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897638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9291C3C-0E3B-4B00-AC33-FF515A78F85F}" type="datetime1">
              <a:rPr lang="en-GB" smtClean="0"/>
              <a:t>02/08/2016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2280019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5964A98-9F44-4B53-A8B2-00E249F48934}" type="datetime1">
              <a:rPr lang="en-GB" smtClean="0"/>
              <a:t>02/08/2016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940292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F8BFAD-CF8F-4BA1-8E34-5F0B756DA439}" type="datetime1">
              <a:rPr lang="en-GB" smtClean="0"/>
              <a:t>02/08/2016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000587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F0356EF-8D88-4B53-9C34-08A513CE2BC7}" type="datetime1">
              <a:rPr lang="en-GB" smtClean="0"/>
              <a:t>02/08/2016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3959597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BBAB97A-334F-47BC-99FA-08B840CB3CD0}" type="datetime1">
              <a:rPr lang="en-GB" smtClean="0"/>
              <a:t>02/08/2016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32767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0BC7C54-E519-49C6-A0EC-B11C32288A8D}" type="datetime1">
              <a:rPr lang="en-GB" smtClean="0"/>
              <a:t>02/08/2016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358451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869EFA-E68E-42B5-A197-AC116B6FB4C8}" type="datetime1">
              <a:rPr lang="en-GB" smtClean="0"/>
              <a:t>02/08/2016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668115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04C2D4-1065-465C-A239-A454E30F645F}" type="datetime1">
              <a:rPr lang="en-GB" smtClean="0"/>
              <a:t>02/08/2016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3952263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CD8BB1-4107-44E1-BCF8-2D19052B92A9}" type="datetime1">
              <a:rPr lang="en-GB" smtClean="0"/>
              <a:t>02/08/2016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490645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336746-23CB-40B1-956A-853C0264A71A}" type="datetime1">
              <a:rPr lang="en-GB" smtClean="0"/>
              <a:t>02/08/2016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2886EE-AD67-426B-9E40-D4D67DDB6EF0}" type="slidenum">
              <a:rPr lang="en-GB" smtClean="0"/>
              <a:t>‹#›</a:t>
            </a:fld>
            <a:endParaRPr lang="en-GB"/>
          </a:p>
        </p:txBody>
      </p:sp>
    </p:spTree>
    <p:extLst>
      <p:ext uri="{BB962C8B-B14F-4D97-AF65-F5344CB8AC3E}">
        <p14:creationId xmlns:p14="http://schemas.microsoft.com/office/powerpoint/2010/main" val="6775704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9794"/>
            <a:ext cx="7772400" cy="1988531"/>
          </a:xfrm>
        </p:spPr>
        <p:txBody>
          <a:bodyPr anchor="t">
            <a:normAutofit fontScale="90000"/>
          </a:bodyPr>
          <a:lstStyle/>
          <a:p>
            <a:r>
              <a:rPr lang="en-GB" dirty="0" smtClean="0"/>
              <a:t>Specification for the </a:t>
            </a:r>
            <a:br>
              <a:rPr lang="en-GB" dirty="0" smtClean="0"/>
            </a:br>
            <a:r>
              <a:rPr lang="en-GB" dirty="0" smtClean="0"/>
              <a:t>CHESS-2 to FMC adaptor board</a:t>
            </a:r>
            <a:br>
              <a:rPr lang="en-GB" dirty="0" smtClean="0"/>
            </a:br>
            <a:r>
              <a:rPr lang="en-GB" sz="3100" dirty="0" smtClean="0"/>
              <a:t/>
            </a:r>
            <a:br>
              <a:rPr lang="en-GB" sz="3100" dirty="0" smtClean="0"/>
            </a:br>
            <a:r>
              <a:rPr lang="en-GB" dirty="0" smtClean="0">
                <a:solidFill>
                  <a:srgbClr val="0000FF"/>
                </a:solidFill>
              </a:rPr>
              <a:t>v0.6</a:t>
            </a:r>
            <a:r>
              <a:rPr lang="en-GB" sz="3100" dirty="0" smtClean="0"/>
              <a:t/>
            </a:r>
            <a:br>
              <a:rPr lang="en-GB" sz="3100" dirty="0" smtClean="0"/>
            </a:br>
            <a:r>
              <a:rPr lang="en-GB" sz="3100" dirty="0" smtClean="0"/>
              <a:t/>
            </a:r>
            <a:br>
              <a:rPr lang="en-GB" sz="3100" dirty="0" smtClean="0"/>
            </a:br>
            <a:r>
              <a:rPr lang="en-GB" sz="3100" dirty="0">
                <a:solidFill>
                  <a:srgbClr val="0000CC"/>
                </a:solidFill>
              </a:rPr>
              <a:t>2</a:t>
            </a:r>
            <a:r>
              <a:rPr lang="en-GB" sz="3100" dirty="0" smtClean="0">
                <a:solidFill>
                  <a:srgbClr val="0000CC"/>
                </a:solidFill>
              </a:rPr>
              <a:t> August 2016</a:t>
            </a:r>
            <a:r>
              <a:rPr lang="en-GB" sz="3100" dirty="0" smtClean="0">
                <a:solidFill>
                  <a:srgbClr val="0000CC"/>
                </a:solidFill>
              </a:rPr>
              <a:t/>
            </a:r>
            <a:br>
              <a:rPr lang="en-GB" sz="3100" dirty="0" smtClean="0">
                <a:solidFill>
                  <a:srgbClr val="0000CC"/>
                </a:solidFill>
              </a:rPr>
            </a:br>
            <a:r>
              <a:rPr lang="en-GB" sz="3100" dirty="0" smtClean="0"/>
              <a:t/>
            </a:r>
            <a:br>
              <a:rPr lang="en-GB" sz="3100" dirty="0" smtClean="0"/>
            </a:br>
            <a:r>
              <a:rPr lang="en-GB" sz="3100" dirty="0" smtClean="0"/>
              <a:t>Points still be to defined are </a:t>
            </a:r>
            <a:r>
              <a:rPr lang="en-GB" sz="3100" b="1" dirty="0" smtClean="0">
                <a:solidFill>
                  <a:srgbClr val="FF0000"/>
                </a:solidFill>
              </a:rPr>
              <a:t>in red text</a:t>
            </a:r>
            <a:r>
              <a:rPr lang="en-GB" sz="3100" dirty="0" smtClean="0"/>
              <a:t>.</a:t>
            </a:r>
            <a:br>
              <a:rPr lang="en-GB" sz="3100" dirty="0" smtClean="0"/>
            </a:br>
            <a:r>
              <a:rPr lang="en-GB" sz="3100" dirty="0" smtClean="0"/>
              <a:t>Changes since the previous version are </a:t>
            </a:r>
            <a:r>
              <a:rPr lang="en-GB" sz="3100" b="1" dirty="0" smtClean="0">
                <a:solidFill>
                  <a:srgbClr val="0000CC"/>
                </a:solidFill>
              </a:rPr>
              <a:t>in blue text</a:t>
            </a:r>
            <a:r>
              <a:rPr lang="en-GB" sz="3100" dirty="0"/>
              <a:t>.</a:t>
            </a:r>
            <a:endParaRPr lang="en-GB" sz="3100" dirty="0">
              <a:solidFill>
                <a:schemeClr val="bg1"/>
              </a:solidFill>
            </a:endParaRPr>
          </a:p>
        </p:txBody>
      </p:sp>
      <p:sp>
        <p:nvSpPr>
          <p:cNvPr id="3" name="Subtitle 2"/>
          <p:cNvSpPr>
            <a:spLocks noGrp="1"/>
          </p:cNvSpPr>
          <p:nvPr>
            <p:ph type="subTitle" idx="1"/>
          </p:nvPr>
        </p:nvSpPr>
        <p:spPr>
          <a:xfrm>
            <a:off x="199697" y="5804786"/>
            <a:ext cx="8744606" cy="831372"/>
          </a:xfrm>
        </p:spPr>
        <p:txBody>
          <a:bodyPr>
            <a:noAutofit/>
          </a:bodyPr>
          <a:lstStyle/>
          <a:p>
            <a:r>
              <a:rPr lang="en-GB" sz="2400" dirty="0" smtClean="0"/>
              <a:t>J. J. John, F. </a:t>
            </a:r>
            <a:r>
              <a:rPr lang="en-GB" sz="2400" dirty="0" err="1" smtClean="0"/>
              <a:t>Labrecque</a:t>
            </a:r>
            <a:r>
              <a:rPr lang="en-GB" sz="2400" dirty="0"/>
              <a:t>, W. </a:t>
            </a:r>
            <a:r>
              <a:rPr lang="en-GB" sz="2400" dirty="0" err="1"/>
              <a:t>Fedorko</a:t>
            </a:r>
            <a:r>
              <a:rPr lang="en-GB" sz="2400" dirty="0"/>
              <a:t>, C</a:t>
            </a:r>
            <a:r>
              <a:rPr lang="en-GB" sz="2400" dirty="0" smtClean="0"/>
              <a:t>. Gay</a:t>
            </a:r>
            <a:r>
              <a:rPr lang="en-GB" sz="2400" dirty="0"/>
              <a:t>, W. </a:t>
            </a:r>
            <a:r>
              <a:rPr lang="en-GB" sz="2400" dirty="0" smtClean="0"/>
              <a:t>Lu, M. Warren</a:t>
            </a:r>
          </a:p>
        </p:txBody>
      </p:sp>
    </p:spTree>
    <p:extLst>
      <p:ext uri="{BB962C8B-B14F-4D97-AF65-F5344CB8AC3E}">
        <p14:creationId xmlns:p14="http://schemas.microsoft.com/office/powerpoint/2010/main" val="5049824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b="1" dirty="0" smtClean="0"/>
              <a:t>Overview</a:t>
            </a:r>
            <a:endParaRPr lang="en-GB" sz="3600" b="1" dirty="0"/>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2</a:t>
            </a:fld>
            <a:endParaRPr lang="en-GB" dirty="0">
              <a:solidFill>
                <a:schemeClr val="tx1"/>
              </a:solidFill>
            </a:endParaRPr>
          </a:p>
        </p:txBody>
      </p:sp>
      <p:sp>
        <p:nvSpPr>
          <p:cNvPr id="16" name="TextBox 15"/>
          <p:cNvSpPr txBox="1"/>
          <p:nvPr/>
        </p:nvSpPr>
        <p:spPr>
          <a:xfrm>
            <a:off x="156839" y="796642"/>
            <a:ext cx="8795842" cy="3231654"/>
          </a:xfrm>
          <a:prstGeom prst="rect">
            <a:avLst/>
          </a:prstGeom>
          <a:noFill/>
        </p:spPr>
        <p:txBody>
          <a:bodyPr wrap="square" rtlCol="0">
            <a:spAutoFit/>
          </a:bodyPr>
          <a:lstStyle/>
          <a:p>
            <a:pPr>
              <a:spcAft>
                <a:spcPts val="600"/>
              </a:spcAft>
            </a:pPr>
            <a:r>
              <a:rPr lang="en-GB" sz="2000" dirty="0" smtClean="0"/>
              <a:t>This adaptor board is to connect a custom sensor board – the </a:t>
            </a:r>
            <a:r>
              <a:rPr lang="en-GB" sz="2000" smtClean="0"/>
              <a:t>CHESS-2 </a:t>
            </a:r>
            <a:r>
              <a:rPr lang="en-GB" sz="2000" smtClean="0"/>
              <a:t>digital daughterboard </a:t>
            </a:r>
            <a:r>
              <a:rPr lang="en-GB" sz="2000" dirty="0" smtClean="0"/>
              <a:t>being designed at SLAC – to FPGA evaluation boards which have an FPGA Mezzanine Card (FMC) connector. </a:t>
            </a:r>
          </a:p>
          <a:p>
            <a:pPr>
              <a:spcAft>
                <a:spcPts val="600"/>
              </a:spcAft>
            </a:pPr>
            <a:endParaRPr lang="en-GB" sz="1200" dirty="0"/>
          </a:p>
          <a:p>
            <a:pPr>
              <a:spcAft>
                <a:spcPts val="600"/>
              </a:spcAft>
            </a:pPr>
            <a:r>
              <a:rPr lang="en-GB" sz="2000" dirty="0" smtClean="0"/>
              <a:t>The purpose is to be able to test a CHESS-2 sensor using existing readout firmware (ABCN’) running on a </a:t>
            </a:r>
            <a:r>
              <a:rPr lang="en-GB" sz="2000" dirty="0" err="1" smtClean="0"/>
              <a:t>Digilent</a:t>
            </a:r>
            <a:r>
              <a:rPr lang="en-GB" sz="2000" dirty="0" smtClean="0"/>
              <a:t> </a:t>
            </a:r>
            <a:r>
              <a:rPr lang="en-GB" sz="2000" dirty="0" err="1" smtClean="0"/>
              <a:t>Nexys</a:t>
            </a:r>
            <a:r>
              <a:rPr lang="en-GB" sz="2000" dirty="0" smtClean="0"/>
              <a:t> Video evaluation board.</a:t>
            </a:r>
          </a:p>
          <a:p>
            <a:pPr>
              <a:spcAft>
                <a:spcPts val="600"/>
              </a:spcAft>
            </a:pPr>
            <a:endParaRPr lang="en-GB" sz="1200" dirty="0"/>
          </a:p>
          <a:p>
            <a:pPr>
              <a:spcAft>
                <a:spcPts val="600"/>
              </a:spcAft>
            </a:pPr>
            <a:r>
              <a:rPr lang="en-GB" sz="2000" dirty="0" smtClean="0"/>
              <a:t>CHESS-2 is a custom CMOS sensor with 3 arrays of strips. The sensor is in fabrication (Austrian Micro Systems), expected back 19 August. The specification for CHESS-2 is still being written. The chip designers are at Santa Cruz and SLAC.</a:t>
            </a:r>
          </a:p>
        </p:txBody>
      </p:sp>
      <p:sp>
        <p:nvSpPr>
          <p:cNvPr id="7" name="Rectangle 6"/>
          <p:cNvSpPr/>
          <p:nvPr/>
        </p:nvSpPr>
        <p:spPr>
          <a:xfrm>
            <a:off x="156839" y="4991294"/>
            <a:ext cx="1682471" cy="646331"/>
          </a:xfrm>
          <a:prstGeom prst="rect">
            <a:avLst/>
          </a:prstGeom>
        </p:spPr>
        <p:txBody>
          <a:bodyPr wrap="square">
            <a:spAutoFit/>
          </a:bodyPr>
          <a:lstStyle/>
          <a:p>
            <a:pPr>
              <a:spcAft>
                <a:spcPts val="600"/>
              </a:spcAft>
            </a:pPr>
            <a:r>
              <a:rPr lang="en-GB" dirty="0"/>
              <a:t>Adaptor board sketch:</a:t>
            </a:r>
          </a:p>
        </p:txBody>
      </p:sp>
      <p:grpSp>
        <p:nvGrpSpPr>
          <p:cNvPr id="28" name="Group 27"/>
          <p:cNvGrpSpPr/>
          <p:nvPr/>
        </p:nvGrpSpPr>
        <p:grpSpPr>
          <a:xfrm>
            <a:off x="2767136" y="4305938"/>
            <a:ext cx="5873316" cy="2487586"/>
            <a:chOff x="2767136" y="1520788"/>
            <a:chExt cx="5873316" cy="2487586"/>
          </a:xfrm>
        </p:grpSpPr>
        <p:sp>
          <p:nvSpPr>
            <p:cNvPr id="29" name="Rectangle 28"/>
            <p:cNvSpPr/>
            <p:nvPr/>
          </p:nvSpPr>
          <p:spPr>
            <a:xfrm>
              <a:off x="2767136" y="1736812"/>
              <a:ext cx="4186990" cy="2271562"/>
            </a:xfrm>
            <a:prstGeom prst="rect">
              <a:avLst/>
            </a:prstGeom>
            <a:solidFill>
              <a:srgbClr val="00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p:cNvSpPr/>
            <p:nvPr/>
          </p:nvSpPr>
          <p:spPr>
            <a:xfrm>
              <a:off x="3320589" y="1520788"/>
              <a:ext cx="3080084" cy="423511"/>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Daughterboard connector</a:t>
              </a:r>
              <a:endParaRPr lang="en-GB" sz="1400" dirty="0">
                <a:solidFill>
                  <a:schemeClr val="tx1"/>
                </a:solidFill>
              </a:endParaRPr>
            </a:p>
          </p:txBody>
        </p:sp>
        <p:sp>
          <p:nvSpPr>
            <p:cNvPr id="31" name="Rectangle 30"/>
            <p:cNvSpPr/>
            <p:nvPr/>
          </p:nvSpPr>
          <p:spPr>
            <a:xfrm>
              <a:off x="3864416" y="3315354"/>
              <a:ext cx="1992430" cy="423511"/>
            </a:xfrm>
            <a:prstGeom prst="rect">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bg1"/>
                  </a:solidFill>
                </a:rPr>
                <a:t>FMC connector</a:t>
              </a:r>
              <a:endParaRPr lang="en-GB" sz="1400" dirty="0">
                <a:solidFill>
                  <a:schemeClr val="bg1"/>
                </a:solidFill>
              </a:endParaRPr>
            </a:p>
          </p:txBody>
        </p:sp>
        <p:sp>
          <p:nvSpPr>
            <p:cNvPr id="32" name="Rectangle 31"/>
            <p:cNvSpPr/>
            <p:nvPr/>
          </p:nvSpPr>
          <p:spPr>
            <a:xfrm>
              <a:off x="6571518" y="3010709"/>
              <a:ext cx="246959" cy="250644"/>
            </a:xfrm>
            <a:prstGeom prst="rect">
              <a:avLst/>
            </a:prstGeom>
            <a:solidFill>
              <a:schemeClr val="tx1">
                <a:lumMod val="85000"/>
                <a:lumOff val="1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solidFill>
                  <a:schemeClr val="bg1"/>
                </a:solidFill>
              </a:endParaRPr>
            </a:p>
          </p:txBody>
        </p:sp>
        <p:sp>
          <p:nvSpPr>
            <p:cNvPr id="33" name="TextBox 32"/>
            <p:cNvSpPr txBox="1"/>
            <p:nvPr/>
          </p:nvSpPr>
          <p:spPr>
            <a:xfrm>
              <a:off x="6973576" y="3003889"/>
              <a:ext cx="1209675" cy="523220"/>
            </a:xfrm>
            <a:prstGeom prst="rect">
              <a:avLst/>
            </a:prstGeom>
            <a:noFill/>
          </p:spPr>
          <p:txBody>
            <a:bodyPr wrap="square" rtlCol="0">
              <a:spAutoFit/>
            </a:bodyPr>
            <a:lstStyle/>
            <a:p>
              <a:r>
                <a:rPr lang="en-GB" sz="1400" dirty="0" smtClean="0"/>
                <a:t>regulators</a:t>
              </a:r>
            </a:p>
            <a:p>
              <a:r>
                <a:rPr lang="en-GB" sz="1400" dirty="0"/>
                <a:t>a</a:t>
              </a:r>
              <a:r>
                <a:rPr lang="en-GB" sz="1400" dirty="0" smtClean="0"/>
                <a:t>nd bias DAC</a:t>
              </a:r>
              <a:endParaRPr lang="en-GB" sz="1400" dirty="0"/>
            </a:p>
          </p:txBody>
        </p:sp>
        <p:sp>
          <p:nvSpPr>
            <p:cNvPr id="34" name="Oval 33"/>
            <p:cNvSpPr/>
            <p:nvPr/>
          </p:nvSpPr>
          <p:spPr>
            <a:xfrm>
              <a:off x="2839727" y="1819378"/>
              <a:ext cx="200026" cy="20002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Oval 34"/>
            <p:cNvSpPr/>
            <p:nvPr/>
          </p:nvSpPr>
          <p:spPr>
            <a:xfrm>
              <a:off x="6697352" y="1819378"/>
              <a:ext cx="200026" cy="20002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Oval 35"/>
            <p:cNvSpPr/>
            <p:nvPr/>
          </p:nvSpPr>
          <p:spPr>
            <a:xfrm>
              <a:off x="6697352" y="3738865"/>
              <a:ext cx="200026" cy="20002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Oval 36"/>
            <p:cNvSpPr/>
            <p:nvPr/>
          </p:nvSpPr>
          <p:spPr>
            <a:xfrm>
              <a:off x="2839727" y="3738865"/>
              <a:ext cx="200026" cy="20002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TextBox 37"/>
            <p:cNvSpPr txBox="1"/>
            <p:nvPr/>
          </p:nvSpPr>
          <p:spPr>
            <a:xfrm>
              <a:off x="6983101" y="3672190"/>
              <a:ext cx="1657351" cy="307777"/>
            </a:xfrm>
            <a:prstGeom prst="rect">
              <a:avLst/>
            </a:prstGeom>
            <a:noFill/>
          </p:spPr>
          <p:txBody>
            <a:bodyPr wrap="square" rtlCol="0">
              <a:spAutoFit/>
            </a:bodyPr>
            <a:lstStyle/>
            <a:p>
              <a:r>
                <a:rPr lang="en-GB" sz="1400" dirty="0"/>
                <a:t>m</a:t>
              </a:r>
              <a:r>
                <a:rPr lang="en-GB" sz="1400" dirty="0" smtClean="0"/>
                <a:t>ounting holes</a:t>
              </a:r>
            </a:p>
          </p:txBody>
        </p:sp>
        <p:sp>
          <p:nvSpPr>
            <p:cNvPr id="39" name="Rectangle 38"/>
            <p:cNvSpPr/>
            <p:nvPr/>
          </p:nvSpPr>
          <p:spPr>
            <a:xfrm>
              <a:off x="6528651" y="2117526"/>
              <a:ext cx="587797" cy="226903"/>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chemeClr val="tx1"/>
                  </a:solidFill>
                </a:rPr>
                <a:t>H</a:t>
              </a:r>
              <a:r>
                <a:rPr lang="en-GB" sz="1000" dirty="0" smtClean="0">
                  <a:solidFill>
                    <a:schemeClr val="tx1"/>
                  </a:solidFill>
                </a:rPr>
                <a:t>V</a:t>
              </a:r>
              <a:endParaRPr lang="en-GB" sz="1000" dirty="0">
                <a:solidFill>
                  <a:schemeClr val="tx1"/>
                </a:solidFill>
              </a:endParaRPr>
            </a:p>
          </p:txBody>
        </p:sp>
        <p:sp>
          <p:nvSpPr>
            <p:cNvPr id="40" name="Rectangle 39"/>
            <p:cNvSpPr/>
            <p:nvPr/>
          </p:nvSpPr>
          <p:spPr>
            <a:xfrm>
              <a:off x="6571518" y="3327418"/>
              <a:ext cx="246959" cy="250644"/>
            </a:xfrm>
            <a:prstGeom prst="rect">
              <a:avLst/>
            </a:prstGeom>
            <a:solidFill>
              <a:schemeClr val="tx1">
                <a:lumMod val="85000"/>
                <a:lumOff val="1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solidFill>
                  <a:schemeClr val="bg1"/>
                </a:solidFill>
              </a:endParaRPr>
            </a:p>
          </p:txBody>
        </p:sp>
        <p:sp>
          <p:nvSpPr>
            <p:cNvPr id="41" name="Rectangle 40"/>
            <p:cNvSpPr/>
            <p:nvPr/>
          </p:nvSpPr>
          <p:spPr>
            <a:xfrm>
              <a:off x="6262904" y="3010709"/>
              <a:ext cx="246959" cy="250644"/>
            </a:xfrm>
            <a:prstGeom prst="rect">
              <a:avLst/>
            </a:prstGeom>
            <a:solidFill>
              <a:schemeClr val="tx1">
                <a:lumMod val="85000"/>
                <a:lumOff val="1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solidFill>
                  <a:schemeClr val="bg1"/>
                </a:solidFill>
              </a:endParaRPr>
            </a:p>
          </p:txBody>
        </p:sp>
        <p:sp>
          <p:nvSpPr>
            <p:cNvPr id="42" name="Rectangle 41"/>
            <p:cNvSpPr/>
            <p:nvPr/>
          </p:nvSpPr>
          <p:spPr>
            <a:xfrm>
              <a:off x="6262904" y="3327418"/>
              <a:ext cx="246959" cy="250644"/>
            </a:xfrm>
            <a:prstGeom prst="rect">
              <a:avLst/>
            </a:prstGeom>
            <a:solidFill>
              <a:schemeClr val="tx1">
                <a:lumMod val="85000"/>
                <a:lumOff val="1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solidFill>
                  <a:schemeClr val="bg1"/>
                </a:solidFill>
              </a:endParaRPr>
            </a:p>
          </p:txBody>
        </p:sp>
        <p:sp>
          <p:nvSpPr>
            <p:cNvPr id="43" name="TextBox 42"/>
            <p:cNvSpPr txBox="1"/>
            <p:nvPr/>
          </p:nvSpPr>
          <p:spPr>
            <a:xfrm>
              <a:off x="7174422" y="2351448"/>
              <a:ext cx="1190627" cy="307777"/>
            </a:xfrm>
            <a:prstGeom prst="rect">
              <a:avLst/>
            </a:prstGeom>
            <a:noFill/>
          </p:spPr>
          <p:txBody>
            <a:bodyPr wrap="square" rtlCol="0">
              <a:spAutoFit/>
            </a:bodyPr>
            <a:lstStyle/>
            <a:p>
              <a:r>
                <a:rPr lang="en-GB" sz="1400" dirty="0" smtClean="0"/>
                <a:t>4mm sockets</a:t>
              </a:r>
            </a:p>
          </p:txBody>
        </p:sp>
        <p:sp>
          <p:nvSpPr>
            <p:cNvPr id="44" name="Rectangle 43"/>
            <p:cNvSpPr/>
            <p:nvPr/>
          </p:nvSpPr>
          <p:spPr>
            <a:xfrm>
              <a:off x="6528651" y="2391025"/>
              <a:ext cx="587797" cy="226903"/>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chemeClr val="tx1"/>
                  </a:solidFill>
                </a:rPr>
                <a:t>L</a:t>
              </a:r>
              <a:r>
                <a:rPr lang="en-GB" sz="1000" dirty="0" smtClean="0">
                  <a:solidFill>
                    <a:schemeClr val="tx1"/>
                  </a:solidFill>
                </a:rPr>
                <a:t>V</a:t>
              </a:r>
              <a:endParaRPr lang="en-GB" sz="1000" dirty="0">
                <a:solidFill>
                  <a:schemeClr val="tx1"/>
                </a:solidFill>
              </a:endParaRPr>
            </a:p>
          </p:txBody>
        </p:sp>
        <p:sp>
          <p:nvSpPr>
            <p:cNvPr id="45" name="Rectangle 44"/>
            <p:cNvSpPr/>
            <p:nvPr/>
          </p:nvSpPr>
          <p:spPr>
            <a:xfrm>
              <a:off x="6528651" y="2663881"/>
              <a:ext cx="587797" cy="226903"/>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solidFill>
                    <a:schemeClr val="tx1"/>
                  </a:solidFill>
                </a:rPr>
                <a:t>ground</a:t>
              </a:r>
              <a:endParaRPr lang="en-GB" sz="1000" dirty="0">
                <a:solidFill>
                  <a:schemeClr val="tx1"/>
                </a:solidFill>
              </a:endParaRPr>
            </a:p>
          </p:txBody>
        </p:sp>
      </p:grpSp>
    </p:spTree>
    <p:extLst>
      <p:ext uri="{BB962C8B-B14F-4D97-AF65-F5344CB8AC3E}">
        <p14:creationId xmlns:p14="http://schemas.microsoft.com/office/powerpoint/2010/main" val="27233448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b="1" dirty="0" smtClean="0"/>
              <a:t>Connector and power requirements</a:t>
            </a:r>
            <a:endParaRPr lang="en-GB" sz="3600" b="1" dirty="0"/>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3</a:t>
            </a:fld>
            <a:endParaRPr lang="en-GB" dirty="0">
              <a:solidFill>
                <a:schemeClr val="tx1"/>
              </a:solidFill>
            </a:endParaRPr>
          </a:p>
        </p:txBody>
      </p:sp>
      <p:sp>
        <p:nvSpPr>
          <p:cNvPr id="16" name="TextBox 15"/>
          <p:cNvSpPr txBox="1"/>
          <p:nvPr/>
        </p:nvSpPr>
        <p:spPr>
          <a:xfrm>
            <a:off x="156839" y="796642"/>
            <a:ext cx="8795842" cy="6047809"/>
          </a:xfrm>
          <a:prstGeom prst="rect">
            <a:avLst/>
          </a:prstGeom>
          <a:noFill/>
        </p:spPr>
        <p:txBody>
          <a:bodyPr wrap="square" rtlCol="0">
            <a:spAutoFit/>
          </a:bodyPr>
          <a:lstStyle/>
          <a:p>
            <a:pPr>
              <a:spcAft>
                <a:spcPts val="600"/>
              </a:spcAft>
            </a:pPr>
            <a:r>
              <a:rPr lang="en-GB" sz="1400" b="1" dirty="0" smtClean="0"/>
              <a:t>Daughterboard connector</a:t>
            </a:r>
          </a:p>
          <a:p>
            <a:pPr marL="540000" lvl="1" indent="-216000">
              <a:spcAft>
                <a:spcPts val="600"/>
              </a:spcAft>
              <a:buFont typeface="Arial" panose="020B0604020202020204" pitchFamily="34" charset="0"/>
              <a:buChar char="•"/>
            </a:pPr>
            <a:r>
              <a:rPr lang="en-GB" sz="1400" dirty="0" smtClean="0"/>
              <a:t>This will be a </a:t>
            </a:r>
            <a:r>
              <a:rPr lang="en-GB" sz="1400" dirty="0" err="1" smtClean="0"/>
              <a:t>Samtec</a:t>
            </a:r>
            <a:r>
              <a:rPr lang="en-GB" sz="1400" dirty="0" smtClean="0"/>
              <a:t> socket for an edge connector. </a:t>
            </a:r>
            <a:r>
              <a:rPr lang="en-GB" sz="1400" dirty="0">
                <a:solidFill>
                  <a:srgbClr val="FF0000"/>
                </a:solidFill>
              </a:rPr>
              <a:t>The part number </a:t>
            </a:r>
            <a:r>
              <a:rPr lang="en-GB" sz="1400" dirty="0" smtClean="0">
                <a:solidFill>
                  <a:srgbClr val="FF0000"/>
                </a:solidFill>
              </a:rPr>
              <a:t>is still TBD </a:t>
            </a:r>
            <a:r>
              <a:rPr lang="en-GB" sz="1400" dirty="0" smtClean="0"/>
              <a:t>as we are finalising the daughterboard requirements at this moment (29 July).</a:t>
            </a:r>
          </a:p>
          <a:p>
            <a:pPr marL="540000" lvl="1" indent="-216000">
              <a:spcAft>
                <a:spcPts val="600"/>
              </a:spcAft>
              <a:buFont typeface="Arial" panose="020B0604020202020204" pitchFamily="34" charset="0"/>
              <a:buChar char="•"/>
            </a:pPr>
            <a:r>
              <a:rPr lang="en-GB" sz="1400" dirty="0" smtClean="0"/>
              <a:t>The edge connector pinout on the daughterboard schematics from SLAC will be the reference for this pinout. The </a:t>
            </a:r>
            <a:r>
              <a:rPr lang="en-GB" sz="1400" dirty="0" smtClean="0">
                <a:solidFill>
                  <a:srgbClr val="FF0000"/>
                </a:solidFill>
              </a:rPr>
              <a:t>daughterboard schematics are still under development </a:t>
            </a:r>
            <a:r>
              <a:rPr lang="en-GB" sz="1400" dirty="0" smtClean="0"/>
              <a:t>but expected to be finalised soon.</a:t>
            </a:r>
          </a:p>
          <a:p>
            <a:pPr>
              <a:spcAft>
                <a:spcPts val="600"/>
              </a:spcAft>
            </a:pPr>
            <a:r>
              <a:rPr lang="en-GB" sz="1400" b="1" dirty="0" smtClean="0"/>
              <a:t>FMC connector – High Pin Count</a:t>
            </a:r>
          </a:p>
          <a:p>
            <a:pPr marL="540000" lvl="1" indent="-216000">
              <a:spcAft>
                <a:spcPts val="600"/>
              </a:spcAft>
              <a:buFont typeface="Arial" panose="020B0604020202020204" pitchFamily="34" charset="0"/>
              <a:buChar char="•"/>
            </a:pPr>
            <a:r>
              <a:rPr lang="en-GB" sz="1400" dirty="0" smtClean="0"/>
              <a:t>The wiring of the FMC connector footprint should support both Low Pin Count (LPC) and High Pin Count (HPC) flavours of FMC. The LPC pins are a subset of the FMC pins.</a:t>
            </a:r>
          </a:p>
          <a:p>
            <a:pPr marL="540000" lvl="1" indent="-216000">
              <a:spcAft>
                <a:spcPts val="600"/>
              </a:spcAft>
              <a:buFont typeface="Arial" panose="020B0604020202020204" pitchFamily="34" charset="0"/>
              <a:buChar char="•"/>
            </a:pPr>
            <a:r>
              <a:rPr lang="en-GB" sz="1400" dirty="0" smtClean="0"/>
              <a:t>The LPC pins need to be wired to connect to a </a:t>
            </a:r>
            <a:r>
              <a:rPr lang="en-GB" sz="1400" dirty="0" err="1" smtClean="0"/>
              <a:t>Digilent</a:t>
            </a:r>
            <a:r>
              <a:rPr lang="en-GB" sz="1400" dirty="0" smtClean="0"/>
              <a:t> </a:t>
            </a:r>
            <a:r>
              <a:rPr lang="en-GB" sz="1400" dirty="0" err="1" smtClean="0"/>
              <a:t>Nexys</a:t>
            </a:r>
            <a:r>
              <a:rPr lang="en-GB" sz="1400" dirty="0" smtClean="0"/>
              <a:t> Video evaluation board’s FMC connector.</a:t>
            </a:r>
          </a:p>
          <a:p>
            <a:pPr marL="540000" lvl="1" indent="-216000">
              <a:spcAft>
                <a:spcPts val="600"/>
              </a:spcAft>
              <a:buFont typeface="Arial" panose="020B0604020202020204" pitchFamily="34" charset="0"/>
              <a:buChar char="•"/>
            </a:pPr>
            <a:r>
              <a:rPr lang="en-GB" sz="1400" dirty="0" smtClean="0"/>
              <a:t>The data pairs on the LPC pins need to connect to the Bottom Array on CHESS-2. </a:t>
            </a:r>
          </a:p>
          <a:p>
            <a:pPr marL="540000" lvl="1" indent="-216000">
              <a:spcAft>
                <a:spcPts val="600"/>
              </a:spcAft>
              <a:buFont typeface="Arial" panose="020B0604020202020204" pitchFamily="34" charset="0"/>
              <a:buChar char="•"/>
            </a:pPr>
            <a:r>
              <a:rPr lang="en-GB" sz="1400" dirty="0" smtClean="0"/>
              <a:t>The data pairs on the HPC pins (meaning the non-LPC pins) need to connect to the Top and Middle Arrays CHESS-2.</a:t>
            </a:r>
          </a:p>
          <a:p>
            <a:pPr marL="540000" lvl="1" indent="-216000">
              <a:spcAft>
                <a:spcPts val="600"/>
              </a:spcAft>
              <a:buFont typeface="Arial" panose="020B0604020202020204" pitchFamily="34" charset="0"/>
              <a:buChar char="•"/>
            </a:pPr>
            <a:r>
              <a:rPr lang="en-GB" sz="1400" dirty="0" smtClean="0"/>
              <a:t>The LPC needs to also include one SPI bus so that the FPGA on the evaluation board can control a bias DAC on the adaptor board (see power, below). </a:t>
            </a:r>
            <a:r>
              <a:rPr lang="en-GB" sz="1400" dirty="0" smtClean="0">
                <a:solidFill>
                  <a:srgbClr val="FF0000"/>
                </a:solidFill>
              </a:rPr>
              <a:t>It may be possible to re-allocate the I2C or JTAG lines of the FMC to this.</a:t>
            </a:r>
          </a:p>
          <a:p>
            <a:pPr marL="540000" lvl="1" indent="-216000">
              <a:spcAft>
                <a:spcPts val="600"/>
              </a:spcAft>
              <a:buFont typeface="Arial" panose="020B0604020202020204" pitchFamily="34" charset="0"/>
              <a:buChar char="•"/>
            </a:pPr>
            <a:r>
              <a:rPr lang="en-GB" sz="1400" dirty="0"/>
              <a:t>The LPC needs to also </a:t>
            </a:r>
            <a:r>
              <a:rPr lang="en-GB" sz="1400" dirty="0" smtClean="0"/>
              <a:t>include the SACI bus (= SLAC ASIC Control Interface bus). </a:t>
            </a:r>
            <a:r>
              <a:rPr lang="en-GB" sz="1400" dirty="0">
                <a:solidFill>
                  <a:srgbClr val="FF0000"/>
                </a:solidFill>
              </a:rPr>
              <a:t>It may be possible to re-allocate the I2C or JTAG lines of the FMC to </a:t>
            </a:r>
            <a:r>
              <a:rPr lang="en-GB" sz="1400" dirty="0" smtClean="0">
                <a:solidFill>
                  <a:srgbClr val="FF0000"/>
                </a:solidFill>
              </a:rPr>
              <a:t>this.</a:t>
            </a:r>
          </a:p>
          <a:p>
            <a:pPr marL="540000" lvl="1" indent="-216000">
              <a:spcAft>
                <a:spcPts val="600"/>
              </a:spcAft>
              <a:buFont typeface="Arial" panose="020B0604020202020204" pitchFamily="34" charset="0"/>
              <a:buChar char="•"/>
            </a:pPr>
            <a:r>
              <a:rPr lang="en-GB" sz="1400" dirty="0" smtClean="0">
                <a:solidFill>
                  <a:srgbClr val="FF0000"/>
                </a:solidFill>
              </a:rPr>
              <a:t>Need to look into where to place the clock lines on the FMC.</a:t>
            </a:r>
          </a:p>
          <a:p>
            <a:pPr>
              <a:spcAft>
                <a:spcPts val="600"/>
              </a:spcAft>
            </a:pPr>
            <a:r>
              <a:rPr lang="en-GB" sz="1400" b="1" dirty="0" smtClean="0"/>
              <a:t>Power and bias DAC requirements</a:t>
            </a:r>
          </a:p>
          <a:p>
            <a:pPr marL="540000" lvl="1" indent="-216000">
              <a:spcAft>
                <a:spcPts val="600"/>
              </a:spcAft>
              <a:buFont typeface="Arial" panose="020B0604020202020204" pitchFamily="34" charset="0"/>
              <a:buChar char="•"/>
            </a:pPr>
            <a:r>
              <a:rPr lang="en-GB" sz="1400" dirty="0" smtClean="0"/>
              <a:t>The adaptor board needs to supply various power supplies and some programmable bias DAC lines to the daughterboard connector. These lie outside the FMC spec so require regulators on the adaptor board.</a:t>
            </a:r>
          </a:p>
          <a:p>
            <a:pPr marL="540000" lvl="1" indent="-216000">
              <a:spcAft>
                <a:spcPts val="600"/>
              </a:spcAft>
              <a:buFont typeface="Arial" panose="020B0604020202020204" pitchFamily="34" charset="0"/>
              <a:buChar char="•"/>
            </a:pPr>
            <a:r>
              <a:rPr lang="en-GB" sz="1400" dirty="0" smtClean="0"/>
              <a:t>We have proven regulator schematics and layouts from the CHESS-1 (predecessor) motherboard which could be re-used if they can supply enough current to meet CHESS-2 requirements – to be checked. The motherboard design is in Cadence (Allegro).</a:t>
            </a:r>
          </a:p>
        </p:txBody>
      </p:sp>
    </p:spTree>
    <p:extLst>
      <p:ext uri="{BB962C8B-B14F-4D97-AF65-F5344CB8AC3E}">
        <p14:creationId xmlns:p14="http://schemas.microsoft.com/office/powerpoint/2010/main" val="24133075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b="1" dirty="0" smtClean="0"/>
              <a:t>Power and tracking requirements</a:t>
            </a:r>
            <a:endParaRPr lang="en-GB" sz="3600" b="1" dirty="0"/>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4</a:t>
            </a:fld>
            <a:endParaRPr lang="en-GB" dirty="0">
              <a:solidFill>
                <a:schemeClr val="tx1"/>
              </a:solidFill>
            </a:endParaRPr>
          </a:p>
        </p:txBody>
      </p:sp>
      <p:sp>
        <p:nvSpPr>
          <p:cNvPr id="16" name="TextBox 15"/>
          <p:cNvSpPr txBox="1"/>
          <p:nvPr/>
        </p:nvSpPr>
        <p:spPr>
          <a:xfrm>
            <a:off x="156839" y="796642"/>
            <a:ext cx="8795842" cy="6432530"/>
          </a:xfrm>
          <a:prstGeom prst="rect">
            <a:avLst/>
          </a:prstGeom>
          <a:noFill/>
        </p:spPr>
        <p:txBody>
          <a:bodyPr wrap="square" rtlCol="0">
            <a:spAutoFit/>
          </a:bodyPr>
          <a:lstStyle/>
          <a:p>
            <a:pPr>
              <a:spcAft>
                <a:spcPts val="600"/>
              </a:spcAft>
            </a:pPr>
            <a:r>
              <a:rPr lang="en-GB" sz="1400" b="1" dirty="0" smtClean="0"/>
              <a:t>Power and bias DAC requirements, continued</a:t>
            </a:r>
            <a:endParaRPr lang="en-GB" sz="1400" b="1" dirty="0"/>
          </a:p>
          <a:p>
            <a:pPr marL="540000" lvl="1" indent="-216000">
              <a:spcAft>
                <a:spcPts val="600"/>
              </a:spcAft>
              <a:buFont typeface="Arial" panose="020B0604020202020204" pitchFamily="34" charset="0"/>
              <a:buChar char="•"/>
            </a:pPr>
            <a:r>
              <a:rPr lang="en-GB" sz="1400" dirty="0"/>
              <a:t>The low voltage supplies needed are:</a:t>
            </a:r>
          </a:p>
          <a:p>
            <a:pPr marL="997200" lvl="2" indent="-216000">
              <a:spcAft>
                <a:spcPts val="600"/>
              </a:spcAft>
              <a:buFont typeface="Arial" panose="020B0604020202020204" pitchFamily="34" charset="0"/>
              <a:buChar char="•"/>
            </a:pPr>
            <a:r>
              <a:rPr lang="en-GB" sz="1400" dirty="0"/>
              <a:t>1.8V – </a:t>
            </a:r>
            <a:r>
              <a:rPr lang="en-GB" sz="1400" dirty="0">
                <a:solidFill>
                  <a:srgbClr val="FF0000"/>
                </a:solidFill>
              </a:rPr>
              <a:t>current </a:t>
            </a:r>
            <a:r>
              <a:rPr lang="en-GB" sz="1400" dirty="0" smtClean="0">
                <a:solidFill>
                  <a:srgbClr val="FF0000"/>
                </a:solidFill>
              </a:rPr>
              <a:t>TBD</a:t>
            </a:r>
          </a:p>
          <a:p>
            <a:pPr marL="997200" lvl="2" indent="-216000">
              <a:spcAft>
                <a:spcPts val="600"/>
              </a:spcAft>
              <a:buFont typeface="Arial" panose="020B0604020202020204" pitchFamily="34" charset="0"/>
              <a:buChar char="•"/>
            </a:pPr>
            <a:r>
              <a:rPr lang="en-GB" sz="1400" dirty="0" smtClean="0"/>
              <a:t>3.3V – </a:t>
            </a:r>
            <a:r>
              <a:rPr lang="en-GB" sz="1400" dirty="0" smtClean="0">
                <a:solidFill>
                  <a:srgbClr val="FF0000"/>
                </a:solidFill>
              </a:rPr>
              <a:t>current TBD</a:t>
            </a:r>
          </a:p>
          <a:p>
            <a:pPr marL="997200" lvl="2" indent="-216000">
              <a:spcAft>
                <a:spcPts val="600"/>
              </a:spcAft>
              <a:buFont typeface="Arial" panose="020B0604020202020204" pitchFamily="34" charset="0"/>
              <a:buChar char="•"/>
            </a:pPr>
            <a:r>
              <a:rPr lang="en-GB" sz="1400" dirty="0" smtClean="0"/>
              <a:t>3.6V – </a:t>
            </a:r>
            <a:r>
              <a:rPr lang="en-GB" sz="1400" dirty="0" smtClean="0">
                <a:solidFill>
                  <a:srgbClr val="FF0000"/>
                </a:solidFill>
              </a:rPr>
              <a:t>current TBD</a:t>
            </a:r>
          </a:p>
          <a:p>
            <a:pPr marL="540000" lvl="1" indent="-216000">
              <a:spcAft>
                <a:spcPts val="600"/>
              </a:spcAft>
              <a:buFont typeface="Arial" panose="020B0604020202020204" pitchFamily="34" charset="0"/>
              <a:buChar char="•"/>
            </a:pPr>
            <a:r>
              <a:rPr lang="en-GB" sz="1400" dirty="0" smtClean="0"/>
              <a:t>The bias DAC channels needed are:</a:t>
            </a:r>
          </a:p>
          <a:p>
            <a:pPr marL="1124100" lvl="2" indent="-342900">
              <a:spcAft>
                <a:spcPts val="600"/>
              </a:spcAft>
              <a:buFont typeface="+mj-lt"/>
              <a:buAutoNum type="arabicPeriod"/>
            </a:pPr>
            <a:r>
              <a:rPr lang="en-GB" sz="1400" dirty="0" err="1" smtClean="0"/>
              <a:t>Casc</a:t>
            </a:r>
            <a:r>
              <a:rPr lang="en-GB" sz="1400" dirty="0" smtClean="0"/>
              <a:t> (</a:t>
            </a:r>
            <a:r>
              <a:rPr lang="en-GB" sz="1400" dirty="0" err="1" smtClean="0"/>
              <a:t>Cascode</a:t>
            </a:r>
            <a:r>
              <a:rPr lang="en-GB" sz="1400" dirty="0" smtClean="0"/>
              <a:t>) </a:t>
            </a:r>
          </a:p>
          <a:p>
            <a:pPr marL="1124100" lvl="2" indent="-342900">
              <a:spcAft>
                <a:spcPts val="600"/>
              </a:spcAft>
              <a:buFont typeface="+mj-lt"/>
              <a:buAutoNum type="arabicPeriod"/>
            </a:pPr>
            <a:r>
              <a:rPr lang="en-GB" sz="1400" dirty="0" err="1" smtClean="0"/>
              <a:t>Pixel_Th</a:t>
            </a:r>
            <a:r>
              <a:rPr lang="en-GB" sz="1400" dirty="0" smtClean="0"/>
              <a:t> (Pixel Comparator Threshold)</a:t>
            </a:r>
          </a:p>
          <a:p>
            <a:pPr marL="1124100" lvl="2" indent="-342900">
              <a:spcAft>
                <a:spcPts val="600"/>
              </a:spcAft>
              <a:buFont typeface="+mj-lt"/>
              <a:buAutoNum type="arabicPeriod"/>
            </a:pPr>
            <a:r>
              <a:rPr lang="en-GB" sz="1400" dirty="0" smtClean="0"/>
              <a:t>BLR (control voltage for the high pass filter)</a:t>
            </a:r>
          </a:p>
          <a:p>
            <a:pPr marL="1124100" lvl="2" indent="-342900">
              <a:spcAft>
                <a:spcPts val="600"/>
              </a:spcAft>
              <a:buFont typeface="+mj-lt"/>
              <a:buAutoNum type="arabicPeriod"/>
            </a:pPr>
            <a:r>
              <a:rPr lang="en-GB" sz="1400" dirty="0" smtClean="0"/>
              <a:t>BL (Baseline level)</a:t>
            </a:r>
          </a:p>
          <a:p>
            <a:pPr marL="666900" lvl="1" indent="-342900">
              <a:spcAft>
                <a:spcPts val="600"/>
              </a:spcAft>
              <a:buFont typeface="Arial" panose="020B0604020202020204" pitchFamily="34" charset="0"/>
              <a:buChar char="•"/>
            </a:pPr>
            <a:r>
              <a:rPr lang="en-GB" sz="1400" dirty="0" smtClean="0"/>
              <a:t>All bias DAC channels range 0 to 3.3V. This is met by the existing CHESS-1 motherboard DAC schematics.</a:t>
            </a:r>
          </a:p>
          <a:p>
            <a:pPr marL="666900" lvl="1" indent="-342900">
              <a:spcAft>
                <a:spcPts val="600"/>
              </a:spcAft>
              <a:buFont typeface="Arial" panose="020B0604020202020204" pitchFamily="34" charset="0"/>
              <a:buChar char="•"/>
            </a:pPr>
            <a:r>
              <a:rPr lang="en-GB" sz="1400" dirty="0" smtClean="0"/>
              <a:t>All bias DAC channels need a high impedance option – to be </a:t>
            </a:r>
            <a:r>
              <a:rPr lang="en-GB" sz="1400" dirty="0" err="1" smtClean="0"/>
              <a:t>disconnectable</a:t>
            </a:r>
            <a:r>
              <a:rPr lang="en-GB" sz="1400" dirty="0" smtClean="0"/>
              <a:t> from the edge connector. This can be implemented with inline zero Ohm resistors</a:t>
            </a:r>
            <a:r>
              <a:rPr lang="en-GB" sz="1400" dirty="0" smtClean="0"/>
              <a:t>.</a:t>
            </a:r>
          </a:p>
          <a:p>
            <a:pPr marL="666900" lvl="1" indent="-342900">
              <a:spcAft>
                <a:spcPts val="600"/>
              </a:spcAft>
              <a:buFont typeface="Arial" panose="020B0604020202020204" pitchFamily="34" charset="0"/>
              <a:buChar char="•"/>
            </a:pPr>
            <a:r>
              <a:rPr lang="en-GB" sz="1400" dirty="0" smtClean="0">
                <a:solidFill>
                  <a:srgbClr val="0000CC"/>
                </a:solidFill>
              </a:rPr>
              <a:t>Need to place the same capacitors on powe</a:t>
            </a:r>
            <a:r>
              <a:rPr lang="en-GB" sz="1400" dirty="0" smtClean="0">
                <a:solidFill>
                  <a:srgbClr val="0000CC"/>
                </a:solidFill>
              </a:rPr>
              <a:t>r supplies and bias DAC outputs as used on the CHESS-2 Carrier Board schematics from SLAC.</a:t>
            </a:r>
            <a:endParaRPr lang="en-GB" sz="1400" dirty="0">
              <a:solidFill>
                <a:srgbClr val="0000CC"/>
              </a:solidFill>
            </a:endParaRPr>
          </a:p>
          <a:p>
            <a:pPr>
              <a:spcAft>
                <a:spcPts val="600"/>
              </a:spcAft>
            </a:pPr>
            <a:r>
              <a:rPr lang="en-GB" sz="1400" b="1" dirty="0" smtClean="0"/>
              <a:t>Tracking requirements</a:t>
            </a:r>
          </a:p>
          <a:p>
            <a:pPr marL="540000" lvl="1" indent="-216000">
              <a:spcAft>
                <a:spcPts val="600"/>
              </a:spcAft>
              <a:buFont typeface="Arial" panose="020B0604020202020204" pitchFamily="34" charset="0"/>
              <a:buChar char="•"/>
            </a:pPr>
            <a:r>
              <a:rPr lang="en-GB" sz="1400" dirty="0" smtClean="0"/>
              <a:t>The highest priority lines for tracking are the clock lines and the LVDS data pairs. </a:t>
            </a:r>
          </a:p>
          <a:p>
            <a:pPr marL="540000" lvl="1" indent="-216000">
              <a:spcAft>
                <a:spcPts val="600"/>
              </a:spcAft>
              <a:buFont typeface="Arial" panose="020B0604020202020204" pitchFamily="34" charset="0"/>
              <a:buChar char="•"/>
            </a:pPr>
            <a:r>
              <a:rPr lang="en-GB" sz="1400" dirty="0" smtClean="0"/>
              <a:t>The clock lines should be shielded with ground on all sides.</a:t>
            </a:r>
          </a:p>
          <a:p>
            <a:pPr marL="540000" lvl="1" indent="-216000">
              <a:spcAft>
                <a:spcPts val="600"/>
              </a:spcAft>
              <a:buFont typeface="Arial" panose="020B0604020202020204" pitchFamily="34" charset="0"/>
              <a:buChar char="•"/>
            </a:pPr>
            <a:r>
              <a:rPr lang="en-GB" sz="1400" dirty="0" smtClean="0"/>
              <a:t>Each array’s LVDS data pairs, including the Data/Sync Valid lines, must be length-matched. The lengths must be the same for all lines of a given array, but could be different between arrays. </a:t>
            </a:r>
            <a:r>
              <a:rPr lang="en-GB" sz="1400" dirty="0" smtClean="0">
                <a:solidFill>
                  <a:srgbClr val="FF0000"/>
                </a:solidFill>
              </a:rPr>
              <a:t>To be confirmed. We will probably save potential trouble in firmware if we can match all LVDS pair lengths for the 3 arrays.</a:t>
            </a:r>
            <a:endParaRPr lang="en-GB" sz="1400" dirty="0">
              <a:solidFill>
                <a:srgbClr val="FF0000"/>
              </a:solidFill>
            </a:endParaRPr>
          </a:p>
          <a:p>
            <a:pPr marL="540000" lvl="1" indent="-216000">
              <a:spcAft>
                <a:spcPts val="600"/>
              </a:spcAft>
              <a:buFont typeface="Arial" panose="020B0604020202020204" pitchFamily="34" charset="0"/>
              <a:buChar char="•"/>
            </a:pPr>
            <a:endParaRPr lang="en-GB" sz="1400" dirty="0" smtClean="0"/>
          </a:p>
          <a:p>
            <a:pPr indent="-133200">
              <a:spcAft>
                <a:spcPts val="600"/>
              </a:spcAft>
            </a:pPr>
            <a:endParaRPr lang="en-GB" sz="1400" dirty="0" smtClean="0"/>
          </a:p>
        </p:txBody>
      </p:sp>
    </p:spTree>
    <p:extLst>
      <p:ext uri="{BB962C8B-B14F-4D97-AF65-F5344CB8AC3E}">
        <p14:creationId xmlns:p14="http://schemas.microsoft.com/office/powerpoint/2010/main" val="14576417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b="1" dirty="0" smtClean="0"/>
              <a:t>Mechanical and material requirements</a:t>
            </a:r>
            <a:endParaRPr lang="en-GB" sz="3600" b="1" dirty="0"/>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5</a:t>
            </a:fld>
            <a:endParaRPr lang="en-GB" dirty="0">
              <a:solidFill>
                <a:schemeClr val="tx1"/>
              </a:solidFill>
            </a:endParaRPr>
          </a:p>
        </p:txBody>
      </p:sp>
      <p:sp>
        <p:nvSpPr>
          <p:cNvPr id="16" name="TextBox 15"/>
          <p:cNvSpPr txBox="1"/>
          <p:nvPr/>
        </p:nvSpPr>
        <p:spPr>
          <a:xfrm>
            <a:off x="156839" y="796642"/>
            <a:ext cx="8795842" cy="5262979"/>
          </a:xfrm>
          <a:prstGeom prst="rect">
            <a:avLst/>
          </a:prstGeom>
          <a:noFill/>
        </p:spPr>
        <p:txBody>
          <a:bodyPr wrap="square" rtlCol="0">
            <a:spAutoFit/>
          </a:bodyPr>
          <a:lstStyle/>
          <a:p>
            <a:pPr>
              <a:spcAft>
                <a:spcPts val="600"/>
              </a:spcAft>
            </a:pPr>
            <a:r>
              <a:rPr lang="en-GB" sz="1400" b="1" dirty="0" smtClean="0"/>
              <a:t>Board size / outline</a:t>
            </a:r>
          </a:p>
          <a:p>
            <a:pPr marL="540000" lvl="1" indent="-216000">
              <a:spcAft>
                <a:spcPts val="600"/>
              </a:spcAft>
              <a:buFont typeface="Arial" panose="020B0604020202020204" pitchFamily="34" charset="0"/>
              <a:buChar char="•"/>
            </a:pPr>
            <a:r>
              <a:rPr lang="en-GB" sz="1400" dirty="0" smtClean="0"/>
              <a:t>No hard specs. For cost reasons, let’s minimise the adaptor board size as far as feasible without complicating the layout.</a:t>
            </a:r>
          </a:p>
          <a:p>
            <a:pPr>
              <a:spcAft>
                <a:spcPts val="600"/>
              </a:spcAft>
            </a:pPr>
            <a:r>
              <a:rPr lang="en-GB" sz="1400" b="1" dirty="0" smtClean="0"/>
              <a:t>Mounting holes</a:t>
            </a:r>
          </a:p>
          <a:p>
            <a:pPr marL="540000" lvl="1" indent="-216000">
              <a:spcAft>
                <a:spcPts val="600"/>
              </a:spcAft>
              <a:buFont typeface="Arial" panose="020B0604020202020204" pitchFamily="34" charset="0"/>
              <a:buChar char="•"/>
            </a:pPr>
            <a:r>
              <a:rPr lang="en-GB" sz="1400" dirty="0" smtClean="0"/>
              <a:t>Let’s have mounting holes in each corner. We used M3 plated holes for the CHESS-1 motherboards. </a:t>
            </a:r>
            <a:endParaRPr lang="en-GB" sz="1400" dirty="0"/>
          </a:p>
          <a:p>
            <a:pPr>
              <a:spcAft>
                <a:spcPts val="600"/>
              </a:spcAft>
            </a:pPr>
            <a:r>
              <a:rPr lang="en-GB" sz="1400" b="1" dirty="0" smtClean="0"/>
              <a:t>Sensor orientation</a:t>
            </a:r>
            <a:endParaRPr lang="en-GB" sz="1400" b="1" dirty="0"/>
          </a:p>
          <a:p>
            <a:pPr marL="540000" lvl="1" indent="-216000">
              <a:spcAft>
                <a:spcPts val="600"/>
              </a:spcAft>
              <a:buFont typeface="Arial" panose="020B0604020202020204" pitchFamily="34" charset="0"/>
              <a:buChar char="•"/>
            </a:pPr>
            <a:r>
              <a:rPr lang="en-GB" sz="1400" dirty="0" smtClean="0"/>
              <a:t>The CHESS-2 sensor should face up, where up is taken to be the top side of a </a:t>
            </a:r>
            <a:r>
              <a:rPr lang="en-GB" sz="1400" dirty="0" err="1" smtClean="0"/>
              <a:t>Nexys</a:t>
            </a:r>
            <a:r>
              <a:rPr lang="en-GB" sz="1400" dirty="0" smtClean="0"/>
              <a:t> Video evaluation board. In other words, once the adaptor board is connected </a:t>
            </a:r>
            <a:r>
              <a:rPr lang="en-GB" sz="1400" dirty="0"/>
              <a:t>to</a:t>
            </a:r>
            <a:r>
              <a:rPr lang="en-GB" sz="1400" dirty="0" smtClean="0"/>
              <a:t> </a:t>
            </a:r>
            <a:r>
              <a:rPr lang="en-GB" sz="1400" dirty="0"/>
              <a:t>the CHESS-2 daughterboard </a:t>
            </a:r>
            <a:r>
              <a:rPr lang="en-GB" sz="1400" dirty="0" smtClean="0"/>
              <a:t>and the </a:t>
            </a:r>
            <a:r>
              <a:rPr lang="en-GB" sz="1400" dirty="0" err="1" smtClean="0"/>
              <a:t>Nexys</a:t>
            </a:r>
            <a:r>
              <a:rPr lang="en-GB" sz="1400" dirty="0" smtClean="0"/>
              <a:t> Video board, the CHESS-2 sensor should face in the same direction as the FPGA on the </a:t>
            </a:r>
            <a:r>
              <a:rPr lang="en-GB" sz="1400" dirty="0" err="1" smtClean="0"/>
              <a:t>Nexys</a:t>
            </a:r>
            <a:r>
              <a:rPr lang="en-GB" sz="1400" dirty="0" smtClean="0"/>
              <a:t> Video.</a:t>
            </a:r>
          </a:p>
          <a:p>
            <a:pPr>
              <a:spcAft>
                <a:spcPts val="600"/>
              </a:spcAft>
            </a:pPr>
            <a:r>
              <a:rPr lang="en-GB" sz="1400" b="1" dirty="0" smtClean="0"/>
              <a:t>Board materials</a:t>
            </a:r>
            <a:endParaRPr lang="en-GB" sz="1400" b="1" dirty="0"/>
          </a:p>
          <a:p>
            <a:pPr marL="540000" lvl="1" indent="-216000">
              <a:spcAft>
                <a:spcPts val="600"/>
              </a:spcAft>
              <a:buFont typeface="Arial" panose="020B0604020202020204" pitchFamily="34" charset="0"/>
              <a:buChar char="•"/>
            </a:pPr>
            <a:r>
              <a:rPr lang="en-GB" sz="1400" dirty="0" smtClean="0"/>
              <a:t>FR4 is fine. </a:t>
            </a:r>
          </a:p>
          <a:p>
            <a:pPr marL="540000" lvl="1" indent="-216000">
              <a:spcAft>
                <a:spcPts val="600"/>
              </a:spcAft>
              <a:buFont typeface="Arial" panose="020B0604020202020204" pitchFamily="34" charset="0"/>
              <a:buChar char="•"/>
            </a:pPr>
            <a:r>
              <a:rPr lang="en-GB" sz="1400" dirty="0" smtClean="0"/>
              <a:t>The layer count should balance cost and signal integrity – having ground planes and power planes. The power planes could be split to distribute 2 or more voltages using one layer, if that seems sensible.</a:t>
            </a:r>
          </a:p>
          <a:p>
            <a:pPr marL="324000" lvl="1">
              <a:spcAft>
                <a:spcPts val="600"/>
              </a:spcAft>
            </a:pPr>
            <a:endParaRPr lang="en-GB" sz="1400" dirty="0"/>
          </a:p>
          <a:p>
            <a:pPr indent="-133200">
              <a:spcAft>
                <a:spcPts val="600"/>
              </a:spcAft>
            </a:pPr>
            <a:r>
              <a:rPr lang="en-GB" sz="1400" b="1" dirty="0" smtClean="0">
                <a:solidFill>
                  <a:srgbClr val="FF0000"/>
                </a:solidFill>
              </a:rPr>
              <a:t>Specs to add to next version:</a:t>
            </a:r>
            <a:endParaRPr lang="en-GB" sz="1400" dirty="0">
              <a:solidFill>
                <a:srgbClr val="FF0000"/>
              </a:solidFill>
            </a:endParaRPr>
          </a:p>
          <a:p>
            <a:pPr marL="540000" lvl="1" indent="-216000">
              <a:spcAft>
                <a:spcPts val="600"/>
              </a:spcAft>
              <a:buFont typeface="Arial" panose="020B0604020202020204" pitchFamily="34" charset="0"/>
              <a:buChar char="•"/>
            </a:pPr>
            <a:r>
              <a:rPr lang="en-GB" sz="1400" dirty="0" smtClean="0">
                <a:solidFill>
                  <a:srgbClr val="FF0000"/>
                </a:solidFill>
              </a:rPr>
              <a:t>+ Data rates of clocks and LVDS pairs</a:t>
            </a:r>
          </a:p>
          <a:p>
            <a:pPr marL="540000" lvl="1" indent="-216000">
              <a:spcAft>
                <a:spcPts val="600"/>
              </a:spcAft>
              <a:buFont typeface="Arial" panose="020B0604020202020204" pitchFamily="34" charset="0"/>
              <a:buChar char="•"/>
            </a:pPr>
            <a:r>
              <a:rPr lang="en-GB" sz="1400" dirty="0" smtClean="0">
                <a:solidFill>
                  <a:srgbClr val="FF0000"/>
                </a:solidFill>
              </a:rPr>
              <a:t>+ impedance matching?</a:t>
            </a:r>
          </a:p>
          <a:p>
            <a:pPr marL="540000" lvl="1" indent="-216000">
              <a:spcAft>
                <a:spcPts val="600"/>
              </a:spcAft>
              <a:buFont typeface="Arial" panose="020B0604020202020204" pitchFamily="34" charset="0"/>
              <a:buChar char="•"/>
            </a:pPr>
            <a:r>
              <a:rPr lang="en-GB" sz="1400" dirty="0" smtClean="0">
                <a:solidFill>
                  <a:srgbClr val="FF0000"/>
                </a:solidFill>
              </a:rPr>
              <a:t>+ power requirement</a:t>
            </a:r>
          </a:p>
          <a:p>
            <a:pPr marL="540000" lvl="1" indent="-216000">
              <a:spcAft>
                <a:spcPts val="600"/>
              </a:spcAft>
              <a:buFont typeface="Arial" panose="020B0604020202020204" pitchFamily="34" charset="0"/>
              <a:buChar char="•"/>
            </a:pPr>
            <a:r>
              <a:rPr lang="en-GB" sz="1400" dirty="0" smtClean="0">
                <a:solidFill>
                  <a:srgbClr val="FF0000"/>
                </a:solidFill>
              </a:rPr>
              <a:t>Edge connector part </a:t>
            </a:r>
            <a:r>
              <a:rPr lang="en-GB" sz="1400" dirty="0" smtClean="0">
                <a:solidFill>
                  <a:srgbClr val="FF0000"/>
                </a:solidFill>
              </a:rPr>
              <a:t>number</a:t>
            </a:r>
            <a:endParaRPr lang="en-GB" sz="1400" dirty="0" smtClean="0">
              <a:solidFill>
                <a:srgbClr val="FF0000"/>
              </a:solidFill>
            </a:endParaRPr>
          </a:p>
        </p:txBody>
      </p:sp>
    </p:spTree>
    <p:extLst>
      <p:ext uri="{BB962C8B-B14F-4D97-AF65-F5344CB8AC3E}">
        <p14:creationId xmlns:p14="http://schemas.microsoft.com/office/powerpoint/2010/main" val="33276275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29604</TotalTime>
  <Words>919</Words>
  <Application>Microsoft Office PowerPoint</Application>
  <PresentationFormat>On-screen Show (4:3)</PresentationFormat>
  <Paragraphs>71</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Specification for the  CHESS-2 to FMC adaptor board  v0.6  2 August 2016  Points still be to defined are in red text. Changes since the previous version are in blue text.</vt:lpstr>
      <vt:lpstr>PowerPoint Presentation</vt:lpstr>
      <vt:lpstr>PowerPoint Presentation</vt:lpstr>
      <vt:lpstr>PowerPoint Presentation</vt:lpstr>
      <vt:lpstr>PowerPoint Presentation</vt:lpstr>
    </vt:vector>
  </TitlesOfParts>
  <Company>Department of Physics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Hardware for CHESS testing</dc:title>
  <dc:creator>Jaya John John</dc:creator>
  <cp:lastModifiedBy>Windows User</cp:lastModifiedBy>
  <cp:revision>989</cp:revision>
  <cp:lastPrinted>2015-07-21T15:43:16Z</cp:lastPrinted>
  <dcterms:created xsi:type="dcterms:W3CDTF">2014-09-18T13:48:06Z</dcterms:created>
  <dcterms:modified xsi:type="dcterms:W3CDTF">2016-08-02T14:33:02Z</dcterms:modified>
</cp:coreProperties>
</file>