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73" r:id="rId2"/>
    <p:sldId id="333" r:id="rId3"/>
    <p:sldId id="337" r:id="rId4"/>
    <p:sldId id="336" r:id="rId5"/>
    <p:sldId id="334" r:id="rId6"/>
    <p:sldId id="335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CCFF"/>
    <a:srgbClr val="FF0066"/>
    <a:srgbClr val="8F8FFF"/>
    <a:srgbClr val="336600"/>
    <a:srgbClr val="FFCC00"/>
    <a:srgbClr val="00808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254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02/08/2016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02/08/2016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02/08/2016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oodle.com/poll/iis5mkqbr82ycspi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desy.de/conferenceDisplay.py?confId=15848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desy.de/getFile.py/access?contribId=7&amp;sessionId=0&amp;resId=0&amp;materialId=slides&amp;confId=15723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of test kit and ABCN’ work</a:t>
            </a:r>
            <a:br>
              <a:rPr lang="en-GB" dirty="0" smtClean="0"/>
            </a:br>
            <a:r>
              <a:rPr lang="en-GB" sz="3200" dirty="0" smtClean="0"/>
              <a:t>2 August 2016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J. John and T. Huffman</a:t>
            </a:r>
          </a:p>
          <a:p>
            <a:r>
              <a:rPr lang="en-GB" dirty="0" smtClean="0"/>
              <a:t>with help from many colleagues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CHESS-2-AMS analogue daughterboard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2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3623" y="884426"/>
            <a:ext cx="8210866" cy="7803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smtClean="0"/>
              <a:t>Continuing with schematics at the moment.</a:t>
            </a:r>
          </a:p>
          <a:p>
            <a:pPr marL="0" indent="0">
              <a:buNone/>
            </a:pPr>
            <a:r>
              <a:rPr lang="en-GB" sz="1800" dirty="0" smtClean="0"/>
              <a:t>Will work on layout next week.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73681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Final content / specifications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53623" y="2504606"/>
            <a:ext cx="8210866" cy="1968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 smtClean="0"/>
              <a:t>Test all analogue test structures of CHESS-2-AMS</a:t>
            </a:r>
          </a:p>
          <a:p>
            <a:pPr lvl="1"/>
            <a:r>
              <a:rPr lang="en-GB" sz="1400" dirty="0" smtClean="0"/>
              <a:t>The LVDS test </a:t>
            </a:r>
            <a:r>
              <a:rPr lang="en-GB" sz="1400" smtClean="0"/>
              <a:t>structures are </a:t>
            </a:r>
            <a:r>
              <a:rPr lang="en-GB" sz="1400" b="1" smtClean="0"/>
              <a:t>not</a:t>
            </a:r>
            <a:r>
              <a:rPr lang="en-GB" sz="1400" smtClean="0"/>
              <a:t> </a:t>
            </a:r>
            <a:r>
              <a:rPr lang="en-GB" sz="1400" dirty="0" smtClean="0"/>
              <a:t>included, as the motherboard would alter the signals</a:t>
            </a:r>
          </a:p>
          <a:p>
            <a:pPr lvl="1"/>
            <a:r>
              <a:rPr lang="en-GB" sz="1400" dirty="0" smtClean="0"/>
              <a:t>The LVDS test structures will instead be bonded out to probe pads on the digital (SLAC) daughterboard</a:t>
            </a:r>
          </a:p>
          <a:p>
            <a:pPr lvl="1"/>
            <a:r>
              <a:rPr lang="en-GB" sz="1400" dirty="0" smtClean="0"/>
              <a:t>Note that analogue test structures will </a:t>
            </a:r>
            <a:r>
              <a:rPr lang="en-GB" sz="1400" b="1" dirty="0" smtClean="0"/>
              <a:t>not</a:t>
            </a:r>
            <a:r>
              <a:rPr lang="en-GB" sz="1400" dirty="0" smtClean="0"/>
              <a:t> be connected on the digital daughterboard, to expedite the schedule and manage the pin count on the digital d/b interface.</a:t>
            </a:r>
          </a:p>
          <a:p>
            <a:pPr>
              <a:spcBef>
                <a:spcPts val="1600"/>
              </a:spcBef>
            </a:pPr>
            <a:r>
              <a:rPr lang="en-GB" sz="1800" dirty="0" smtClean="0"/>
              <a:t>Make provision (slot) for edge TCT testing of test structures</a:t>
            </a:r>
          </a:p>
          <a:p>
            <a:pPr>
              <a:spcBef>
                <a:spcPts val="1600"/>
              </a:spcBef>
            </a:pPr>
            <a:r>
              <a:rPr lang="en-GB" sz="1800" dirty="0" smtClean="0"/>
              <a:t>The bottom array’s outputs will be connected through the motherboard outputs</a:t>
            </a:r>
          </a:p>
          <a:p>
            <a:pPr lvl="1"/>
            <a:r>
              <a:rPr lang="en-GB" sz="1400" dirty="0" smtClean="0"/>
              <a:t>This is included for possible early testing and because we have enough connections</a:t>
            </a:r>
          </a:p>
          <a:p>
            <a:pPr lvl="1"/>
            <a:r>
              <a:rPr lang="en-GB" sz="1400" dirty="0" smtClean="0"/>
              <a:t>It may be quite challenging to make this work though</a:t>
            </a:r>
          </a:p>
          <a:p>
            <a:pPr>
              <a:spcBef>
                <a:spcPts val="1600"/>
              </a:spcBef>
            </a:pPr>
            <a:r>
              <a:rPr lang="en-GB" sz="1800" dirty="0"/>
              <a:t>SACI bus will be connected for both the test structures and the bottom </a:t>
            </a:r>
            <a:r>
              <a:rPr lang="en-GB" sz="1800" dirty="0" smtClean="0"/>
              <a:t>array</a:t>
            </a:r>
          </a:p>
        </p:txBody>
      </p:sp>
    </p:spTree>
    <p:extLst>
      <p:ext uri="{BB962C8B-B14F-4D97-AF65-F5344CB8AC3E}">
        <p14:creationId xmlns:p14="http://schemas.microsoft.com/office/powerpoint/2010/main" val="280081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solidFill>
                  <a:srgbClr val="0000FF"/>
                </a:solidFill>
              </a:rPr>
              <a:t>Final content / specifications, continued</a:t>
            </a: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3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53623" y="884426"/>
            <a:ext cx="8210866" cy="1968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/>
              <a:t>Biases will be possible to run externally (from motherboard DACs) or from on-chip DACs</a:t>
            </a:r>
          </a:p>
          <a:p>
            <a:pPr lvl="1"/>
            <a:r>
              <a:rPr lang="en-GB" sz="1400" dirty="0"/>
              <a:t>Will choose via wire bonded jumpers</a:t>
            </a:r>
          </a:p>
          <a:p>
            <a:pPr lvl="1"/>
            <a:r>
              <a:rPr lang="en-GB" sz="1400" dirty="0"/>
              <a:t>External DACs may limit other testing due to pin count limitations on daughterboard connector</a:t>
            </a:r>
          </a:p>
          <a:p>
            <a:pPr>
              <a:spcBef>
                <a:spcPts val="1600"/>
              </a:spcBef>
            </a:pPr>
            <a:r>
              <a:rPr lang="en-GB" sz="1800" dirty="0" smtClean="0"/>
              <a:t>Capacitors</a:t>
            </a:r>
          </a:p>
          <a:p>
            <a:pPr lvl="1"/>
            <a:r>
              <a:rPr lang="en-GB" sz="1400" dirty="0" smtClean="0"/>
              <a:t>Pads for wire-bondable capacitors on 1.8V, 3.3V, 3.6V, four external biases (</a:t>
            </a:r>
            <a:r>
              <a:rPr lang="en-GB" sz="1400" dirty="0" err="1" smtClean="0"/>
              <a:t>Casc</a:t>
            </a:r>
            <a:r>
              <a:rPr lang="en-GB" sz="1400" dirty="0" smtClean="0"/>
              <a:t>, </a:t>
            </a:r>
            <a:r>
              <a:rPr lang="en-GB" sz="1400" dirty="0" err="1" smtClean="0"/>
              <a:t>Pixel_Th</a:t>
            </a:r>
            <a:r>
              <a:rPr lang="en-GB" sz="1400" dirty="0" smtClean="0"/>
              <a:t>, BL, BLR)</a:t>
            </a:r>
          </a:p>
          <a:p>
            <a:pPr>
              <a:spcBef>
                <a:spcPts val="1600"/>
              </a:spcBef>
            </a:pPr>
            <a:r>
              <a:rPr lang="en-GB" sz="1800" dirty="0"/>
              <a:t>Large metal pad under chip</a:t>
            </a:r>
          </a:p>
          <a:p>
            <a:pPr lvl="1"/>
            <a:r>
              <a:rPr lang="en-GB" sz="1400" dirty="0"/>
              <a:t>Chip designers recommend to connect this to </a:t>
            </a:r>
            <a:r>
              <a:rPr lang="en-GB" sz="1400" b="1" dirty="0"/>
              <a:t>ground, </a:t>
            </a:r>
            <a:r>
              <a:rPr lang="en-GB" sz="1400" dirty="0"/>
              <a:t>after </a:t>
            </a:r>
            <a:r>
              <a:rPr lang="en-GB" sz="1400" dirty="0" smtClean="0"/>
              <a:t>discussion</a:t>
            </a:r>
          </a:p>
          <a:p>
            <a:pPr lvl="1"/>
            <a:r>
              <a:rPr lang="en-GB" sz="1400" dirty="0" smtClean="0"/>
              <a:t>It should not have wire-bondable options to HV or ground, due to current flows – so ground only</a:t>
            </a:r>
            <a:endParaRPr lang="en-GB" sz="1400" dirty="0"/>
          </a:p>
          <a:p>
            <a:pPr>
              <a:spcBef>
                <a:spcPts val="1600"/>
              </a:spcBef>
            </a:pPr>
            <a:r>
              <a:rPr lang="en-GB" sz="1800" dirty="0" smtClean="0"/>
              <a:t>No tracks under test structures or bottom array</a:t>
            </a:r>
          </a:p>
          <a:p>
            <a:pPr lvl="1"/>
            <a:r>
              <a:rPr lang="en-GB" sz="1400" dirty="0" smtClean="0"/>
              <a:t>Possible to drill hole underneath as post-processing </a:t>
            </a:r>
            <a:r>
              <a:rPr lang="en-GB" sz="1400" dirty="0" err="1" smtClean="0"/>
              <a:t>e.g</a:t>
            </a:r>
            <a:r>
              <a:rPr lang="en-GB" sz="1400" dirty="0" smtClean="0"/>
              <a:t> .for RAL PPD</a:t>
            </a:r>
          </a:p>
          <a:p>
            <a:pPr lvl="1"/>
            <a:r>
              <a:rPr lang="en-GB" sz="1400" dirty="0" smtClean="0"/>
              <a:t>Chip designers recommend that we do </a:t>
            </a:r>
            <a:r>
              <a:rPr lang="en-GB" sz="1400" b="1" dirty="0" smtClean="0"/>
              <a:t>not</a:t>
            </a:r>
            <a:r>
              <a:rPr lang="en-GB" sz="1400" dirty="0" smtClean="0"/>
              <a:t> drill the hole initially, until we have first results</a:t>
            </a:r>
          </a:p>
          <a:p>
            <a:pPr>
              <a:spcBef>
                <a:spcPts val="1600"/>
              </a:spcBef>
            </a:pPr>
            <a:r>
              <a:rPr lang="en-GB" sz="1800" dirty="0" smtClean="0"/>
              <a:t>No ground or power planes on other layers beneath the sensor</a:t>
            </a:r>
          </a:p>
          <a:p>
            <a:pPr lvl="1"/>
            <a:r>
              <a:rPr lang="en-GB" sz="1400" dirty="0" smtClean="0"/>
              <a:t>Minimise copper under the sensor for irradiation campaigns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600" y="173681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88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4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40668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Irradiation campaign at PS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53623" y="1208462"/>
            <a:ext cx="8210866" cy="1968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800" dirty="0" smtClean="0"/>
              <a:t>A reminder: Todd has arranged a run at the PS for up to 24 CHESS-2-AMS chips in October.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800" dirty="0" smtClean="0"/>
              <a:t>If you can and would like to help, please fill in your availability here: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800" dirty="0" smtClean="0">
                <a:hlinkClick r:id="rId3"/>
              </a:rPr>
              <a:t>http://doodle.com/poll/iis5mkqbr82ycspi</a:t>
            </a:r>
            <a:r>
              <a:rPr lang="en-GB" sz="1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769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ABCN’ update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5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3623" y="884426"/>
            <a:ext cx="8210866" cy="32286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smtClean="0"/>
              <a:t>Next meeting tomorrow 3 August, </a:t>
            </a:r>
            <a:r>
              <a:rPr lang="en-GB" sz="1800" dirty="0"/>
              <a:t>15:30 CERN time</a:t>
            </a:r>
            <a:r>
              <a:rPr lang="en-GB" sz="1800" dirty="0" smtClean="0"/>
              <a:t>: (note </a:t>
            </a:r>
            <a:r>
              <a:rPr lang="en-GB" sz="1800" dirty="0" smtClean="0">
                <a:solidFill>
                  <a:srgbClr val="0000FF"/>
                </a:solidFill>
              </a:rPr>
              <a:t>Wednesday</a:t>
            </a:r>
            <a:r>
              <a:rPr lang="en-GB" sz="1800" dirty="0" smtClean="0"/>
              <a:t> instead of Thursday this week)</a:t>
            </a:r>
            <a:br>
              <a:rPr lang="en-GB" sz="1800" dirty="0" smtClean="0"/>
            </a:br>
            <a:endParaRPr lang="en-GB" sz="1800" dirty="0" smtClean="0"/>
          </a:p>
          <a:p>
            <a:pPr marL="0" indent="0">
              <a:buNone/>
            </a:pPr>
            <a:r>
              <a:rPr lang="en-GB" sz="1800" dirty="0">
                <a:hlinkClick r:id="rId3"/>
              </a:rPr>
              <a:t>https://</a:t>
            </a:r>
            <a:r>
              <a:rPr lang="en-GB" sz="1800" dirty="0" smtClean="0">
                <a:hlinkClick r:id="rId3"/>
              </a:rPr>
              <a:t>indico.desy.de/conferenceDisplay.py?confId=15848</a:t>
            </a:r>
            <a:r>
              <a:rPr lang="en-GB" sz="1800" dirty="0" smtClean="0"/>
              <a:t> 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b="1" dirty="0" smtClean="0">
                <a:solidFill>
                  <a:srgbClr val="0000FF"/>
                </a:solidFill>
              </a:rPr>
              <a:t>Main news: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As the first step to reading out a CHESS-2-AMS sensor with the ABCN’, we plan to use an adaptor board from the CHESS-2 digital daughterboard to the </a:t>
            </a:r>
            <a:r>
              <a:rPr lang="en-GB" sz="1800" dirty="0" err="1" smtClean="0"/>
              <a:t>Nexys</a:t>
            </a:r>
            <a:r>
              <a:rPr lang="en-GB" sz="1800" dirty="0" smtClean="0"/>
              <a:t> Video (via an FMC connector).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This is being designed by UBC Physics’ technical services (Vancouver).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This is to help with the ABCN’ schedule by allowing us to continue with the existing </a:t>
            </a:r>
            <a:r>
              <a:rPr lang="en-GB" sz="1800" dirty="0" err="1" smtClean="0"/>
              <a:t>Nexys</a:t>
            </a:r>
            <a:r>
              <a:rPr lang="en-GB" sz="1800" dirty="0" smtClean="0"/>
              <a:t> Video code initially, reading out 1 of the 3 strip arrays on CHESS-2</a:t>
            </a:r>
            <a:br>
              <a:rPr lang="en-GB" sz="1800" dirty="0" smtClean="0"/>
            </a:br>
            <a:r>
              <a:rPr lang="en-GB" sz="1600" dirty="0" smtClean="0"/>
              <a:t>(limitation of </a:t>
            </a:r>
            <a:r>
              <a:rPr lang="en-GB" sz="1600" dirty="0" err="1" smtClean="0"/>
              <a:t>Nexys</a:t>
            </a:r>
            <a:r>
              <a:rPr lang="en-GB" sz="1600" dirty="0" smtClean="0"/>
              <a:t> Video: has only a Low Pin Count variant of the FMC connector, so only enough connections for 1 array)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5399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CHESS-2 to FMC adaptor board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6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3623" y="884426"/>
            <a:ext cx="8210866" cy="4563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smtClean="0"/>
              <a:t>Draft spec attached to this week’s Strip CMOS </a:t>
            </a:r>
            <a:r>
              <a:rPr lang="en-GB" sz="1800" dirty="0" err="1" smtClean="0"/>
              <a:t>Indico</a:t>
            </a:r>
            <a:r>
              <a:rPr lang="en-GB" sz="1800" dirty="0" smtClean="0"/>
              <a:t> page: </a:t>
            </a:r>
            <a:r>
              <a:rPr lang="en-GB" sz="1400" dirty="0">
                <a:hlinkClick r:id="rId3"/>
              </a:rPr>
              <a:t>https://</a:t>
            </a:r>
            <a:r>
              <a:rPr lang="en-GB" sz="1400" dirty="0" smtClean="0">
                <a:hlinkClick r:id="rId3"/>
              </a:rPr>
              <a:t>indico.desy.de/getFile.py/access?contribId=7&amp;sessionId=0&amp;resId=0&amp;materialId=slides&amp;confId=15723</a:t>
            </a:r>
            <a:r>
              <a:rPr lang="en-GB" sz="1400" dirty="0" smtClean="0"/>
              <a:t> </a:t>
            </a:r>
            <a:endParaRPr lang="en-GB" sz="14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53623" y="4448822"/>
            <a:ext cx="8210866" cy="4563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800" b="1" dirty="0" smtClean="0">
                <a:solidFill>
                  <a:srgbClr val="0000FF"/>
                </a:solidFill>
              </a:rPr>
              <a:t>Key features:</a:t>
            </a:r>
          </a:p>
          <a:p>
            <a:r>
              <a:rPr lang="en-GB" sz="1800" dirty="0" smtClean="0"/>
              <a:t>Connects a CHESS-2 digital d/b to the </a:t>
            </a:r>
            <a:r>
              <a:rPr lang="en-GB" sz="1800" dirty="0" err="1" smtClean="0"/>
              <a:t>Nexys</a:t>
            </a:r>
            <a:r>
              <a:rPr lang="en-GB" sz="1800" dirty="0" smtClean="0"/>
              <a:t> Video via FMC connector</a:t>
            </a:r>
          </a:p>
          <a:p>
            <a:r>
              <a:rPr lang="en-GB" sz="1800" dirty="0" smtClean="0"/>
              <a:t>Allows the </a:t>
            </a:r>
            <a:r>
              <a:rPr lang="en-GB" sz="1800" dirty="0" err="1" smtClean="0"/>
              <a:t>Nexys</a:t>
            </a:r>
            <a:r>
              <a:rPr lang="en-GB" sz="1800" dirty="0" smtClean="0"/>
              <a:t> Video to read 1 of 3 strip arrays</a:t>
            </a:r>
            <a:endParaRPr lang="en-GB" sz="1400" dirty="0" smtClean="0"/>
          </a:p>
          <a:p>
            <a:r>
              <a:rPr lang="en-GB" sz="1800" dirty="0" smtClean="0"/>
              <a:t>Provides voltage supplies, HV connection and external bias DACs</a:t>
            </a:r>
          </a:p>
          <a:p>
            <a:r>
              <a:rPr lang="en-GB" sz="1800" dirty="0" smtClean="0"/>
              <a:t>FMC connector will be wired so that the other 2 strip arrays are connected to the High Pin Count pins</a:t>
            </a:r>
          </a:p>
          <a:p>
            <a:pPr lvl="1"/>
            <a:r>
              <a:rPr lang="en-GB" sz="1400" dirty="0" smtClean="0"/>
              <a:t>Could be connected to a TBD evaluation board with a High Pin Count FMC connector, if need be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sz="1800" dirty="0"/>
          </a:p>
        </p:txBody>
      </p:sp>
      <p:grpSp>
        <p:nvGrpSpPr>
          <p:cNvPr id="2" name="Group 1"/>
          <p:cNvGrpSpPr/>
          <p:nvPr/>
        </p:nvGrpSpPr>
        <p:grpSpPr>
          <a:xfrm>
            <a:off x="2767136" y="1772816"/>
            <a:ext cx="5873316" cy="2487586"/>
            <a:chOff x="2767136" y="1520788"/>
            <a:chExt cx="5873316" cy="2487586"/>
          </a:xfrm>
        </p:grpSpPr>
        <p:sp>
          <p:nvSpPr>
            <p:cNvPr id="8" name="Rectangle 7"/>
            <p:cNvSpPr/>
            <p:nvPr/>
          </p:nvSpPr>
          <p:spPr>
            <a:xfrm>
              <a:off x="2767136" y="1736812"/>
              <a:ext cx="4186990" cy="2271562"/>
            </a:xfrm>
            <a:prstGeom prst="rect">
              <a:avLst/>
            </a:prstGeom>
            <a:solidFill>
              <a:srgbClr val="00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320589" y="1520788"/>
              <a:ext cx="3080084" cy="42351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tx1"/>
                  </a:solidFill>
                </a:rPr>
                <a:t>Daughterboard connector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864416" y="3315354"/>
              <a:ext cx="1992430" cy="42351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bg1"/>
                  </a:solidFill>
                </a:rPr>
                <a:t>FMC connector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571518" y="3010709"/>
              <a:ext cx="246959" cy="25064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73576" y="3003889"/>
              <a:ext cx="12096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regulators</a:t>
              </a:r>
            </a:p>
            <a:p>
              <a:r>
                <a:rPr lang="en-GB" sz="1400" dirty="0"/>
                <a:t>a</a:t>
              </a:r>
              <a:r>
                <a:rPr lang="en-GB" sz="1400" dirty="0" smtClean="0"/>
                <a:t>nd bias DAC</a:t>
              </a:r>
              <a:endParaRPr lang="en-GB" sz="1400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2839727" y="1819378"/>
              <a:ext cx="200026" cy="20002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6697352" y="1819378"/>
              <a:ext cx="200026" cy="20002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6697352" y="3738865"/>
              <a:ext cx="200026" cy="20002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2839727" y="3738865"/>
              <a:ext cx="200026" cy="20002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983101" y="3672190"/>
              <a:ext cx="16573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m</a:t>
              </a:r>
              <a:r>
                <a:rPr lang="en-GB" sz="1400" dirty="0" smtClean="0"/>
                <a:t>ounting holes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528651" y="2117526"/>
              <a:ext cx="587797" cy="226903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H</a:t>
              </a:r>
              <a:r>
                <a:rPr lang="en-GB" sz="1000" dirty="0" smtClean="0">
                  <a:solidFill>
                    <a:schemeClr val="tx1"/>
                  </a:solidFill>
                </a:rPr>
                <a:t>V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571518" y="3327418"/>
              <a:ext cx="246959" cy="25064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chemeClr val="bg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262904" y="3010709"/>
              <a:ext cx="246959" cy="25064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chemeClr val="bg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262904" y="3327418"/>
              <a:ext cx="246959" cy="25064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174422" y="2351448"/>
              <a:ext cx="11906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4mm sockets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528651" y="2391025"/>
              <a:ext cx="587797" cy="226903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L</a:t>
              </a:r>
              <a:r>
                <a:rPr lang="en-GB" sz="1000" dirty="0" smtClean="0">
                  <a:solidFill>
                    <a:schemeClr val="tx1"/>
                  </a:solidFill>
                </a:rPr>
                <a:t>V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528651" y="2663881"/>
              <a:ext cx="587797" cy="226903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>
                  <a:solidFill>
                    <a:schemeClr val="tx1"/>
                  </a:solidFill>
                </a:rPr>
                <a:t>ground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748666" y="2296516"/>
            <a:ext cx="16824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/>
              <a:t>Adaptor board sketch:</a:t>
            </a:r>
          </a:p>
        </p:txBody>
      </p:sp>
    </p:spTree>
    <p:extLst>
      <p:ext uri="{BB962C8B-B14F-4D97-AF65-F5344CB8AC3E}">
        <p14:creationId xmlns:p14="http://schemas.microsoft.com/office/powerpoint/2010/main" val="23520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5338</TotalTime>
  <Words>518</Words>
  <Application>Microsoft Office PowerPoint</Application>
  <PresentationFormat>On-screen Show (4:3)</PresentationFormat>
  <Paragraphs>76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Status of test kit and ABCN’ work 2 August 2016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Windows User</cp:lastModifiedBy>
  <cp:revision>484</cp:revision>
  <cp:lastPrinted>2016-03-27T01:56:20Z</cp:lastPrinted>
  <dcterms:created xsi:type="dcterms:W3CDTF">2014-09-18T13:48:06Z</dcterms:created>
  <dcterms:modified xsi:type="dcterms:W3CDTF">2016-08-02T15:06:46Z</dcterms:modified>
</cp:coreProperties>
</file>