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4" r:id="rId4"/>
    <p:sldId id="273" r:id="rId5"/>
    <p:sldId id="275" r:id="rId6"/>
    <p:sldId id="264" r:id="rId7"/>
    <p:sldId id="265" r:id="rId8"/>
    <p:sldId id="268" r:id="rId9"/>
    <p:sldId id="269" r:id="rId10"/>
    <p:sldId id="276" r:id="rId11"/>
  </p:sldIdLst>
  <p:sldSz cx="12801600" cy="9601200" type="A3"/>
  <p:notesSz cx="6805613" cy="9944100"/>
  <p:defaultTextStyle>
    <a:defPPr>
      <a:defRPr lang="en-US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99FF"/>
    <a:srgbClr val="00CC00"/>
    <a:srgbClr val="FF9966"/>
    <a:srgbClr val="66FFFF"/>
    <a:srgbClr val="99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3590" autoAdjust="0"/>
  </p:normalViewPr>
  <p:slideViewPr>
    <p:cSldViewPr snapToGrid="0">
      <p:cViewPr>
        <p:scale>
          <a:sx n="90" d="100"/>
          <a:sy n="90" d="100"/>
        </p:scale>
        <p:origin x="-402" y="78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ffman\AppData\Local\Microsoft\Windows\Temporary%20Internet%20Files\Content.Outlook\OY8YXI8A\PixelSignalComp_NoShield_Iso_60-80V_1800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Pixel Signal Comparison, 60V-80V - NoShield, Iso, 1800V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'[PixelSignalComp_NoShield_Iso_60-80V_1800V.xlsx]Sheet1'!$G$1</c:f>
              <c:strCache>
                <c:ptCount val="1"/>
                <c:pt idx="0">
                  <c:v>60V</c:v>
                </c:pt>
              </c:strCache>
            </c:strRef>
          </c:tx>
          <c:spPr>
            <a:ln w="6350"/>
          </c:spPr>
          <c:marker>
            <c:symbol val="diamond"/>
            <c:size val="2"/>
          </c:marker>
          <c:xVal>
            <c:numRef>
              <c:f>'[PixelSignalComp_NoShield_Iso_60-80V_1800V.xlsx]Sheet1'!$F$15:$F$84</c:f>
              <c:numCache>
                <c:formatCode>General</c:formatCode>
                <c:ptCount val="70"/>
                <c:pt idx="0">
                  <c:v>4.0000000000000001E-3</c:v>
                </c:pt>
                <c:pt idx="1">
                  <c:v>8.9999999999999993E-3</c:v>
                </c:pt>
                <c:pt idx="2">
                  <c:v>1.4E-2</c:v>
                </c:pt>
                <c:pt idx="3">
                  <c:v>1.9E-2</c:v>
                </c:pt>
                <c:pt idx="4">
                  <c:v>2.4E-2</c:v>
                </c:pt>
                <c:pt idx="5">
                  <c:v>2.9000000000000001E-2</c:v>
                </c:pt>
                <c:pt idx="6">
                  <c:v>3.4000000000000002E-2</c:v>
                </c:pt>
                <c:pt idx="7">
                  <c:v>3.9E-2</c:v>
                </c:pt>
                <c:pt idx="8">
                  <c:v>4.3999999999999997E-2</c:v>
                </c:pt>
                <c:pt idx="9">
                  <c:v>4.9000000000000002E-2</c:v>
                </c:pt>
                <c:pt idx="10">
                  <c:v>5.3999999999999999E-2</c:v>
                </c:pt>
                <c:pt idx="11">
                  <c:v>5.8999999999999997E-2</c:v>
                </c:pt>
                <c:pt idx="12">
                  <c:v>6.4000000000000001E-2</c:v>
                </c:pt>
                <c:pt idx="13">
                  <c:v>6.9000000000000006E-2</c:v>
                </c:pt>
                <c:pt idx="14">
                  <c:v>7.3999999999999996E-2</c:v>
                </c:pt>
                <c:pt idx="15">
                  <c:v>7.9000000000000001E-2</c:v>
                </c:pt>
                <c:pt idx="16">
                  <c:v>8.4000000000000005E-2</c:v>
                </c:pt>
                <c:pt idx="17">
                  <c:v>8.8999999999999996E-2</c:v>
                </c:pt>
                <c:pt idx="18">
                  <c:v>9.4E-2</c:v>
                </c:pt>
                <c:pt idx="19">
                  <c:v>9.9000000000000005E-2</c:v>
                </c:pt>
                <c:pt idx="20">
                  <c:v>0.104</c:v>
                </c:pt>
                <c:pt idx="21">
                  <c:v>0.109</c:v>
                </c:pt>
                <c:pt idx="22">
                  <c:v>0.114</c:v>
                </c:pt>
                <c:pt idx="23">
                  <c:v>0.11899999999999999</c:v>
                </c:pt>
                <c:pt idx="24">
                  <c:v>0.124</c:v>
                </c:pt>
                <c:pt idx="25">
                  <c:v>0.129</c:v>
                </c:pt>
                <c:pt idx="26">
                  <c:v>0.13400000000000001</c:v>
                </c:pt>
                <c:pt idx="27">
                  <c:v>0.13900000000000001</c:v>
                </c:pt>
                <c:pt idx="28">
                  <c:v>0.14399999999999999</c:v>
                </c:pt>
                <c:pt idx="29">
                  <c:v>0.14899999999999999</c:v>
                </c:pt>
                <c:pt idx="30">
                  <c:v>0.154</c:v>
                </c:pt>
                <c:pt idx="31">
                  <c:v>0.159</c:v>
                </c:pt>
                <c:pt idx="32">
                  <c:v>0.16400000000000001</c:v>
                </c:pt>
                <c:pt idx="33">
                  <c:v>0.16900000000000001</c:v>
                </c:pt>
                <c:pt idx="34">
                  <c:v>0.17399999999999999</c:v>
                </c:pt>
                <c:pt idx="35">
                  <c:v>0.17899999999999999</c:v>
                </c:pt>
                <c:pt idx="36">
                  <c:v>0.184</c:v>
                </c:pt>
                <c:pt idx="37">
                  <c:v>0.189</c:v>
                </c:pt>
                <c:pt idx="38">
                  <c:v>0.19400000000000001</c:v>
                </c:pt>
                <c:pt idx="39">
                  <c:v>0.19900000000000001</c:v>
                </c:pt>
                <c:pt idx="40">
                  <c:v>0.20399999999999999</c:v>
                </c:pt>
                <c:pt idx="41">
                  <c:v>0.20899999999999999</c:v>
                </c:pt>
                <c:pt idx="42">
                  <c:v>0.214</c:v>
                </c:pt>
                <c:pt idx="43">
                  <c:v>0.219</c:v>
                </c:pt>
                <c:pt idx="44">
                  <c:v>0.224</c:v>
                </c:pt>
                <c:pt idx="45">
                  <c:v>0.22900000000000001</c:v>
                </c:pt>
                <c:pt idx="46">
                  <c:v>0.23400000000000001</c:v>
                </c:pt>
                <c:pt idx="47">
                  <c:v>0.23899999999999999</c:v>
                </c:pt>
                <c:pt idx="48">
                  <c:v>0.24399999999999999</c:v>
                </c:pt>
                <c:pt idx="49">
                  <c:v>0.249</c:v>
                </c:pt>
                <c:pt idx="50">
                  <c:v>0.254</c:v>
                </c:pt>
                <c:pt idx="51">
                  <c:v>0.25900000000000001</c:v>
                </c:pt>
                <c:pt idx="52">
                  <c:v>0.26400000000000001</c:v>
                </c:pt>
                <c:pt idx="53">
                  <c:v>0.26900000000000002</c:v>
                </c:pt>
                <c:pt idx="54">
                  <c:v>0.27400000000000002</c:v>
                </c:pt>
                <c:pt idx="55">
                  <c:v>0.27900000000000003</c:v>
                </c:pt>
                <c:pt idx="56">
                  <c:v>0.28399999999999997</c:v>
                </c:pt>
                <c:pt idx="57">
                  <c:v>0.28899999999999998</c:v>
                </c:pt>
                <c:pt idx="58">
                  <c:v>0.29399999999999998</c:v>
                </c:pt>
                <c:pt idx="59">
                  <c:v>0.29899999999999999</c:v>
                </c:pt>
                <c:pt idx="60">
                  <c:v>0.30399999999999999</c:v>
                </c:pt>
                <c:pt idx="61">
                  <c:v>0.309</c:v>
                </c:pt>
                <c:pt idx="62">
                  <c:v>0.314</c:v>
                </c:pt>
                <c:pt idx="63">
                  <c:v>0.31900000000000001</c:v>
                </c:pt>
                <c:pt idx="64">
                  <c:v>0.32400000000000001</c:v>
                </c:pt>
                <c:pt idx="65">
                  <c:v>0.32900000000000001</c:v>
                </c:pt>
                <c:pt idx="66">
                  <c:v>0.33400000000000002</c:v>
                </c:pt>
                <c:pt idx="67">
                  <c:v>0.33900000000000002</c:v>
                </c:pt>
                <c:pt idx="68">
                  <c:v>0.34399999999999997</c:v>
                </c:pt>
                <c:pt idx="69">
                  <c:v>0.34899999999999998</c:v>
                </c:pt>
              </c:numCache>
            </c:numRef>
          </c:xVal>
          <c:yVal>
            <c:numRef>
              <c:f>'[PixelSignalComp_NoShield_Iso_60-80V_1800V.xlsx]Sheet1'!$G$15:$G$84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125</c:v>
                </c:pt>
                <c:pt idx="4">
                  <c:v>763</c:v>
                </c:pt>
                <c:pt idx="5">
                  <c:v>605</c:v>
                </c:pt>
                <c:pt idx="6">
                  <c:v>357</c:v>
                </c:pt>
                <c:pt idx="7">
                  <c:v>307</c:v>
                </c:pt>
                <c:pt idx="8">
                  <c:v>245</c:v>
                </c:pt>
                <c:pt idx="9">
                  <c:v>236</c:v>
                </c:pt>
                <c:pt idx="10">
                  <c:v>296</c:v>
                </c:pt>
                <c:pt idx="11">
                  <c:v>290</c:v>
                </c:pt>
                <c:pt idx="12">
                  <c:v>294</c:v>
                </c:pt>
                <c:pt idx="13">
                  <c:v>288</c:v>
                </c:pt>
                <c:pt idx="14">
                  <c:v>258</c:v>
                </c:pt>
                <c:pt idx="15">
                  <c:v>228</c:v>
                </c:pt>
                <c:pt idx="16">
                  <c:v>221</c:v>
                </c:pt>
                <c:pt idx="17">
                  <c:v>226</c:v>
                </c:pt>
                <c:pt idx="18">
                  <c:v>215</c:v>
                </c:pt>
                <c:pt idx="19">
                  <c:v>155</c:v>
                </c:pt>
                <c:pt idx="20">
                  <c:v>141</c:v>
                </c:pt>
                <c:pt idx="21">
                  <c:v>141</c:v>
                </c:pt>
                <c:pt idx="22">
                  <c:v>129</c:v>
                </c:pt>
                <c:pt idx="23">
                  <c:v>105</c:v>
                </c:pt>
                <c:pt idx="24">
                  <c:v>101</c:v>
                </c:pt>
                <c:pt idx="25">
                  <c:v>87</c:v>
                </c:pt>
                <c:pt idx="26">
                  <c:v>66</c:v>
                </c:pt>
                <c:pt idx="27">
                  <c:v>76</c:v>
                </c:pt>
                <c:pt idx="28">
                  <c:v>82</c:v>
                </c:pt>
                <c:pt idx="29">
                  <c:v>64</c:v>
                </c:pt>
                <c:pt idx="30">
                  <c:v>63</c:v>
                </c:pt>
                <c:pt idx="31">
                  <c:v>52</c:v>
                </c:pt>
                <c:pt idx="32">
                  <c:v>44</c:v>
                </c:pt>
                <c:pt idx="33">
                  <c:v>28</c:v>
                </c:pt>
                <c:pt idx="34">
                  <c:v>35</c:v>
                </c:pt>
                <c:pt idx="35">
                  <c:v>49</c:v>
                </c:pt>
                <c:pt idx="36">
                  <c:v>28</c:v>
                </c:pt>
                <c:pt idx="37">
                  <c:v>23</c:v>
                </c:pt>
                <c:pt idx="38">
                  <c:v>26</c:v>
                </c:pt>
                <c:pt idx="39">
                  <c:v>36</c:v>
                </c:pt>
                <c:pt idx="40">
                  <c:v>31</c:v>
                </c:pt>
                <c:pt idx="41">
                  <c:v>24</c:v>
                </c:pt>
                <c:pt idx="42">
                  <c:v>23</c:v>
                </c:pt>
                <c:pt idx="43">
                  <c:v>23</c:v>
                </c:pt>
                <c:pt idx="44">
                  <c:v>29</c:v>
                </c:pt>
                <c:pt idx="45">
                  <c:v>17</c:v>
                </c:pt>
                <c:pt idx="46">
                  <c:v>22</c:v>
                </c:pt>
                <c:pt idx="47">
                  <c:v>15</c:v>
                </c:pt>
                <c:pt idx="48">
                  <c:v>18</c:v>
                </c:pt>
                <c:pt idx="49">
                  <c:v>15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13</c:v>
                </c:pt>
                <c:pt idx="54">
                  <c:v>13</c:v>
                </c:pt>
                <c:pt idx="55">
                  <c:v>19</c:v>
                </c:pt>
                <c:pt idx="56">
                  <c:v>11</c:v>
                </c:pt>
                <c:pt idx="57">
                  <c:v>8</c:v>
                </c:pt>
                <c:pt idx="58">
                  <c:v>14</c:v>
                </c:pt>
                <c:pt idx="59">
                  <c:v>11</c:v>
                </c:pt>
                <c:pt idx="60">
                  <c:v>7</c:v>
                </c:pt>
                <c:pt idx="61">
                  <c:v>15</c:v>
                </c:pt>
                <c:pt idx="62">
                  <c:v>12</c:v>
                </c:pt>
                <c:pt idx="63">
                  <c:v>11</c:v>
                </c:pt>
                <c:pt idx="64">
                  <c:v>4</c:v>
                </c:pt>
                <c:pt idx="65">
                  <c:v>14</c:v>
                </c:pt>
                <c:pt idx="66">
                  <c:v>9</c:v>
                </c:pt>
                <c:pt idx="67">
                  <c:v>5</c:v>
                </c:pt>
                <c:pt idx="68">
                  <c:v>11</c:v>
                </c:pt>
                <c:pt idx="69">
                  <c:v>213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'[PixelSignalComp_NoShield_Iso_60-80V_1800V.xlsx]Sheet1'!$H$1</c:f>
              <c:strCache>
                <c:ptCount val="1"/>
                <c:pt idx="0">
                  <c:v>80V (scaled)</c:v>
                </c:pt>
              </c:strCache>
            </c:strRef>
          </c:tx>
          <c:spPr>
            <a:ln w="6350"/>
          </c:spPr>
          <c:marker>
            <c:symbol val="square"/>
            <c:size val="2"/>
          </c:marker>
          <c:xVal>
            <c:numRef>
              <c:f>'[PixelSignalComp_NoShield_Iso_60-80V_1800V.xlsx]Sheet1'!$F$15:$F$84</c:f>
              <c:numCache>
                <c:formatCode>General</c:formatCode>
                <c:ptCount val="70"/>
                <c:pt idx="0">
                  <c:v>4.0000000000000001E-3</c:v>
                </c:pt>
                <c:pt idx="1">
                  <c:v>8.9999999999999993E-3</c:v>
                </c:pt>
                <c:pt idx="2">
                  <c:v>1.4E-2</c:v>
                </c:pt>
                <c:pt idx="3">
                  <c:v>1.9E-2</c:v>
                </c:pt>
                <c:pt idx="4">
                  <c:v>2.4E-2</c:v>
                </c:pt>
                <c:pt idx="5">
                  <c:v>2.9000000000000001E-2</c:v>
                </c:pt>
                <c:pt idx="6">
                  <c:v>3.4000000000000002E-2</c:v>
                </c:pt>
                <c:pt idx="7">
                  <c:v>3.9E-2</c:v>
                </c:pt>
                <c:pt idx="8">
                  <c:v>4.3999999999999997E-2</c:v>
                </c:pt>
                <c:pt idx="9">
                  <c:v>4.9000000000000002E-2</c:v>
                </c:pt>
                <c:pt idx="10">
                  <c:v>5.3999999999999999E-2</c:v>
                </c:pt>
                <c:pt idx="11">
                  <c:v>5.8999999999999997E-2</c:v>
                </c:pt>
                <c:pt idx="12">
                  <c:v>6.4000000000000001E-2</c:v>
                </c:pt>
                <c:pt idx="13">
                  <c:v>6.9000000000000006E-2</c:v>
                </c:pt>
                <c:pt idx="14">
                  <c:v>7.3999999999999996E-2</c:v>
                </c:pt>
                <c:pt idx="15">
                  <c:v>7.9000000000000001E-2</c:v>
                </c:pt>
                <c:pt idx="16">
                  <c:v>8.4000000000000005E-2</c:v>
                </c:pt>
                <c:pt idx="17">
                  <c:v>8.8999999999999996E-2</c:v>
                </c:pt>
                <c:pt idx="18">
                  <c:v>9.4E-2</c:v>
                </c:pt>
                <c:pt idx="19">
                  <c:v>9.9000000000000005E-2</c:v>
                </c:pt>
                <c:pt idx="20">
                  <c:v>0.104</c:v>
                </c:pt>
                <c:pt idx="21">
                  <c:v>0.109</c:v>
                </c:pt>
                <c:pt idx="22">
                  <c:v>0.114</c:v>
                </c:pt>
                <c:pt idx="23">
                  <c:v>0.11899999999999999</c:v>
                </c:pt>
                <c:pt idx="24">
                  <c:v>0.124</c:v>
                </c:pt>
                <c:pt idx="25">
                  <c:v>0.129</c:v>
                </c:pt>
                <c:pt idx="26">
                  <c:v>0.13400000000000001</c:v>
                </c:pt>
                <c:pt idx="27">
                  <c:v>0.13900000000000001</c:v>
                </c:pt>
                <c:pt idx="28">
                  <c:v>0.14399999999999999</c:v>
                </c:pt>
                <c:pt idx="29">
                  <c:v>0.14899999999999999</c:v>
                </c:pt>
                <c:pt idx="30">
                  <c:v>0.154</c:v>
                </c:pt>
                <c:pt idx="31">
                  <c:v>0.159</c:v>
                </c:pt>
                <c:pt idx="32">
                  <c:v>0.16400000000000001</c:v>
                </c:pt>
                <c:pt idx="33">
                  <c:v>0.16900000000000001</c:v>
                </c:pt>
                <c:pt idx="34">
                  <c:v>0.17399999999999999</c:v>
                </c:pt>
                <c:pt idx="35">
                  <c:v>0.17899999999999999</c:v>
                </c:pt>
                <c:pt idx="36">
                  <c:v>0.184</c:v>
                </c:pt>
                <c:pt idx="37">
                  <c:v>0.189</c:v>
                </c:pt>
                <c:pt idx="38">
                  <c:v>0.19400000000000001</c:v>
                </c:pt>
                <c:pt idx="39">
                  <c:v>0.19900000000000001</c:v>
                </c:pt>
                <c:pt idx="40">
                  <c:v>0.20399999999999999</c:v>
                </c:pt>
                <c:pt idx="41">
                  <c:v>0.20899999999999999</c:v>
                </c:pt>
                <c:pt idx="42">
                  <c:v>0.214</c:v>
                </c:pt>
                <c:pt idx="43">
                  <c:v>0.219</c:v>
                </c:pt>
                <c:pt idx="44">
                  <c:v>0.224</c:v>
                </c:pt>
                <c:pt idx="45">
                  <c:v>0.22900000000000001</c:v>
                </c:pt>
                <c:pt idx="46">
                  <c:v>0.23400000000000001</c:v>
                </c:pt>
                <c:pt idx="47">
                  <c:v>0.23899999999999999</c:v>
                </c:pt>
                <c:pt idx="48">
                  <c:v>0.24399999999999999</c:v>
                </c:pt>
                <c:pt idx="49">
                  <c:v>0.249</c:v>
                </c:pt>
                <c:pt idx="50">
                  <c:v>0.254</c:v>
                </c:pt>
                <c:pt idx="51">
                  <c:v>0.25900000000000001</c:v>
                </c:pt>
                <c:pt idx="52">
                  <c:v>0.26400000000000001</c:v>
                </c:pt>
                <c:pt idx="53">
                  <c:v>0.26900000000000002</c:v>
                </c:pt>
                <c:pt idx="54">
                  <c:v>0.27400000000000002</c:v>
                </c:pt>
                <c:pt idx="55">
                  <c:v>0.27900000000000003</c:v>
                </c:pt>
                <c:pt idx="56">
                  <c:v>0.28399999999999997</c:v>
                </c:pt>
                <c:pt idx="57">
                  <c:v>0.28899999999999998</c:v>
                </c:pt>
                <c:pt idx="58">
                  <c:v>0.29399999999999998</c:v>
                </c:pt>
                <c:pt idx="59">
                  <c:v>0.29899999999999999</c:v>
                </c:pt>
                <c:pt idx="60">
                  <c:v>0.30399999999999999</c:v>
                </c:pt>
                <c:pt idx="61">
                  <c:v>0.309</c:v>
                </c:pt>
                <c:pt idx="62">
                  <c:v>0.314</c:v>
                </c:pt>
                <c:pt idx="63">
                  <c:v>0.31900000000000001</c:v>
                </c:pt>
                <c:pt idx="64">
                  <c:v>0.32400000000000001</c:v>
                </c:pt>
                <c:pt idx="65">
                  <c:v>0.32900000000000001</c:v>
                </c:pt>
                <c:pt idx="66">
                  <c:v>0.33400000000000002</c:v>
                </c:pt>
                <c:pt idx="67">
                  <c:v>0.33900000000000002</c:v>
                </c:pt>
                <c:pt idx="68">
                  <c:v>0.34399999999999997</c:v>
                </c:pt>
                <c:pt idx="69">
                  <c:v>0.34899999999999998</c:v>
                </c:pt>
              </c:numCache>
            </c:numRef>
          </c:xVal>
          <c:yVal>
            <c:numRef>
              <c:f>'[PixelSignalComp_NoShield_Iso_60-80V_1800V.xlsx]Sheet1'!$H$15:$H$84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135.51291428571429</c:v>
                </c:pt>
                <c:pt idx="4">
                  <c:v>798.38331428571428</c:v>
                </c:pt>
                <c:pt idx="5">
                  <c:v>543.68434285714284</c:v>
                </c:pt>
                <c:pt idx="6">
                  <c:v>351.02742857142857</c:v>
                </c:pt>
                <c:pt idx="7">
                  <c:v>308.57760000000002</c:v>
                </c:pt>
                <c:pt idx="8">
                  <c:v>257.96434285714287</c:v>
                </c:pt>
                <c:pt idx="9">
                  <c:v>235.10674285714285</c:v>
                </c:pt>
                <c:pt idx="10">
                  <c:v>256.33165714285713</c:v>
                </c:pt>
                <c:pt idx="11">
                  <c:v>230.20868571428571</c:v>
                </c:pt>
                <c:pt idx="12">
                  <c:v>223.67794285714285</c:v>
                </c:pt>
                <c:pt idx="13">
                  <c:v>277.55657142857143</c:v>
                </c:pt>
                <c:pt idx="14">
                  <c:v>285.72000000000003</c:v>
                </c:pt>
                <c:pt idx="15">
                  <c:v>256.33165714285713</c:v>
                </c:pt>
                <c:pt idx="16">
                  <c:v>233.47405714285713</c:v>
                </c:pt>
                <c:pt idx="17">
                  <c:v>199.18765714285715</c:v>
                </c:pt>
                <c:pt idx="18">
                  <c:v>197.55497142857143</c:v>
                </c:pt>
                <c:pt idx="19">
                  <c:v>207.35108571428572</c:v>
                </c:pt>
                <c:pt idx="20">
                  <c:v>179.59542857142858</c:v>
                </c:pt>
                <c:pt idx="21">
                  <c:v>137.1456</c:v>
                </c:pt>
                <c:pt idx="22">
                  <c:v>135.51291428571429</c:v>
                </c:pt>
                <c:pt idx="23">
                  <c:v>119.18605714285714</c:v>
                </c:pt>
                <c:pt idx="24">
                  <c:v>93.06308571428572</c:v>
                </c:pt>
                <c:pt idx="25">
                  <c:v>107.75725714285714</c:v>
                </c:pt>
                <c:pt idx="26">
                  <c:v>78.368914285714283</c:v>
                </c:pt>
                <c:pt idx="27">
                  <c:v>78.368914285714283</c:v>
                </c:pt>
                <c:pt idx="28">
                  <c:v>81.63428571428571</c:v>
                </c:pt>
                <c:pt idx="29">
                  <c:v>71.838171428571428</c:v>
                </c:pt>
                <c:pt idx="30">
                  <c:v>48.98057142857143</c:v>
                </c:pt>
                <c:pt idx="31">
                  <c:v>78.368914285714283</c:v>
                </c:pt>
                <c:pt idx="32">
                  <c:v>35.919085714285714</c:v>
                </c:pt>
                <c:pt idx="33">
                  <c:v>48.98057142857143</c:v>
                </c:pt>
                <c:pt idx="34">
                  <c:v>35.919085714285714</c:v>
                </c:pt>
                <c:pt idx="35">
                  <c:v>31.021028571428573</c:v>
                </c:pt>
                <c:pt idx="36">
                  <c:v>35.919085714285714</c:v>
                </c:pt>
                <c:pt idx="37">
                  <c:v>31.021028571428573</c:v>
                </c:pt>
                <c:pt idx="38">
                  <c:v>22.857600000000001</c:v>
                </c:pt>
                <c:pt idx="39">
                  <c:v>34.2864</c:v>
                </c:pt>
                <c:pt idx="40">
                  <c:v>29.388342857142856</c:v>
                </c:pt>
                <c:pt idx="41">
                  <c:v>24.490285714285715</c:v>
                </c:pt>
                <c:pt idx="42">
                  <c:v>13.061485714285714</c:v>
                </c:pt>
                <c:pt idx="43">
                  <c:v>31.021028571428573</c:v>
                </c:pt>
                <c:pt idx="44">
                  <c:v>19.592228571428571</c:v>
                </c:pt>
                <c:pt idx="45">
                  <c:v>27.755657142857142</c:v>
                </c:pt>
                <c:pt idx="46">
                  <c:v>13.061485714285714</c:v>
                </c:pt>
                <c:pt idx="47">
                  <c:v>22.857600000000001</c:v>
                </c:pt>
                <c:pt idx="48">
                  <c:v>27.755657142857142</c:v>
                </c:pt>
                <c:pt idx="49">
                  <c:v>17.959542857142857</c:v>
                </c:pt>
                <c:pt idx="50">
                  <c:v>14.694171428571428</c:v>
                </c:pt>
                <c:pt idx="51">
                  <c:v>17.959542857142857</c:v>
                </c:pt>
                <c:pt idx="52">
                  <c:v>11.428800000000001</c:v>
                </c:pt>
                <c:pt idx="53">
                  <c:v>11.428800000000001</c:v>
                </c:pt>
                <c:pt idx="54">
                  <c:v>11.428800000000001</c:v>
                </c:pt>
                <c:pt idx="55">
                  <c:v>9.7961142857142853</c:v>
                </c:pt>
                <c:pt idx="56">
                  <c:v>16.326857142857143</c:v>
                </c:pt>
                <c:pt idx="57">
                  <c:v>14.694171428571428</c:v>
                </c:pt>
                <c:pt idx="58">
                  <c:v>8.1634285714285717</c:v>
                </c:pt>
                <c:pt idx="59">
                  <c:v>11.428800000000001</c:v>
                </c:pt>
                <c:pt idx="60">
                  <c:v>6.5307428571428572</c:v>
                </c:pt>
                <c:pt idx="61">
                  <c:v>11.428800000000001</c:v>
                </c:pt>
                <c:pt idx="62">
                  <c:v>11.428800000000001</c:v>
                </c:pt>
                <c:pt idx="63">
                  <c:v>6.5307428571428572</c:v>
                </c:pt>
                <c:pt idx="64">
                  <c:v>8.1634285714285717</c:v>
                </c:pt>
                <c:pt idx="65">
                  <c:v>6.5307428571428572</c:v>
                </c:pt>
                <c:pt idx="66">
                  <c:v>6.5307428571428572</c:v>
                </c:pt>
                <c:pt idx="67">
                  <c:v>8.1634285714285717</c:v>
                </c:pt>
                <c:pt idx="68">
                  <c:v>1.6326857142857143</c:v>
                </c:pt>
                <c:pt idx="69">
                  <c:v>238.37211428571428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04960"/>
        <c:axId val="36988800"/>
      </c:scatterChart>
      <c:valAx>
        <c:axId val="3690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988800"/>
        <c:crosses val="autoZero"/>
        <c:crossBetween val="midCat"/>
      </c:valAx>
      <c:valAx>
        <c:axId val="36988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9049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34E575-1A8B-4AFB-A59B-1D51BFEBB1FF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56E46E-F218-4804-A044-D2D9EC259C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Two 40x40 curves are the easy</a:t>
            </a:r>
            <a:r>
              <a:rPr lang="en-GB" baseline="0" dirty="0" smtClean="0"/>
              <a:t> ones to see, broke down a little later than the other diodes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All other diodes are almost entirely overlaying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allowed to continue, would create a smooth rise, but would be dangerous due to sudden jumps in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Other chips gave almost exactly the same results, overlaid on top of each 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CC3C-B468-42E3-9DDC-FD9BEB068B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8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Can see that the capacitance</a:t>
            </a:r>
            <a:r>
              <a:rPr lang="en-GB" baseline="0" dirty="0" smtClean="0"/>
              <a:t> is higher for the larger chips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curve is smoother at higher frequencies for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40x40 depleted around 25V, whereas the other two are closer to 20V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Means that operating voltage for the 40x400 and 40x200 </a:t>
            </a:r>
            <a:r>
              <a:rPr lang="en-GB" baseline="0" smtClean="0"/>
              <a:t>is between 20V and 70V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CC3C-B468-42E3-9DDC-FD9BEB068B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1EE7-63F6-460F-BC11-271EE88C3B3C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830C-92ED-477C-AB68-9C6EB2D4B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5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2F33-49B8-46DC-A812-314DA290EE06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AA24-7582-4EB8-A0BB-BEBABC96B0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D35F-2D5B-4952-A38B-8CB1CFE4A62E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60C2-9651-4B95-B801-26614DDA86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5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7959-C77D-46EA-98CB-983BCD6CB5D7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1D6D-DE72-40FF-BA38-EEACE86AF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9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397B-5A36-4DE3-BD0C-1B0F9C537BD1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0918-E961-4B04-88C9-3CD663546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5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5131-3520-4574-9F81-EB418B63A857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55F3-A761-48C3-8945-12281BCF5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6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3044824"/>
            <a:ext cx="5656263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4"/>
            <a:ext cx="5658485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5FD9-E9AC-4F75-A820-EC96F2A3E04A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ED5E-D7BE-455C-9A64-A7BE29F672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0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D5AF-CA64-47EE-A0B2-9BB321439785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5A96-6070-4555-B736-F2A648601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4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C26D-8B4E-4211-99B6-1FAC428505F2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77D9-A6EF-4760-BDD9-039F6F068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6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69" y="382271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BFEA-EA37-4DB0-B1B8-01959970CC59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5E16-9B18-4D66-AB67-2401940D4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1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7BF0-927A-4B21-9AA0-F80466E1CD6E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4B6D-EDF1-4ED1-9E90-BB949C30A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0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8897938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129398-CD54-4DDE-B7E3-F6909FD42E6E}" type="datetime1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8897938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8897938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45B28-AADE-4663-9ADA-221738AF97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Shopping list: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5440679"/>
            <a:ext cx="11668125" cy="3998595"/>
          </a:xfrm>
        </p:spPr>
        <p:txBody>
          <a:bodyPr/>
          <a:lstStyle/>
          <a:p>
            <a:r>
              <a:rPr lang="en-GB" dirty="0" smtClean="0"/>
              <a:t>HVStripv1 Sr-90 Min-I signals</a:t>
            </a:r>
          </a:p>
          <a:p>
            <a:r>
              <a:rPr lang="en-GB" dirty="0" smtClean="0"/>
              <a:t>TJ p-on-p CHESS1 passives - VI and CV curves</a:t>
            </a:r>
          </a:p>
          <a:p>
            <a:r>
              <a:rPr lang="en-GB" dirty="0" smtClean="0"/>
              <a:t>CHESS1 – Connecting passive to amp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5830C-92ED-477C-AB68-9C6EB2D4BCC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7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3" y="2239963"/>
            <a:ext cx="12429460" cy="6702018"/>
          </a:xfrm>
        </p:spPr>
        <p:txBody>
          <a:bodyPr/>
          <a:lstStyle/>
          <a:p>
            <a:r>
              <a:rPr lang="en-GB" dirty="0" smtClean="0"/>
              <a:t>HVStrip1 showing signs of increased signal with increased bias voltage</a:t>
            </a:r>
          </a:p>
          <a:p>
            <a:r>
              <a:rPr lang="en-GB" dirty="0" smtClean="0"/>
              <a:t>Passive devices on TJ CHESS1 Can hold voltage if you bias the input pad</a:t>
            </a:r>
          </a:p>
          <a:p>
            <a:pPr lvl="1"/>
            <a:r>
              <a:rPr lang="en-GB" dirty="0" smtClean="0"/>
              <a:t>This will not work on active devices because of a current path to the on-sensor amplifier. </a:t>
            </a:r>
          </a:p>
          <a:p>
            <a:pPr lvl="2"/>
            <a:r>
              <a:rPr lang="en-GB" dirty="0" smtClean="0">
                <a:solidFill>
                  <a:srgbClr val="0000FF"/>
                </a:solidFill>
              </a:rPr>
              <a:t>But we CAN AC couple the passive devices to the stand-alone amplifiers on the chip! So we are going to try this.</a:t>
            </a:r>
          </a:p>
          <a:p>
            <a:pPr lvl="1"/>
            <a:r>
              <a:rPr lang="en-GB" dirty="0" smtClean="0"/>
              <a:t>CV curves obtained; how do they look?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Studying (again) how to run CHESS1 motherboard.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F1D6D-DE72-40FF-BA38-EEACE86AFF5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0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667890"/>
              </p:ext>
            </p:extLst>
          </p:nvPr>
        </p:nvGraphicFramePr>
        <p:xfrm>
          <a:off x="5380074" y="3487479"/>
          <a:ext cx="7421526" cy="511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00" y="0"/>
            <a:ext cx="11522075" cy="1600200"/>
          </a:xfrm>
        </p:spPr>
        <p:txBody>
          <a:bodyPr/>
          <a:lstStyle/>
          <a:p>
            <a:r>
              <a:rPr lang="en-GB" dirty="0" smtClean="0"/>
              <a:t>HVStripV1 revisited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40280"/>
            <a:ext cx="6294120" cy="7127003"/>
          </a:xfrm>
        </p:spPr>
        <p:txBody>
          <a:bodyPr/>
          <a:lstStyle/>
          <a:p>
            <a:r>
              <a:rPr lang="en-GB" dirty="0" smtClean="0"/>
              <a:t>HVStripV1</a:t>
            </a:r>
          </a:p>
          <a:p>
            <a:r>
              <a:rPr lang="en-GB" dirty="0" smtClean="0"/>
              <a:t>Sr-90 source and reading </a:t>
            </a:r>
            <a:r>
              <a:rPr lang="en-GB" dirty="0" err="1" smtClean="0"/>
              <a:t>ch</a:t>
            </a:r>
            <a:r>
              <a:rPr lang="en-GB" dirty="0" smtClean="0"/>
              <a:t>(13,1)</a:t>
            </a:r>
          </a:p>
          <a:p>
            <a:r>
              <a:rPr lang="en-GB" dirty="0" smtClean="0"/>
              <a:t>We see change with bias voltage</a:t>
            </a:r>
          </a:p>
          <a:p>
            <a:endParaRPr lang="en-GB" dirty="0"/>
          </a:p>
          <a:p>
            <a:r>
              <a:rPr lang="en-GB" dirty="0" smtClean="0"/>
              <a:t>Running with 40 volts over-night tonight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Self-triggered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Metal layers seem to stop non-min-I electrons.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355F3-A761-48C3-8945-12281BCF5BE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TJ p-on-p CHESS1 passive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2"/>
            <a:ext cx="11853493" cy="7095423"/>
          </a:xfrm>
        </p:spPr>
        <p:txBody>
          <a:bodyPr/>
          <a:lstStyle/>
          <a:p>
            <a:r>
              <a:rPr lang="en-GB" dirty="0" smtClean="0">
                <a:solidFill>
                  <a:srgbClr val="006600"/>
                </a:solidFill>
              </a:rPr>
              <a:t>New probe station at Oxford</a:t>
            </a:r>
          </a:p>
          <a:p>
            <a:r>
              <a:rPr lang="en-GB" dirty="0" smtClean="0">
                <a:solidFill>
                  <a:srgbClr val="006600"/>
                </a:solidFill>
              </a:rPr>
              <a:t>Chip floating</a:t>
            </a:r>
          </a:p>
          <a:p>
            <a:r>
              <a:rPr lang="en-GB" dirty="0" smtClean="0">
                <a:solidFill>
                  <a:srgbClr val="006600"/>
                </a:solidFill>
              </a:rPr>
              <a:t>Use probes to measure current and apply HV to passive diodes on the chip.</a:t>
            </a:r>
          </a:p>
          <a:p>
            <a:pPr lvl="1"/>
            <a:r>
              <a:rPr lang="en-GB" dirty="0" smtClean="0">
                <a:solidFill>
                  <a:srgbClr val="006600"/>
                </a:solidFill>
              </a:rPr>
              <a:t>Positive HV put on the signal pad</a:t>
            </a:r>
          </a:p>
          <a:p>
            <a:pPr lvl="1"/>
            <a:r>
              <a:rPr lang="en-GB" dirty="0" smtClean="0">
                <a:solidFill>
                  <a:srgbClr val="006600"/>
                </a:solidFill>
              </a:rPr>
              <a:t>Guard rings floating</a:t>
            </a:r>
          </a:p>
          <a:p>
            <a:pPr lvl="1"/>
            <a:r>
              <a:rPr lang="en-GB" dirty="0" err="1" smtClean="0">
                <a:solidFill>
                  <a:srgbClr val="006600"/>
                </a:solidFill>
              </a:rPr>
              <a:t>Vbias</a:t>
            </a:r>
            <a:r>
              <a:rPr lang="en-GB" dirty="0" smtClean="0">
                <a:solidFill>
                  <a:srgbClr val="006600"/>
                </a:solidFill>
              </a:rPr>
              <a:t> held to ground</a:t>
            </a:r>
          </a:p>
          <a:p>
            <a:r>
              <a:rPr lang="en-GB" dirty="0" smtClean="0">
                <a:solidFill>
                  <a:srgbClr val="006600"/>
                </a:solidFill>
              </a:rPr>
              <a:t>Similar procedure for CV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F1D6D-DE72-40FF-BA38-EEACE86AFF5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4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07" y="734599"/>
            <a:ext cx="10988599" cy="732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1463" y="8316072"/>
            <a:ext cx="79496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They hold positive voltage </a:t>
            </a:r>
            <a:r>
              <a:rPr lang="en-GB" dirty="0" smtClean="0">
                <a:solidFill>
                  <a:srgbClr val="0000FF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 Todd gets excited again!</a:t>
            </a:r>
            <a:endParaRPr lang="en-GB" dirty="0">
              <a:solidFill>
                <a:srgbClr val="0000FF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089337"/>
          </a:xfrm>
        </p:spPr>
        <p:txBody>
          <a:bodyPr/>
          <a:lstStyle/>
          <a:p>
            <a:pPr algn="ctr"/>
            <a:r>
              <a:rPr lang="en-GB" dirty="0" smtClean="0"/>
              <a:t>CV Chip 6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8" y="1373021"/>
            <a:ext cx="5444680" cy="33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34" y="1373022"/>
            <a:ext cx="5444681" cy="332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99" y="5002222"/>
            <a:ext cx="5450403" cy="333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798" y="8475560"/>
            <a:ext cx="100800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Can we figure out a way to amplify a </a:t>
            </a:r>
            <a:r>
              <a:rPr lang="en-GB" dirty="0" err="1" smtClean="0">
                <a:solidFill>
                  <a:srgbClr val="0000FF"/>
                </a:solidFill>
                <a:latin typeface="Bauhaus 93" panose="04030905020B02020C02" pitchFamily="82" charset="0"/>
              </a:rPr>
              <a:t>fullly</a:t>
            </a:r>
            <a:r>
              <a:rPr lang="en-GB" dirty="0" smtClean="0">
                <a:solidFill>
                  <a:srgbClr val="0000FF"/>
                </a:solidFill>
                <a:latin typeface="Bauhaus 93" panose="04030905020B02020C02" pitchFamily="82" charset="0"/>
              </a:rPr>
              <a:t> depleted passive sensor??</a:t>
            </a:r>
            <a:endParaRPr lang="en-GB" dirty="0">
              <a:solidFill>
                <a:srgbClr val="0000FF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718050"/>
            <a:ext cx="5775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 Number Placeholder 1"/>
          <p:cNvSpPr txBox="1">
            <a:spLocks/>
          </p:cNvSpPr>
          <p:nvPr/>
        </p:nvSpPr>
        <p:spPr bwMode="auto">
          <a:xfrm>
            <a:off x="11403013" y="9118600"/>
            <a:ext cx="1206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p. </a:t>
            </a:r>
            <a:fld id="{8C9B79FB-B762-497E-9318-AE1595FE9C9C}" type="slidenum">
              <a:rPr lang="en-GB" altLang="en-US" sz="1800" b="1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800" b="1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588"/>
            <a:ext cx="80422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TJ-CHESS-1 </a:t>
            </a:r>
            <a:r>
              <a:rPr lang="en-US" altLang="en-US" sz="2400" b="1" dirty="0" err="1"/>
              <a:t>PonP</a:t>
            </a:r>
            <a:r>
              <a:rPr lang="en-US" altLang="en-US" sz="2400" b="1" dirty="0"/>
              <a:t> daughterboard – bonding diagram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Each of the following pages shows a portion of the bonds needed. Please combine all bonds shown.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This diagram applies to both the </a:t>
            </a:r>
            <a:r>
              <a:rPr lang="en-US" altLang="en-US" sz="2000" dirty="0" smtClean="0"/>
              <a:t>v1 blue and v2 </a:t>
            </a:r>
            <a:r>
              <a:rPr lang="en-US" altLang="en-US" sz="2000" dirty="0"/>
              <a:t>black </a:t>
            </a:r>
            <a:r>
              <a:rPr lang="en-US" altLang="en-US" sz="2000" dirty="0" err="1"/>
              <a:t>PonP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daughterboards</a:t>
            </a:r>
            <a:r>
              <a:rPr lang="en-US" altLang="en-US" sz="2000" dirty="0"/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61046"/>
              </p:ext>
            </p:extLst>
          </p:nvPr>
        </p:nvGraphicFramePr>
        <p:xfrm>
          <a:off x="8137525" y="296863"/>
          <a:ext cx="4406900" cy="21940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1775"/>
                <a:gridCol w="2055125"/>
              </a:tblGrid>
              <a:tr h="457049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Bonding Layout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59" marB="45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X21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59" marB="45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49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Version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59" marB="45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59" marB="45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49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Date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59" marB="45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02/08/2016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59" marB="45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779">
                <a:tc gridSpan="2"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Changes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since previous version: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v1: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experimental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659" marB="45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89972"/>
              </p:ext>
            </p:extLst>
          </p:nvPr>
        </p:nvGraphicFramePr>
        <p:xfrm>
          <a:off x="311150" y="4802188"/>
          <a:ext cx="558165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688"/>
                <a:gridCol w="2988962"/>
              </a:tblGrid>
              <a:tr h="44543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Pad group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Structure(s) bonded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Pad group FA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Pad group FB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Pad group FC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Pad group CA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Pad group CB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Pad group CC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Pad group CD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34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Passive pixels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 pads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17, 18, 19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01" name="Rectangle 5"/>
          <p:cNvSpPr>
            <a:spLocks noChangeArrowheads="1"/>
          </p:cNvSpPr>
          <p:nvPr/>
        </p:nvSpPr>
        <p:spPr bwMode="auto">
          <a:xfrm>
            <a:off x="201613" y="4098925"/>
            <a:ext cx="5691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00"/>
                </a:solidFill>
              </a:rPr>
              <a:t>Which structures are bonded in this layout:</a:t>
            </a:r>
            <a:endParaRPr lang="en-GB" altLang="en-US" b="1"/>
          </a:p>
        </p:txBody>
      </p:sp>
      <p:sp>
        <p:nvSpPr>
          <p:cNvPr id="2102" name="Rectangle 9"/>
          <p:cNvSpPr>
            <a:spLocks noChangeArrowheads="1"/>
          </p:cNvSpPr>
          <p:nvPr/>
        </p:nvSpPr>
        <p:spPr bwMode="auto">
          <a:xfrm>
            <a:off x="6796088" y="2739311"/>
            <a:ext cx="60055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</a:rPr>
              <a:t>This is a new layout for connecting the passive pixels to the amplifiers. It is NOT in the document “OverMOS1_PPD_testing_proposal.docx” by Fergus Wilson. See </a:t>
            </a:r>
            <a:r>
              <a:rPr lang="en-US" altLang="en-US" sz="1800" dirty="0" smtClean="0">
                <a:solidFill>
                  <a:schemeClr val="accent6">
                    <a:lumMod val="50000"/>
                  </a:schemeClr>
                </a:solidFill>
              </a:rPr>
              <a:t>Richard or Todd 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</a:rPr>
              <a:t>for feedback/input/coffee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03" name="Rectangle 5"/>
          <p:cNvSpPr>
            <a:spLocks noChangeArrowheads="1"/>
          </p:cNvSpPr>
          <p:nvPr/>
        </p:nvSpPr>
        <p:spPr bwMode="auto">
          <a:xfrm>
            <a:off x="6823075" y="4098925"/>
            <a:ext cx="507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00"/>
                </a:solidFill>
              </a:rPr>
              <a:t>TJ-CHESS-1 PonP structure numbering:</a:t>
            </a:r>
            <a:endParaRPr lang="en-GB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1906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49225" y="153988"/>
            <a:ext cx="82073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TJ-CHESS-1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PonP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daughterboard – bonding diagram</a:t>
            </a:r>
            <a:endParaRPr lang="en-US" altLang="en-US" sz="8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altLang="en-US" sz="105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altLang="en-US" sz="3200" dirty="0" smtClean="0">
                <a:solidFill>
                  <a:schemeClr val="bg1"/>
                </a:solidFill>
              </a:rPr>
              <a:t>- introductory page</a:t>
            </a:r>
            <a:endParaRPr lang="en-GB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2563" y="9266238"/>
            <a:ext cx="1206500" cy="285750"/>
          </a:xfrm>
        </p:spPr>
        <p:txBody>
          <a:bodyPr/>
          <a:lstStyle/>
          <a:p>
            <a:pPr>
              <a:defRPr/>
            </a:pPr>
            <a:r>
              <a:rPr lang="en-GB" sz="1800" b="1" dirty="0" smtClean="0">
                <a:solidFill>
                  <a:schemeClr val="bg1"/>
                </a:solidFill>
              </a:rPr>
              <a:t>p. </a:t>
            </a:r>
            <a:fld id="{F0ADE8DB-99CE-41D4-8D85-23117AF26705}" type="slidenum">
              <a:rPr lang="en-GB" sz="18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 rot="-5400000">
            <a:off x="2386807" y="5952331"/>
            <a:ext cx="946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VDD3V3</a:t>
            </a:r>
          </a:p>
        </p:txBody>
      </p:sp>
      <p:sp>
        <p:nvSpPr>
          <p:cNvPr id="3078" name="Slide Number Placeholder 1"/>
          <p:cNvSpPr txBox="1">
            <a:spLocks/>
          </p:cNvSpPr>
          <p:nvPr/>
        </p:nvSpPr>
        <p:spPr bwMode="auto">
          <a:xfrm rot="-5400000">
            <a:off x="3135312" y="5243513"/>
            <a:ext cx="33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79" name="Slide Number Placeholder 1"/>
          <p:cNvSpPr txBox="1">
            <a:spLocks/>
          </p:cNvSpPr>
          <p:nvPr/>
        </p:nvSpPr>
        <p:spPr bwMode="auto">
          <a:xfrm>
            <a:off x="3098800" y="3060700"/>
            <a:ext cx="1447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Pad Groups</a:t>
            </a: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843463"/>
            <a:ext cx="41243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Slide Number Placeholder 1"/>
          <p:cNvSpPr txBox="1">
            <a:spLocks/>
          </p:cNvSpPr>
          <p:nvPr/>
        </p:nvSpPr>
        <p:spPr bwMode="auto">
          <a:xfrm>
            <a:off x="11352213" y="2249488"/>
            <a:ext cx="14493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Pad Groups</a:t>
            </a:r>
          </a:p>
        </p:txBody>
      </p:sp>
      <p:sp>
        <p:nvSpPr>
          <p:cNvPr id="3082" name="Slide Number Placeholder 1"/>
          <p:cNvSpPr txBox="1">
            <a:spLocks/>
          </p:cNvSpPr>
          <p:nvPr/>
        </p:nvSpPr>
        <p:spPr bwMode="auto">
          <a:xfrm>
            <a:off x="3478213" y="4003675"/>
            <a:ext cx="7445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</a:rPr>
              <a:t>FC</a:t>
            </a:r>
          </a:p>
        </p:txBody>
      </p:sp>
      <p:sp>
        <p:nvSpPr>
          <p:cNvPr id="3083" name="Slide Number Placeholder 1"/>
          <p:cNvSpPr txBox="1">
            <a:spLocks/>
          </p:cNvSpPr>
          <p:nvPr/>
        </p:nvSpPr>
        <p:spPr bwMode="auto">
          <a:xfrm>
            <a:off x="3478213" y="6032500"/>
            <a:ext cx="7445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</a:rPr>
              <a:t>FB</a:t>
            </a:r>
            <a:endParaRPr lang="en-GB" altLang="en-US" sz="2800" b="1">
              <a:solidFill>
                <a:schemeClr val="bg1"/>
              </a:solidFill>
            </a:endParaRPr>
          </a:p>
        </p:txBody>
      </p:sp>
      <p:sp>
        <p:nvSpPr>
          <p:cNvPr id="3084" name="Slide Number Placeholder 1"/>
          <p:cNvSpPr txBox="1">
            <a:spLocks/>
          </p:cNvSpPr>
          <p:nvPr/>
        </p:nvSpPr>
        <p:spPr bwMode="auto">
          <a:xfrm>
            <a:off x="3478213" y="7475538"/>
            <a:ext cx="7445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</a:rPr>
              <a:t>FA</a:t>
            </a:r>
            <a:endParaRPr lang="en-GB" altLang="en-US" sz="2800" b="1">
              <a:solidFill>
                <a:schemeClr val="bg1"/>
              </a:solidFill>
            </a:endParaRPr>
          </a:p>
        </p:txBody>
      </p:sp>
      <p:sp>
        <p:nvSpPr>
          <p:cNvPr id="3085" name="Slide Number Placeholder 1"/>
          <p:cNvSpPr txBox="1">
            <a:spLocks/>
          </p:cNvSpPr>
          <p:nvPr/>
        </p:nvSpPr>
        <p:spPr bwMode="auto">
          <a:xfrm>
            <a:off x="12180888" y="5267325"/>
            <a:ext cx="7445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CC</a:t>
            </a:r>
          </a:p>
        </p:txBody>
      </p:sp>
      <p:sp>
        <p:nvSpPr>
          <p:cNvPr id="3086" name="Slide Number Placeholder 1"/>
          <p:cNvSpPr txBox="1">
            <a:spLocks/>
          </p:cNvSpPr>
          <p:nvPr/>
        </p:nvSpPr>
        <p:spPr bwMode="auto">
          <a:xfrm>
            <a:off x="12180888" y="6762750"/>
            <a:ext cx="7445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CB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087" name="Slide Number Placeholder 1"/>
          <p:cNvSpPr txBox="1">
            <a:spLocks/>
          </p:cNvSpPr>
          <p:nvPr/>
        </p:nvSpPr>
        <p:spPr bwMode="auto">
          <a:xfrm>
            <a:off x="12180888" y="8204200"/>
            <a:ext cx="7445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CA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3088" name="Slide Number Placeholder 1"/>
          <p:cNvSpPr txBox="1">
            <a:spLocks/>
          </p:cNvSpPr>
          <p:nvPr/>
        </p:nvSpPr>
        <p:spPr bwMode="auto">
          <a:xfrm>
            <a:off x="12180888" y="3432175"/>
            <a:ext cx="7445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3089" name="Rectangle 4"/>
          <p:cNvSpPr>
            <a:spLocks noChangeArrowheads="1"/>
          </p:cNvSpPr>
          <p:nvPr/>
        </p:nvSpPr>
        <p:spPr bwMode="auto">
          <a:xfrm rot="-5400000">
            <a:off x="1839913" y="5951538"/>
            <a:ext cx="1127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VSS (GND)</a:t>
            </a:r>
          </a:p>
        </p:txBody>
      </p:sp>
      <p:sp>
        <p:nvSpPr>
          <p:cNvPr id="3090" name="Rectangle 4"/>
          <p:cNvSpPr>
            <a:spLocks noChangeArrowheads="1"/>
          </p:cNvSpPr>
          <p:nvPr/>
        </p:nvSpPr>
        <p:spPr bwMode="auto">
          <a:xfrm rot="-5400000">
            <a:off x="1712119" y="5952331"/>
            <a:ext cx="895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VDD1V8</a:t>
            </a:r>
          </a:p>
        </p:txBody>
      </p:sp>
      <p:sp>
        <p:nvSpPr>
          <p:cNvPr id="3091" name="Rectangle 4"/>
          <p:cNvSpPr>
            <a:spLocks noChangeArrowheads="1"/>
          </p:cNvSpPr>
          <p:nvPr/>
        </p:nvSpPr>
        <p:spPr bwMode="auto">
          <a:xfrm rot="-5400000">
            <a:off x="1424782" y="5952331"/>
            <a:ext cx="1022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Bias_GR1</a:t>
            </a:r>
          </a:p>
        </p:txBody>
      </p:sp>
      <p:sp>
        <p:nvSpPr>
          <p:cNvPr id="3092" name="Rectangle 4"/>
          <p:cNvSpPr>
            <a:spLocks noChangeArrowheads="1"/>
          </p:cNvSpPr>
          <p:nvPr/>
        </p:nvSpPr>
        <p:spPr bwMode="auto">
          <a:xfrm rot="-5400000">
            <a:off x="2132807" y="5952331"/>
            <a:ext cx="99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Bias_GR2</a:t>
            </a:r>
          </a:p>
        </p:txBody>
      </p:sp>
      <p:sp>
        <p:nvSpPr>
          <p:cNvPr id="3093" name="Rectangle 4"/>
          <p:cNvSpPr>
            <a:spLocks noChangeArrowheads="1"/>
          </p:cNvSpPr>
          <p:nvPr/>
        </p:nvSpPr>
        <p:spPr bwMode="auto">
          <a:xfrm rot="-5400000">
            <a:off x="937419" y="5952331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vPreAmpCascN</a:t>
            </a:r>
          </a:p>
        </p:txBody>
      </p:sp>
      <p:sp>
        <p:nvSpPr>
          <p:cNvPr id="3094" name="Rectangle 4"/>
          <p:cNvSpPr>
            <a:spLocks noChangeArrowheads="1"/>
          </p:cNvSpPr>
          <p:nvPr/>
        </p:nvSpPr>
        <p:spPr bwMode="auto">
          <a:xfrm rot="-5400000">
            <a:off x="765175" y="5951538"/>
            <a:ext cx="1395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vShaperCascN</a:t>
            </a:r>
          </a:p>
        </p:txBody>
      </p:sp>
      <p:sp>
        <p:nvSpPr>
          <p:cNvPr id="3095" name="Rectangle 4"/>
          <p:cNvSpPr>
            <a:spLocks noChangeArrowheads="1"/>
          </p:cNvSpPr>
          <p:nvPr/>
        </p:nvSpPr>
        <p:spPr bwMode="auto">
          <a:xfrm rot="-5400000">
            <a:off x="782638" y="5951537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iBias_SF</a:t>
            </a:r>
          </a:p>
        </p:txBody>
      </p:sp>
      <p:sp>
        <p:nvSpPr>
          <p:cNvPr id="3096" name="Rectangle 4"/>
          <p:cNvSpPr>
            <a:spLocks noChangeArrowheads="1"/>
          </p:cNvSpPr>
          <p:nvPr/>
        </p:nvSpPr>
        <p:spPr bwMode="auto">
          <a:xfrm rot="-5400000">
            <a:off x="371476" y="5951537"/>
            <a:ext cx="1270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iBiasPreAmp </a:t>
            </a:r>
          </a:p>
        </p:txBody>
      </p:sp>
      <p:sp>
        <p:nvSpPr>
          <p:cNvPr id="3097" name="Rectangle 4"/>
          <p:cNvSpPr>
            <a:spLocks noChangeArrowheads="1"/>
          </p:cNvSpPr>
          <p:nvPr/>
        </p:nvSpPr>
        <p:spPr bwMode="auto">
          <a:xfrm rot="-5400000">
            <a:off x="180975" y="5951538"/>
            <a:ext cx="1177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iBiasShaper </a:t>
            </a:r>
          </a:p>
        </p:txBody>
      </p:sp>
      <p:sp>
        <p:nvSpPr>
          <p:cNvPr id="3098" name="Rectangle 4"/>
          <p:cNvSpPr>
            <a:spLocks noChangeArrowheads="1"/>
          </p:cNvSpPr>
          <p:nvPr/>
        </p:nvSpPr>
        <p:spPr bwMode="auto">
          <a:xfrm rot="-5400000">
            <a:off x="-223837" y="5951538"/>
            <a:ext cx="123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preRstInt_in </a:t>
            </a:r>
          </a:p>
        </p:txBody>
      </p:sp>
      <p:sp>
        <p:nvSpPr>
          <p:cNvPr id="3099" name="Slide Number Placeholder 1"/>
          <p:cNvSpPr txBox="1">
            <a:spLocks/>
          </p:cNvSpPr>
          <p:nvPr/>
        </p:nvSpPr>
        <p:spPr bwMode="auto">
          <a:xfrm rot="-5400000">
            <a:off x="3135312" y="4014788"/>
            <a:ext cx="33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00" name="Slide Number Placeholder 1"/>
          <p:cNvSpPr txBox="1">
            <a:spLocks/>
          </p:cNvSpPr>
          <p:nvPr/>
        </p:nvSpPr>
        <p:spPr bwMode="auto">
          <a:xfrm rot="-5400000">
            <a:off x="3135312" y="6780213"/>
            <a:ext cx="33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01" name="Slide Number Placeholder 1"/>
          <p:cNvSpPr txBox="1">
            <a:spLocks/>
          </p:cNvSpPr>
          <p:nvPr/>
        </p:nvSpPr>
        <p:spPr bwMode="auto">
          <a:xfrm rot="-5400000">
            <a:off x="3135312" y="5551488"/>
            <a:ext cx="33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02" name="Slide Number Placeholder 1"/>
          <p:cNvSpPr txBox="1">
            <a:spLocks/>
          </p:cNvSpPr>
          <p:nvPr/>
        </p:nvSpPr>
        <p:spPr bwMode="auto">
          <a:xfrm rot="-5400000">
            <a:off x="3136106" y="8295482"/>
            <a:ext cx="3317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03" name="Slide Number Placeholder 1"/>
          <p:cNvSpPr txBox="1">
            <a:spLocks/>
          </p:cNvSpPr>
          <p:nvPr/>
        </p:nvSpPr>
        <p:spPr bwMode="auto">
          <a:xfrm rot="-5400000">
            <a:off x="3136106" y="7066757"/>
            <a:ext cx="3317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04" name="Slide Number Placeholder 1"/>
          <p:cNvSpPr txBox="1">
            <a:spLocks/>
          </p:cNvSpPr>
          <p:nvPr/>
        </p:nvSpPr>
        <p:spPr bwMode="auto">
          <a:xfrm rot="-5400000">
            <a:off x="12219781" y="9014619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05" name="Slide Number Placeholder 1"/>
          <p:cNvSpPr txBox="1">
            <a:spLocks/>
          </p:cNvSpPr>
          <p:nvPr/>
        </p:nvSpPr>
        <p:spPr bwMode="auto">
          <a:xfrm rot="-5400000">
            <a:off x="12219781" y="7785894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06" name="Slide Number Placeholder 1"/>
          <p:cNvSpPr txBox="1">
            <a:spLocks/>
          </p:cNvSpPr>
          <p:nvPr/>
        </p:nvSpPr>
        <p:spPr bwMode="auto">
          <a:xfrm rot="-5400000">
            <a:off x="12219781" y="7474744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07" name="Slide Number Placeholder 1"/>
          <p:cNvSpPr txBox="1">
            <a:spLocks/>
          </p:cNvSpPr>
          <p:nvPr/>
        </p:nvSpPr>
        <p:spPr bwMode="auto">
          <a:xfrm rot="-5400000">
            <a:off x="12219781" y="6246019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08" name="Slide Number Placeholder 1"/>
          <p:cNvSpPr txBox="1">
            <a:spLocks/>
          </p:cNvSpPr>
          <p:nvPr/>
        </p:nvSpPr>
        <p:spPr bwMode="auto">
          <a:xfrm rot="-5400000">
            <a:off x="12219781" y="5957094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09" name="Slide Number Placeholder 1"/>
          <p:cNvSpPr txBox="1">
            <a:spLocks/>
          </p:cNvSpPr>
          <p:nvPr/>
        </p:nvSpPr>
        <p:spPr bwMode="auto">
          <a:xfrm rot="-5400000">
            <a:off x="12219781" y="4728369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110" name="Slide Number Placeholder 1"/>
          <p:cNvSpPr txBox="1">
            <a:spLocks/>
          </p:cNvSpPr>
          <p:nvPr/>
        </p:nvSpPr>
        <p:spPr bwMode="auto">
          <a:xfrm rot="-5400000">
            <a:off x="12219781" y="3828257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11" name="Slide Number Placeholder 1"/>
          <p:cNvSpPr txBox="1">
            <a:spLocks/>
          </p:cNvSpPr>
          <p:nvPr/>
        </p:nvSpPr>
        <p:spPr bwMode="auto">
          <a:xfrm rot="-5400000">
            <a:off x="12219781" y="3298032"/>
            <a:ext cx="333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12" name="Slide Number Placeholder 1"/>
          <p:cNvSpPr txBox="1">
            <a:spLocks/>
          </p:cNvSpPr>
          <p:nvPr/>
        </p:nvSpPr>
        <p:spPr bwMode="auto">
          <a:xfrm rot="-5400000">
            <a:off x="11952288" y="4178300"/>
            <a:ext cx="88741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AMP_IN</a:t>
            </a:r>
          </a:p>
        </p:txBody>
      </p:sp>
      <p:sp>
        <p:nvSpPr>
          <p:cNvPr id="3113" name="Slide Number Placeholder 1"/>
          <p:cNvSpPr txBox="1">
            <a:spLocks/>
          </p:cNvSpPr>
          <p:nvPr/>
        </p:nvSpPr>
        <p:spPr bwMode="auto">
          <a:xfrm>
            <a:off x="9188450" y="1922463"/>
            <a:ext cx="17319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Passive Pixel Pads</a:t>
            </a:r>
          </a:p>
        </p:txBody>
      </p:sp>
      <p:sp>
        <p:nvSpPr>
          <p:cNvPr id="3114" name="Slide Number Placeholder 1"/>
          <p:cNvSpPr txBox="1">
            <a:spLocks/>
          </p:cNvSpPr>
          <p:nvPr/>
        </p:nvSpPr>
        <p:spPr bwMode="auto">
          <a:xfrm>
            <a:off x="4930775" y="8207375"/>
            <a:ext cx="55594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Chip pad - high voltage bias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Pad size: </a:t>
            </a:r>
            <a:r>
              <a:rPr lang="el-GR" altLang="en-US" sz="1800">
                <a:solidFill>
                  <a:schemeClr val="bg1"/>
                </a:solidFill>
              </a:rPr>
              <a:t>6186.8μ</a:t>
            </a:r>
            <a:r>
              <a:rPr lang="en-GB" altLang="en-US" sz="1800">
                <a:solidFill>
                  <a:schemeClr val="bg1"/>
                </a:solidFill>
              </a:rPr>
              <a:t>m x 5517.4</a:t>
            </a:r>
            <a:r>
              <a:rPr lang="el-GR" altLang="en-US" sz="1800">
                <a:solidFill>
                  <a:schemeClr val="bg1"/>
                </a:solidFill>
              </a:rPr>
              <a:t>μ</a:t>
            </a:r>
            <a:r>
              <a:rPr lang="en-GB" altLang="en-US" sz="1800">
                <a:solidFill>
                  <a:schemeClr val="bg1"/>
                </a:solidFill>
              </a:rPr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Expected diced chip size is: max </a:t>
            </a:r>
            <a:r>
              <a:rPr lang="el-GR" altLang="en-US" sz="1800">
                <a:solidFill>
                  <a:schemeClr val="bg1"/>
                </a:solidFill>
              </a:rPr>
              <a:t>598</a:t>
            </a:r>
            <a:r>
              <a:rPr lang="en-GB" altLang="en-US" sz="1800">
                <a:solidFill>
                  <a:schemeClr val="bg1"/>
                </a:solidFill>
              </a:rPr>
              <a:t>9</a:t>
            </a:r>
            <a:r>
              <a:rPr lang="el-GR" altLang="en-US" sz="1800">
                <a:solidFill>
                  <a:schemeClr val="bg1"/>
                </a:solidFill>
              </a:rPr>
              <a:t>μ</a:t>
            </a:r>
            <a:r>
              <a:rPr lang="en-GB" altLang="en-US" sz="1800">
                <a:solidFill>
                  <a:schemeClr val="bg1"/>
                </a:solidFill>
              </a:rPr>
              <a:t>m x 5217.4</a:t>
            </a:r>
            <a:r>
              <a:rPr lang="el-GR" altLang="en-US" sz="1800">
                <a:solidFill>
                  <a:schemeClr val="bg1"/>
                </a:solidFill>
              </a:rPr>
              <a:t>μ</a:t>
            </a:r>
            <a:r>
              <a:rPr lang="en-GB" alt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115" name="Rectangle 4"/>
          <p:cNvSpPr>
            <a:spLocks noChangeArrowheads="1"/>
          </p:cNvSpPr>
          <p:nvPr/>
        </p:nvSpPr>
        <p:spPr bwMode="auto">
          <a:xfrm rot="-5400000">
            <a:off x="11470482" y="6473031"/>
            <a:ext cx="946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VDD3V3</a:t>
            </a:r>
          </a:p>
        </p:txBody>
      </p:sp>
      <p:sp>
        <p:nvSpPr>
          <p:cNvPr id="3116" name="Rectangle 4"/>
          <p:cNvSpPr>
            <a:spLocks noChangeArrowheads="1"/>
          </p:cNvSpPr>
          <p:nvPr/>
        </p:nvSpPr>
        <p:spPr bwMode="auto">
          <a:xfrm rot="-5400000">
            <a:off x="10924381" y="6473032"/>
            <a:ext cx="1127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VSS (GND)</a:t>
            </a:r>
          </a:p>
        </p:txBody>
      </p:sp>
      <p:sp>
        <p:nvSpPr>
          <p:cNvPr id="3117" name="Rectangle 4"/>
          <p:cNvSpPr>
            <a:spLocks noChangeArrowheads="1"/>
          </p:cNvSpPr>
          <p:nvPr/>
        </p:nvSpPr>
        <p:spPr bwMode="auto">
          <a:xfrm rot="-5400000">
            <a:off x="10797382" y="6473031"/>
            <a:ext cx="895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VDD1V8</a:t>
            </a:r>
          </a:p>
        </p:txBody>
      </p:sp>
      <p:sp>
        <p:nvSpPr>
          <p:cNvPr id="3118" name="Rectangle 4"/>
          <p:cNvSpPr>
            <a:spLocks noChangeArrowheads="1"/>
          </p:cNvSpPr>
          <p:nvPr/>
        </p:nvSpPr>
        <p:spPr bwMode="auto">
          <a:xfrm rot="-5400000">
            <a:off x="10509251" y="6472237"/>
            <a:ext cx="1022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Bias_GR1</a:t>
            </a:r>
          </a:p>
        </p:txBody>
      </p:sp>
      <p:sp>
        <p:nvSpPr>
          <p:cNvPr id="3119" name="Rectangle 4"/>
          <p:cNvSpPr>
            <a:spLocks noChangeArrowheads="1"/>
          </p:cNvSpPr>
          <p:nvPr/>
        </p:nvSpPr>
        <p:spPr bwMode="auto">
          <a:xfrm rot="-5400000">
            <a:off x="11218069" y="6473031"/>
            <a:ext cx="996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Bias_GR2</a:t>
            </a:r>
          </a:p>
        </p:txBody>
      </p:sp>
      <p:sp>
        <p:nvSpPr>
          <p:cNvPr id="3120" name="Rectangle 4"/>
          <p:cNvSpPr>
            <a:spLocks noChangeArrowheads="1"/>
          </p:cNvSpPr>
          <p:nvPr/>
        </p:nvSpPr>
        <p:spPr bwMode="auto">
          <a:xfrm rot="-5400000">
            <a:off x="10021888" y="6472237"/>
            <a:ext cx="151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vPreAmpCascN</a:t>
            </a:r>
          </a:p>
        </p:txBody>
      </p:sp>
      <p:sp>
        <p:nvSpPr>
          <p:cNvPr id="3121" name="Rectangle 4"/>
          <p:cNvSpPr>
            <a:spLocks noChangeArrowheads="1"/>
          </p:cNvSpPr>
          <p:nvPr/>
        </p:nvSpPr>
        <p:spPr bwMode="auto">
          <a:xfrm rot="-5400000">
            <a:off x="9849644" y="6471444"/>
            <a:ext cx="1395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vShaperCascN</a:t>
            </a:r>
          </a:p>
        </p:txBody>
      </p:sp>
      <p:sp>
        <p:nvSpPr>
          <p:cNvPr id="3122" name="Rectangle 4"/>
          <p:cNvSpPr>
            <a:spLocks noChangeArrowheads="1"/>
          </p:cNvSpPr>
          <p:nvPr/>
        </p:nvSpPr>
        <p:spPr bwMode="auto">
          <a:xfrm rot="-5400000">
            <a:off x="9867107" y="6473031"/>
            <a:ext cx="908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iBias_SF</a:t>
            </a:r>
          </a:p>
        </p:txBody>
      </p:sp>
      <p:sp>
        <p:nvSpPr>
          <p:cNvPr id="3123" name="Rectangle 4"/>
          <p:cNvSpPr>
            <a:spLocks noChangeArrowheads="1"/>
          </p:cNvSpPr>
          <p:nvPr/>
        </p:nvSpPr>
        <p:spPr bwMode="auto">
          <a:xfrm rot="-5400000">
            <a:off x="9455944" y="6473031"/>
            <a:ext cx="127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iBiasPreAmp </a:t>
            </a:r>
          </a:p>
        </p:txBody>
      </p:sp>
      <p:sp>
        <p:nvSpPr>
          <p:cNvPr id="3124" name="Rectangle 4"/>
          <p:cNvSpPr>
            <a:spLocks noChangeArrowheads="1"/>
          </p:cNvSpPr>
          <p:nvPr/>
        </p:nvSpPr>
        <p:spPr bwMode="auto">
          <a:xfrm rot="-5400000">
            <a:off x="9265444" y="6473032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iBiasShaper </a:t>
            </a:r>
          </a:p>
        </p:txBody>
      </p:sp>
      <p:sp>
        <p:nvSpPr>
          <p:cNvPr id="3125" name="Rectangle 4"/>
          <p:cNvSpPr>
            <a:spLocks noChangeArrowheads="1"/>
          </p:cNvSpPr>
          <p:nvPr/>
        </p:nvSpPr>
        <p:spPr bwMode="auto">
          <a:xfrm rot="-5400000">
            <a:off x="8860631" y="6473032"/>
            <a:ext cx="1235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preRstInt_in </a:t>
            </a:r>
          </a:p>
        </p:txBody>
      </p:sp>
      <p:sp>
        <p:nvSpPr>
          <p:cNvPr id="3126" name="Rectangle 4"/>
          <p:cNvSpPr>
            <a:spLocks noChangeArrowheads="1"/>
          </p:cNvSpPr>
          <p:nvPr/>
        </p:nvSpPr>
        <p:spPr bwMode="auto">
          <a:xfrm rot="-5400000">
            <a:off x="6417469" y="6561932"/>
            <a:ext cx="2190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</a:rPr>
              <a:t>NOT TO SCALE</a:t>
            </a:r>
          </a:p>
        </p:txBody>
      </p:sp>
      <p:sp>
        <p:nvSpPr>
          <p:cNvPr id="3127" name="Slide Number Placeholder 1"/>
          <p:cNvSpPr txBox="1">
            <a:spLocks/>
          </p:cNvSpPr>
          <p:nvPr/>
        </p:nvSpPr>
        <p:spPr bwMode="auto">
          <a:xfrm rot="-5400000">
            <a:off x="2942431" y="7693819"/>
            <a:ext cx="7191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Vout</a:t>
            </a:r>
          </a:p>
        </p:txBody>
      </p:sp>
      <p:sp>
        <p:nvSpPr>
          <p:cNvPr id="3128" name="Slide Number Placeholder 1"/>
          <p:cNvSpPr txBox="1">
            <a:spLocks/>
          </p:cNvSpPr>
          <p:nvPr/>
        </p:nvSpPr>
        <p:spPr bwMode="auto">
          <a:xfrm rot="-5400000">
            <a:off x="2941637" y="6156326"/>
            <a:ext cx="720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Vout</a:t>
            </a:r>
          </a:p>
        </p:txBody>
      </p:sp>
      <p:sp>
        <p:nvSpPr>
          <p:cNvPr id="3129" name="Slide Number Placeholder 1"/>
          <p:cNvSpPr txBox="1">
            <a:spLocks/>
          </p:cNvSpPr>
          <p:nvPr/>
        </p:nvSpPr>
        <p:spPr bwMode="auto">
          <a:xfrm rot="-5400000">
            <a:off x="2942431" y="4634707"/>
            <a:ext cx="7191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Vout</a:t>
            </a:r>
          </a:p>
        </p:txBody>
      </p:sp>
      <p:sp>
        <p:nvSpPr>
          <p:cNvPr id="3130" name="Slide Number Placeholder 1"/>
          <p:cNvSpPr txBox="1">
            <a:spLocks/>
          </p:cNvSpPr>
          <p:nvPr/>
        </p:nvSpPr>
        <p:spPr bwMode="auto">
          <a:xfrm>
            <a:off x="2311400" y="8451850"/>
            <a:ext cx="19907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Small pads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130</a:t>
            </a:r>
            <a:r>
              <a:rPr lang="el-GR" altLang="en-US" sz="1800">
                <a:solidFill>
                  <a:schemeClr val="bg1"/>
                </a:solidFill>
              </a:rPr>
              <a:t>μ</a:t>
            </a:r>
            <a:r>
              <a:rPr lang="en-GB" altLang="en-US" sz="1800">
                <a:solidFill>
                  <a:schemeClr val="bg1"/>
                </a:solidFill>
              </a:rPr>
              <a:t>m x 300</a:t>
            </a:r>
            <a:r>
              <a:rPr lang="el-GR" altLang="en-US" sz="1800">
                <a:solidFill>
                  <a:schemeClr val="bg1"/>
                </a:solidFill>
              </a:rPr>
              <a:t>μ</a:t>
            </a:r>
            <a:r>
              <a:rPr lang="en-GB" altLang="en-US" sz="1800">
                <a:solidFill>
                  <a:schemeClr val="bg1"/>
                </a:solidFill>
              </a:rPr>
              <a:t>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with 100</a:t>
            </a:r>
            <a:r>
              <a:rPr lang="el-GR" altLang="en-US" sz="1800">
                <a:solidFill>
                  <a:schemeClr val="bg1"/>
                </a:solidFill>
              </a:rPr>
              <a:t>μ</a:t>
            </a:r>
            <a:r>
              <a:rPr lang="en-GB" altLang="en-US" sz="1800">
                <a:solidFill>
                  <a:schemeClr val="bg1"/>
                </a:solidFill>
              </a:rPr>
              <a:t>m gap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bg1"/>
              </a:solidFill>
            </a:endParaRPr>
          </a:p>
        </p:txBody>
      </p:sp>
      <p:sp>
        <p:nvSpPr>
          <p:cNvPr id="3131" name="Rectangle 4"/>
          <p:cNvSpPr>
            <a:spLocks noChangeArrowheads="1"/>
          </p:cNvSpPr>
          <p:nvPr/>
        </p:nvSpPr>
        <p:spPr bwMode="auto">
          <a:xfrm>
            <a:off x="622300" y="2466975"/>
            <a:ext cx="16113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1800">
                <a:solidFill>
                  <a:schemeClr val="bg1"/>
                </a:solidFill>
              </a:rPr>
              <a:t>Bonds anywhere along these long pads are equivalent.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1906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9225" y="153988"/>
            <a:ext cx="82073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TJ-CHESS-1 PonP daughterboard – bonding diagram</a:t>
            </a: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[2/5] This page shows the outer or upper level (throw) of bond wires, for the passive pixels. Connect these second.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4557713"/>
            <a:ext cx="395605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1"/>
          <p:cNvSpPr txBox="1">
            <a:spLocks/>
          </p:cNvSpPr>
          <p:nvPr/>
        </p:nvSpPr>
        <p:spPr bwMode="auto">
          <a:xfrm>
            <a:off x="5245100" y="7380288"/>
            <a:ext cx="446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2" name="Slide Number Placeholder 1"/>
          <p:cNvSpPr txBox="1">
            <a:spLocks/>
          </p:cNvSpPr>
          <p:nvPr/>
        </p:nvSpPr>
        <p:spPr bwMode="auto">
          <a:xfrm>
            <a:off x="5245100" y="6467475"/>
            <a:ext cx="446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3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3" name="Slide Number Placeholder 1"/>
          <p:cNvSpPr txBox="1">
            <a:spLocks/>
          </p:cNvSpPr>
          <p:nvPr/>
        </p:nvSpPr>
        <p:spPr bwMode="auto">
          <a:xfrm>
            <a:off x="5245100" y="5219700"/>
            <a:ext cx="446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10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4" name="Slide Number Placeholder 1"/>
          <p:cNvSpPr txBox="1">
            <a:spLocks/>
          </p:cNvSpPr>
          <p:nvPr/>
        </p:nvSpPr>
        <p:spPr bwMode="auto">
          <a:xfrm>
            <a:off x="5740400" y="5219700"/>
            <a:ext cx="446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11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5" name="Slide Number Placeholder 1"/>
          <p:cNvSpPr txBox="1">
            <a:spLocks/>
          </p:cNvSpPr>
          <p:nvPr/>
        </p:nvSpPr>
        <p:spPr bwMode="auto">
          <a:xfrm>
            <a:off x="5724525" y="7380288"/>
            <a:ext cx="446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4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6" name="Slide Number Placeholder 1"/>
          <p:cNvSpPr txBox="1">
            <a:spLocks/>
          </p:cNvSpPr>
          <p:nvPr/>
        </p:nvSpPr>
        <p:spPr bwMode="auto">
          <a:xfrm>
            <a:off x="5724525" y="6467475"/>
            <a:ext cx="446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2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7" name="Slide Number Placeholder 1"/>
          <p:cNvSpPr txBox="1">
            <a:spLocks/>
          </p:cNvSpPr>
          <p:nvPr/>
        </p:nvSpPr>
        <p:spPr bwMode="auto">
          <a:xfrm>
            <a:off x="6221413" y="5219700"/>
            <a:ext cx="44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9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8" name="Slide Number Placeholder 1"/>
          <p:cNvSpPr txBox="1">
            <a:spLocks/>
          </p:cNvSpPr>
          <p:nvPr/>
        </p:nvSpPr>
        <p:spPr bwMode="auto">
          <a:xfrm>
            <a:off x="6219825" y="7380288"/>
            <a:ext cx="446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5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09" name="Slide Number Placeholder 1"/>
          <p:cNvSpPr txBox="1">
            <a:spLocks/>
          </p:cNvSpPr>
          <p:nvPr/>
        </p:nvSpPr>
        <p:spPr bwMode="auto">
          <a:xfrm>
            <a:off x="6219825" y="6467475"/>
            <a:ext cx="446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7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0" name="Slide Number Placeholder 1"/>
          <p:cNvSpPr txBox="1">
            <a:spLocks/>
          </p:cNvSpPr>
          <p:nvPr/>
        </p:nvSpPr>
        <p:spPr bwMode="auto">
          <a:xfrm>
            <a:off x="6719888" y="5675313"/>
            <a:ext cx="446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15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1" name="Slide Number Placeholder 1"/>
          <p:cNvSpPr txBox="1">
            <a:spLocks/>
          </p:cNvSpPr>
          <p:nvPr/>
        </p:nvSpPr>
        <p:spPr bwMode="auto">
          <a:xfrm>
            <a:off x="6719888" y="7413625"/>
            <a:ext cx="44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8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2" name="Slide Number Placeholder 1"/>
          <p:cNvSpPr txBox="1">
            <a:spLocks/>
          </p:cNvSpPr>
          <p:nvPr/>
        </p:nvSpPr>
        <p:spPr bwMode="auto">
          <a:xfrm>
            <a:off x="6719888" y="6467475"/>
            <a:ext cx="44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6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3" name="Slide Number Placeholder 1"/>
          <p:cNvSpPr txBox="1">
            <a:spLocks/>
          </p:cNvSpPr>
          <p:nvPr/>
        </p:nvSpPr>
        <p:spPr bwMode="auto">
          <a:xfrm>
            <a:off x="6719888" y="4319588"/>
            <a:ext cx="446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16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4" name="Slide Number Placeholder 1"/>
          <p:cNvSpPr txBox="1">
            <a:spLocks/>
          </p:cNvSpPr>
          <p:nvPr/>
        </p:nvSpPr>
        <p:spPr bwMode="auto">
          <a:xfrm>
            <a:off x="7104063" y="4487863"/>
            <a:ext cx="446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17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5" name="Slide Number Placeholder 1"/>
          <p:cNvSpPr txBox="1">
            <a:spLocks/>
          </p:cNvSpPr>
          <p:nvPr/>
        </p:nvSpPr>
        <p:spPr bwMode="auto">
          <a:xfrm>
            <a:off x="7450138" y="4757738"/>
            <a:ext cx="44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18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6" name="Slide Number Placeholder 1"/>
          <p:cNvSpPr txBox="1">
            <a:spLocks/>
          </p:cNvSpPr>
          <p:nvPr/>
        </p:nvSpPr>
        <p:spPr bwMode="auto">
          <a:xfrm>
            <a:off x="8027988" y="5081588"/>
            <a:ext cx="446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19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7" name="Slide Number Placeholder 1"/>
          <p:cNvSpPr txBox="1">
            <a:spLocks/>
          </p:cNvSpPr>
          <p:nvPr/>
        </p:nvSpPr>
        <p:spPr bwMode="auto">
          <a:xfrm>
            <a:off x="7689850" y="6342063"/>
            <a:ext cx="446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14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8" name="Slide Number Placeholder 1"/>
          <p:cNvSpPr txBox="1">
            <a:spLocks/>
          </p:cNvSpPr>
          <p:nvPr/>
        </p:nvSpPr>
        <p:spPr bwMode="auto">
          <a:xfrm>
            <a:off x="8361363" y="6342063"/>
            <a:ext cx="446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12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sp>
        <p:nvSpPr>
          <p:cNvPr id="4119" name="Slide Number Placeholder 1"/>
          <p:cNvSpPr txBox="1">
            <a:spLocks/>
          </p:cNvSpPr>
          <p:nvPr/>
        </p:nvSpPr>
        <p:spPr bwMode="auto">
          <a:xfrm>
            <a:off x="7204075" y="6342063"/>
            <a:ext cx="446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</a:rPr>
              <a:t>13</a:t>
            </a:r>
            <a:endParaRPr lang="en-GB" altLang="en-US" sz="1100" b="1">
              <a:solidFill>
                <a:schemeClr val="bg1"/>
              </a:solidFill>
            </a:endParaRPr>
          </a:p>
        </p:txBody>
      </p:sp>
      <p:cxnSp>
        <p:nvCxnSpPr>
          <p:cNvPr id="313" name="Straight Connector 312"/>
          <p:cNvCxnSpPr/>
          <p:nvPr/>
        </p:nvCxnSpPr>
        <p:spPr>
          <a:xfrm flipH="1">
            <a:off x="8093075" y="3857625"/>
            <a:ext cx="1489075" cy="1530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>
            <a:off x="284163" y="1508125"/>
            <a:ext cx="292100" cy="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284163" y="1717675"/>
            <a:ext cx="292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3" name="Slide Number Placeholder 1"/>
          <p:cNvSpPr txBox="1">
            <a:spLocks/>
          </p:cNvSpPr>
          <p:nvPr/>
        </p:nvSpPr>
        <p:spPr bwMode="auto">
          <a:xfrm>
            <a:off x="6399213" y="4624388"/>
            <a:ext cx="4143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</a:rPr>
              <a:t>NC</a:t>
            </a: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2563" y="9266238"/>
            <a:ext cx="1206500" cy="285750"/>
          </a:xfrm>
        </p:spPr>
        <p:txBody>
          <a:bodyPr/>
          <a:lstStyle/>
          <a:p>
            <a:pPr>
              <a:defRPr/>
            </a:pPr>
            <a:r>
              <a:rPr lang="en-GB" sz="1800" b="1" dirty="0" smtClean="0">
                <a:solidFill>
                  <a:schemeClr val="bg1"/>
                </a:solidFill>
              </a:rPr>
              <a:t>p. </a:t>
            </a:r>
            <a:fld id="{791E1D37-B898-408C-9578-F9C49FCB0E4F}" type="slidenum">
              <a:rPr lang="en-GB" sz="18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4125" name="Rectangle 4"/>
          <p:cNvSpPr>
            <a:spLocks noChangeArrowheads="1"/>
          </p:cNvSpPr>
          <p:nvPr/>
        </p:nvSpPr>
        <p:spPr bwMode="auto">
          <a:xfrm>
            <a:off x="587375" y="1366838"/>
            <a:ext cx="313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Blue = inner or lower level of wire bonds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Red = outer or upper level of wire bonds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089775" y="3643313"/>
            <a:ext cx="4387850" cy="1077912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099300" y="4870450"/>
            <a:ext cx="3268663" cy="500063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104063" y="4826000"/>
            <a:ext cx="2754312" cy="457200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099300" y="4708525"/>
            <a:ext cx="2992438" cy="496888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099300" y="4470400"/>
            <a:ext cx="3448050" cy="657225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094538" y="4224338"/>
            <a:ext cx="3713162" cy="819150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099300" y="4400550"/>
            <a:ext cx="2378075" cy="566738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085013" y="3857625"/>
            <a:ext cx="4202112" cy="939800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105150" y="5043488"/>
            <a:ext cx="3640138" cy="3762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105150" y="4967288"/>
            <a:ext cx="3640138" cy="3159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105150" y="4870450"/>
            <a:ext cx="3640138" cy="2571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2867025" y="4470400"/>
            <a:ext cx="3878263" cy="1539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8" name="Slide Number Placeholder 1"/>
          <p:cNvSpPr txBox="1">
            <a:spLocks/>
          </p:cNvSpPr>
          <p:nvPr/>
        </p:nvSpPr>
        <p:spPr bwMode="auto">
          <a:xfrm>
            <a:off x="6748463" y="4540250"/>
            <a:ext cx="4143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</a:rPr>
              <a:t>NC</a:t>
            </a:r>
          </a:p>
        </p:txBody>
      </p:sp>
      <p:sp>
        <p:nvSpPr>
          <p:cNvPr id="4139" name="Slide Number Placeholder 1"/>
          <p:cNvSpPr txBox="1">
            <a:spLocks/>
          </p:cNvSpPr>
          <p:nvPr/>
        </p:nvSpPr>
        <p:spPr bwMode="auto">
          <a:xfrm>
            <a:off x="6751638" y="4794250"/>
            <a:ext cx="4143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1039813" indent="-4000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600200" indent="-319088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2239963" indent="-319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879725" indent="-319088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</a:rPr>
              <a:t>NC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8396288" y="5338763"/>
            <a:ext cx="3081337" cy="47625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8396288" y="5519738"/>
            <a:ext cx="2843212" cy="3810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396288" y="5164138"/>
            <a:ext cx="3081337" cy="104775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745288" y="2976563"/>
            <a:ext cx="2903537" cy="230663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745288" y="4557713"/>
            <a:ext cx="5456237" cy="82867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" y="2171042"/>
            <a:ext cx="9771063" cy="688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7013" y="0"/>
            <a:ext cx="733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TJ-CHESS-1 </a:t>
            </a:r>
            <a:r>
              <a:rPr lang="en-US" altLang="en-US" sz="2400" b="1" dirty="0" err="1">
                <a:solidFill>
                  <a:srgbClr val="7030A0"/>
                </a:solidFill>
              </a:rPr>
              <a:t>PonP</a:t>
            </a:r>
            <a:r>
              <a:rPr lang="en-US" altLang="en-US" sz="2400" b="1" dirty="0">
                <a:solidFill>
                  <a:srgbClr val="7030A0"/>
                </a:solidFill>
              </a:rPr>
              <a:t> daughterboard – bonding diagram</a:t>
            </a:r>
            <a:endParaRPr lang="en-GB" altLang="en-US" sz="18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7030A0"/>
                </a:solidFill>
              </a:rPr>
              <a:t>This </a:t>
            </a:r>
            <a:r>
              <a:rPr lang="en-GB" altLang="en-US" sz="1800" dirty="0">
                <a:solidFill>
                  <a:srgbClr val="7030A0"/>
                </a:solidFill>
              </a:rPr>
              <a:t>page shows the wire bonds for the capacitors,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7030A0"/>
                </a:solidFill>
              </a:rPr>
              <a:t>high voltage and passive pixel ‘jumpers’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7030A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95375" y="3373438"/>
            <a:ext cx="3136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Blue = wire bonds</a:t>
            </a:r>
          </a:p>
        </p:txBody>
      </p:sp>
      <p:cxnSp>
        <p:nvCxnSpPr>
          <p:cNvPr id="244" name="Straight Connector 243"/>
          <p:cNvCxnSpPr/>
          <p:nvPr/>
        </p:nvCxnSpPr>
        <p:spPr>
          <a:xfrm flipH="1">
            <a:off x="792163" y="3514725"/>
            <a:ext cx="292100" cy="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2563" y="9266238"/>
            <a:ext cx="1206500" cy="285750"/>
          </a:xfrm>
        </p:spPr>
        <p:txBody>
          <a:bodyPr/>
          <a:lstStyle/>
          <a:p>
            <a:pPr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p. </a:t>
            </a:r>
            <a:fld id="{F3C2853F-A418-4DDE-97E6-413A55FA20F9}" type="slidenum">
              <a:rPr lang="en-GB" sz="18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GB" sz="1800" b="1" dirty="0">
              <a:solidFill>
                <a:schemeClr val="tx1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H="1" flipV="1">
            <a:off x="1643677" y="7304088"/>
            <a:ext cx="788218" cy="16021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087813"/>
            <a:ext cx="17129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Straight Connector 151"/>
          <p:cNvCxnSpPr/>
          <p:nvPr/>
        </p:nvCxnSpPr>
        <p:spPr>
          <a:xfrm>
            <a:off x="7602538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7897813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8193088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491538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786813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9078913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377363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672638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9974263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272713" y="2241550"/>
            <a:ext cx="0" cy="2841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10150475" y="2641600"/>
            <a:ext cx="0" cy="550863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Rectangle 4"/>
          <p:cNvSpPr>
            <a:spLocks noChangeArrowheads="1"/>
          </p:cNvSpPr>
          <p:nvPr/>
        </p:nvSpPr>
        <p:spPr bwMode="auto">
          <a:xfrm>
            <a:off x="9783763" y="3248025"/>
            <a:ext cx="2671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If using large pads to probe passive pixels, jumper these pads.</a:t>
            </a:r>
          </a:p>
        </p:txBody>
      </p:sp>
      <p:cxnSp>
        <p:nvCxnSpPr>
          <p:cNvPr id="193" name="Straight Arrow Connector 192"/>
          <p:cNvCxnSpPr/>
          <p:nvPr/>
        </p:nvCxnSpPr>
        <p:spPr>
          <a:xfrm flipH="1" flipV="1">
            <a:off x="9609138" y="2697163"/>
            <a:ext cx="541337" cy="49530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6" name="Picture 6" descr="H:\_SLHC\CMOS\_CHESS\test boards\bonding diagrams and footprints\EMSC capacitor image_numbered_p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7261225"/>
            <a:ext cx="400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6" descr="H:\_SLHC\CMOS\_CHESS\test boards\bonding diagrams and footprints\EMSC capacitor image_numbered_p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7750175"/>
            <a:ext cx="400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6" descr="H:\_SLHC\CMOS\_CHESS\test boards\bonding diagrams and footprints\EMSC capacitor image_numbered_p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7261225"/>
            <a:ext cx="40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6" descr="H:\_SLHC\CMOS\_CHESS\test boards\bonding diagrams and footprints\EMSC capacitor image_numbered_p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7750175"/>
            <a:ext cx="40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6" descr="H:\_SLHC\CMOS\_CHESS\test boards\bonding diagrams and footprints\EMSC capacitor image_numbered_p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8261350"/>
            <a:ext cx="40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" name="Straight Connector 204"/>
          <p:cNvCxnSpPr/>
          <p:nvPr/>
        </p:nvCxnSpPr>
        <p:spPr>
          <a:xfrm>
            <a:off x="4557713" y="7243763"/>
            <a:ext cx="88900" cy="71437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941888" y="7246938"/>
            <a:ext cx="125412" cy="71437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4549775" y="7608888"/>
            <a:ext cx="96838" cy="3175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941888" y="7608888"/>
            <a:ext cx="120650" cy="26987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4557713" y="7751763"/>
            <a:ext cx="88900" cy="3810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V="1">
            <a:off x="4941888" y="7753350"/>
            <a:ext cx="125412" cy="555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4549775" y="8094663"/>
            <a:ext cx="96838" cy="52387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4941888" y="8094663"/>
            <a:ext cx="120650" cy="47625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8177213" y="7261225"/>
            <a:ext cx="88900" cy="428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8562975" y="7261225"/>
            <a:ext cx="119063" cy="4445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8172450" y="7604125"/>
            <a:ext cx="98425" cy="5080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8567738" y="7605713"/>
            <a:ext cx="114300" cy="52387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77213" y="7753350"/>
            <a:ext cx="88900" cy="42863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V="1">
            <a:off x="8562975" y="7754938"/>
            <a:ext cx="119063" cy="4445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8172450" y="8096250"/>
            <a:ext cx="98425" cy="52388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8567738" y="8099425"/>
            <a:ext cx="114300" cy="5080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8172450" y="8266113"/>
            <a:ext cx="88900" cy="42862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8558213" y="8266113"/>
            <a:ext cx="119062" cy="4445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8167688" y="8609013"/>
            <a:ext cx="98425" cy="50800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8562975" y="8610600"/>
            <a:ext cx="114300" cy="52388"/>
          </a:xfrm>
          <a:prstGeom prst="line">
            <a:avLst/>
          </a:prstGeom>
          <a:ln w="127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03131" y="491467"/>
            <a:ext cx="1968500" cy="116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DC blocking</a:t>
            </a:r>
            <a:br>
              <a:rPr lang="en-GB" dirty="0" smtClean="0"/>
            </a:br>
            <a:r>
              <a:rPr lang="en-GB" dirty="0" smtClean="0"/>
              <a:t>Capacitor</a:t>
            </a:r>
            <a:endParaRPr lang="en-GB" dirty="0"/>
          </a:p>
        </p:txBody>
      </p:sp>
      <p:cxnSp>
        <p:nvCxnSpPr>
          <p:cNvPr id="65" name="Straight Connector 64"/>
          <p:cNvCxnSpPr>
            <a:stCxn id="2" idx="3"/>
          </p:cNvCxnSpPr>
          <p:nvPr/>
        </p:nvCxnSpPr>
        <p:spPr>
          <a:xfrm flipH="1">
            <a:off x="7391400" y="1071698"/>
            <a:ext cx="580231" cy="2176327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" idx="1"/>
          </p:cNvCxnSpPr>
          <p:nvPr/>
        </p:nvCxnSpPr>
        <p:spPr>
          <a:xfrm flipH="1">
            <a:off x="5803106" y="1070904"/>
            <a:ext cx="200025" cy="2200276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76499" y="7096417"/>
            <a:ext cx="0" cy="22195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8" name="TextBox 9"/>
          <p:cNvSpPr txBox="1">
            <a:spLocks noChangeArrowheads="1"/>
          </p:cNvSpPr>
          <p:nvPr/>
        </p:nvSpPr>
        <p:spPr bwMode="auto">
          <a:xfrm>
            <a:off x="250825" y="7769225"/>
            <a:ext cx="208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solidFill>
                  <a:schemeClr val="bg1"/>
                </a:solidFill>
              </a:rPr>
              <a:t>Flying lead to C1/Pad 8</a:t>
            </a:r>
          </a:p>
        </p:txBody>
      </p:sp>
      <p:sp>
        <p:nvSpPr>
          <p:cNvPr id="5179" name="TextBox 10"/>
          <p:cNvSpPr txBox="1">
            <a:spLocks noChangeArrowheads="1"/>
          </p:cNvSpPr>
          <p:nvPr/>
        </p:nvSpPr>
        <p:spPr bwMode="auto">
          <a:xfrm>
            <a:off x="9879013" y="-1006475"/>
            <a:ext cx="5191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9767</TotalTime>
  <Words>746</Words>
  <Application>Microsoft Office PowerPoint</Application>
  <PresentationFormat>A3 Paper (297x420 mm)</PresentationFormat>
  <Paragraphs>184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Shopping list:</vt:lpstr>
      <vt:lpstr>HVStripV1 revisited</vt:lpstr>
      <vt:lpstr>TJ p-on-p CHESS1 passive devices</vt:lpstr>
      <vt:lpstr>PowerPoint Presentation</vt:lpstr>
      <vt:lpstr>CV Chip 6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 John John</dc:creator>
  <cp:lastModifiedBy>Todd Huffman</cp:lastModifiedBy>
  <cp:revision>276</cp:revision>
  <cp:lastPrinted>2015-04-21T07:51:46Z</cp:lastPrinted>
  <dcterms:created xsi:type="dcterms:W3CDTF">2015-02-07T16:05:13Z</dcterms:created>
  <dcterms:modified xsi:type="dcterms:W3CDTF">2016-08-02T13:59:48Z</dcterms:modified>
</cp:coreProperties>
</file>