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408" r:id="rId3"/>
    <p:sldId id="383" r:id="rId4"/>
    <p:sldId id="409" r:id="rId5"/>
    <p:sldId id="406" r:id="rId6"/>
    <p:sldId id="410" r:id="rId7"/>
    <p:sldId id="411" r:id="rId8"/>
    <p:sldId id="407" r:id="rId9"/>
    <p:sldId id="388" r:id="rId10"/>
    <p:sldId id="386" r:id="rId11"/>
    <p:sldId id="387" r:id="rId12"/>
    <p:sldId id="360" r:id="rId13"/>
    <p:sldId id="361" r:id="rId14"/>
    <p:sldId id="389" r:id="rId15"/>
    <p:sldId id="390" r:id="rId16"/>
    <p:sldId id="392" r:id="rId17"/>
    <p:sldId id="393" r:id="rId18"/>
    <p:sldId id="394" r:id="rId19"/>
    <p:sldId id="365" r:id="rId20"/>
    <p:sldId id="364" r:id="rId21"/>
    <p:sldId id="366" r:id="rId22"/>
    <p:sldId id="397" r:id="rId23"/>
    <p:sldId id="401" r:id="rId24"/>
    <p:sldId id="398" r:id="rId25"/>
    <p:sldId id="399" r:id="rId26"/>
    <p:sldId id="400" r:id="rId27"/>
    <p:sldId id="402" r:id="rId28"/>
    <p:sldId id="403" r:id="rId29"/>
    <p:sldId id="404" r:id="rId30"/>
    <p:sldId id="405" r:id="rId31"/>
    <p:sldId id="371" r:id="rId32"/>
    <p:sldId id="307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0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AD032-EBF3-41E4-81D6-7B4C90220565}" type="slidenum">
              <a:rPr lang="en-US"/>
              <a:pPr/>
              <a:t>17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AD032-EBF3-41E4-81D6-7B4C90220565}" type="slidenum">
              <a:rPr lang="en-US"/>
              <a:pPr/>
              <a:t>18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0.xml"/><Relationship Id="rId7" Type="http://schemas.openxmlformats.org/officeDocument/2006/relationships/image" Target="../media/image3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7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5.xml"/><Relationship Id="rId7" Type="http://schemas.openxmlformats.org/officeDocument/2006/relationships/image" Target="../media/image4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5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1470025"/>
          </a:xfrm>
        </p:spPr>
        <p:txBody>
          <a:bodyPr>
            <a:normAutofit/>
          </a:bodyPr>
          <a:lstStyle/>
          <a:p>
            <a:r>
              <a:rPr lang="en-US" b="1" dirty="0"/>
              <a:t>Recursion Relations </a:t>
            </a:r>
            <a:br>
              <a:rPr lang="en-US" b="1" dirty="0"/>
            </a:br>
            <a:r>
              <a:rPr lang="en-US" b="1" dirty="0"/>
              <a:t>for Integral Coefficients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382000" cy="2590800"/>
          </a:xfrm>
        </p:spPr>
        <p:txBody>
          <a:bodyPr>
            <a:normAutofit/>
          </a:bodyPr>
          <a:lstStyle/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Adriano Lo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Presti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RADCOR 2017</a:t>
            </a: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also supported by the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Ambrose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Monell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Foundation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at the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 with Multivariate Contour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800600"/>
              </a:xfrm>
            </p:spPr>
            <p:txBody>
              <a:bodyPr/>
              <a:lstStyle/>
              <a:p>
                <a:r>
                  <a:rPr lang="en-US" dirty="0"/>
                  <a:t>Not true in higher dimensions!</a:t>
                </a:r>
              </a:p>
              <a:p>
                <a:endParaRPr lang="en-US" dirty="0"/>
              </a:p>
              <a:p>
                <a:r>
                  <a:rPr lang="en-US" dirty="0"/>
                  <a:t>Consider</a:t>
                </a:r>
              </a:p>
              <a:p>
                <a:endParaRPr lang="en-US" dirty="0"/>
              </a:p>
              <a:p>
                <a:r>
                  <a:rPr lang="en-US" dirty="0"/>
                  <a:t>Requiring any two denominators to vanish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“Degenerate” residue: denominator can vanish on some contours encircling the global pole</a:t>
                </a:r>
              </a:p>
              <a:p>
                <a:r>
                  <a:rPr lang="en-US" dirty="0" err="1">
                    <a:sym typeface="Symbol"/>
                  </a:rPr>
                  <a:t>Nonhomologous</a:t>
                </a:r>
                <a:r>
                  <a:rPr lang="en-US" dirty="0">
                    <a:sym typeface="Symbol"/>
                  </a:rPr>
                  <a:t> contours: more than one for each global pole</a:t>
                </a:r>
              </a:p>
              <a:p>
                <a:r>
                  <a:rPr lang="en-US" dirty="0">
                    <a:sym typeface="Symbol"/>
                  </a:rPr>
                  <a:t>Corresponds to different groupings of denominators in algebraic approach (Griffiths &amp; Harris; </a:t>
                </a:r>
                <a:r>
                  <a:rPr lang="en-US" dirty="0" err="1">
                    <a:sym typeface="Symbol"/>
                  </a:rPr>
                  <a:t>Cattani</a:t>
                </a:r>
                <a:r>
                  <a:rPr lang="en-US" dirty="0">
                    <a:sym typeface="Symbol"/>
                  </a:rPr>
                  <a:t> &amp; </a:t>
                </a:r>
                <a:r>
                  <a:rPr lang="en-US" dirty="0" err="1">
                    <a:sym typeface="Symbol"/>
                  </a:rPr>
                  <a:t>Dickenstein</a:t>
                </a:r>
                <a:r>
                  <a:rPr lang="en-US" dirty="0">
                    <a:sym typeface="Symbol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800600"/>
              </a:xfrm>
              <a:blipFill rotWithShape="1">
                <a:blip r:embed="rId3"/>
                <a:stretch>
                  <a:fillRect l="-958" t="-1017" r="-821" b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3" y="2362200"/>
            <a:ext cx="3749047" cy="7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6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Nonhomologous</a:t>
            </a:r>
            <a:r>
              <a:rPr lang="en-US" dirty="0"/>
              <a:t> Contours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/>
              <a:t>Arise for double boxes</a:t>
            </a:r>
          </a:p>
          <a:p>
            <a:endParaRPr lang="en-US" dirty="0"/>
          </a:p>
          <a:p>
            <a:r>
              <a:rPr lang="en-US" dirty="0"/>
              <a:t>Performing integrations non-democratically (</a:t>
            </a:r>
            <a:r>
              <a:rPr lang="en-US" dirty="0" err="1"/>
              <a:t>heptacut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contour) isolates one of the two topologies:</a:t>
            </a:r>
          </a:p>
          <a:p>
            <a:pPr lvl="1"/>
            <a:r>
              <a:rPr lang="en-US" dirty="0"/>
              <a:t>Horizontal double box</a:t>
            </a:r>
          </a:p>
          <a:p>
            <a:pPr lvl="1"/>
            <a:r>
              <a:rPr lang="en-US" dirty="0"/>
              <a:t>Vertical double box</a:t>
            </a:r>
          </a:p>
          <a:p>
            <a:r>
              <a:rPr lang="en-US" dirty="0"/>
              <a:t>“Bad” sharing vanquished</a:t>
            </a:r>
          </a:p>
          <a:p>
            <a:endParaRPr lang="en-US" dirty="0"/>
          </a:p>
          <a:p>
            <a:r>
              <a:rPr lang="en-US" dirty="0"/>
              <a:t>Within each topology, different masters (different numerators) isolated by different linear combinations of </a:t>
            </a:r>
            <a:r>
              <a:rPr lang="en-US" dirty="0" err="1"/>
              <a:t>heptacut</a:t>
            </a:r>
            <a:r>
              <a:rPr lang="en-US" dirty="0"/>
              <a:t> solutions + </a:t>
            </a:r>
            <a:r>
              <a:rPr lang="en-US" i="1" dirty="0"/>
              <a:t>z</a:t>
            </a:r>
            <a:r>
              <a:rPr lang="en-US" dirty="0"/>
              <a:t> contour: these share some contours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1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/>
              <a:t>Assume that all factors have only “simple” poles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Peer into the Laurent expansions to get a more explicit formula for the global residue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3072848" cy="8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801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appropriate multivariate generalization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895600"/>
            <a:ext cx="4828361" cy="382210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00" y="1371600"/>
            <a:ext cx="3331048" cy="7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Laurent[Amplitude]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calculate </a:t>
            </a:r>
            <a:r>
              <a:rPr lang="en-US" i="1" dirty="0"/>
              <a:t>A</a:t>
            </a:r>
            <a:r>
              <a:rPr lang="en-US" baseline="30000" dirty="0"/>
              <a:t>[</a:t>
            </a:r>
            <a:r>
              <a:rPr lang="en-US" i="1" baseline="30000" dirty="0"/>
              <a:t>j</a:t>
            </a:r>
            <a:r>
              <a:rPr lang="en-US" baseline="30000" dirty="0"/>
              <a:t>]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Calculate the </a:t>
            </a:r>
            <a:r>
              <a:rPr lang="en-US" i="1" dirty="0"/>
              <a:t>A</a:t>
            </a:r>
            <a:r>
              <a:rPr lang="en-US" dirty="0"/>
              <a:t> analytically, then extract the Laurent expansion analytically</a:t>
            </a:r>
          </a:p>
          <a:p>
            <a:pPr marL="857250" lvl="1" indent="-457200">
              <a:buFont typeface="Palatino Linotype" panose="02040502050505030304" pitchFamily="18" charset="0"/>
              <a:buChar char="–"/>
            </a:pPr>
            <a:r>
              <a:rPr lang="en-US" dirty="0"/>
              <a:t>suitable for small number of legs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 But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not efficient at larger </a:t>
            </a:r>
            <a:r>
              <a:rPr lang="en-US" i="1" dirty="0"/>
              <a:t>n</a:t>
            </a:r>
            <a:r>
              <a:rPr lang="en-US" dirty="0"/>
              <a:t> (exponential vs polynomial complexity)</a:t>
            </a:r>
          </a:p>
          <a:p>
            <a:pPr lvl="1"/>
            <a:r>
              <a:rPr lang="en-US" dirty="0"/>
              <a:t>not amenable to direct numerical calculation</a:t>
            </a:r>
          </a:p>
          <a:p>
            <a:pPr lvl="1"/>
            <a:r>
              <a:rPr lang="en-US" dirty="0"/>
              <a:t>doesn’t allow combining subexpressions across coefficients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US" dirty="0"/>
              <a:t>Seek recursive approach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42" y="5359908"/>
            <a:ext cx="4051868" cy="3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674" y="6017819"/>
            <a:ext cx="7070385" cy="3068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299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</p:spPr>
            <p:txBody>
              <a:bodyPr/>
              <a:lstStyle/>
              <a:p>
                <a:r>
                  <a:rPr lang="en-US" dirty="0"/>
                  <a:t>Apply this to recursion relation</a:t>
                </a:r>
              </a:p>
              <a:p>
                <a:pPr lvl="1"/>
                <a:r>
                  <a:rPr lang="en-US" dirty="0"/>
                  <a:t>BCFW not so suitable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Berends</a:t>
                </a:r>
                <a:r>
                  <a:rPr lang="en-US" dirty="0"/>
                  <a:t>–</a:t>
                </a:r>
                <a:r>
                  <a:rPr lang="en-US" dirty="0" err="1"/>
                  <a:t>Giele</a:t>
                </a:r>
                <a:r>
                  <a:rPr lang="en-US" dirty="0"/>
                  <a:t> instead</a:t>
                </a:r>
              </a:p>
              <a:p>
                <a:endParaRPr lang="en-US" dirty="0"/>
              </a:p>
              <a:p>
                <a:r>
                  <a:rPr lang="en-US" dirty="0"/>
                  <a:t>Recursion for off-shell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Schematically (in amputated form)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  <a:blipFill>
                <a:blip r:embed="rId3"/>
                <a:stretch>
                  <a:fillRect l="-963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638" y="3886199"/>
            <a:ext cx="7317334" cy="25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Continuing schematically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obtain a system of recursions for the expansion coefficients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640" y="2209800"/>
            <a:ext cx="6092191" cy="1872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3400" y="4800598"/>
            <a:ext cx="8466289" cy="19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One-Loop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formula for one-loop amplitudes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Basis consists of boxes, triangles, and bubbles</a:t>
            </a:r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710" y="326644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590073" y="3221355"/>
            <a:ext cx="670560" cy="53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089296" y="2580640"/>
            <a:ext cx="134112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7160" y="235204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Process-independent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495800" y="3782568"/>
            <a:ext cx="5334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000625" y="39766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=4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0" y="2006600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  <a:t>Process-dependent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  <a:t>-free </a:t>
                </a:r>
                <a:b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  <a:t>Rational function of spinors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06600"/>
                <a:ext cx="3048000" cy="646331"/>
              </a:xfrm>
              <a:prstGeom prst="rect">
                <a:avLst/>
              </a:prstGeom>
              <a:blipFill>
                <a:blip r:embed="rId4"/>
                <a:stretch>
                  <a:fillRect l="-1600" t="-4717" r="-4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4479925" y="2590800"/>
            <a:ext cx="0" cy="661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327525" y="3252788"/>
            <a:ext cx="304800" cy="53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6970713" y="3703638"/>
                <a:ext cx="1954847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>
                    <a:solidFill>
                      <a:srgbClr val="FF0000"/>
                    </a:solidFill>
                    <a:latin typeface="Palatino Linotype" pitchFamily="18" charset="0"/>
                  </a:rPr>
                  <a:t>D</a:t>
                </a:r>
                <a: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  <a:t>-dimensional </a:t>
                </a:r>
                <a:b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</a:br>
                <a:r>
                  <a:rPr lang="en-US" dirty="0" err="1">
                    <a:solidFill>
                      <a:srgbClr val="FF0000"/>
                    </a:solidFill>
                    <a:latin typeface="Palatino Linotype" pitchFamily="18" charset="0"/>
                  </a:rPr>
                  <a:t>unitarity</a:t>
                </a:r>
                <a: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  <a:t>: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alatino Linotype" pitchFamily="18" charset="0"/>
                  </a:rPr>
                  <a:t> integrals</a:t>
                </a:r>
              </a:p>
            </p:txBody>
          </p:sp>
        </mc:Choice>
        <mc:Fallback xmlns="">
          <p:sp>
            <p:nvSpPr>
              <p:cNvPr id="1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0713" y="3703638"/>
                <a:ext cx="1954847" cy="1200329"/>
              </a:xfrm>
              <a:prstGeom prst="rect">
                <a:avLst/>
              </a:prstGeom>
              <a:blipFill>
                <a:blip r:embed="rId5"/>
                <a:stretch>
                  <a:fillRect l="-2492" t="-3061" b="-76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514975" y="3200400"/>
            <a:ext cx="1371600" cy="53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6681788" y="3652838"/>
            <a:ext cx="3048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 animBg="1"/>
      <p:bldP spid="9" grpId="0"/>
      <p:bldP spid="9" grpId="1"/>
      <p:bldP spid="10" grpId="0"/>
      <p:bldP spid="10" grpId="1"/>
      <p:bldP spid="12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Triangle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63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915400" cy="5410200"/>
              </a:xfrm>
            </p:spPr>
            <p:txBody>
              <a:bodyPr>
                <a:normAutofit/>
              </a:bodyPr>
              <a:lstStyle/>
              <a:p>
                <a:pPr marL="174625" lvl="1" indent="-174625">
                  <a:buFontTx/>
                  <a:buNone/>
                </a:pPr>
                <a:endParaRPr lang="en-US" sz="2400" dirty="0"/>
              </a:p>
              <a:p>
                <a:pPr marL="174625" lvl="1" indent="-174625">
                  <a:buFontTx/>
                  <a:buNone/>
                </a:pPr>
                <a:r>
                  <a:rPr lang="en-US" sz="2400" dirty="0"/>
                  <a:t>Four-fold contour integral translates into maximal cuts, plus one additional degree of freedom for triangles.</a:t>
                </a:r>
              </a:p>
              <a:p>
                <a:pPr marL="174625" lvl="1" indent="-174625">
                  <a:buFontTx/>
                  <a:buNone/>
                </a:pPr>
                <a:endParaRPr lang="en-US" sz="2400" dirty="0"/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r>
                  <a:rPr lang="en-US" sz="2400" dirty="0"/>
                  <a:t>Coefficients given by residues at </a:t>
                </a:r>
                <a:r>
                  <a:rPr lang="en-US" sz="2400" dirty="0">
                    <a:sym typeface="Symbol" pitchFamily="18" charset="2"/>
                  </a:rPr>
                  <a:t></a:t>
                </a:r>
                <a:r>
                  <a:rPr lang="en-US" sz="2400" dirty="0"/>
                  <a:t> 		</a:t>
                </a:r>
                <a:r>
                  <a:rPr lang="en-US" dirty="0">
                    <a:solidFill>
                      <a:srgbClr val="C00000"/>
                    </a:solidFill>
                  </a:rPr>
                  <a:t>Forde</a:t>
                </a:r>
                <a:r>
                  <a:rPr lang="en-US" sz="2400" dirty="0">
                    <a:solidFill>
                      <a:srgbClr val="C00000"/>
                    </a:solidFill>
                  </a:rPr>
                  <a:t> (</a:t>
                </a:r>
                <a:r>
                  <a:rPr lang="en-US" dirty="0">
                    <a:solidFill>
                      <a:srgbClr val="C00000"/>
                    </a:solidFill>
                  </a:rPr>
                  <a:t>2007)</a:t>
                </a: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buFontTx/>
                  <a:buNone/>
                </a:pPr>
                <a:r>
                  <a:rPr lang="en-US" sz="2400" dirty="0"/>
                  <a:t>Can also write this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>
                  <a:buFontTx/>
                  <a:buNone/>
                </a:pPr>
                <a:r>
                  <a:rPr lang="en-US" dirty="0"/>
                  <a:t>where </a:t>
                </a:r>
                <a:r>
                  <a:rPr lang="en-US" dirty="0" err="1"/>
                  <a:t>Inf</a:t>
                </a:r>
                <a:r>
                  <a:rPr lang="en-US" dirty="0"/>
                  <a:t> is the expansion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lvl="1"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buFontTx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6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915400" cy="5410200"/>
              </a:xfrm>
              <a:blipFill>
                <a:blip r:embed="rId4"/>
                <a:stretch>
                  <a:fillRect l="-1025" r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63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667000" y="4267200"/>
            <a:ext cx="39370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3505200"/>
            <a:ext cx="2451100" cy="1944687"/>
            <a:chOff x="2832" y="1607"/>
            <a:chExt cx="1544" cy="122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32" y="1607"/>
              <a:ext cx="1544" cy="1225"/>
              <a:chOff x="2832" y="1607"/>
              <a:chExt cx="1544" cy="1225"/>
            </a:xfrm>
          </p:grpSpPr>
          <p:pic>
            <p:nvPicPr>
              <p:cNvPr id="826375" name="Picture 7" descr="tri2m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5000"/>
              </a:blip>
              <a:srcRect/>
              <a:stretch>
                <a:fillRect/>
              </a:stretch>
            </p:blipFill>
            <p:spPr bwMode="auto">
              <a:xfrm>
                <a:off x="3037" y="1847"/>
                <a:ext cx="1036" cy="933"/>
              </a:xfrm>
              <a:prstGeom prst="rect">
                <a:avLst/>
              </a:prstGeom>
              <a:noFill/>
            </p:spPr>
          </p:pic>
          <p:sp>
            <p:nvSpPr>
              <p:cNvPr id="826376" name="Text Box 8"/>
              <p:cNvSpPr txBox="1">
                <a:spLocks noChangeArrowheads="1"/>
              </p:cNvSpPr>
              <p:nvPr/>
            </p:nvSpPr>
            <p:spPr bwMode="auto">
              <a:xfrm>
                <a:off x="2832" y="260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1</a:t>
                </a:r>
              </a:p>
            </p:txBody>
          </p:sp>
          <p:sp>
            <p:nvSpPr>
              <p:cNvPr id="826377" name="Text Box 9"/>
              <p:cNvSpPr txBox="1">
                <a:spLocks noChangeArrowheads="1"/>
              </p:cNvSpPr>
              <p:nvPr/>
            </p:nvSpPr>
            <p:spPr bwMode="auto">
              <a:xfrm>
                <a:off x="3449" y="1607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2</a:t>
                </a:r>
              </a:p>
            </p:txBody>
          </p:sp>
          <p:sp>
            <p:nvSpPr>
              <p:cNvPr id="826378" name="Text Box 10"/>
              <p:cNvSpPr txBox="1">
                <a:spLocks noChangeArrowheads="1"/>
              </p:cNvSpPr>
              <p:nvPr/>
            </p:nvSpPr>
            <p:spPr bwMode="auto">
              <a:xfrm>
                <a:off x="4040" y="2601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3</a:t>
                </a:r>
              </a:p>
            </p:txBody>
          </p:sp>
        </p:grpSp>
        <p:sp>
          <p:nvSpPr>
            <p:cNvPr id="826379" name="Line 11"/>
            <p:cNvSpPr>
              <a:spLocks noChangeShapeType="1"/>
            </p:cNvSpPr>
            <p:nvPr/>
          </p:nvSpPr>
          <p:spPr bwMode="auto">
            <a:xfrm>
              <a:off x="3570" y="2519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0" name="Line 12"/>
            <p:cNvSpPr>
              <a:spLocks noChangeShapeType="1"/>
            </p:cNvSpPr>
            <p:nvPr/>
          </p:nvSpPr>
          <p:spPr bwMode="auto">
            <a:xfrm rot="3600000">
              <a:off x="3737" y="2203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1" name="Line 13"/>
            <p:cNvSpPr>
              <a:spLocks noChangeShapeType="1"/>
            </p:cNvSpPr>
            <p:nvPr/>
          </p:nvSpPr>
          <p:spPr bwMode="auto">
            <a:xfrm rot="18600000">
              <a:off x="3391" y="2203"/>
              <a:ext cx="28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7951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Triangle Coefficients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15400" cy="5334000"/>
          </a:xfrm>
        </p:spPr>
        <p:txBody>
          <a:bodyPr>
            <a:normAutofit/>
          </a:bodyPr>
          <a:lstStyle/>
          <a:p>
            <a:pPr marL="174625" lvl="1" indent="-174625">
              <a:buFontTx/>
              <a:buNone/>
            </a:pP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In </a:t>
            </a:r>
            <a:r>
              <a:rPr lang="en-US" sz="2400" cap="small" dirty="0" err="1"/>
              <a:t>BlackHat</a:t>
            </a:r>
            <a:r>
              <a:rPr lang="en-US" sz="2400" dirty="0"/>
              <a:t>, contour integral is evaluated numerically using a discrete Fourier projection (exact!)</a:t>
            </a:r>
          </a:p>
          <a:p>
            <a:pPr lvl="1">
              <a:buFontTx/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dirty="0"/>
              <a:t>Known box integrand first subtracted for numerical stability as in the OPP procedure             	</a:t>
            </a:r>
            <a:r>
              <a:rPr lang="en-US" sz="2000" dirty="0" err="1">
                <a:solidFill>
                  <a:srgbClr val="C00000"/>
                </a:solidFill>
              </a:rPr>
              <a:t>Ossola</a:t>
            </a:r>
            <a:r>
              <a:rPr lang="en-US" sz="2000" dirty="0">
                <a:solidFill>
                  <a:srgbClr val="C00000"/>
                </a:solidFill>
              </a:rPr>
              <a:t>–Papadopoulos–</a:t>
            </a:r>
            <a:r>
              <a:rPr lang="en-US" sz="2000" dirty="0" err="1">
                <a:solidFill>
                  <a:srgbClr val="C00000"/>
                </a:solidFill>
              </a:rPr>
              <a:t>Pittau</a:t>
            </a:r>
            <a:endParaRPr lang="en-US" sz="2000" dirty="0">
              <a:solidFill>
                <a:srgbClr val="C00000"/>
              </a:solidFill>
            </a:endParaRPr>
          </a:p>
          <a:p>
            <a:pPr marL="58738" lvl="1" indent="0">
              <a:buFontTx/>
              <a:buNone/>
            </a:pPr>
            <a:endParaRPr lang="en-US" sz="2400" dirty="0"/>
          </a:p>
          <a:p>
            <a:pPr marL="58738" lvl="1" indent="0">
              <a:buFontTx/>
              <a:buNone/>
            </a:pPr>
            <a:endParaRPr lang="en-US" sz="2400" dirty="0"/>
          </a:p>
        </p:txBody>
      </p:sp>
      <p:grpSp>
        <p:nvGrpSpPr>
          <p:cNvPr id="15" name="Group 15"/>
          <p:cNvGrpSpPr/>
          <p:nvPr/>
        </p:nvGrpSpPr>
        <p:grpSpPr>
          <a:xfrm>
            <a:off x="6929438" y="2286000"/>
            <a:ext cx="1223962" cy="1233487"/>
            <a:chOff x="3656013" y="5097463"/>
            <a:chExt cx="1223962" cy="1233487"/>
          </a:xfrm>
        </p:grpSpPr>
        <p:sp>
          <p:nvSpPr>
            <p:cNvPr id="16" name="Oval 7"/>
            <p:cNvSpPr>
              <a:spLocks noChangeAspect="1" noChangeArrowheads="1"/>
            </p:cNvSpPr>
            <p:nvPr/>
          </p:nvSpPr>
          <p:spPr bwMode="auto">
            <a:xfrm>
              <a:off x="3656013" y="5118100"/>
              <a:ext cx="1189037" cy="118903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8"/>
            <p:cNvSpPr>
              <a:spLocks noChangeAspect="1" noChangeArrowheads="1"/>
            </p:cNvSpPr>
            <p:nvPr/>
          </p:nvSpPr>
          <p:spPr bwMode="auto">
            <a:xfrm>
              <a:off x="4803775" y="568801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9"/>
            <p:cNvSpPr>
              <a:spLocks noChangeAspect="1" noChangeArrowheads="1"/>
            </p:cNvSpPr>
            <p:nvPr/>
          </p:nvSpPr>
          <p:spPr bwMode="auto">
            <a:xfrm>
              <a:off x="4608513" y="52260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spect="1" noChangeArrowheads="1"/>
            </p:cNvSpPr>
            <p:nvPr/>
          </p:nvSpPr>
          <p:spPr bwMode="auto">
            <a:xfrm>
              <a:off x="4106863" y="509746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1"/>
            <p:cNvSpPr>
              <a:spLocks noChangeAspect="1" noChangeArrowheads="1"/>
            </p:cNvSpPr>
            <p:nvPr/>
          </p:nvSpPr>
          <p:spPr bwMode="auto">
            <a:xfrm>
              <a:off x="3673475" y="540067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2"/>
            <p:cNvSpPr>
              <a:spLocks noChangeAspect="1" noChangeArrowheads="1"/>
            </p:cNvSpPr>
            <p:nvPr/>
          </p:nvSpPr>
          <p:spPr bwMode="auto">
            <a:xfrm>
              <a:off x="3673475" y="594201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106863" y="62547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4"/>
            <p:cNvSpPr>
              <a:spLocks noChangeAspect="1" noChangeArrowheads="1"/>
            </p:cNvSpPr>
            <p:nvPr/>
          </p:nvSpPr>
          <p:spPr bwMode="auto">
            <a:xfrm>
              <a:off x="4608513" y="61277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00" y="4724400"/>
            <a:ext cx="4317500" cy="7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957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Triangle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</a:t>
            </a:r>
            <a:r>
              <a:rPr lang="en-US" sz="2000" dirty="0"/>
              <a:t>Build massless momenta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Parametrization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is the remaining degree of freedom; Jacobian is </a:t>
            </a:r>
            <a:r>
              <a:rPr lang="en-US" i="1" dirty="0"/>
              <a:t>t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895" y="4293106"/>
            <a:ext cx="2362209" cy="8884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5354" y="2260090"/>
            <a:ext cx="2972379" cy="10410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20" y="1311245"/>
            <a:ext cx="2538380" cy="21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197E-84FA-472D-B380-AFF3A12F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Technologies 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21515-9F9D-4D73-B260-6C090E9E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here on one-loop amplitudes</a:t>
            </a:r>
          </a:p>
          <a:p>
            <a:endParaRPr lang="en-US" dirty="0"/>
          </a:p>
          <a:p>
            <a:r>
              <a:rPr lang="en-US" dirty="0"/>
              <a:t>NNLO calculations will require more intensive calculation of one-loop amplitudes (lone-singular integrations)</a:t>
            </a:r>
          </a:p>
          <a:p>
            <a:endParaRPr lang="en-US" dirty="0"/>
          </a:p>
          <a:p>
            <a:r>
              <a:rPr lang="en-US" dirty="0"/>
              <a:t>Improvements in efficiency welcome</a:t>
            </a:r>
          </a:p>
          <a:p>
            <a:endParaRPr lang="en-US" dirty="0"/>
          </a:p>
          <a:p>
            <a:r>
              <a:rPr lang="en-US" dirty="0"/>
              <a:t>Generalization will apply to higher-loop amplitudes as well</a:t>
            </a:r>
          </a:p>
        </p:txBody>
      </p:sp>
    </p:spTree>
    <p:extLst>
      <p:ext uri="{BB962C8B-B14F-4D97-AF65-F5344CB8AC3E}">
        <p14:creationId xmlns:p14="http://schemas.microsoft.com/office/powerpoint/2010/main" val="3075251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</a:t>
            </a:r>
            <a:r>
              <a:rPr lang="en-US" i="1" dirty="0">
                <a:latin typeface="Palatino Linotype" panose="02040502050505030304" pitchFamily="18" charset="0"/>
              </a:rPr>
              <a:t>t</a:t>
            </a:r>
            <a:r>
              <a:rPr lang="en-US" dirty="0"/>
              <a:t>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Behavior depends only on helicities of cut legs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en-US" sz="2000" dirty="0"/>
                  <a:t>(except for (+,+) helicities,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/>
                  <a:t>)	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Side remark about gravity</a:t>
                </a:r>
              </a:p>
              <a:p>
                <a:pPr lvl="1"/>
                <a:r>
                  <a:rPr lang="en-US" dirty="0"/>
                  <a:t>Naively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~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>
                    <a:latin typeface="Times New Roman"/>
                    <a:cs typeface="Times New Roman"/>
                  </a:rPr>
                  <a:t>Because of KLT,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~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0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Residue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global residue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=∞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Extract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Formula for triangle coefficient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Want direct recursive equations for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>
                <a:blip r:embed="rId3"/>
                <a:stretch>
                  <a:fillRect l="-963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838" y="3631681"/>
            <a:ext cx="5384324" cy="17023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54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BCFW is awkward:</a:t>
                </a:r>
              </a:p>
              <a:p>
                <a:pPr lvl="1"/>
                <a:r>
                  <a:rPr lang="en-US" dirty="0"/>
                  <a:t>If shift legs aren’t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r>
                  <a:rPr lang="en-US" dirty="0"/>
                  <a:t>in general some contributions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-dependent internal line</a:t>
                </a:r>
              </a:p>
              <a:p>
                <a:pPr lvl="1"/>
                <a:r>
                  <a:rPr lang="en-US" dirty="0"/>
                  <a:t>the shift induces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dependence on other lines in the lower-point amplitudes</a:t>
                </a:r>
              </a:p>
              <a:p>
                <a:pPr lvl="1"/>
                <a:r>
                  <a:rPr lang="en-US" dirty="0"/>
                  <a:t>We then have to track new kinds of amplitudes,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expansions on many legs</a:t>
                </a:r>
              </a:p>
              <a:p>
                <a:pPr lvl="1"/>
                <a:r>
                  <a:rPr lang="en-US" dirty="0"/>
                  <a:t>Shift legs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require additional factors to adjust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power-counting, and the rules for assigning them are cumbersome</a:t>
                </a:r>
              </a:p>
              <a:p>
                <a:r>
                  <a:rPr lang="en-US" dirty="0"/>
                  <a:t>Instead, use </a:t>
                </a:r>
                <a:r>
                  <a:rPr lang="en-US" dirty="0" err="1"/>
                  <a:t>Berends</a:t>
                </a:r>
                <a:r>
                  <a:rPr lang="en-US" dirty="0"/>
                  <a:t>–</a:t>
                </a:r>
                <a:r>
                  <a:rPr lang="en-US" dirty="0" err="1"/>
                  <a:t>Giele</a:t>
                </a:r>
                <a:r>
                  <a:rPr lang="en-US" dirty="0"/>
                  <a:t> recursion </a:t>
                </a:r>
              </a:p>
              <a:p>
                <a:pPr lvl="1"/>
                <a:r>
                  <a:rPr lang="en-US" dirty="0"/>
                  <a:t>Also has better large-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919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Interchange with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err="1">
                <a:solidFill>
                  <a:srgbClr val="C00000"/>
                </a:solidFill>
              </a:rPr>
              <a:t>Berends</a:t>
            </a:r>
            <a:r>
              <a:rPr lang="en-US" sz="2000" dirty="0">
                <a:solidFill>
                  <a:srgbClr val="C00000"/>
                </a:solidFill>
              </a:rPr>
              <a:t>–</a:t>
            </a:r>
            <a:r>
              <a:rPr lang="en-US" sz="2000" dirty="0" err="1">
                <a:solidFill>
                  <a:srgbClr val="C00000"/>
                </a:solidFill>
              </a:rPr>
              <a:t>Giele</a:t>
            </a:r>
            <a:r>
              <a:rPr lang="en-US" sz="2000" dirty="0">
                <a:solidFill>
                  <a:srgbClr val="C00000"/>
                </a:solidFill>
              </a:rPr>
              <a:t> (1988)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18" y="1447800"/>
            <a:ext cx="5727482" cy="6989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99" y="2882435"/>
            <a:ext cx="8213601" cy="11180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1325880" y="3048000"/>
            <a:ext cx="3733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9680" y="3370342"/>
            <a:ext cx="1417320" cy="4447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3352800"/>
            <a:ext cx="1600200" cy="4447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1" idx="4"/>
          </p:cNvCxnSpPr>
          <p:nvPr/>
        </p:nvCxnSpPr>
        <p:spPr>
          <a:xfrm>
            <a:off x="3192780" y="4114800"/>
            <a:ext cx="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4"/>
          </p:cNvCxnSpPr>
          <p:nvPr/>
        </p:nvCxnSpPr>
        <p:spPr>
          <a:xfrm>
            <a:off x="5768340" y="3815080"/>
            <a:ext cx="708660" cy="985520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4"/>
          </p:cNvCxnSpPr>
          <p:nvPr/>
        </p:nvCxnSpPr>
        <p:spPr>
          <a:xfrm flipH="1">
            <a:off x="6629400" y="3797538"/>
            <a:ext cx="647700" cy="1003062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7000" y="480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480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recursively</a:t>
            </a:r>
          </a:p>
        </p:txBody>
      </p:sp>
    </p:spTree>
    <p:extLst>
      <p:ext uri="{BB962C8B-B14F-4D97-AF65-F5344CB8AC3E}">
        <p14:creationId xmlns:p14="http://schemas.microsoft.com/office/powerpoint/2010/main" val="26860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763000" cy="6019800"/>
              </a:xfrm>
            </p:spPr>
            <p:txBody>
              <a:bodyPr/>
              <a:lstStyle/>
              <a:p>
                <a:r>
                  <a:rPr lang="en-US" dirty="0"/>
                  <a:t>First, rewrite it to make it purely cubic (</a:t>
                </a:r>
                <a:r>
                  <a:rPr lang="en-US" sz="2000" dirty="0"/>
                  <a:t>still amputating the propagator</a:t>
                </a:r>
                <a:r>
                  <a:rPr lang="en-US" dirty="0"/>
                  <a:t>) </a:t>
                </a:r>
              </a:p>
              <a:p>
                <a:pPr marL="0" indent="0" algn="r">
                  <a:buNone/>
                </a:pPr>
                <a:r>
                  <a:rPr lang="en-US" sz="2000" dirty="0" err="1">
                    <a:solidFill>
                      <a:srgbClr val="C00000"/>
                    </a:solidFill>
                  </a:rPr>
                  <a:t>Duhr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Höche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Maltoni</a:t>
                </a:r>
                <a:r>
                  <a:rPr lang="en-US" sz="2000" dirty="0">
                    <a:solidFill>
                      <a:srgbClr val="C00000"/>
                    </a:solidFill>
                  </a:rPr>
                  <a:t>;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Gleisberg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Höche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/>
                  <a:t> is a fictitious-tensor current, which also has a cubic recursion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:r>
                  <a:rPr lang="en-US" sz="2000" dirty="0"/>
                  <a:t>more recent alternative by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Mafra</a:t>
                </a:r>
                <a:r>
                  <a:rPr lang="en-US" sz="2000" dirty="0">
                    <a:solidFill>
                      <a:srgbClr val="C00000"/>
                    </a:solidFill>
                  </a:rPr>
                  <a:t> &amp;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Schlotterer</a:t>
                </a:r>
                <a:r>
                  <a:rPr lang="en-US" sz="2000" dirty="0"/>
                  <a:t>, effectively one equation for the current &amp; another to a current associated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763000" cy="6019800"/>
              </a:xfrm>
              <a:blipFill>
                <a:blip r:embed="rId4"/>
                <a:stretch>
                  <a:fillRect l="-1113" t="-810" r="-696" b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2735" y="1676400"/>
            <a:ext cx="8522665" cy="2719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1000" y="5029200"/>
            <a:ext cx="8402284" cy="8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7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172200"/>
              </a:xfrm>
            </p:spPr>
            <p:txBody>
              <a:bodyPr/>
              <a:lstStyle/>
              <a:p>
                <a:r>
                  <a:rPr lang="en-US" dirty="0"/>
                  <a:t>Next, switch to a helicity form</a:t>
                </a:r>
              </a:p>
              <a:p>
                <a:r>
                  <a:rPr lang="en-US" dirty="0"/>
                  <a:t>Switch to light-cone gauge</a:t>
                </a:r>
              </a:p>
              <a:p>
                <a:endParaRPr lang="en-US" dirty="0"/>
              </a:p>
              <a:p>
                <a:r>
                  <a:rPr lang="en-US" dirty="0"/>
                  <a:t>Using massless momentum</a:t>
                </a:r>
              </a:p>
              <a:p>
                <a:r>
                  <a:rPr lang="en-US" dirty="0"/>
                  <a:t>Rewrite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us three terms in a sum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±,</m:t>
                    </m:r>
                  </m:oMath>
                </a14:m>
                <a:r>
                  <a:rPr lang="en-US" dirty="0"/>
                  <a:t>0) instead of summing over four momentum components, and definite-helicity currents</a:t>
                </a:r>
              </a:p>
              <a:p>
                <a:pPr lvl="1"/>
                <a:r>
                  <a:rPr lang="en-US" dirty="0"/>
                  <a:t>many terms in sum drop out</a:t>
                </a:r>
              </a:p>
              <a:p>
                <a:pPr lvl="1"/>
                <a:r>
                  <a:rPr lang="en-US" dirty="0"/>
                  <a:t>adjust phases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power-counting cleaner</a:t>
                </a:r>
              </a:p>
              <a:p>
                <a:pPr lvl="1"/>
                <a:r>
                  <a:rPr lang="en-US" dirty="0"/>
                  <a:t>non-zero vertices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−− +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++−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(0− +)</m:t>
                    </m:r>
                  </m:oMath>
                </a14:m>
                <a:r>
                  <a:rPr lang="en-US" dirty="0"/>
                  <a:t>  &amp; cyclic,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−+[−+]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(+−[−+])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absorb additional factors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(0− +)</m:t>
                    </m:r>
                  </m:oMath>
                </a14:m>
                <a:r>
                  <a:rPr lang="en-US" dirty="0"/>
                  <a:t> vertex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172200"/>
              </a:xfrm>
              <a:blipFill>
                <a:blip r:embed="rId5"/>
                <a:stretch>
                  <a:fillRect l="-963" t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45991" y="1712841"/>
            <a:ext cx="2035809" cy="606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90400" y="849794"/>
            <a:ext cx="3744000" cy="566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00200" y="2667000"/>
            <a:ext cx="6051428" cy="7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52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4638"/>
                <a:ext cx="8229600" cy="5851525"/>
              </a:xfrm>
            </p:spPr>
            <p:txBody>
              <a:bodyPr/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dirty="0"/>
                  <a:t>, the recursion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4638"/>
                <a:ext cx="8229600" cy="5851525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738" y="1142999"/>
            <a:ext cx="8510478" cy="28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Simple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Shorthand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1⋯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" y="2312266"/>
            <a:ext cx="8722286" cy="39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37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/>
                  <a:t>Take off-shell to be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on-shell legs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1, 2, …</a:t>
                </a:r>
              </a:p>
              <a:p>
                <a:r>
                  <a:rPr lang="en-US" dirty="0"/>
                  <a:t>Only first 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-dependent; second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just the usual tree current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1⋯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Schematically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5"/>
                <a:stretch>
                  <a:fillRect l="-929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4114801"/>
            <a:ext cx="7465140" cy="676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" y="4876800"/>
            <a:ext cx="8176759" cy="76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5783676"/>
            <a:ext cx="8592758" cy="7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0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of Recursions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p>
                  </m:oMath>
                </a14:m>
                <a:r>
                  <a:rPr lang="en-US" dirty="0"/>
                  <a:t> is a function of lower-point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tree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dirty="0"/>
                  <a:t> is a function of lower-point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tree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dirty="0"/>
                  <a:t> is a function of lower-point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[0]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tree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8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amplitude will be evaluated 10</a:t>
                </a:r>
                <a:r>
                  <a:rPr lang="en-US" baseline="30000" dirty="0"/>
                  <a:t>5</a:t>
                </a:r>
                <a:r>
                  <a:rPr lang="en-US" dirty="0"/>
                  <a:t>–10</a:t>
                </a:r>
                <a:r>
                  <a:rPr lang="en-US" baseline="30000" dirty="0"/>
                  <a:t>7</a:t>
                </a:r>
                <a:r>
                  <a:rPr lang="en-US" dirty="0"/>
                  <a:t> times</a:t>
                </a:r>
              </a:p>
              <a:p>
                <a:endParaRPr lang="en-US" dirty="0"/>
              </a:p>
              <a:p>
                <a:r>
                  <a:rPr lang="en-US" dirty="0"/>
                  <a:t>Want a numerically efficient &amp; stable implementation</a:t>
                </a:r>
              </a:p>
              <a:p>
                <a:endParaRPr lang="en-US" dirty="0"/>
              </a:p>
              <a:p>
                <a:r>
                  <a:rPr lang="en-US" dirty="0"/>
                  <a:t>Analytics are nice for low-point amplitudes</a:t>
                </a:r>
              </a:p>
              <a:p>
                <a:endParaRPr lang="en-US" dirty="0"/>
              </a:p>
              <a:p>
                <a:r>
                  <a:rPr lang="en-US" dirty="0"/>
                  <a:t>Not necessarily feasible for higher-point amplitudes</a:t>
                </a:r>
              </a:p>
              <a:p>
                <a:pPr lvl="1"/>
                <a:r>
                  <a:rPr lang="en-US" dirty="0"/>
                  <a:t>And may not even be fastest</a:t>
                </a:r>
              </a:p>
              <a:p>
                <a:r>
                  <a:rPr lang="en-US" dirty="0"/>
                  <a:t>Hybrid: analytics for integrals, purely numerical evaluation for their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2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configuration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0" y="2539998"/>
            <a:ext cx="6232826" cy="18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5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Purely Rational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be recast as contour integrals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(−2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-dimensional components</a:t>
                </a:r>
              </a:p>
              <a:p>
                <a:pPr marL="0" indent="0" algn="r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Badger</a:t>
                </a:r>
              </a:p>
              <a:p>
                <a:pPr lvl="1"/>
                <a:r>
                  <a:rPr lang="en-US" dirty="0"/>
                  <a:t>Single-variable expansion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the box</a:t>
                </a:r>
              </a:p>
              <a:p>
                <a:pPr lvl="1"/>
                <a:r>
                  <a:rPr lang="en-US" dirty="0"/>
                  <a:t>Two-variable expansion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the triangle</a:t>
                </a:r>
              </a:p>
              <a:p>
                <a:pPr lvl="1"/>
                <a:r>
                  <a:rPr lang="en-US" dirty="0"/>
                  <a:t>Bubbles will need some additional tricks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875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Recursive approach to integral coefficients</a:t>
            </a:r>
          </a:p>
          <a:p>
            <a:endParaRPr lang="en-US" dirty="0"/>
          </a:p>
          <a:p>
            <a:r>
              <a:rPr lang="en-US" dirty="0"/>
              <a:t>Exploit general structure of integral coefficients as global residues, and interchange Laurent expansion and recursion</a:t>
            </a:r>
          </a:p>
          <a:p>
            <a:endParaRPr lang="en-US" dirty="0"/>
          </a:p>
          <a:p>
            <a:r>
              <a:rPr lang="en-US" dirty="0"/>
              <a:t>Compatible with purely numerical evaluation</a:t>
            </a:r>
          </a:p>
          <a:p>
            <a:endParaRPr lang="en-US" dirty="0"/>
          </a:p>
          <a:p>
            <a:r>
              <a:rPr lang="en-US" dirty="0"/>
              <a:t>Opens possibilities for more common sub-expression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21712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Amplitudes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formula (all loops)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Master integrals determined for all </a:t>
            </a:r>
            <a:r>
              <a:rPr lang="en-US" i="1" dirty="0"/>
              <a:t>L</a:t>
            </a:r>
            <a:r>
              <a:rPr lang="en-US" dirty="0"/>
              <a:t>-loop processes, or restricted to set for given process, using IBP</a:t>
            </a:r>
          </a:p>
          <a:p>
            <a:endParaRPr lang="en-US" dirty="0"/>
          </a:p>
          <a:p>
            <a:r>
              <a:rPr lang="en-US" dirty="0"/>
              <a:t>Coefficients to be computed using generalized </a:t>
            </a:r>
            <a:r>
              <a:rPr lang="en-US" dirty="0" err="1"/>
              <a:t>unitarity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209800"/>
            <a:ext cx="3453999" cy="760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10200" y="2057400"/>
            <a:ext cx="609600" cy="685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14460" y="2057400"/>
            <a:ext cx="685800" cy="762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81600" y="1533940"/>
            <a:ext cx="533400" cy="5334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57340" y="271173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Process-independent</a:t>
            </a:r>
          </a:p>
        </p:txBody>
      </p:sp>
      <p:cxnSp>
        <p:nvCxnSpPr>
          <p:cNvPr id="12" name="Straight Arrow Connector 11"/>
          <p:cNvCxnSpPr>
            <a:stCxn id="6" idx="5"/>
          </p:cNvCxnSpPr>
          <p:nvPr/>
        </p:nvCxnSpPr>
        <p:spPr>
          <a:xfrm>
            <a:off x="5930526" y="2642767"/>
            <a:ext cx="470274" cy="2528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0" y="1219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 Linotype" pitchFamily="18" charset="0"/>
              </a:rPr>
              <a:t>Process-dependent </a:t>
            </a:r>
            <a:br>
              <a:rPr lang="en-US" dirty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FF0000"/>
                </a:solidFill>
                <a:latin typeface="Palatino Linotype" pitchFamily="18" charset="0"/>
              </a:rPr>
              <a:t>Rational function of </a:t>
            </a:r>
            <a:r>
              <a:rPr lang="en-US" dirty="0" err="1">
                <a:solidFill>
                  <a:srgbClr val="FF0000"/>
                </a:solidFill>
                <a:latin typeface="Palatino Linotype" pitchFamily="18" charset="0"/>
              </a:rPr>
              <a:t>spinors</a:t>
            </a:r>
            <a:endParaRPr lang="en-US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Generalized </a:t>
            </a:r>
            <a:r>
              <a:rPr lang="en-US" dirty="0" err="1"/>
              <a:t>Unitarity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Contour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Symbol" panose="05050102010706020507" pitchFamily="18" charset="2"/>
              </a:rPr>
              <a:t>Cut all propagators in the target integral topology</a:t>
            </a:r>
            <a:endParaRPr lang="en-US" dirty="0"/>
          </a:p>
          <a:p>
            <a:endParaRPr lang="en-US" dirty="0"/>
          </a:p>
          <a:p>
            <a:r>
              <a:rPr lang="en-US" dirty="0"/>
              <a:t>Reduces corresponding amplitude to product of trees</a:t>
            </a:r>
          </a:p>
          <a:p>
            <a:endParaRPr lang="en-US" dirty="0"/>
          </a:p>
          <a:p>
            <a:r>
              <a:rPr lang="en-US" dirty="0"/>
              <a:t>Cut is implemented by contour integration</a:t>
            </a:r>
          </a:p>
          <a:p>
            <a:r>
              <a:rPr lang="en-US" dirty="0"/>
              <a:t>Real Integration </a:t>
            </a:r>
            <a:r>
              <a:rPr lang="en-US" dirty="0">
                <a:sym typeface="Symbol" panose="05050102010706020507" pitchFamily="18" charset="2"/>
              </a:rPr>
              <a:t> Complex Integration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Contour Integration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Feynman Integrals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Their Coefficients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Contours: Multidimensional tori that encircle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i="1" dirty="0">
                <a:sym typeface="Symbol" panose="05050102010706020507" pitchFamily="18" charset="2"/>
              </a:rPr>
              <a:t>global poles</a:t>
            </a:r>
            <a:r>
              <a:rPr lang="en-US" dirty="0">
                <a:sym typeface="Symbol" panose="05050102010706020507" pitchFamily="18" charset="2"/>
              </a:rPr>
              <a:t>: common singularities of all cut propagators</a:t>
            </a:r>
          </a:p>
          <a:p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85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</a:t>
            </a:r>
            <a:r>
              <a:rPr lang="en-US" dirty="0" err="1"/>
              <a:t>Unitarity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839200" cy="4754563"/>
              </a:xfrm>
            </p:spPr>
            <p:txBody>
              <a:bodyPr/>
              <a:lstStyle/>
              <a:p>
                <a:r>
                  <a:rPr lang="en-US" dirty="0"/>
                  <a:t>Coefficients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dirty="0"/>
                  <a:t> determined by requirement that total derivatives give no contribution</a:t>
                </a:r>
              </a:p>
              <a:p>
                <a:r>
                  <a:rPr lang="en-US" dirty="0"/>
                  <a:t>Many examples known, no general formula yet</a:t>
                </a:r>
              </a:p>
              <a:p>
                <a:pPr lvl="1"/>
                <a:r>
                  <a:rPr lang="en-US" dirty="0"/>
                  <a:t>limited to </a:t>
                </a:r>
                <a:r>
                  <a:rPr lang="en-US" i="1" dirty="0"/>
                  <a:t>D</a:t>
                </a:r>
                <a:r>
                  <a:rPr lang="en-US" dirty="0"/>
                  <a:t>=4 cuts</a:t>
                </a:r>
              </a:p>
              <a:p>
                <a:pPr lvl="1"/>
                <a:r>
                  <a:rPr lang="en-US" dirty="0"/>
                  <a:t>integrals with leading singularities only</a:t>
                </a:r>
              </a:p>
              <a:p>
                <a:r>
                  <a:rPr lang="en-US" dirty="0"/>
                  <a:t>Restrict attention to coefficients with factorizable poles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839200" cy="4754563"/>
              </a:xfrm>
              <a:blipFill>
                <a:blip r:embed="rId5"/>
                <a:stretch>
                  <a:fillRect l="-1103" t="-1026" r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7191" y="1752600"/>
            <a:ext cx="3721241" cy="826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72BE8-1454-4DB8-B40B-8FC8EEBA28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00200" y="1752600"/>
            <a:ext cx="6150476" cy="813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D50D3-A855-4DD5-8EB5-6617201234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13818" y="5215981"/>
            <a:ext cx="2870476" cy="7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Generic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Perform maximal cut, then a multivariate contour integral over remaining degrees of freedom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Restrict attention to coefficients for which we can isolate contours cleanly</a:t>
            </a:r>
          </a:p>
          <a:p>
            <a:r>
              <a:rPr lang="en-US" dirty="0"/>
              <a:t>Change variables to factorize poles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00200" y="2971800"/>
            <a:ext cx="6150476" cy="81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13818" y="5513905"/>
            <a:ext cx="2870476" cy="7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one dimension, contour integration corresponds to performing a Laurent expansion, and taking the coefficient of the simple pole,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analogous statement holds in higher complex dimensions when the </a:t>
            </a:r>
            <a:r>
              <a:rPr lang="en-US"/>
              <a:t>integrand factorizes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68162" y="3505200"/>
            <a:ext cx="4264762" cy="5733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33528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 with Multivariate Contour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00600"/>
          </a:xfrm>
        </p:spPr>
        <p:txBody>
          <a:bodyPr/>
          <a:lstStyle/>
          <a:p>
            <a:r>
              <a:rPr lang="en-US" dirty="0"/>
              <a:t>One-dimensional contour integrals are independent of the contour’s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Unique contour (</a:t>
            </a:r>
            <a:r>
              <a:rPr lang="en-US" sz="2000" dirty="0"/>
              <a:t>yielding non-vanishing residue</a:t>
            </a:r>
            <a:r>
              <a:rPr lang="en-US" dirty="0"/>
              <a:t>) for each pole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90" y="2133600"/>
            <a:ext cx="1043649" cy="1056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38" y="2182280"/>
            <a:ext cx="944962" cy="952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97" y="2186091"/>
            <a:ext cx="960203" cy="9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3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mathop{\rm Laurent}\nolimits F = \sum_{j=-1}^\infty F^{[-j]} z^j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0"/>
  <p:tag name="PICTUREFILESIZE" val="97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9.036"/>
  <p:tag name="ORIGINALWIDTH" val="2158.98"/>
  <p:tag name="OUTPUTDPI" val="1200"/>
  <p:tag name="LATEXADDIN" val="\documentclass{article}&#10;\usepackage{amsmath}&#10;\pagestyle{empty}&#10;\begin{document}&#10;&#10;\begin{eqnarray*}&#10;&amp;&amp;\mathop{\textrm{Global\ Residue}}_{\{z\}=\{z^0\}}&#10;\;\prod_d F_d(z)&#10;=\\&#10;&amp;&amp;\hskip 5mm \sum_d F^{[1]}_d \prod_{r\neq d} F^{[0]}_d\\&#10;&amp;&amp;\hskip 5mm+\sum_{d_1,d_2,d_3} F^{[1]}_{d_1} &#10;  F^{[1]}_{d_2}&#10;  F^{[-1]}_{d_3}\prod_{r\neq d_i} F^{[0]}_d\\&#10;&amp;&amp;\hskip 5mm+\sum_{d_i} F^{[1]}_{d_1} &#10;  F^{[1]}_{d_2} F^{[1]}_{d_3}&#10;  F^{[-1]}_{d_4}F^{[-1]}_{d_5}\prod_{r\neq d_i} F^{[0]}_d\\&#10;&amp;&amp;\hskip 5mm+\sum_{d_i} F^{[1]}_{d_1} &#10;  F^{[1]}_{d_2} F^{[1]}_{d_3}&#10;  F^{[-2]}_{d_4}\prod_{r\neq d_i} F^{[0]}_d&#10;+\cdots&#10;\end{eqnarray*}&#10;&#10;\end{document}&#10;"/>
  <p:tag name="IGUANATEXSIZE" val="20"/>
  <p:tag name="IGUANATEXCURSOR" val="490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9.2051"/>
  <p:tag name="ORIGINALWIDTH" val="1639.295"/>
  <p:tag name="OUTPUTDPI" val="1200"/>
  <p:tag name="LATEXADDIN" val="\documentclass{article}&#10;\usepackage{amsmath}&#10;\pagestyle{empty}&#10;\begin{document}&#10;&#10;\def\Lau{\mathop{\rm Laurent}\nolimits}&#10;&#10;\begin{equation}&#10;\Lau F = \sum_{j_i=-1}^\infty F^{[-\vec\jmath\,]}&#10;     \prod_i z_i^{j_i}&#10;\nonumber&#10;\end{equation}&#10;&#10;&#10;\end{document}"/>
  <p:tag name="IGUANATEXSIZE" val="20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_n = f(A_i,A_j,\ldots)\hskip 5mm i,j,\ldots \leq n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5"/>
  <p:tag name="PICTUREFILESIZE" val="75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Lau{\mathop{\rm Laurent}\nolimits}&#10;$$&#10;\Lau A_n = f(\Lau A_i,\Lau A_j,\ldots)\hskip 5mm i,j,\ldots \leq n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3"/>
  <p:tag name="PICTUREFILESIZE" val="116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8.343"/>
  <p:tag name="ORIGINALWIDTH" val="3601.05"/>
  <p:tag name="OUTPUTDPI" val="1200"/>
  <p:tag name="LATEXADDIN" val="\documentclass{article}&#10;\usepackage{amsmath}&#10;\pagestyle{empty}&#10;\begin{document}&#10;\def\sump{\mathop{\mathop{\sum}\nolimits'}}&#10;\def\tp{\!+\!}\def\tm{\!-\!}&#10;&#10;\begin{equation}&#10;\begin{aligned}&#10;J^\mu(1,\ldots,n) &amp;=  \\&#10; -\sump_{j=1}^{n-1}&#10;&amp;V_3^{\mu\nu'\rho'}&#10;\frac{d_{\nu'\nu}}{K_{1,j}^2} &#10;\frac{d_{\rho'\rho}}{K_{j\tp1,n}^2}&#10;J^\nu(1,\ldots,j)&#10;J^\rho(j\tp1,\ldots,n)\\&#10;-\sump_{j_1=1}^{n-2}&amp;\sump_{j_2=j_1+1}^{n-1}&#10; V_4^{\mu\nu'\tau'\rho'}&#10;\frac{d_{\nu'\nu}}{K_{1,j_1}^2}&#10;\frac{d_{\tau'\tau}}{K_{j_1\tp1,j_2}^2}&#10;\frac{d_{\rho'\rho}}{K_{j_2\tp1,n}^2}\\&#10;&amp;\hskip 10mm\times&#10;J^\nu(1,\ldots,j_1)&#10;J^\tau(j_1\tp1,\ldots,j_2)&#10;J^\rho(j_2\tp1,\ldots,n)&#10;\end{aligned}&#10;\nonumber&#10;\end{equation}&#10;&#10;&#10;&#10;\end{document}"/>
  <p:tag name="IGUANATEXSIZE" val="20"/>
  <p:tag name="IGUANATEXCURSOR" val="383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1.6348"/>
  <p:tag name="ORIGINALWIDTH" val="2998.125"/>
  <p:tag name="OUTPUTDPI" val="1200"/>
  <p:tag name="LATEXADDIN" val="\documentclass{article}&#10;\usepackage{amsmath}&#10;\pagestyle{empty}&#10;\begin{document}&#10;\def\sump{\mathop{\mathop{\sum}\nolimits'}}&#10;\def\tp{\!+\!}\def\tm{\!-\!}&#10;\def\Lau{\mathop{\textrm{Laurent}}\nolimits\,}&#10;&#10;\begin{equation}&#10;\begin{aligned}&#10;\Lau &amp;J^\mu(1,\ldots,n) =  \\&#10; -\sump_{j=1}^{n-1}&#10;&amp;\Lau V_3^{\mu\nu'\rho'}&#10;\Lau \frac{d_{\nu'\nu}}{K_{1,j}^2} &#10;\Lau \frac{d_{\rho'\rho}}{K_{j\tp1,n}^2}\\&#10;&amp;\times \Lau J^\nu(1,\ldots,j)&#10;\Lau J^\rho(j\tp1,\ldots,n)\\&#10;-\cdots&amp;&#10;\end{aligned}&#10;\nonumber&#10;\end{equation}&#10;&#10;&#10;&#10;\end{document}"/>
  <p:tag name="IGUANATEXSIZE" val="20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1286"/>
  <p:tag name="ORIGINALWIDTH" val="4166.479"/>
  <p:tag name="OUTPUTDPI" val="1200"/>
  <p:tag name="LATEXADDIN" val="\documentclass{article}&#10;\usepackage{amsmath}&#10;\pagestyle{empty}&#10;\begin{document}&#10;\def\sump{\mathop{\mathop{\sum}\nolimits'}}&#10;\def\tp{\!+\!}\def\tm{\!-\!}&#10;\def\Lau{\mathop{\textrm{Laurent}}\nolimits}&#10;&#10;\begin{equation}&#10;\begin{aligned}&#10;J^{[r]\mu}(1,\ldots,n) &amp;=  \\&#10; -\sump_{j=1}^{n-1} &amp;\sum_{r_i=r_{\rm min}(r)&lt;0}^{1} &#10;\delta_{r_1+r_2+r_3+r_4+r_5}&#10;V_3^{[r+r_1]\mu\nu'\rho'}&#10;\biggl(\frac{d_{\nu'\nu}}{K_{1,j}^2} \biggr)^{[r_2]}&#10;\biggl(\frac{d_{\rho'\rho}}{K_{j\tp1,n}^2}\biggr)^{[r_3]}\\&#10;&amp;\times J^{[r_4]\nu}(1,\ldots,j)&#10;J^{[r_5]\rho}(j\tp1,\ldots,n)\\&#10;-\cdots&amp;&#10;\end{aligned}&#10;\nonumber&#10;\end{equation}&#10;&#10;&#10;&#10;\end{document}"/>
  <p:tag name="IGUANATEXSIZE" val="20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$$&#10;{\rm coeff} = {1 \over 2\pi i} \oint {d t \over t} \, &#10;\hphantom{A_1 A_2 A_3}(t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8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124"/>
  <p:tag name="PICTUREFILESIZE" val="88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9644"/>
  <p:tag name="ORIGINALWIDTH" val="1295.088"/>
  <p:tag name="OUTPUTDPI" val="1200"/>
  <p:tag name="LATEXADDIN" val="\documentclass{article}&#10;\usepackage{amsmath}&#10;\pagestyle{empty}&#10;\begin{document}&#10;&#10;\begin{equation}&#10;\textrm{Ampl} = \sum_{j\in\textrm{Basis}}&#10;   c_j(\epsilon)\, \textrm{Int}_j&#10;\nonumber&#10;\end{equation}&#10;&#10;&#10;\end{document}"/>
  <p:tag name="IGUANATEXSIZE" val="20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es{\mathop{\rm Res}}&#10;$$&#10;A_1(t) A_2(t) A_3(t) - \sum_j \frac{\Res_{t=t_j} A_1 A_2 A_3}{t-t_j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0"/>
  <p:tag name="PICTUREFILESIZE" val="162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|\ell_i\rangle = t |K_2^\flat\rangle + a_{i1} |K_1^\flat\rangle\\&#10;|\ell_i] = |K_2^\flat] + \frac{a_{i2}}t |K_1^\flat]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3"/>
  <p:tag name="PICTUREFILESIZE" val="134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proj{\flat}&#10;\begin{eqnarray*}&#10;K_{1}^{\proj,\mu} &amp;= K_{1}^\mu -&#10;\frac{K_{1}^2}{2 K_{1}\cdot K_{2}^\proj} K_{2}^{\proj,\mu}\\&#10;K_{2}^{\proj,\mu} &amp;= K_{2}^\mu -&#10; \frac{K_{2}^2}{2 K_{2}\cdot K_{1}^\proj} K_{1}^{\proj,\mu}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7"/>
  <p:tag name="PICTUREFILESIZE" val="173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&amp;&amp;-\bigl[ &#10;A_1^{[1]} A_2^{[1]} A_3^{[-2]}&#10;+A_1^{[-2]} A_2^{[1]} A_3^{[1]}&#10;+A_1^{[1]} A_2^{[-2]} A_3^{[1]}&#10;\\ &amp;&amp;\hskip 5mm+ A_1^{[1]} A_2^{[0]} A_3^{[-1]}&#10;+ A_1^{[-1]} A_2^{[1]} A_3^{[0]}&#10;+ A_1^{[0]} A_2^{[-1]} A_3^{[1]}&#10;\\ &amp;&amp;\hskip 5mm+ A_1^{[0]} A_2^{[1]} A_3^{[-1]}&#10;+ A_1^{[-1]} A_2^{[0]} A_3^{[1]}&#10;+ A_1^{[1]} A_2^{[-1]} A_3^{[0]}&#10;\\ &amp;&amp;\hskip 5mm+ A_1^{[0]} A_2^{[0]} A_3^{[0]}&#10;\bigr]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2"/>
  <p:tag name="PICTUREFILESIZE" val="365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J_n^\mu = \sum V_{3,\mu\nu\rho} \frac1{K_{1\cdots i}^2} J_{i}^\nu \frac1{K_{i+1\cdots n}^2}  J_{n-i}^\rho &#10;+ V_{4,\ldots}\cdots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5"/>
  <p:tag name="PICTUREFILESIZE" val="155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Lau{\mathop{\rm Laurent}\nolimits}&#10;\begin{eqnarray*}&#10;&amp;&amp;\Lau J_n^\mu = \\&#10;&amp;&amp;\hskip 5mm\sum \Lau \bigg[V_{3,\mu\nu\rho} \frac1{K_{1\cdots i}^2} \frac1{K_{i+1\cdots n}^2}\bigg]&#10;\Lau  J_{i}^\nu \Lau J_{n-i}^\rho &#10;+ \cdots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4"/>
  <p:tag name="PICTUREFILESIZE" val="260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8.583"/>
  <p:tag name="ORIGINALWIDTH" val="4194.226"/>
  <p:tag name="OUTPUTDPI" val="1200"/>
  <p:tag name="LATEXADDIN" val="\documentclass{article}&#10;\usepackage{amsmath}&#10;\pagestyle{empty}&#10;\begin{document}&#10;&#10;\def\sump{\mathop{\mathop{\sum}\nolimits'}}&#10;\def\VT{V_{\rm T}}&#10;\def\tp{\!+\!}\def\tm{\!-\!}&#10;&#10;&#10;\begin{equation}&#10;\begin{aligned}&#10;J^\mu(1,\ldots,n) &amp;=  \\&#10; \sump_{j=1}^{n-1} \bigg\{&#10;&amp;-V_3^{\mu\nu'\rho'}&#10;\frac{d_{\nu'\nu}(K_{1,j})}{K_{1,j}^2} &#10;\frac{d_{\rho'\rho}(K_{j\tp1,n})}{K_{j\tp1,n}^2}&#10;%\\&amp;\hskip 10mm\times&#10;J^\nu(1,\ldots,j)&#10;J^\rho(j\tp1,\ldots,n)\\&#10;&amp;- \VT^{\mu\nu'\tau'\rho'}&#10;\frac{d_{\nu'\nu}(K_{1,j})}{K_{1,j}^2}&#10;d_{\rho'\tau'\rho\tau}(K_{j\tp1,n})&#10;J^\nu(1,\ldots,j)&#10;J^{\rho\tau}(j\tp1,\ldots,n)\\&#10;&amp;- \VT^{\mu\nu'\rho'\tau'}&#10;d_{\rho'\tau'\rho\tau}(K_{1,j})&#10;\frac{d_{\nu'\nu}(K_{j\tp1,n})}{K_{j\tp1,n}^2}&#10;J^{\rho\tau}(1,\ldots,j)&#10;J^\nu(j\tp1,\ldots,n)&#10;\bigg\}&#10;\end{aligned}&#10;\label{RecursionRelationI}&#10;\nonumber&#10;\end{equation}&#10;&#10;&#10;\end{document}"/>
  <p:tag name="IGUANATEXSIZE" val="20"/>
  <p:tag name="IGUANATEXCURSOR" val="369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5.9505"/>
  <p:tag name="ORIGINALWIDTH" val="4134.983"/>
  <p:tag name="OUTPUTDPI" val="1200"/>
  <p:tag name="LATEXADDIN" val="\documentclass{article}&#10;\usepackage{amsmath}&#10;\pagestyle{empty}&#10;\begin{document}&#10;&#10;\def\sump{\mathop{\mathop{\sum}\nolimits'}}&#10;\def\VT{V_{\rm T}}&#10;\def\tp{\!+\!}\def\tm{\!-\!}&#10;&#10;&#10;\begin{equation}&#10;J^{\mu\nu}(1,\ldots,n) = \VT^{\mu\nu\rho'\tau'}&#10;\sump_{j=1}^{n-1} &#10;\frac{d_{\rho'\rho}(K_{1,j})}{K_{1,j}^2}&#10;\frac{d_{\tau'\tau}(K_{j\tp1})}{K_{j,\tp1}^2}&#10;J^\rho(1,\ldots,j)&#10;J^\tau(j\tp1,\ldots,n)&#10;\nonumber&#10;\end{equation}&#10;&#10;&#10;\end{document}"/>
  <p:tag name="IGUANATEXSIZE" val="20"/>
  <p:tag name="IGUANATEXCURSOR" val="387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.4627"/>
  <p:tag name="ORIGINALWIDTH" val="1001.875"/>
  <p:tag name="OUTPUTDPI" val="1200"/>
  <p:tag name="LATEXADDIN" val="\documentclass{article}&#10;\usepackage{amsmath}&#10;\pagestyle{empty}&#10;\begin{document}&#10;&#10;$$ K^\flat = K - \frac{K^2}{2 q\cdot K} q $$&#10;&#10;&#10;\end{document}"/>
  <p:tag name="IGUANATEXSIZE" val="20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8.9651"/>
  <p:tag name="ORIGINALWIDTH" val="1842.52"/>
  <p:tag name="OUTPUTDPI" val="1200"/>
  <p:tag name="LATEXADDIN" val="\documentclass{article}&#10;\usepackage{amsmath}&#10;\pagestyle{empty}&#10;\begin{document}&#10;&#10;\def\lc{{\rm LC}}&#10;\begin{equation}&#10;d^\lc_{\mu\nu}(K) = -g_{\mu\nu}+\frac{q^\mu K^\nu+K^\mu q^\nu}{q\cdot K}\,,&#10;\nonumber&#10;\end{equation}&#10;&#10;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9.4601"/>
  <p:tag name="ORIGINALWIDTH" val="1437.57"/>
  <p:tag name="OUTPUTDPI" val="1200"/>
  <p:tag name="LATEXADDIN" val="\documentclass{article}&#10;\usepackage{amsmath}&#10;\pagestyle{empty}&#10;\begin{document}&#10;&#10;\begin{equation}&#10;c_j = \sum_{\textrm{contours}\, \Gamma}&#10;a_\Gamma \oint_\Gamma \prod_t A^{(0)}_t&#10;\nonumber&#10;\end{equation}&#10;&#10;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3.7083"/>
  <p:tag name="ORIGINALWIDTH" val="2647.169"/>
  <p:tag name="OUTPUTDPI" val="1200"/>
  <p:tag name="LATEXADDIN" val="\documentclass{article}&#10;\usepackage{amsmath}&#10;\pagestyle{empty}&#10;\begin{document}&#10;&#10;\def\proj{\flat}&#10;\def\lc{{\rm LC}}&#10;\def\pol{\varepsilon}&#10;&#10;\begin{equation}&#10;d^\lc_{\mu\nu}(K) = &#10;\sum_{\sigma=\pm} \pol^{(\sigma)}_\mu (K^\proj,q) &#10;                  \pol^{(\sigma)*}_\nu (K^\proj,q)&#10;           +\frac{K^2 q^\mu q^\nu}{(q\cdot K^\proj)^2}&#10;\nonumber&#10;\end{equation}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2.073"/>
  <p:tag name="ORIGINALWIDTH" val="4188.227"/>
  <p:tag name="OUTPUTDPI" val="1200"/>
  <p:tag name="LATEXADDIN" val="\documentclass{article}&#10;\usepackage{amsmath}&#10;\pagestyle{empty}&#10;\begin{document}&#10;&#10;\def\sump{\mathop{\mathop{\sum}\nolimits'}}&#10;\def\VT{V_{\rm T}}&#10;\def\tp{\!+\!}\def\tm{\!-\!}&#10;&#10;\def\Jhel{J}&#10;\def\Vhel{V}&#10;\def\VThel{V_{\rm T}}&#10;\def\spacer{\hskip 10mm}&#10;&#10;\begin{equation}&#10;\begin{aligned}&#10;\Jhel^{(\lambda)}(1,&amp;\ldots,n) =  \\&#10;\sump_{j=1}^{n-1} \bigg\{&amp;-\hskip -2mm\sum_{\lambda_{1,2}=\pm,0} &#10;\Vhel_3({\lambda},{-\lambda_1},{-\lambda_2})&#10;%\\&amp;\spacer\times&#10;\rho_{\lambda_1}\rho_{\lambda_2}&#10;%\\&amp;\spacer\times&#10;\Jhel^{(\lambda_1)}(1,\ldots,j)&#10;\Jhel^{(\lambda_2)}(j\tp1,\ldots,n)\\&#10;&amp;-\hskip -2mm\sum_{\lambda_{1,2}=\pm} \VThel({\lambda},{-\lambda_1},&#10;{(-\lambda_2)(\lambda_2)})&#10;\rho_{\lambda_1}&#10;%\\&amp;\spacer\times&#10;\Jhel^{(\lambda_1)}(1,\ldots,j)&#10;\Jhel^{(\lambda_2,-\lambda_2)})(j\tp1,\ldots,n)\\&#10;&amp;+\hskip -2mm\sum_{\lambda_{1,2}=\pm} \VThel({\lambda},{-\lambda_2},&#10;{(-\lambda_1)(\lambda_1)})&#10;\rho_{\lambda_2}&#10;%\\&amp;\spacer\times&#10;\Jhel^{(\lambda_1,-\lambda_1)}(1,\ldots,j)&#10;\Jhel^{(\lambda_2)}(j\tp1,\ldots,n)&#10;\bigg\}&#10;\end{aligned}&#10;\nonumber&#10;\end{equation}&#10;&#10;&#10;\end{document}"/>
  <p:tag name="IGUANATEXSIZE" val="20"/>
  <p:tag name="IGUANATEXCURSOR" val="323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22.535"/>
  <p:tag name="ORIGINALWIDTH" val="3815.523"/>
  <p:tag name="OUTPUTDPI" val="1200"/>
  <p:tag name="LATEXADDIN" val="\documentclass{article}&#10;\usepackage{amsmath}&#10;\pagestyle{empty}&#10;\begin{document}&#10;&#10;\def\sump{\mathop{\mathop{\sum}\nolimits'}}&#10;\def\VT{V_{\rm T}}&#10;\def\tp{\!+\!}\def\tm{\!-\!}&#10;&#10;\def\Jhel{J}&#10;\def\Vhel{V}&#10;\def\VThel{V_{\rm T}}&#10;\def\spacer{\hskip 10mm}&#10;\def\spa#1.#2{\left\langle#1\,#2\right\rangle}&#10;\def\spb#1.#2{\left[#1\,#2\right]}&#10;\def\spash#1.#2{\spa{\smash{#1}}.{\smash{#2}}}&#10;\def\spbsh#1.#2{\spb{\smash{#1}}.{\smash{#2}}}&#10;\def\lor#1.#2{\left(#1\,#2\right)}&#10;\def\sand#1.#2.#3{%&#10; \left\langle\smash{#1^{-}}{\vphantom1}\right|{#2}%&#10; \left|\smash{#3^{-}}{\vphantom1}\right\rangle}&#10;\def\sandpp#1.#2.#3{%&#10; \left\langle\smash{#1^{+}}{\vphantom1}\right|{#2}%&#10; \left|\smash{#3^{+}}{\vphantom1}\right\rangle}&#10;\def\sandpm#1.#2.#3{%&#10; \left\langle\smash{#1^{+}}\vphantom1\right|{#2}%&#10; \left|\smash{#3^{-}}\vphantom1\right\rangle}&#10;\def\sandmp#1.#2.#3{%&#10; \left\langle\smash{#1^{-}}\vphantom1\right|{#2}%&#10; \left|\smash{#3^{+}}{\vphantom1}\right\rangle}&#10;\def\sandmppm#1.#2.#3{%&#10; \left\langle\smash{#1^{\mp}}\vphantom1\right|{#2}%&#10; \l&#10; eft|\smash{#3^{\pm}}{\vphantom1}\right\rangle}&#10;\def\sandnn#1.#2.#3{%&#10; \left\langle\smash{#1}\vphantom1\right|{#2}%&#10; \left|\smash{#3}{\vphantom1}\right\rangle}&#10;\def\sandmn#1.#2.#3{%&#10; \left\langle\smash{#1^{-}}\vphantom1\right|{#2}%&#10; \left|\smash{#3}{\vphantom1}\right\rangle}&#10;\def\sandnm#1.#2.#3{%&#10; \left\langle\smash{#1}\vphantom1\right|{#2}%&#10; \left|\smash{#3^{-}}{\vphantom1}\right\rangle}&#10;\def\ketm#1{|\smash{#1}\vphantom{1}^-\rangle}&#10;\def\ketp#1{|\smash{#1}\vphantom{1}^+\rangle}&#10;\def\keta#1{|\smash{#1}\vphantom{1}\rangle}&#10;\def\ketb#1{|\smash{#1}\vphantom{1}]}&#10;\def\sandn#1.#2.#3{%&#10; \left\langle\smash{#1}\vphantom1\right|{#2}%&#10; \left|\smash{#3}{\vphantom1}\right]}&#10;\def\sandab#1.#2.#3{%&#10; \langle\smash{#1}\vphantom1|{#2}%&#10; |\smash{#3}{\vphantom1}]}&#10;\def\sandaa#1.#2.#3{%&#10; \left[\langle\smash{#1}{\vphantom1}\right|{#2}%&#10; \left|\smash{#3}{\vphantom1}\right\rangle}&#10;\def\sandbb#1.#2.#3{%&#10; \left[\smash{#1}{\vphantom1}\right|{#2}%&#10; \left|\smash{#3}{\vphantom1}\right]}&#10;\def\proj{\flat}&#10;\def\projdot#1.#2{k_{#1}^\proj\cdot k_{#2}^\proj}&#10;\def\spar#1..#2{\left\langle\!\left\langle#1\cdots#2\right\rangle\!\right\rangle}&#10;&#10;\begin{equation}&#10;\begin{aligned}&#10;\Jhel^{(+)}(1^+,\ldots,n^+) &amp;= 0\\&#10;\Jhel^{(-)}(1^+,\ldots,n^+) &amp;= 2 i \frac{q\cdot K_{1,n} K_{1,n}^2}&#10; {\spa{q}.1\spa{q}.n\spar1..n}\\&#10;\Jhel^{(+)}(1^+,\ldots,j^-,(j\tp1)^+,\ldots,n^+) &amp;= &#10;  i \frac{K_{1,n}^2}&#10;{2 q\cdot K_{1,n}\spa{q}.1\spa{q}.n\spar1..n}\\&#10;%%%&#10;\Jhel^{(+{}-)}(1^-,2^+,\ldots,n^+) &amp;=&#10;-i\frac{\spa{q}.1^2\spa1.{n}}{2\spar1..n\spa{q}.n^2}&#10;\\&amp; \hskip -10mm&#10;-i \frac{\spa{q}.1^3\,q\cdot K_{1,n}}{2\spar1..n \spa{q}.n}&#10;\sum_{j=1}^{n-1} \frac{\spa{j}.{j\tp1}}{q\cdot K_{1,j} \spa{q}.j\spa{q}.{j\tp1}}&#10;%\\&amp;&#10;\end{aligned}&#10;\nonumber&#10;\end{equation}&#10;&#10;\end{document}"/>
  <p:tag name="IGUANATEXSIZE" val="2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2.9583"/>
  <p:tag name="ORIGINALWIDTH" val="3673.791"/>
  <p:tag name="OUTPUTDPI" val="1200"/>
  <p:tag name="LATEXADDIN" val="\documentclass{article}&#10;\usepackage{amsmath}&#10;\pagestyle{empty}&#10;\begin{document}&#10;\def\tree{\textrm{tree}}&#10;\def\tp{\!+\!}\def\tm{\!-\!}&#10;&#10;\begin{equation}&#10;J^{[1]} = \sum_j \Bigl( V_3 \frac1{(\ell_2+K_{1\cdots j})^2}&#10;\Bigr){}^{[0]} J^{[1]}(\ell_2,1,\ldots j)&#10;J^{\tree}(j\tp1,\ldots,n) + \cdots&#10;\nonumber&#10;\end{equation}&#10;&#10;&#10;\end{document}"/>
  <p:tag name="IGUANATEXSIZE" val="20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.7027"/>
  <p:tag name="ORIGINALWIDTH" val="4023.997"/>
  <p:tag name="OUTPUTDPI" val="1200"/>
  <p:tag name="LATEXADDIN" val="\documentclass{article}&#10;\usepackage{amsmath}&#10;\pagestyle{empty}&#10;\begin{document}&#10;\def\tree{\textrm{tree}}&#10;\def\tp{\!+\!}\def\tm{\!-\!}&#10;&#10;\begin{equation}&#10;J^{[0]} = \sum_j \sum_{r= -1}^0&#10;\Bigl( V_3 \frac1{(\ell_2+K_{1\cdots j})^2}&#10;\Bigr){}^{[r]} J^{[-r]}(\ell_2,1,\ldots j)&#10;J^{\tree}(j\tp1,\ldots,n) + \cdots&#10;\nonumber&#10;\end{equation}&#10;&#10;&#10;\end{document}"/>
  <p:tag name="IGUANATEXSIZE" val="20"/>
  <p:tag name="IGUANATEXCURSOR" val="247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.7027"/>
  <p:tag name="ORIGINALWIDTH" val="4228.721"/>
  <p:tag name="OUTPUTDPI" val="1200"/>
  <p:tag name="LATEXADDIN" val="\documentclass{article}&#10;\usepackage{amsmath}&#10;\pagestyle{empty}&#10;\begin{document}&#10;\def\tree{\textrm{tree}}&#10;\def\tp{\!+\!}\def\tm{\!-\!}&#10;&#10;\begin{equation}&#10;J^{[-1]} = \sum_j \sum_{r= -2}^0&#10;\Bigl( V_3 \frac1{(\ell_2+K_{1\cdots j})^2}&#10;\Bigr){}^{[r]} J^{[-1-r]}(\ell_2,1,\ldots j)&#10;J^{\tree}(j\tp1,\ldots,n) + \cdots&#10;\nonumber&#10;\end{equation}&#10;&#10;&#10;\end{document}"/>
  <p:tag name="IGUANATEXSIZE" val="20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9.6512"/>
  <p:tag name="ORIGINALWIDTH" val="2712.411"/>
  <p:tag name="OUTPUTDPI" val="1200"/>
  <p:tag name="LATEXADDIN" val="\documentclass{article}&#10;\usepackage{amsmath}&#10;\pagestyle{empty}&#10;\begin{document}&#10;&#10;\def\spa#1.#2{\left\langle#1\,#2\right\rangle}&#10;\def\spb#1.#2{\left[#1\,#2\right]}&#10;\def\spash#1.#2{\spa{\smash{#1}}.{\smash{#2}}}&#10;\def\spbsh#1.#2{\spb{\smash{#1}}.{\smash{#2}}}&#10;\def\lor#1.#2{\left(#1\,#2\right)}&#10;\def\sand#1.#2.#3{%&#10; \left\langle\smash{#1^{-}}{\vphantom1}\right|{#2}%&#10; \left|\smash{#3^{-}}{\vphantom1}\right\rangle}&#10;\def\sandpp#1.#2.#3{%&#10; \left\langle\smash{#1^{+}}{\vphantom1}\right|{#2}%&#10; \left|\smash{#3^{+}}{\vphantom1}\right\rangle}&#10;\def\sandpm#1.#2.#3{%&#10; \left\langle\smash{#1^{+}}\vphantom1\right|{#2}%&#10; \left|\smash{#3^{-}}\vphantom1\right\rangle}&#10;\def\sandmp#1.#2.#3{%&#10; \left\langle\smash{#1^{-}}\vphantom1\right|{#2}%&#10; \left|\smash{#3^{+}}{\vphantom1}\right\rangle}&#10;\def\sandmppm#1.#2.#3{%&#10; \left\langle\smash{#1^{\mp}}\vphantom1\right|{#2}%&#10; \l&#10; eft|\smash{#3^{\pm}}{\vphantom1}\right\rangle}&#10;\def\sandnn#1.#2.#3{%&#10; \left\langle\smash{#1}\vphantom1\right|{#2}%&#10; \left|\smash{#3}{\vphantom1}\right\rangle}&#10;\def\sandmn#1.#2.#3{%&#10; \left\langle\smash{#1^{-}}\vphantom1\right|{#2}%&#10; \left|\smash{#3}{\vphantom1}\right\rangle}&#10;\def\sandnm#1.#2.#3{%&#10; \left\langle\smash{#1}\vphantom1\right|{#2}%&#10; \left|\smash{#3^{-}}{\vphantom1}\right\rangle}&#10;\def\ketm#1{|\smash{#1}\vphantom{1}^-\rangle}&#10;\def\ketp#1{|\smash{#1}\vphantom{1}^+\rangle}&#10;\def\keta#1{|\smash{#1}\vphantom{1}\rangle}&#10;\def\ketb#1{|\smash{#1}\vphantom{1}]}&#10;\def\sandn#1.#2.#3{%&#10; \left\langle\smash{#1}\vphantom1\right|{#2}%&#10; \left|\smash{#3}{\vphantom1}\right]}&#10;\def\sandab#1.#2.#3{%&#10; \langle\smash{#1}\vphantom1|{#2}%&#10; |\smash{#3}{\vphantom1}]}&#10;\def\sandaa#1.#2.#3{%&#10; \left[\langle\smash{#1}{\vphantom1}\right|{#2}%&#10; \left|\smash{#3}{\vphantom1}\right\rangle}&#10;\def\sandbb#1.#2.#3{%&#10; \left[\smash{#1}{\vphantom1}\right|{#2}%&#10; \left|\smash{#3}{\vphantom1}\right]}&#10;\def\proj{\flat}&#10;\def\projdot#1.#2{k_{#1}^\proj\cdot k_{#2}^\proj}&#10;\def\spar#1..#2{\left\langle\!\left\langle#1\cdots#2\right\rangle\!\right\rangle}&#10;&#10;&#10;\begin{equation}&#10;\begin{aligned}&#10;J^{[1]\,(-)}(\ell_2^{+},1^{+},\ldots,n^+) &amp;= 0\\&#10;%&#10;J^{[0]\,(-)}(\ell_2^{+},1^{+},\ldots,n^+) &amp;= &#10;   -i\frac{\sandab{K_1^\proj}.{K_{1\cdots n}}.{K_2^\proj}&#10;           \spa{q}.{K_2^\proj}}{\spa1.{K_1^\proj}&#10;           \spa{q}.n \spar1..n}\\&#10;\vdots&amp;&#10;\end{aligned}&#10;\nonumber&#10;\end{equation}&#10;&#10;\end{document}"/>
  <p:tag name="IGUANATEXSIZE" val="20"/>
  <p:tag name="IGUANATEXCURSOR" val="224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0.21"/>
  <p:tag name="ORIGINALWIDTH" val="2421.447"/>
  <p:tag name="OUTPUTDPI" val="1200"/>
  <p:tag name="LATEXADDIN" val="\documentclass{article}&#10;\usepackage{amsmath}&#10;\pagestyle{empty}&#10;&#10;\begin{document}&#10;\begin{equation}&#10;c_j = \sum_\Gamma a_\Gamma \oint_\Gamma&#10; \displaystyle{\prod_i} dz_i\; \textrm{Jacobian}^{-1}&#10;\,\prod_d A^{\rm tree}_d(z_i)&#10;\nonumber&#10;\end{equation}&#10;&#10;&#10;&#10;\end{document}"/>
  <p:tag name="IGUANATEXSIZE" val="20"/>
  <p:tag name="IGUANATEXCURSOR" val="64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4642"/>
  <p:tag name="ORIGINALWIDTH" val="1130.109"/>
  <p:tag name="OUTPUTDPI" val="1200"/>
  <p:tag name="LATEXADDIN" val="\documentclass{article}&#10;\usepackage{amsmath}&#10;\pagestyle{empty}&#10;\begin{document}&#10;&#10;\begin{equation}&#10;\frac1{(z_1-z_1^0)(z_2-z_2^0)\cdots}&#10;\nonumber&#10;\end{equation}&#10;&#10;&#10;\end{document}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0.21"/>
  <p:tag name="ORIGINALWIDTH" val="2421.447"/>
  <p:tag name="OUTPUTDPI" val="1200"/>
  <p:tag name="LATEXADDIN" val="\documentclass{article}&#10;\usepackage{amsmath}&#10;\pagestyle{empty}&#10;&#10;\begin{document}&#10;\begin{equation}&#10;c_j = \sum_\Gamma a_\Gamma \oint_\Gamma&#10; \displaystyle{\prod_i} dz_i\; \textrm{Jacobian}^{-1}&#10;\,\prod_d A^{\rm tree}_d(z_i)&#10;\nonumber&#10;\end{equation}&#10;&#10;&#10;&#10;\end{document}"/>
  <p:tag name="IGUANATEXSIZE" val="20"/>
  <p:tag name="IGUANATEXCURSOR" val="64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4642"/>
  <p:tag name="ORIGINALWIDTH" val="1130.109"/>
  <p:tag name="OUTPUTDPI" val="1200"/>
  <p:tag name="LATEXADDIN" val="\documentclass{article}&#10;\usepackage{amsmath}&#10;\pagestyle{empty}&#10;\begin{document}&#10;&#10;\begin{equation}&#10;\frac1{(z_1-z_1^0)(z_2-z_2^0)\cdots}&#10;\nonumber&#10;\end{equation}&#10;&#10;&#10;\end{document}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218"/>
  <p:tag name="ORIGINALWIDTH" val="1679.04"/>
  <p:tag name="OUTPUTDPI" val="1200"/>
  <p:tag name="LATEXADDIN" val="\documentclass{article}&#10;\usepackage{amsmath}&#10;\pagestyle{empty}&#10;\begin{document}&#10;&#10;\begin{equation}&#10;\cdots +\frac{c_2}{z^2}+ \frac{c_1}z + c_0 + c_{-1} z + \cdots&#10;\nonumber&#10;\end{equation}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\frac{z_1dz_1\wedge dz_2}{z_2(a_1z_1+a_2z_2)(b_1z_1+b_2z_2)}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3"/>
  <p:tag name="PICTUREFILESIZE" val="119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18342</TotalTime>
  <Words>1157</Words>
  <Application>Microsoft Office PowerPoint</Application>
  <PresentationFormat>On-screen Show (4:3)</PresentationFormat>
  <Paragraphs>270</Paragraphs>
  <Slides>32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Garamond</vt:lpstr>
      <vt:lpstr>Palatino Linotype</vt:lpstr>
      <vt:lpstr>Symbol</vt:lpstr>
      <vt:lpstr>Times New Roman</vt:lpstr>
      <vt:lpstr>Office Theme</vt:lpstr>
      <vt:lpstr>Recursion Relations  for Integral Coefficients</vt:lpstr>
      <vt:lpstr>Improve Technologies for Loops</vt:lpstr>
      <vt:lpstr>Implementation</vt:lpstr>
      <vt:lpstr>Computing Amplitudes</vt:lpstr>
      <vt:lpstr>Generalized Unitarity: Contour Integration</vt:lpstr>
      <vt:lpstr>Generalized Unitarity</vt:lpstr>
      <vt:lpstr>A Generic Coefficient</vt:lpstr>
      <vt:lpstr>PowerPoint Presentation</vt:lpstr>
      <vt:lpstr>Fun with Multivariate Contour Integration</vt:lpstr>
      <vt:lpstr>Fun with Multivariate Contour Integration</vt:lpstr>
      <vt:lpstr>Nonhomologous Contours</vt:lpstr>
      <vt:lpstr>PowerPoint Presentation</vt:lpstr>
      <vt:lpstr>Calculating Laurent[Amplitude]</vt:lpstr>
      <vt:lpstr>PowerPoint Presentation</vt:lpstr>
      <vt:lpstr>PowerPoint Presentation</vt:lpstr>
      <vt:lpstr>Example: One-Loop Triangle</vt:lpstr>
      <vt:lpstr>Example: Triangle Coefficients</vt:lpstr>
      <vt:lpstr>Example: Triangle Coefficients</vt:lpstr>
      <vt:lpstr>Example: Triangle Coefficient</vt:lpstr>
      <vt:lpstr>Large-t Behavior</vt:lpstr>
      <vt:lpstr>Global Residue</vt:lpstr>
      <vt:lpstr>PowerPoint Presentation</vt:lpstr>
      <vt:lpstr>Interchange with Recursion</vt:lpstr>
      <vt:lpstr>PowerPoint Presentation</vt:lpstr>
      <vt:lpstr>PowerPoint Presentation</vt:lpstr>
      <vt:lpstr>PowerPoint Presentation</vt:lpstr>
      <vt:lpstr>Example: Simple forms</vt:lpstr>
      <vt:lpstr>Recursions</vt:lpstr>
      <vt:lpstr>Tower of Recursions</vt:lpstr>
      <vt:lpstr>Example</vt:lpstr>
      <vt:lpstr>Next: Purely Rational Terms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324</cp:revision>
  <dcterms:created xsi:type="dcterms:W3CDTF">2011-08-09T19:59:47Z</dcterms:created>
  <dcterms:modified xsi:type="dcterms:W3CDTF">2017-09-25T08:57:36Z</dcterms:modified>
</cp:coreProperties>
</file>