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278" r:id="rId2"/>
    <p:sldId id="394" r:id="rId3"/>
    <p:sldId id="355" r:id="rId4"/>
    <p:sldId id="360" r:id="rId5"/>
    <p:sldId id="356" r:id="rId6"/>
    <p:sldId id="358" r:id="rId7"/>
    <p:sldId id="359" r:id="rId8"/>
    <p:sldId id="357" r:id="rId9"/>
    <p:sldId id="350" r:id="rId10"/>
    <p:sldId id="351" r:id="rId11"/>
    <p:sldId id="352" r:id="rId12"/>
    <p:sldId id="353" r:id="rId13"/>
    <p:sldId id="354" r:id="rId14"/>
    <p:sldId id="366" r:id="rId15"/>
    <p:sldId id="367" r:id="rId16"/>
    <p:sldId id="368" r:id="rId17"/>
    <p:sldId id="369" r:id="rId18"/>
    <p:sldId id="370" r:id="rId19"/>
    <p:sldId id="371" r:id="rId20"/>
    <p:sldId id="372" r:id="rId21"/>
    <p:sldId id="373" r:id="rId22"/>
    <p:sldId id="374" r:id="rId23"/>
    <p:sldId id="361" r:id="rId24"/>
    <p:sldId id="362" r:id="rId25"/>
    <p:sldId id="363" r:id="rId26"/>
    <p:sldId id="364" r:id="rId27"/>
    <p:sldId id="365" r:id="rId28"/>
    <p:sldId id="375" r:id="rId29"/>
    <p:sldId id="376" r:id="rId30"/>
    <p:sldId id="377" r:id="rId31"/>
    <p:sldId id="378" r:id="rId32"/>
    <p:sldId id="379" r:id="rId33"/>
    <p:sldId id="380" r:id="rId34"/>
    <p:sldId id="381" r:id="rId35"/>
    <p:sldId id="382" r:id="rId36"/>
    <p:sldId id="383" r:id="rId37"/>
    <p:sldId id="384" r:id="rId38"/>
    <p:sldId id="385" r:id="rId39"/>
    <p:sldId id="386" r:id="rId40"/>
    <p:sldId id="387" r:id="rId41"/>
    <p:sldId id="388" r:id="rId42"/>
    <p:sldId id="389" r:id="rId43"/>
    <p:sldId id="390" r:id="rId44"/>
    <p:sldId id="391" r:id="rId45"/>
    <p:sldId id="392" r:id="rId46"/>
    <p:sldId id="393" r:id="rId47"/>
  </p:sldIdLst>
  <p:sldSz cx="9144000" cy="5715000" type="screen16x10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itchFamily="-103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itchFamily="-103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itchFamily="-103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itchFamily="-103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itchFamily="-103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pitchFamily="-103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pitchFamily="-103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pitchFamily="-103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pitchFamily="-103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7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07" autoAdjust="0"/>
    <p:restoredTop sz="88580" autoAdjust="0"/>
  </p:normalViewPr>
  <p:slideViewPr>
    <p:cSldViewPr>
      <p:cViewPr varScale="1">
        <p:scale>
          <a:sx n="123" d="100"/>
          <a:sy n="123" d="100"/>
        </p:scale>
        <p:origin x="1122" y="90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-1813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-19374"/>
    </p:cViewPr>
  </p:sorterViewPr>
  <p:notesViewPr>
    <p:cSldViewPr>
      <p:cViewPr varScale="1">
        <p:scale>
          <a:sx n="101" d="100"/>
          <a:sy n="101" d="100"/>
        </p:scale>
        <p:origin x="-1998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AE79C14-AA22-4092-A3E4-4CF76B3CB817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19706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 smtClean="0"/>
              <a:t>Textmasterformate durch Klicken bearbeiten</a:t>
            </a:r>
          </a:p>
          <a:p>
            <a:pPr lvl="1"/>
            <a:r>
              <a:rPr lang="de-DE" altLang="de-DE" noProof="0" smtClean="0"/>
              <a:t>Zweite Ebene</a:t>
            </a:r>
          </a:p>
          <a:p>
            <a:pPr lvl="2"/>
            <a:r>
              <a:rPr lang="de-DE" altLang="de-DE" noProof="0" smtClean="0"/>
              <a:t>Dritte Ebene</a:t>
            </a:r>
          </a:p>
          <a:p>
            <a:pPr lvl="3"/>
            <a:r>
              <a:rPr lang="de-DE" altLang="de-DE" noProof="0" smtClean="0"/>
              <a:t>Vierte Ebene</a:t>
            </a:r>
          </a:p>
          <a:p>
            <a:pPr lvl="4"/>
            <a:r>
              <a:rPr lang="de-DE" altLang="de-DE" noProof="0" smtClean="0"/>
              <a:t>Fünfte Ebene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E884BF5-0140-40F5-B1CB-02CC069D204B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041822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103" charset="-128"/>
        <a:cs typeface="ヒラギノ角ゴ Pro W3" pitchFamily="-103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109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109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109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109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5FC87-0820-024C-B567-E64911FB0E14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49881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986BA9E-72A3-4856-AD82-972746A56C3B}" type="slidenum">
              <a:rPr lang="de-DE" altLang="de-DE" smtClean="0"/>
              <a:pPr/>
              <a:t>40</a:t>
            </a:fld>
            <a:endParaRPr lang="de-DE" altLang="de-DE" smtClean="0"/>
          </a:p>
        </p:txBody>
      </p:sp>
      <p:sp>
        <p:nvSpPr>
          <p:cNvPr id="6145" name="Text Box 1"/>
          <p:cNvSpPr txBox="1"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6146" name="Text Box 2"/>
          <p:cNvSpPr txBox="1">
            <a:spLocks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306140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DE24C81-4028-4A0C-9635-96139A96C4E6}" type="slidenum">
              <a:rPr lang="de-DE" altLang="de-DE" smtClean="0"/>
              <a:pPr/>
              <a:t>41</a:t>
            </a:fld>
            <a:endParaRPr lang="de-DE" altLang="de-DE" smtClean="0"/>
          </a:p>
        </p:txBody>
      </p:sp>
      <p:sp>
        <p:nvSpPr>
          <p:cNvPr id="7169" name="Text Box 1"/>
          <p:cNvSpPr txBox="1"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7170" name="Text Box 2"/>
          <p:cNvSpPr txBox="1">
            <a:spLocks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288528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9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D1CE1CD-99A7-43C2-9824-E0286E1A5A96}" type="slidenum">
              <a:rPr lang="de-DE" altLang="en-US" smtClean="0"/>
              <a:pPr>
                <a:spcBef>
                  <a:spcPct val="0"/>
                </a:spcBef>
              </a:pPr>
              <a:t>44</a:t>
            </a:fld>
            <a:endParaRPr lang="de-DE" altLang="en-US" smtClean="0"/>
          </a:p>
        </p:txBody>
      </p:sp>
      <p:sp>
        <p:nvSpPr>
          <p:cNvPr id="133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0688" y="744538"/>
            <a:ext cx="5956300" cy="3722687"/>
          </a:xfrm>
          <a:solidFill>
            <a:srgbClr val="FFFFFF"/>
          </a:solidFill>
          <a:ln/>
        </p:spPr>
      </p:sp>
      <p:sp>
        <p:nvSpPr>
          <p:cNvPr id="13316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Hier sind nur die Neuigkeiten aus den letzten 6 Monaten aufgeführt!</a:t>
            </a:r>
          </a:p>
          <a:p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KIT Data Manager als Version 1.0 veröffentlicht. (open source)</a:t>
            </a:r>
          </a:p>
          <a:p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Es gibt nun einen generischen Klienten um Datensätze ins Repository zu schreiben.</a:t>
            </a:r>
          </a:p>
          <a:p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Metadaten: Nur administrative metadaten und alle von Apache Tika unterstützten</a:t>
            </a:r>
          </a:p>
          <a:p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Datenformate. (Falls kein eigener Extraktor vorhanden.)</a:t>
            </a:r>
          </a:p>
          <a:p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Es wurde ein Workflow entworfen, der Metadaten aus gescannten Manuscripten extrahiert</a:t>
            </a:r>
          </a:p>
          <a:p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Und die Metadaten am Ende visualisiert. </a:t>
            </a:r>
          </a:p>
          <a:p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Der Workflow soll in den KIT DataManager integriert werden und kann dann (hoffentlich ;-) )</a:t>
            </a:r>
          </a:p>
          <a:p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An neue Anforderungen angepasst werden.</a:t>
            </a:r>
          </a:p>
          <a:p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Desweiteren wurden die Metadaten ausgewertet und visualisiert (Stand letztes Mal schon drin</a:t>
            </a:r>
          </a:p>
          <a:p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Allerdings ohne das datamining.) (Visualisierung mit D3)</a:t>
            </a:r>
          </a:p>
          <a:p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Auf der ‘Suche’ nach einer geeigneten Visualisierung der Daten. </a:t>
            </a:r>
          </a:p>
        </p:txBody>
      </p:sp>
    </p:spTree>
    <p:extLst>
      <p:ext uri="{BB962C8B-B14F-4D97-AF65-F5344CB8AC3E}">
        <p14:creationId xmlns:p14="http://schemas.microsoft.com/office/powerpoint/2010/main" val="21844891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9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AFD2E3A-2F2F-43C6-B05D-F91C31C8D574}" type="slidenum">
              <a:rPr lang="de-DE" altLang="en-US" smtClean="0"/>
              <a:pPr>
                <a:spcBef>
                  <a:spcPct val="0"/>
                </a:spcBef>
              </a:pPr>
              <a:t>45</a:t>
            </a:fld>
            <a:endParaRPr lang="de-DE" altLang="en-US" smtClean="0"/>
          </a:p>
        </p:txBody>
      </p:sp>
      <p:sp>
        <p:nvSpPr>
          <p:cNvPr id="15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0688" y="744538"/>
            <a:ext cx="5956300" cy="3722687"/>
          </a:xfrm>
          <a:solidFill>
            <a:srgbClr val="FFFFFF"/>
          </a:solidFill>
          <a:ln/>
        </p:spPr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Hier sind nur die Neuigkeiten aus den letzten 6 Monaten aufgeführt!</a:t>
            </a:r>
          </a:p>
          <a:p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KIT Data Manager als Version 1.0 veröffentlicht. (open source)</a:t>
            </a:r>
          </a:p>
          <a:p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Es gibt nun einen generischen Klienten um Datensätze ins Repository zu schreiben.</a:t>
            </a:r>
          </a:p>
          <a:p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Metadaten: Nur administrative metadaten und alle von Apache Tika unterstützten</a:t>
            </a:r>
          </a:p>
          <a:p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Datenformate. (Falls kein eigener Extraktor vorhanden.)</a:t>
            </a:r>
          </a:p>
          <a:p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Es wurde ein Workflow entworfen, der Metadaten aus gescannten Manuscripten extrahiert</a:t>
            </a:r>
          </a:p>
          <a:p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Und die Metadaten am Ende visualisiert. </a:t>
            </a:r>
          </a:p>
          <a:p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Der Workflow soll in den KIT DataManager integriert werden und kann dann (hoffentlich ;-) )</a:t>
            </a:r>
          </a:p>
          <a:p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An neue Anforderungen angepasst werden.</a:t>
            </a:r>
          </a:p>
          <a:p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Desweiteren wurden die Metadaten ausgewertet und visualisiert (Stand letztes Mal schon drin</a:t>
            </a:r>
          </a:p>
          <a:p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Allerdings ohne das datamining.) (Visualisierung mit D3)</a:t>
            </a:r>
          </a:p>
          <a:p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Auf der ‘Suche’ nach einer geeigneten Visualisierung der Daten. </a:t>
            </a:r>
          </a:p>
        </p:txBody>
      </p:sp>
    </p:spTree>
    <p:extLst>
      <p:ext uri="{BB962C8B-B14F-4D97-AF65-F5344CB8AC3E}">
        <p14:creationId xmlns:p14="http://schemas.microsoft.com/office/powerpoint/2010/main" val="39863175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9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4D8599B-33C3-4D55-826D-570AA53DC717}" type="slidenum">
              <a:rPr lang="de-DE" altLang="en-US" smtClean="0"/>
              <a:pPr>
                <a:spcBef>
                  <a:spcPct val="0"/>
                </a:spcBef>
              </a:pPr>
              <a:t>46</a:t>
            </a:fld>
            <a:endParaRPr lang="de-DE" altLang="en-US" smtClean="0"/>
          </a:p>
        </p:txBody>
      </p:sp>
      <p:sp>
        <p:nvSpPr>
          <p:cNvPr id="174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0688" y="744538"/>
            <a:ext cx="5956300" cy="3722687"/>
          </a:xfrm>
          <a:solidFill>
            <a:srgbClr val="FFFFFF"/>
          </a:solidFill>
          <a:ln/>
        </p:spPr>
      </p:sp>
      <p:sp>
        <p:nvSpPr>
          <p:cNvPr id="17412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Hier sind nur die Neuigkeiten aus den letzten 6 Monaten aufgeführt!</a:t>
            </a:r>
          </a:p>
          <a:p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KIT Data Manager als Version 1.0 veröffentlicht. (open source)</a:t>
            </a:r>
          </a:p>
          <a:p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Es gibt nun einen generischen Klienten um Datensätze ins Repository zu schreiben.</a:t>
            </a:r>
          </a:p>
          <a:p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Metadaten: Nur administrative metadaten und alle von Apache Tika unterstützten</a:t>
            </a:r>
          </a:p>
          <a:p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Datenformate. (Falls kein eigener Extraktor vorhanden.)</a:t>
            </a:r>
          </a:p>
          <a:p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Es wurde ein Workflow entworfen, der Metadaten aus gescannten Manuscripten extrahiert</a:t>
            </a:r>
          </a:p>
          <a:p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Und die Metadaten am Ende visualisiert. </a:t>
            </a:r>
          </a:p>
          <a:p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Der Workflow soll in den KIT DataManager integriert werden und kann dann (hoffentlich ;-) )</a:t>
            </a:r>
          </a:p>
          <a:p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An neue Anforderungen angepasst werden.</a:t>
            </a:r>
          </a:p>
          <a:p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Desweiteren wurden die Metadaten ausgewertet und visualisiert (Stand letztes Mal schon drin</a:t>
            </a:r>
          </a:p>
          <a:p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Allerdings ohne das datamining.) (Visualisierung mit D3)</a:t>
            </a:r>
          </a:p>
          <a:p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Auf der ‘Suche’ nach einer geeigneten Visualisierung der Daten. </a:t>
            </a:r>
          </a:p>
        </p:txBody>
      </p:sp>
    </p:spTree>
    <p:extLst>
      <p:ext uri="{BB962C8B-B14F-4D97-AF65-F5344CB8AC3E}">
        <p14:creationId xmlns:p14="http://schemas.microsoft.com/office/powerpoint/2010/main" val="563703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5FC87-0820-024C-B567-E64911FB0E14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25322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9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3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3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3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3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3" charset="-128"/>
              </a:defRPr>
            </a:lvl9pPr>
          </a:lstStyle>
          <a:p>
            <a:pPr>
              <a:spcBef>
                <a:spcPct val="0"/>
              </a:spcBef>
            </a:pPr>
            <a:fld id="{FC0E6EFC-A421-4C67-9E49-231069057AEE}" type="slidenum">
              <a:rPr lang="de-DE" altLang="en-US" smtClean="0"/>
              <a:pPr>
                <a:spcBef>
                  <a:spcPct val="0"/>
                </a:spcBef>
              </a:pPr>
              <a:t>15</a:t>
            </a:fld>
            <a:endParaRPr lang="de-DE" altLang="en-US" smtClean="0"/>
          </a:p>
        </p:txBody>
      </p:sp>
      <p:sp>
        <p:nvSpPr>
          <p:cNvPr id="71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0688" y="744538"/>
            <a:ext cx="5956300" cy="3722687"/>
          </a:xfrm>
          <a:solidFill>
            <a:srgbClr val="FFFFFF"/>
          </a:solidFill>
          <a:ln/>
        </p:spPr>
      </p:sp>
      <p:sp>
        <p:nvSpPr>
          <p:cNvPr id="7172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altLang="en-US" smtClean="0">
                <a:latin typeface="Arial" panose="020B0604020202020204" pitchFamily="34" charset="0"/>
              </a:rPr>
              <a:t>Hier sind nur die Neuigkeiten aus den letzten 6 Monaten aufgeführt!</a:t>
            </a:r>
          </a:p>
          <a:p>
            <a:r>
              <a:rPr lang="en-US" altLang="en-US" smtClean="0">
                <a:latin typeface="Arial" panose="020B0604020202020204" pitchFamily="34" charset="0"/>
              </a:rPr>
              <a:t>KIT Data Manager als Version 1.0 veröffentlicht. (open source)</a:t>
            </a:r>
          </a:p>
          <a:p>
            <a:r>
              <a:rPr lang="en-US" altLang="en-US" smtClean="0">
                <a:latin typeface="Arial" panose="020B0604020202020204" pitchFamily="34" charset="0"/>
              </a:rPr>
              <a:t>Es gibt nun einen generischen Klienten um Datensätze ins Repository zu schreiben.</a:t>
            </a:r>
          </a:p>
          <a:p>
            <a:r>
              <a:rPr lang="en-US" altLang="en-US" smtClean="0">
                <a:latin typeface="Arial" panose="020B0604020202020204" pitchFamily="34" charset="0"/>
              </a:rPr>
              <a:t>Metadaten: Nur administrative metadaten und alle von Apache Tika unterstützten</a:t>
            </a:r>
          </a:p>
          <a:p>
            <a:r>
              <a:rPr lang="en-US" altLang="en-US" smtClean="0">
                <a:latin typeface="Arial" panose="020B0604020202020204" pitchFamily="34" charset="0"/>
              </a:rPr>
              <a:t>Datenformate. (Falls kein eigener Extraktor vorhanden.)</a:t>
            </a:r>
          </a:p>
          <a:p>
            <a:r>
              <a:rPr lang="en-US" altLang="en-US" smtClean="0">
                <a:latin typeface="Arial" panose="020B0604020202020204" pitchFamily="34" charset="0"/>
              </a:rPr>
              <a:t>Es wurde ein Workflow entworfen, der Metadaten aus gescannten Manuscripten extrahiert</a:t>
            </a:r>
          </a:p>
          <a:p>
            <a:r>
              <a:rPr lang="en-US" altLang="en-US" smtClean="0">
                <a:latin typeface="Arial" panose="020B0604020202020204" pitchFamily="34" charset="0"/>
              </a:rPr>
              <a:t>Und die Metadaten am Ende visualisiert. </a:t>
            </a:r>
          </a:p>
          <a:p>
            <a:r>
              <a:rPr lang="en-US" altLang="en-US" smtClean="0">
                <a:latin typeface="Arial" panose="020B0604020202020204" pitchFamily="34" charset="0"/>
              </a:rPr>
              <a:t>Der Workflow soll in den KIT DataManager integriert werden und kann dann (hoffentlich ;-) )</a:t>
            </a:r>
          </a:p>
          <a:p>
            <a:r>
              <a:rPr lang="en-US" altLang="en-US" smtClean="0">
                <a:latin typeface="Arial" panose="020B0604020202020204" pitchFamily="34" charset="0"/>
              </a:rPr>
              <a:t>An neue Anforderungen angepasst werden.</a:t>
            </a:r>
          </a:p>
          <a:p>
            <a:endParaRPr lang="en-US" altLang="en-US" smtClean="0">
              <a:latin typeface="Arial" panose="020B0604020202020204" pitchFamily="34" charset="0"/>
            </a:endParaRPr>
          </a:p>
          <a:p>
            <a:r>
              <a:rPr lang="en-US" altLang="en-US" smtClean="0">
                <a:latin typeface="Arial" panose="020B0604020202020204" pitchFamily="34" charset="0"/>
              </a:rPr>
              <a:t>Desweiteren wurden die Metadaten ausgewertet und visualisiert (Stand letztes Mal schon drin</a:t>
            </a:r>
          </a:p>
          <a:p>
            <a:r>
              <a:rPr lang="en-US" altLang="en-US" smtClean="0">
                <a:latin typeface="Arial" panose="020B0604020202020204" pitchFamily="34" charset="0"/>
              </a:rPr>
              <a:t>Allerdings ohne das datamining.) (Visualisierung mit D3)</a:t>
            </a:r>
          </a:p>
          <a:p>
            <a:r>
              <a:rPr lang="en-US" altLang="en-US" smtClean="0">
                <a:latin typeface="Arial" panose="020B0604020202020204" pitchFamily="34" charset="0"/>
              </a:rPr>
              <a:t>Auf der ‘Suche’ nach einer geeigneten Visualisierung der Daten. </a:t>
            </a:r>
          </a:p>
        </p:txBody>
      </p:sp>
    </p:spTree>
    <p:extLst>
      <p:ext uri="{BB962C8B-B14F-4D97-AF65-F5344CB8AC3E}">
        <p14:creationId xmlns:p14="http://schemas.microsoft.com/office/powerpoint/2010/main" val="11172773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9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3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3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3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3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3" charset="-128"/>
              </a:defRPr>
            </a:lvl9pPr>
          </a:lstStyle>
          <a:p>
            <a:pPr>
              <a:spcBef>
                <a:spcPct val="0"/>
              </a:spcBef>
            </a:pPr>
            <a:fld id="{F89F1E23-633F-4748-A250-F7DD0A16DD86}" type="slidenum">
              <a:rPr lang="de-DE" altLang="en-US" smtClean="0"/>
              <a:pPr>
                <a:spcBef>
                  <a:spcPct val="0"/>
                </a:spcBef>
              </a:pPr>
              <a:t>16</a:t>
            </a:fld>
            <a:endParaRPr lang="de-DE" altLang="en-US" smtClean="0"/>
          </a:p>
        </p:txBody>
      </p:sp>
      <p:sp>
        <p:nvSpPr>
          <p:cNvPr id="92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0688" y="744538"/>
            <a:ext cx="5956300" cy="3722687"/>
          </a:xfrm>
          <a:solidFill>
            <a:srgbClr val="FFFFFF"/>
          </a:solidFill>
          <a:ln/>
        </p:spPr>
      </p:sp>
      <p:sp>
        <p:nvSpPr>
          <p:cNvPr id="9220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altLang="en-US" smtClean="0">
                <a:latin typeface="Arial" panose="020B0604020202020204" pitchFamily="34" charset="0"/>
              </a:rPr>
              <a:t>Hier sind nur die Neuigkeiten aus den letzten 6 Monaten aufgeführt!</a:t>
            </a:r>
          </a:p>
          <a:p>
            <a:r>
              <a:rPr lang="en-US" altLang="en-US" smtClean="0">
                <a:latin typeface="Arial" panose="020B0604020202020204" pitchFamily="34" charset="0"/>
              </a:rPr>
              <a:t>KIT Data Manager als Version 1.0 veröffentlicht. (open source)</a:t>
            </a:r>
          </a:p>
          <a:p>
            <a:r>
              <a:rPr lang="en-US" altLang="en-US" smtClean="0">
                <a:latin typeface="Arial" panose="020B0604020202020204" pitchFamily="34" charset="0"/>
              </a:rPr>
              <a:t>Es gibt nun einen generischen Klienten um Datensätze ins Repository zu schreiben.</a:t>
            </a:r>
          </a:p>
          <a:p>
            <a:r>
              <a:rPr lang="en-US" altLang="en-US" smtClean="0">
                <a:latin typeface="Arial" panose="020B0604020202020204" pitchFamily="34" charset="0"/>
              </a:rPr>
              <a:t>Metadaten: Nur administrative metadaten und alle von Apache Tika unterstützten</a:t>
            </a:r>
          </a:p>
          <a:p>
            <a:r>
              <a:rPr lang="en-US" altLang="en-US" smtClean="0">
                <a:latin typeface="Arial" panose="020B0604020202020204" pitchFamily="34" charset="0"/>
              </a:rPr>
              <a:t>Datenformate. (Falls kein eigener Extraktor vorhanden.)</a:t>
            </a:r>
          </a:p>
          <a:p>
            <a:r>
              <a:rPr lang="en-US" altLang="en-US" smtClean="0">
                <a:latin typeface="Arial" panose="020B0604020202020204" pitchFamily="34" charset="0"/>
              </a:rPr>
              <a:t>Es wurde ein Workflow entworfen, der Metadaten aus gescannten Manuscripten extrahiert</a:t>
            </a:r>
          </a:p>
          <a:p>
            <a:r>
              <a:rPr lang="en-US" altLang="en-US" smtClean="0">
                <a:latin typeface="Arial" panose="020B0604020202020204" pitchFamily="34" charset="0"/>
              </a:rPr>
              <a:t>Und die Metadaten am Ende visualisiert. </a:t>
            </a:r>
          </a:p>
          <a:p>
            <a:r>
              <a:rPr lang="en-US" altLang="en-US" smtClean="0">
                <a:latin typeface="Arial" panose="020B0604020202020204" pitchFamily="34" charset="0"/>
              </a:rPr>
              <a:t>Der Workflow soll in den KIT DataManager integriert werden und kann dann (hoffentlich ;-) )</a:t>
            </a:r>
          </a:p>
          <a:p>
            <a:r>
              <a:rPr lang="en-US" altLang="en-US" smtClean="0">
                <a:latin typeface="Arial" panose="020B0604020202020204" pitchFamily="34" charset="0"/>
              </a:rPr>
              <a:t>An neue Anforderungen angepasst werden.</a:t>
            </a:r>
          </a:p>
          <a:p>
            <a:endParaRPr lang="en-US" altLang="en-US" smtClean="0">
              <a:latin typeface="Arial" panose="020B0604020202020204" pitchFamily="34" charset="0"/>
            </a:endParaRPr>
          </a:p>
          <a:p>
            <a:r>
              <a:rPr lang="en-US" altLang="en-US" smtClean="0">
                <a:latin typeface="Arial" panose="020B0604020202020204" pitchFamily="34" charset="0"/>
              </a:rPr>
              <a:t>Desweiteren wurden die Metadaten ausgewertet und visualisiert (Stand letztes Mal schon drin</a:t>
            </a:r>
          </a:p>
          <a:p>
            <a:r>
              <a:rPr lang="en-US" altLang="en-US" smtClean="0">
                <a:latin typeface="Arial" panose="020B0604020202020204" pitchFamily="34" charset="0"/>
              </a:rPr>
              <a:t>Allerdings ohne das datamining.) (Visualisierung mit D3)</a:t>
            </a:r>
          </a:p>
          <a:p>
            <a:r>
              <a:rPr lang="en-US" altLang="en-US" smtClean="0">
                <a:latin typeface="Arial" panose="020B0604020202020204" pitchFamily="34" charset="0"/>
              </a:rPr>
              <a:t>Auf der ‘Suche’ nach einer geeigneten Visualisierung der Daten. </a:t>
            </a:r>
          </a:p>
        </p:txBody>
      </p:sp>
    </p:spTree>
    <p:extLst>
      <p:ext uri="{BB962C8B-B14F-4D97-AF65-F5344CB8AC3E}">
        <p14:creationId xmlns:p14="http://schemas.microsoft.com/office/powerpoint/2010/main" val="30197052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9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3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3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3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3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3" charset="-128"/>
              </a:defRPr>
            </a:lvl9pPr>
          </a:lstStyle>
          <a:p>
            <a:pPr>
              <a:spcBef>
                <a:spcPct val="0"/>
              </a:spcBef>
            </a:pPr>
            <a:fld id="{967498F9-982A-4ABC-BA77-5E49FE84C55F}" type="slidenum">
              <a:rPr lang="de-DE" altLang="en-US" smtClean="0"/>
              <a:pPr>
                <a:spcBef>
                  <a:spcPct val="0"/>
                </a:spcBef>
              </a:pPr>
              <a:t>17</a:t>
            </a:fld>
            <a:endParaRPr lang="de-DE" altLang="en-US" smtClean="0"/>
          </a:p>
        </p:txBody>
      </p:sp>
      <p:sp>
        <p:nvSpPr>
          <p:cNvPr id="112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8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2803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9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3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3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3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3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3" charset="-128"/>
              </a:defRPr>
            </a:lvl9pPr>
          </a:lstStyle>
          <a:p>
            <a:pPr>
              <a:spcBef>
                <a:spcPct val="0"/>
              </a:spcBef>
            </a:pPr>
            <a:fld id="{6796295D-8A5A-495A-B2B7-217B06333CDC}" type="slidenum">
              <a:rPr lang="de-DE" altLang="en-US" smtClean="0"/>
              <a:pPr>
                <a:spcBef>
                  <a:spcPct val="0"/>
                </a:spcBef>
              </a:pPr>
              <a:t>18</a:t>
            </a:fld>
            <a:endParaRPr lang="de-DE" altLang="en-US" smtClean="0"/>
          </a:p>
        </p:txBody>
      </p:sp>
      <p:sp>
        <p:nvSpPr>
          <p:cNvPr id="133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316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6689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9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3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3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3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3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3" charset="-128"/>
              </a:defRPr>
            </a:lvl9pPr>
          </a:lstStyle>
          <a:p>
            <a:pPr>
              <a:spcBef>
                <a:spcPct val="0"/>
              </a:spcBef>
            </a:pPr>
            <a:fld id="{3A37013D-FAD1-471E-B351-4D1A9652E21B}" type="slidenum">
              <a:rPr lang="de-DE" altLang="en-US" smtClean="0"/>
              <a:pPr>
                <a:spcBef>
                  <a:spcPct val="0"/>
                </a:spcBef>
              </a:pPr>
              <a:t>19</a:t>
            </a:fld>
            <a:endParaRPr lang="de-DE" altLang="en-US" smtClean="0"/>
          </a:p>
        </p:txBody>
      </p:sp>
      <p:sp>
        <p:nvSpPr>
          <p:cNvPr id="15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8172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9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3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3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3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3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3" charset="-128"/>
              </a:defRPr>
            </a:lvl9pPr>
          </a:lstStyle>
          <a:p>
            <a:pPr>
              <a:spcBef>
                <a:spcPct val="0"/>
              </a:spcBef>
            </a:pPr>
            <a:fld id="{AF295FA2-2AA2-4F40-8CC5-8C2654FEDAC2}" type="slidenum">
              <a:rPr lang="de-DE" altLang="en-US" smtClean="0"/>
              <a:pPr>
                <a:spcBef>
                  <a:spcPct val="0"/>
                </a:spcBef>
              </a:pPr>
              <a:t>20</a:t>
            </a:fld>
            <a:endParaRPr lang="de-DE" altLang="en-US" smtClean="0"/>
          </a:p>
        </p:txBody>
      </p:sp>
      <p:sp>
        <p:nvSpPr>
          <p:cNvPr id="174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2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4205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9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3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3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3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3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3" charset="-128"/>
              </a:defRPr>
            </a:lvl9pPr>
          </a:lstStyle>
          <a:p>
            <a:pPr>
              <a:spcBef>
                <a:spcPct val="0"/>
              </a:spcBef>
            </a:pPr>
            <a:fld id="{2F0E7186-6AB8-40C7-8959-7C54F795DC06}" type="slidenum">
              <a:rPr lang="de-DE" altLang="en-US" smtClean="0"/>
              <a:pPr>
                <a:spcBef>
                  <a:spcPct val="0"/>
                </a:spcBef>
              </a:pPr>
              <a:t>22</a:t>
            </a:fld>
            <a:endParaRPr lang="de-DE" altLang="en-US" smtClean="0"/>
          </a:p>
        </p:txBody>
      </p:sp>
      <p:sp>
        <p:nvSpPr>
          <p:cNvPr id="204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4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467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Logo_final-0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5078413"/>
            <a:ext cx="118745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277814"/>
            <a:ext cx="7488238" cy="420688"/>
          </a:xfrm>
        </p:spPr>
        <p:txBody>
          <a:bodyPr/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smtClean="0"/>
              <a:t>Titelmasterformat durch Klicken bearbeiten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652" y="817563"/>
            <a:ext cx="7561263" cy="779198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723028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0850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40513" y="277813"/>
            <a:ext cx="2057400" cy="455083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68313" y="277813"/>
            <a:ext cx="6019800" cy="4550833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0877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0070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50227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8313" y="105701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59313" y="105701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4626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8864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8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6391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2805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879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2" y="227542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2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69656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83914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79400"/>
            <a:ext cx="712787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057275"/>
            <a:ext cx="82296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  <a:p>
            <a:pPr lvl="0"/>
            <a:endParaRPr lang="de-DE" altLang="de-DE" smtClean="0"/>
          </a:p>
        </p:txBody>
      </p:sp>
      <p:pic>
        <p:nvPicPr>
          <p:cNvPr id="1028" name="Picture 7" descr="Logo_final-01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276225"/>
            <a:ext cx="1204913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Text Box 14"/>
          <p:cNvSpPr txBox="1">
            <a:spLocks noChangeArrowheads="1"/>
          </p:cNvSpPr>
          <p:nvPr userDrawn="1"/>
        </p:nvSpPr>
        <p:spPr bwMode="auto">
          <a:xfrm>
            <a:off x="179388" y="5378450"/>
            <a:ext cx="576262" cy="2619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3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48B8A3AC-3654-4EF8-A672-82047B978DB1}" type="slidenum">
              <a:rPr lang="de-DE" altLang="de-DE" sz="1100" b="1" smtClean="0">
                <a:solidFill>
                  <a:schemeClr val="bg1"/>
                </a:solidFill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de-DE" altLang="de-DE" sz="1100" b="1" smtClean="0">
              <a:solidFill>
                <a:schemeClr val="bg1"/>
              </a:solidFill>
            </a:endParaRPr>
          </a:p>
        </p:txBody>
      </p:sp>
      <p:sp>
        <p:nvSpPr>
          <p:cNvPr id="1030" name="Text Box 15"/>
          <p:cNvSpPr txBox="1">
            <a:spLocks noChangeArrowheads="1"/>
          </p:cNvSpPr>
          <p:nvPr userDrawn="1"/>
        </p:nvSpPr>
        <p:spPr bwMode="auto">
          <a:xfrm>
            <a:off x="611188" y="5378450"/>
            <a:ext cx="936625" cy="26161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3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de-DE" altLang="de-DE" sz="1100" smtClean="0">
                <a:solidFill>
                  <a:schemeClr val="bg1"/>
                </a:solidFill>
              </a:rPr>
              <a:t>2015-03-25</a:t>
            </a:r>
          </a:p>
        </p:txBody>
      </p:sp>
      <p:sp>
        <p:nvSpPr>
          <p:cNvPr id="1031" name="Text Box 16"/>
          <p:cNvSpPr txBox="1">
            <a:spLocks noChangeArrowheads="1"/>
          </p:cNvSpPr>
          <p:nvPr userDrawn="1"/>
        </p:nvSpPr>
        <p:spPr bwMode="auto">
          <a:xfrm>
            <a:off x="2339975" y="5378450"/>
            <a:ext cx="2808288" cy="2619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3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de-DE" altLang="de-DE" sz="1100" smtClean="0">
                <a:solidFill>
                  <a:schemeClr val="bg1"/>
                </a:solidFill>
              </a:rPr>
              <a:t>DSIT</a:t>
            </a:r>
          </a:p>
        </p:txBody>
      </p:sp>
      <p:sp>
        <p:nvSpPr>
          <p:cNvPr id="1032" name="Text Box 17"/>
          <p:cNvSpPr txBox="1">
            <a:spLocks noChangeArrowheads="1"/>
          </p:cNvSpPr>
          <p:nvPr userDrawn="1"/>
        </p:nvSpPr>
        <p:spPr bwMode="auto">
          <a:xfrm>
            <a:off x="6011863" y="5378450"/>
            <a:ext cx="3024187" cy="2619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3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de-DE" sz="1100" smtClean="0">
                <a:solidFill>
                  <a:schemeClr val="bg1"/>
                </a:solidFill>
              </a:rPr>
              <a:t> </a:t>
            </a:r>
            <a:endParaRPr lang="de-DE" altLang="de-DE" sz="1100" smtClean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77B"/>
          </a:solidFill>
          <a:latin typeface="+mj-lt"/>
          <a:ea typeface="ヒラギノ角ゴ Pro W3" pitchFamily="-103" charset="-128"/>
          <a:cs typeface="ヒラギノ角ゴ Pro W3" pitchFamily="-103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77B"/>
          </a:solidFill>
          <a:latin typeface="Arial" charset="0"/>
          <a:ea typeface="ヒラギノ角ゴ Pro W3" pitchFamily="-103" charset="-128"/>
          <a:cs typeface="ヒラギノ角ゴ Pro W3" pitchFamily="-10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77B"/>
          </a:solidFill>
          <a:latin typeface="Arial" charset="0"/>
          <a:ea typeface="ヒラギノ角ゴ Pro W3" pitchFamily="-103" charset="-128"/>
          <a:cs typeface="ヒラギノ角ゴ Pro W3" pitchFamily="-10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77B"/>
          </a:solidFill>
          <a:latin typeface="Arial" charset="0"/>
          <a:ea typeface="ヒラギノ角ゴ Pro W3" pitchFamily="-103" charset="-128"/>
          <a:cs typeface="ヒラギノ角ゴ Pro W3" pitchFamily="-10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77B"/>
          </a:solidFill>
          <a:latin typeface="Arial" charset="0"/>
          <a:ea typeface="ヒラギノ角ゴ Pro W3" pitchFamily="-103" charset="-128"/>
          <a:cs typeface="ヒラギノ角ゴ Pro W3" pitchFamily="-103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477B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477B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477B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477B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477B"/>
          </a:solidFill>
          <a:latin typeface="+mn-lt"/>
          <a:ea typeface="ヒラギノ角ゴ Pro W3" pitchFamily="-103" charset="-128"/>
          <a:cs typeface="ヒラギノ角ゴ Pro W3" pitchFamily="-103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rgbClr val="00477B"/>
          </a:solidFill>
          <a:latin typeface="+mn-lt"/>
          <a:ea typeface="ヒラギノ角ゴ Pro W3" pitchFamily="-109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00477B"/>
          </a:solidFill>
          <a:latin typeface="+mn-lt"/>
          <a:ea typeface="ヒラギノ角ゴ Pro W3" pitchFamily="-109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>
          <a:solidFill>
            <a:srgbClr val="00477B"/>
          </a:solidFill>
          <a:latin typeface="+mn-lt"/>
          <a:ea typeface="ヒラギノ角ゴ Pro W3" pitchFamily="-109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200">
          <a:solidFill>
            <a:srgbClr val="00477B"/>
          </a:solidFill>
          <a:latin typeface="+mn-lt"/>
          <a:ea typeface="ヒラギノ角ゴ Pro W3" pitchFamily="-109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00477B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00477B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00477B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00477B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ditor.vocabs.ands.org.au/rda_qos/0.html" TargetMode="External"/><Relationship Id="rId2" Type="http://schemas.openxmlformats.org/officeDocument/2006/relationships/hyperlink" Target="https://rd-alliance.org/groups/qos-datalc-definitions-w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279400"/>
            <a:ext cx="7488238" cy="419100"/>
          </a:xfrm>
        </p:spPr>
        <p:txBody>
          <a:bodyPr/>
          <a:lstStyle/>
          <a:p>
            <a:pPr eaLnBrk="1" hangingPunct="1"/>
            <a:r>
              <a:rPr lang="de-DE" altLang="de-DE" smtClean="0"/>
              <a:t>DSIT Report</a:t>
            </a:r>
          </a:p>
        </p:txBody>
      </p:sp>
      <p:pic>
        <p:nvPicPr>
          <p:cNvPr id="512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0" b="13744"/>
          <a:stretch>
            <a:fillRect/>
          </a:stretch>
        </p:blipFill>
        <p:spPr bwMode="auto">
          <a:xfrm>
            <a:off x="7938" y="2311400"/>
            <a:ext cx="9144000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Cloud Storage Virtualisation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29894"/>
            <a:ext cx="8528304" cy="4158969"/>
          </a:xfrm>
        </p:spPr>
        <p:txBody>
          <a:bodyPr>
            <a:normAutofit/>
          </a:bodyPr>
          <a:lstStyle/>
          <a:p>
            <a:r>
              <a:rPr lang="en-GB" b="1" smtClean="0"/>
              <a:t>Enable </a:t>
            </a:r>
            <a:r>
              <a:rPr lang="en-GB" b="1" dirty="0"/>
              <a:t>smart management of data on a low </a:t>
            </a:r>
            <a:r>
              <a:rPr lang="en-GB" b="1" dirty="0" smtClean="0"/>
              <a:t>level</a:t>
            </a:r>
            <a:endParaRPr lang="en-GB" dirty="0"/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Object Storage &lt;=&gt; File system translation</a:t>
            </a:r>
          </a:p>
          <a:p>
            <a:pPr lvl="1"/>
            <a:r>
              <a:rPr lang="en-GB" dirty="0" smtClean="0"/>
              <a:t>POSIX-like access to a CEPH backend</a:t>
            </a:r>
          </a:p>
          <a:p>
            <a:pPr lvl="1"/>
            <a:r>
              <a:rPr lang="en-GB" dirty="0" smtClean="0"/>
              <a:t>Realised via (long) integration chains</a:t>
            </a:r>
          </a:p>
          <a:p>
            <a:pPr lvl="3"/>
            <a:r>
              <a:rPr lang="en-GB" dirty="0" smtClean="0"/>
              <a:t>CEPH &lt;=&gt; S3 &lt;=&gt; S3FS &lt;=&gt; POSIX</a:t>
            </a:r>
          </a:p>
          <a:p>
            <a:pPr lvl="1"/>
            <a:r>
              <a:rPr lang="en-GB" smtClean="0"/>
              <a:t>Realized </a:t>
            </a:r>
            <a:r>
              <a:rPr lang="en-GB" dirty="0" smtClean="0"/>
              <a:t>within </a:t>
            </a:r>
            <a:r>
              <a:rPr lang="en-GB" dirty="0" err="1" smtClean="0"/>
              <a:t>dCache</a:t>
            </a:r>
            <a:r>
              <a:rPr lang="en-GB" dirty="0" smtClean="0"/>
              <a:t> supporting all </a:t>
            </a:r>
            <a:r>
              <a:rPr lang="en-GB" dirty="0" err="1" smtClean="0"/>
              <a:t>dCache</a:t>
            </a:r>
            <a:r>
              <a:rPr lang="en-GB" dirty="0" smtClean="0"/>
              <a:t> features.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en-GB" dirty="0" smtClean="0"/>
              <a:t>Identity </a:t>
            </a:r>
            <a:r>
              <a:rPr lang="en-GB" dirty="0"/>
              <a:t>Harmonisation</a:t>
            </a:r>
          </a:p>
          <a:p>
            <a:pPr lvl="1"/>
            <a:r>
              <a:rPr lang="en-GB" dirty="0"/>
              <a:t>Support consistent access to data with linked accounts</a:t>
            </a:r>
          </a:p>
          <a:p>
            <a:pPr lvl="1"/>
            <a:endParaRPr lang="en-GB" dirty="0" smtClean="0"/>
          </a:p>
          <a:p>
            <a:pPr marL="190493" lvl="1" indent="0">
              <a:buNone/>
            </a:pPr>
            <a:endParaRPr lang="en-GB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8049366" y="5293338"/>
            <a:ext cx="609600" cy="304271"/>
          </a:xfrm>
          <a:prstGeom prst="rect">
            <a:avLst/>
          </a:prstGeom>
        </p:spPr>
        <p:txBody>
          <a:bodyPr/>
          <a:lstStyle/>
          <a:p>
            <a:pPr algn="r"/>
            <a:fld id="{D6CC888B-D9F9-4E54-B722-F151A9F45E95}" type="slidenum">
              <a:rPr lang="en-GB" noProof="0" smtClean="0"/>
              <a:pPr algn="r"/>
              <a:t>10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3508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Cloud Storage Virtualisation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9894"/>
            <a:ext cx="8528304" cy="4158969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en-GB" dirty="0" smtClean="0"/>
              <a:t>Standardisation:</a:t>
            </a:r>
          </a:p>
          <a:p>
            <a:pPr marL="228600" lvl="1" indent="0">
              <a:buNone/>
            </a:pPr>
            <a:r>
              <a:rPr lang="en-GB" b="1" dirty="0" smtClean="0"/>
              <a:t>RDA </a:t>
            </a:r>
            <a:r>
              <a:rPr lang="en-GB" b="1" dirty="0"/>
              <a:t>– Research Data Alliance</a:t>
            </a:r>
          </a:p>
          <a:p>
            <a:pPr lvl="2"/>
            <a:r>
              <a:rPr lang="en-GB" dirty="0"/>
              <a:t>Working Group (about to be) accepted: </a:t>
            </a:r>
            <a:r>
              <a:rPr lang="en-GB" b="1" dirty="0" err="1"/>
              <a:t>QoS-DataLC</a:t>
            </a:r>
            <a:r>
              <a:rPr lang="en-GB" b="1" dirty="0"/>
              <a:t> Definitions WG</a:t>
            </a:r>
          </a:p>
          <a:p>
            <a:pPr lvl="3"/>
            <a:r>
              <a:rPr lang="en-GB" dirty="0">
                <a:hlinkClick r:id="rId2"/>
              </a:rPr>
              <a:t>https://rd-alliance.org/groups/qos-datalc-definitions-wg</a:t>
            </a:r>
            <a:r>
              <a:rPr lang="en-GB" dirty="0"/>
              <a:t> </a:t>
            </a:r>
          </a:p>
          <a:p>
            <a:pPr lvl="2"/>
            <a:r>
              <a:rPr lang="en-GB" dirty="0"/>
              <a:t>Open platform to receive input from end-users</a:t>
            </a:r>
          </a:p>
          <a:p>
            <a:pPr lvl="2"/>
            <a:r>
              <a:rPr lang="en-GB" dirty="0"/>
              <a:t>SKOS editor available to submit specific input</a:t>
            </a:r>
          </a:p>
          <a:p>
            <a:pPr lvl="3"/>
            <a:r>
              <a:rPr lang="en-GB" dirty="0">
                <a:hlinkClick r:id="rId3"/>
              </a:rPr>
              <a:t>https://editor.vocabs.ands.org.au/rda_qos/0.html</a:t>
            </a:r>
            <a:endParaRPr lang="en-GB" dirty="0"/>
          </a:p>
          <a:p>
            <a:pPr lvl="2"/>
            <a:r>
              <a:rPr lang="en-GB" dirty="0"/>
              <a:t>Your input is </a:t>
            </a:r>
            <a:r>
              <a:rPr lang="en-GB" dirty="0" smtClean="0"/>
              <a:t>welcome</a:t>
            </a:r>
            <a:endParaRPr lang="en-GB" dirty="0"/>
          </a:p>
          <a:p>
            <a:pPr marL="190493" lvl="1" indent="0">
              <a:buNone/>
            </a:pPr>
            <a:r>
              <a:rPr lang="en-GB" b="1" dirty="0"/>
              <a:t>SNIA</a:t>
            </a:r>
          </a:p>
          <a:p>
            <a:pPr lvl="2"/>
            <a:r>
              <a:rPr lang="en-GB" dirty="0"/>
              <a:t>Participation in SNIA to submit extensions to the CDMI-Standard</a:t>
            </a:r>
          </a:p>
          <a:p>
            <a:pPr lvl="2"/>
            <a:r>
              <a:rPr lang="en-GB" dirty="0" smtClean="0"/>
              <a:t>Storage-</a:t>
            </a:r>
            <a:r>
              <a:rPr lang="en-GB" dirty="0" err="1" smtClean="0"/>
              <a:t>QoS</a:t>
            </a:r>
            <a:r>
              <a:rPr lang="en-GB" dirty="0" smtClean="0"/>
              <a:t> management in a </a:t>
            </a:r>
            <a:r>
              <a:rPr lang="en-GB" b="1" dirty="0" smtClean="0"/>
              <a:t>standardised</a:t>
            </a:r>
            <a:r>
              <a:rPr lang="en-GB" dirty="0" smtClean="0"/>
              <a:t> way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8049366" y="5293338"/>
            <a:ext cx="609600" cy="304271"/>
          </a:xfrm>
          <a:prstGeom prst="rect">
            <a:avLst/>
          </a:prstGeom>
        </p:spPr>
        <p:txBody>
          <a:bodyPr/>
          <a:lstStyle/>
          <a:p>
            <a:pPr algn="r"/>
            <a:fld id="{D6CC888B-D9F9-4E54-B722-F151A9F45E95}" type="slidenum">
              <a:rPr lang="en-GB" noProof="0" smtClean="0"/>
              <a:pPr algn="r"/>
              <a:t>11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12197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Cloud Storage </a:t>
            </a:r>
            <a:r>
              <a:rPr lang="en-US" dirty="0" err="1" smtClean="0"/>
              <a:t>Virtualisation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8811"/>
            <a:ext cx="8528304" cy="4158969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4"/>
            </a:pPr>
            <a:r>
              <a:rPr lang="en-GB" dirty="0" smtClean="0"/>
              <a:t>Implementation of CDMI extensions</a:t>
            </a:r>
          </a:p>
          <a:p>
            <a:pPr lvl="1"/>
            <a:r>
              <a:rPr lang="en-GB" dirty="0" smtClean="0"/>
              <a:t>Built in Java/spring-boot, based on CDMI reference implementation</a:t>
            </a:r>
            <a:endParaRPr lang="en-GB" dirty="0"/>
          </a:p>
          <a:p>
            <a:pPr lvl="1"/>
            <a:r>
              <a:rPr lang="en-GB" dirty="0" smtClean="0"/>
              <a:t>Understand endpoint storage qualities</a:t>
            </a:r>
            <a:endParaRPr lang="en-GB" dirty="0"/>
          </a:p>
          <a:p>
            <a:pPr lvl="2"/>
            <a:r>
              <a:rPr lang="en-GB" dirty="0"/>
              <a:t>Information system to provide details about storage quality</a:t>
            </a:r>
          </a:p>
          <a:p>
            <a:pPr lvl="2"/>
            <a:r>
              <a:rPr lang="en-GB" dirty="0"/>
              <a:t>Initial attributes supported:</a:t>
            </a:r>
          </a:p>
          <a:p>
            <a:pPr lvl="3"/>
            <a:r>
              <a:rPr lang="en-GB" b="1" dirty="0"/>
              <a:t>Access </a:t>
            </a:r>
            <a:r>
              <a:rPr lang="en-GB" b="1" dirty="0" smtClean="0"/>
              <a:t>latency</a:t>
            </a:r>
            <a:r>
              <a:rPr lang="en-GB" dirty="0" smtClean="0"/>
              <a:t> </a:t>
            </a:r>
            <a:r>
              <a:rPr lang="en-GB" dirty="0"/>
              <a:t>(estimated time to first byte)</a:t>
            </a:r>
          </a:p>
          <a:p>
            <a:pPr lvl="3"/>
            <a:r>
              <a:rPr lang="en-GB" b="1" dirty="0"/>
              <a:t>Location</a:t>
            </a:r>
            <a:r>
              <a:rPr lang="en-GB" dirty="0"/>
              <a:t> of data (on a country-level granularity for legal purposes)</a:t>
            </a:r>
          </a:p>
          <a:p>
            <a:pPr lvl="3"/>
            <a:r>
              <a:rPr lang="en-GB" b="1" dirty="0"/>
              <a:t>Number of copies</a:t>
            </a:r>
            <a:r>
              <a:rPr lang="en-GB" dirty="0"/>
              <a:t> of data</a:t>
            </a:r>
          </a:p>
          <a:p>
            <a:pPr lvl="3"/>
            <a:r>
              <a:rPr lang="en-GB" dirty="0"/>
              <a:t>List of </a:t>
            </a:r>
            <a:r>
              <a:rPr lang="en-GB" b="1" dirty="0"/>
              <a:t>available storage qualities</a:t>
            </a:r>
            <a:r>
              <a:rPr lang="en-GB" dirty="0"/>
              <a:t> into which a migration is available</a:t>
            </a:r>
          </a:p>
          <a:p>
            <a:pPr lvl="1"/>
            <a:r>
              <a:rPr lang="en-GB" dirty="0" smtClean="0"/>
              <a:t>Modify storage </a:t>
            </a:r>
            <a:r>
              <a:rPr lang="en-GB" dirty="0"/>
              <a:t>quality</a:t>
            </a:r>
          </a:p>
          <a:p>
            <a:pPr lvl="2"/>
            <a:r>
              <a:rPr lang="en-GB" dirty="0"/>
              <a:t>“Bring online” by moving between the available storage </a:t>
            </a:r>
            <a:r>
              <a:rPr lang="en-GB" dirty="0" smtClean="0"/>
              <a:t>classes</a:t>
            </a:r>
          </a:p>
          <a:p>
            <a:pPr lvl="1"/>
            <a:r>
              <a:rPr lang="en-GB" dirty="0" smtClean="0"/>
              <a:t>Storage systems supported </a:t>
            </a:r>
            <a:r>
              <a:rPr lang="en-GB" smtClean="0"/>
              <a:t>via plugins:</a:t>
            </a:r>
            <a:endParaRPr lang="en-GB" dirty="0" smtClean="0"/>
          </a:p>
          <a:p>
            <a:pPr lvl="2"/>
            <a:r>
              <a:rPr lang="en-GB" dirty="0" smtClean="0"/>
              <a:t>TSM/</a:t>
            </a:r>
            <a:r>
              <a:rPr lang="en-GB" dirty="0" err="1" smtClean="0"/>
              <a:t>StoRM</a:t>
            </a:r>
            <a:r>
              <a:rPr lang="en-GB" dirty="0" smtClean="0"/>
              <a:t>, </a:t>
            </a:r>
            <a:r>
              <a:rPr lang="en-GB" dirty="0" err="1" smtClean="0"/>
              <a:t>dCache</a:t>
            </a:r>
            <a:r>
              <a:rPr lang="en-GB" dirty="0" smtClean="0"/>
              <a:t>, CEPH</a:t>
            </a:r>
            <a:r>
              <a:rPr lang="en-GB" smtClean="0"/>
              <a:t>, HPSS</a:t>
            </a:r>
            <a:endParaRPr lang="en-GB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8049366" y="5293338"/>
            <a:ext cx="609600" cy="304271"/>
          </a:xfrm>
          <a:prstGeom prst="rect">
            <a:avLst/>
          </a:prstGeom>
        </p:spPr>
        <p:txBody>
          <a:bodyPr/>
          <a:lstStyle/>
          <a:p>
            <a:pPr algn="r"/>
            <a:fld id="{D6CC888B-D9F9-4E54-B722-F151A9F45E95}" type="slidenum">
              <a:rPr lang="en-GB" noProof="0" smtClean="0"/>
              <a:pPr algn="r"/>
              <a:t>12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15611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6474"/>
            <a:ext cx="8495414" cy="3875242"/>
          </a:xfrm>
        </p:spPr>
        <p:txBody>
          <a:bodyPr/>
          <a:lstStyle/>
          <a:p>
            <a:r>
              <a:rPr lang="en-GB" dirty="0"/>
              <a:t>Implementation of CDMI </a:t>
            </a:r>
            <a:r>
              <a:rPr lang="en-GB" dirty="0" smtClean="0"/>
              <a:t>extensions</a:t>
            </a:r>
            <a:r>
              <a:rPr lang="en-US" dirty="0" smtClean="0"/>
              <a:t> (cont.)</a:t>
            </a:r>
          </a:p>
          <a:p>
            <a:pPr lvl="1"/>
            <a:r>
              <a:rPr lang="en-US" dirty="0" err="1" smtClean="0"/>
              <a:t>Webservice</a:t>
            </a:r>
            <a:r>
              <a:rPr lang="en-US" dirty="0" smtClean="0"/>
              <a:t> at KIT continuously verifying 5 evaluation endpoints:</a:t>
            </a:r>
          </a:p>
          <a:p>
            <a:pPr lvl="1"/>
            <a:r>
              <a:rPr lang="en-US" dirty="0" smtClean="0"/>
              <a:t>http://</a:t>
            </a:r>
            <a:r>
              <a:rPr lang="en-US" dirty="0" err="1" smtClean="0"/>
              <a:t>seemon.data.kit.edu</a:t>
            </a:r>
            <a:endParaRPr lang="en-US" dirty="0" smtClean="0"/>
          </a:p>
          <a:p>
            <a:pPr lvl="2"/>
            <a:r>
              <a:rPr lang="en-US" dirty="0" smtClean="0"/>
              <a:t>KIT, BARI, CNAF, POZNAN, DESY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28" y="2281436"/>
            <a:ext cx="7623544" cy="3433563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925052" y="134822"/>
            <a:ext cx="6761748" cy="739140"/>
          </a:xfrm>
        </p:spPr>
        <p:txBody>
          <a:bodyPr/>
          <a:lstStyle/>
          <a:p>
            <a:r>
              <a:rPr lang="en-US" smtClean="0"/>
              <a:t>Cloud Storage </a:t>
            </a:r>
            <a:r>
              <a:rPr lang="en-US" dirty="0" err="1" smtClean="0"/>
              <a:t>Virtualisation</a:t>
            </a:r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8049366" y="5293338"/>
            <a:ext cx="609600" cy="304271"/>
          </a:xfrm>
          <a:prstGeom prst="rect">
            <a:avLst/>
          </a:prstGeom>
        </p:spPr>
        <p:txBody>
          <a:bodyPr/>
          <a:lstStyle/>
          <a:p>
            <a:pPr algn="r"/>
            <a:fld id="{D6CC888B-D9F9-4E54-B722-F151A9F45E95}" type="slidenum">
              <a:rPr lang="en-GB" noProof="0" smtClean="0"/>
              <a:pPr algn="r"/>
              <a:t>13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91403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265113"/>
            <a:ext cx="7488238" cy="419100"/>
          </a:xfrm>
        </p:spPr>
        <p:txBody>
          <a:bodyPr/>
          <a:lstStyle/>
          <a:p>
            <a:pPr eaLnBrk="1" hangingPunct="1"/>
            <a:r>
              <a:rPr lang="en-US" altLang="de-DE" sz="2800" smtClean="0"/>
              <a:t>Data Services Integration Team</a:t>
            </a:r>
            <a:endParaRPr lang="de-DE" altLang="de-DE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650" y="819150"/>
            <a:ext cx="7561263" cy="777875"/>
          </a:xfrm>
        </p:spPr>
        <p:txBody>
          <a:bodyPr/>
          <a:lstStyle/>
          <a:p>
            <a:pPr eaLnBrk="1" hangingPunct="1"/>
            <a:r>
              <a:rPr lang="de-DE" altLang="de-DE" smtClean="0"/>
              <a:t>WP3 – Metadata Catalogues</a:t>
            </a:r>
          </a:p>
        </p:txBody>
      </p:sp>
      <p:pic>
        <p:nvPicPr>
          <p:cNvPr id="512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0" b="13744"/>
          <a:stretch>
            <a:fillRect/>
          </a:stretch>
        </p:blipFill>
        <p:spPr bwMode="auto">
          <a:xfrm>
            <a:off x="7938" y="2311400"/>
            <a:ext cx="9144000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4925" y="4873625"/>
            <a:ext cx="7705725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rgbClr val="00477B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477B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00477B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rgbClr val="00477B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477B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477B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477B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477B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lang="de-DE" altLang="de-DE" sz="1600" u="sng" kern="0" dirty="0">
                <a:solidFill>
                  <a:schemeClr val="tx1"/>
                </a:solidFill>
              </a:rPr>
              <a:t>Richard Grunzke</a:t>
            </a:r>
            <a:r>
              <a:rPr lang="de-DE" altLang="de-DE" sz="1600" kern="0" dirty="0">
                <a:solidFill>
                  <a:schemeClr val="tx1"/>
                </a:solidFill>
              </a:rPr>
              <a:t>, Bernd Schuller, André </a:t>
            </a:r>
            <a:r>
              <a:rPr lang="de-DE" altLang="de-DE" sz="1600" kern="0" dirty="0" err="1" smtClean="0">
                <a:solidFill>
                  <a:schemeClr val="tx1"/>
                </a:solidFill>
              </a:rPr>
              <a:t>Giesler,Stephan</a:t>
            </a:r>
            <a:r>
              <a:rPr lang="de-DE" altLang="de-DE" sz="1600" kern="0" dirty="0" smtClean="0">
                <a:solidFill>
                  <a:schemeClr val="tx1"/>
                </a:solidFill>
              </a:rPr>
              <a:t> </a:t>
            </a:r>
            <a:r>
              <a:rPr lang="de-DE" altLang="de-DE" sz="1600" kern="0" dirty="0">
                <a:solidFill>
                  <a:schemeClr val="tx1"/>
                </a:solidFill>
              </a:rPr>
              <a:t>Kindermann, Volker Hartmann, Thomas </a:t>
            </a:r>
            <a:r>
              <a:rPr lang="de-DE" altLang="de-DE" sz="1600" kern="0" dirty="0" err="1">
                <a:solidFill>
                  <a:schemeClr val="tx1"/>
                </a:solidFill>
              </a:rPr>
              <a:t>Jejkal</a:t>
            </a:r>
            <a:r>
              <a:rPr lang="de-DE" altLang="de-DE" sz="1600" kern="0" dirty="0">
                <a:solidFill>
                  <a:schemeClr val="tx1"/>
                </a:solidFill>
              </a:rPr>
              <a:t>, Rainer </a:t>
            </a:r>
            <a:r>
              <a:rPr lang="de-DE" altLang="de-DE" sz="1600" kern="0" dirty="0" err="1" smtClean="0">
                <a:solidFill>
                  <a:schemeClr val="tx1"/>
                </a:solidFill>
              </a:rPr>
              <a:t>Stotzka,Ajinkya</a:t>
            </a:r>
            <a:r>
              <a:rPr lang="de-DE" altLang="de-DE" sz="1600" kern="0" dirty="0" smtClean="0">
                <a:solidFill>
                  <a:schemeClr val="tx1"/>
                </a:solidFill>
              </a:rPr>
              <a:t> </a:t>
            </a:r>
            <a:r>
              <a:rPr lang="de-DE" altLang="de-DE" sz="1600" kern="0" dirty="0" err="1" smtClean="0">
                <a:solidFill>
                  <a:schemeClr val="tx1"/>
                </a:solidFill>
              </a:rPr>
              <a:t>Prabhune</a:t>
            </a:r>
            <a:endParaRPr lang="de-DE" altLang="de-DE" sz="1600" kern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05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163" y="1624013"/>
            <a:ext cx="5040312" cy="353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68275"/>
            <a:ext cx="6911975" cy="687388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altLang="en-US" smtClean="0"/>
              <a:t>UNICORE – </a:t>
            </a:r>
            <a:r>
              <a:rPr lang="en-US" altLang="en-US" smtClean="0"/>
              <a:t>UniProv</a:t>
            </a:r>
            <a:endParaRPr lang="de-DE" altLang="en-US" smtClean="0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912813"/>
            <a:ext cx="8675687" cy="1657350"/>
          </a:xfrm>
        </p:spPr>
        <p:txBody>
          <a:bodyPr/>
          <a:lstStyle/>
          <a:p>
            <a:pPr marL="279400" indent="-279400">
              <a:buClr>
                <a:srgbClr val="00477B"/>
              </a:buClr>
              <a:tabLst>
                <a:tab pos="279400" algn="l"/>
                <a:tab pos="366713" algn="l"/>
                <a:tab pos="741363" algn="l"/>
                <a:tab pos="1116013" algn="l"/>
                <a:tab pos="1490663" algn="l"/>
                <a:tab pos="1863725" algn="l"/>
                <a:tab pos="2238375" algn="l"/>
                <a:tab pos="2613025" algn="l"/>
                <a:tab pos="2987675" algn="l"/>
                <a:tab pos="3362325" algn="l"/>
                <a:tab pos="3736975" algn="l"/>
                <a:tab pos="4110038" algn="l"/>
                <a:tab pos="4484688" algn="l"/>
                <a:tab pos="4859338" algn="l"/>
                <a:tab pos="5233988" algn="l"/>
                <a:tab pos="5608638" algn="l"/>
                <a:tab pos="5983288" algn="l"/>
                <a:tab pos="6356350" algn="l"/>
                <a:tab pos="6731000" algn="l"/>
                <a:tab pos="7105650" algn="l"/>
                <a:tab pos="7480300" algn="l"/>
              </a:tabLst>
              <a:defRPr/>
            </a:pPr>
            <a:r>
              <a:rPr lang="en-US" altLang="en-US" dirty="0" smtClean="0"/>
              <a:t>“A flexible Provenance Tracking System for UNICORE”</a:t>
            </a:r>
          </a:p>
          <a:p>
            <a:pPr marL="279400" indent="-279400">
              <a:buClr>
                <a:srgbClr val="00477B"/>
              </a:buClr>
              <a:tabLst>
                <a:tab pos="279400" algn="l"/>
                <a:tab pos="366713" algn="l"/>
                <a:tab pos="741363" algn="l"/>
                <a:tab pos="1116013" algn="l"/>
                <a:tab pos="1490663" algn="l"/>
                <a:tab pos="1863725" algn="l"/>
                <a:tab pos="2238375" algn="l"/>
                <a:tab pos="2613025" algn="l"/>
                <a:tab pos="2987675" algn="l"/>
                <a:tab pos="3362325" algn="l"/>
                <a:tab pos="3736975" algn="l"/>
                <a:tab pos="4110038" algn="l"/>
                <a:tab pos="4484688" algn="l"/>
                <a:tab pos="4859338" algn="l"/>
                <a:tab pos="5233988" algn="l"/>
                <a:tab pos="5608638" algn="l"/>
                <a:tab pos="5983288" algn="l"/>
                <a:tab pos="6356350" algn="l"/>
                <a:tab pos="6731000" algn="l"/>
                <a:tab pos="7105650" algn="l"/>
                <a:tab pos="7480300" algn="l"/>
              </a:tabLst>
              <a:defRPr/>
            </a:pPr>
            <a:r>
              <a:rPr lang="en-US" altLang="en-US" dirty="0" smtClean="0"/>
              <a:t>UNICORE as provenance source &amp; Neo4j graph </a:t>
            </a:r>
            <a:r>
              <a:rPr lang="en-US" altLang="en-US" dirty="0" err="1" smtClean="0"/>
              <a:t>db</a:t>
            </a:r>
            <a:r>
              <a:rPr lang="en-US" altLang="en-US" dirty="0" smtClean="0"/>
              <a:t> for visualization</a:t>
            </a:r>
          </a:p>
          <a:p>
            <a:pPr marL="279400" indent="-279400">
              <a:buClr>
                <a:srgbClr val="00477B"/>
              </a:buClr>
              <a:tabLst>
                <a:tab pos="279400" algn="l"/>
                <a:tab pos="366713" algn="l"/>
                <a:tab pos="741363" algn="l"/>
                <a:tab pos="1116013" algn="l"/>
                <a:tab pos="1490663" algn="l"/>
                <a:tab pos="1863725" algn="l"/>
                <a:tab pos="2238375" algn="l"/>
                <a:tab pos="2613025" algn="l"/>
                <a:tab pos="2987675" algn="l"/>
                <a:tab pos="3362325" algn="l"/>
                <a:tab pos="3736975" algn="l"/>
                <a:tab pos="4110038" algn="l"/>
                <a:tab pos="4484688" algn="l"/>
                <a:tab pos="4859338" algn="l"/>
                <a:tab pos="5233988" algn="l"/>
                <a:tab pos="5608638" algn="l"/>
                <a:tab pos="5983288" algn="l"/>
                <a:tab pos="6356350" algn="l"/>
                <a:tab pos="6731000" algn="l"/>
                <a:tab pos="7105650" algn="l"/>
                <a:tab pos="7480300" algn="l"/>
              </a:tabLst>
              <a:defRPr/>
            </a:pPr>
            <a:r>
              <a:rPr lang="en-US" altLang="en-US" dirty="0" smtClean="0"/>
              <a:t>Integration with MASi as </a:t>
            </a:r>
            <a:br>
              <a:rPr lang="en-US" altLang="en-US" dirty="0" smtClean="0"/>
            </a:br>
            <a:r>
              <a:rPr lang="en-US" altLang="en-US" dirty="0" smtClean="0"/>
              <a:t>provenance source planed</a:t>
            </a:r>
          </a:p>
          <a:p>
            <a:pPr marL="279400" indent="-279400">
              <a:buClr>
                <a:srgbClr val="00477B"/>
              </a:buClr>
              <a:tabLst>
                <a:tab pos="279400" algn="l"/>
                <a:tab pos="366713" algn="l"/>
                <a:tab pos="741363" algn="l"/>
                <a:tab pos="1116013" algn="l"/>
                <a:tab pos="1490663" algn="l"/>
                <a:tab pos="1863725" algn="l"/>
                <a:tab pos="2238375" algn="l"/>
                <a:tab pos="2613025" algn="l"/>
                <a:tab pos="2987675" algn="l"/>
                <a:tab pos="3362325" algn="l"/>
                <a:tab pos="3736975" algn="l"/>
                <a:tab pos="4110038" algn="l"/>
                <a:tab pos="4484688" algn="l"/>
                <a:tab pos="4859338" algn="l"/>
                <a:tab pos="5233988" algn="l"/>
                <a:tab pos="5608638" algn="l"/>
                <a:tab pos="5983288" algn="l"/>
                <a:tab pos="6356350" algn="l"/>
                <a:tab pos="6731000" algn="l"/>
                <a:tab pos="7105650" algn="l"/>
                <a:tab pos="7480300" algn="l"/>
              </a:tabLst>
              <a:defRPr/>
            </a:pPr>
            <a:r>
              <a:rPr lang="en-US" altLang="en-US" dirty="0"/>
              <a:t>P</a:t>
            </a:r>
            <a:r>
              <a:rPr lang="en-US" altLang="en-US" dirty="0" smtClean="0"/>
              <a:t>ublished </a:t>
            </a:r>
            <a:r>
              <a:rPr lang="en-US" altLang="en-US" dirty="0"/>
              <a:t>at JHPCS'16</a:t>
            </a:r>
          </a:p>
          <a:p>
            <a:pPr marL="0" indent="0">
              <a:buClr>
                <a:srgbClr val="00477B"/>
              </a:buClr>
              <a:buFontTx/>
              <a:buNone/>
              <a:tabLst>
                <a:tab pos="279400" algn="l"/>
                <a:tab pos="366713" algn="l"/>
                <a:tab pos="741363" algn="l"/>
                <a:tab pos="1116013" algn="l"/>
                <a:tab pos="1490663" algn="l"/>
                <a:tab pos="1863725" algn="l"/>
                <a:tab pos="2238375" algn="l"/>
                <a:tab pos="2613025" algn="l"/>
                <a:tab pos="2987675" algn="l"/>
                <a:tab pos="3362325" algn="l"/>
                <a:tab pos="3736975" algn="l"/>
                <a:tab pos="4110038" algn="l"/>
                <a:tab pos="4484688" algn="l"/>
                <a:tab pos="4859338" algn="l"/>
                <a:tab pos="5233988" algn="l"/>
                <a:tab pos="5608638" algn="l"/>
                <a:tab pos="5983288" algn="l"/>
                <a:tab pos="6356350" algn="l"/>
                <a:tab pos="6731000" algn="l"/>
                <a:tab pos="7105650" algn="l"/>
                <a:tab pos="7480300" algn="l"/>
              </a:tabLst>
              <a:defRPr/>
            </a:pPr>
            <a:endParaRPr lang="en-US" altLang="en-US" dirty="0" smtClean="0"/>
          </a:p>
          <a:p>
            <a:pPr marL="279400" indent="-279400">
              <a:buClr>
                <a:srgbClr val="00477B"/>
              </a:buClr>
              <a:tabLst>
                <a:tab pos="279400" algn="l"/>
                <a:tab pos="366713" algn="l"/>
                <a:tab pos="741363" algn="l"/>
                <a:tab pos="1116013" algn="l"/>
                <a:tab pos="1490663" algn="l"/>
                <a:tab pos="1863725" algn="l"/>
                <a:tab pos="2238375" algn="l"/>
                <a:tab pos="2613025" algn="l"/>
                <a:tab pos="2987675" algn="l"/>
                <a:tab pos="3362325" algn="l"/>
                <a:tab pos="3736975" algn="l"/>
                <a:tab pos="4110038" algn="l"/>
                <a:tab pos="4484688" algn="l"/>
                <a:tab pos="4859338" algn="l"/>
                <a:tab pos="5233988" algn="l"/>
                <a:tab pos="5608638" algn="l"/>
                <a:tab pos="5983288" algn="l"/>
                <a:tab pos="6356350" algn="l"/>
                <a:tab pos="6731000" algn="l"/>
                <a:tab pos="7105650" algn="l"/>
                <a:tab pos="7480300" algn="l"/>
              </a:tabLst>
              <a:defRPr/>
            </a:pPr>
            <a:endParaRPr lang="de-DE" altLang="en-US" sz="1400" dirty="0" smtClean="0"/>
          </a:p>
          <a:p>
            <a:pPr marL="0" indent="0">
              <a:buClr>
                <a:srgbClr val="00477B"/>
              </a:buClr>
              <a:buFontTx/>
              <a:buNone/>
              <a:tabLst>
                <a:tab pos="279400" algn="l"/>
                <a:tab pos="366713" algn="l"/>
                <a:tab pos="741363" algn="l"/>
                <a:tab pos="1116013" algn="l"/>
                <a:tab pos="1490663" algn="l"/>
                <a:tab pos="1863725" algn="l"/>
                <a:tab pos="2238375" algn="l"/>
                <a:tab pos="2613025" algn="l"/>
                <a:tab pos="2987675" algn="l"/>
                <a:tab pos="3362325" algn="l"/>
                <a:tab pos="3736975" algn="l"/>
                <a:tab pos="4110038" algn="l"/>
                <a:tab pos="4484688" algn="l"/>
                <a:tab pos="4859338" algn="l"/>
                <a:tab pos="5233988" algn="l"/>
                <a:tab pos="5608638" algn="l"/>
                <a:tab pos="5983288" algn="l"/>
                <a:tab pos="6356350" algn="l"/>
                <a:tab pos="6731000" algn="l"/>
                <a:tab pos="7105650" algn="l"/>
                <a:tab pos="7480300" algn="l"/>
              </a:tabLst>
              <a:defRPr/>
            </a:pPr>
            <a:endParaRPr lang="de-DE" alt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31484217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55575"/>
            <a:ext cx="6911975" cy="687388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altLang="en-US" smtClean="0"/>
              <a:t>KIT Data Manager - Development </a:t>
            </a: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912813"/>
            <a:ext cx="8675687" cy="4105275"/>
          </a:xfrm>
        </p:spPr>
        <p:txBody>
          <a:bodyPr/>
          <a:lstStyle/>
          <a:p>
            <a:pPr>
              <a:buClr>
                <a:srgbClr val="00477B"/>
              </a:buClr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en-US" altLang="en-US" smtClean="0"/>
              <a:t>See WP6</a:t>
            </a:r>
          </a:p>
        </p:txBody>
      </p:sp>
      <p:pic>
        <p:nvPicPr>
          <p:cNvPr id="8196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778000"/>
            <a:ext cx="2519363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179388" y="4513263"/>
            <a:ext cx="87852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buClr>
                <a:srgbClr val="00477B"/>
              </a:buClr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en-US" sz="2000" dirty="0">
                <a:solidFill>
                  <a:srgbClr val="00477B"/>
                </a:solidFill>
                <a:latin typeface="+mn-lt"/>
              </a:rPr>
              <a:t>http://www.kitdatamanager.net</a:t>
            </a:r>
          </a:p>
        </p:txBody>
      </p:sp>
    </p:spTree>
    <p:extLst>
      <p:ext uri="{BB962C8B-B14F-4D97-AF65-F5344CB8AC3E}">
        <p14:creationId xmlns:p14="http://schemas.microsoft.com/office/powerpoint/2010/main" val="31720937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68275"/>
            <a:ext cx="7559675" cy="687388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altLang="de-DE" smtClean="0"/>
              <a:t>Metadata Research at ZIH</a:t>
            </a:r>
            <a:endParaRPr lang="de-DE" altLang="en-US" smtClean="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057275"/>
            <a:ext cx="6480175" cy="3771900"/>
          </a:xfrm>
        </p:spPr>
        <p:txBody>
          <a:bodyPr/>
          <a:lstStyle/>
          <a:p>
            <a:pPr marL="338138" indent="-338138">
              <a:buClr>
                <a:srgbClr val="00477B"/>
              </a:buClr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en-US" altLang="en-US" smtClean="0"/>
              <a:t>Work in and coordination of MASi project</a:t>
            </a:r>
          </a:p>
          <a:p>
            <a:pPr marL="338138" indent="-338138">
              <a:buClr>
                <a:srgbClr val="00477B"/>
              </a:buClr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en-US" altLang="en-US" smtClean="0"/>
              <a:t>Dissertation defended and published</a:t>
            </a:r>
          </a:p>
          <a:p>
            <a:pPr marL="738188" lvl="1" indent="-338138">
              <a:buClr>
                <a:srgbClr val="00477B"/>
              </a:buClr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en-US" altLang="en-US" sz="2400" smtClean="0">
                <a:ea typeface="ヒラギノ角ゴ Pro W3" pitchFamily="-103" charset="-128"/>
              </a:rPr>
              <a:t>Thank you for flexible LSDMA funding!</a:t>
            </a:r>
          </a:p>
        </p:txBody>
      </p:sp>
    </p:spTree>
    <p:extLst>
      <p:ext uri="{BB962C8B-B14F-4D97-AF65-F5344CB8AC3E}">
        <p14:creationId xmlns:p14="http://schemas.microsoft.com/office/powerpoint/2010/main" val="33191670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68275"/>
            <a:ext cx="7704137" cy="687388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altLang="de-DE" smtClean="0"/>
              <a:t>MASi (Meta)data Service</a:t>
            </a:r>
            <a:endParaRPr lang="de-DE" altLang="en-US" smtClean="0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057275"/>
            <a:ext cx="8351837" cy="4176713"/>
          </a:xfrm>
        </p:spPr>
        <p:txBody>
          <a:bodyPr/>
          <a:lstStyle/>
          <a:p>
            <a:pPr>
              <a:buClr>
                <a:srgbClr val="00477B"/>
              </a:buClr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de-DE" altLang="de-DE" smtClean="0"/>
              <a:t>Generic research (meta)data service </a:t>
            </a:r>
          </a:p>
          <a:p>
            <a:pPr>
              <a:buClr>
                <a:srgbClr val="00477B"/>
              </a:buClr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en-US" altLang="en-US" smtClean="0"/>
              <a:t>Generic graphical interface in prototype status</a:t>
            </a:r>
          </a:p>
          <a:p>
            <a:pPr lvl="1">
              <a:buClr>
                <a:srgbClr val="00477B"/>
              </a:buClr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en-US" altLang="en-US" smtClean="0">
                <a:ea typeface="ヒラギノ角ゴ Pro W3" pitchFamily="-103" charset="-128"/>
              </a:rPr>
              <a:t>Liferay integration for common web capabilities</a:t>
            </a:r>
          </a:p>
          <a:p>
            <a:pPr lvl="1">
              <a:buClr>
                <a:srgbClr val="00477B"/>
              </a:buClr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de-DE" altLang="en-US" smtClean="0">
                <a:ea typeface="ヒラギノ角ゴ Pro W3" pitchFamily="-103" charset="-128"/>
              </a:rPr>
              <a:t>Generic web portlet with increasingly advanced integration and graphical capabilities </a:t>
            </a:r>
          </a:p>
          <a:p>
            <a:pPr lvl="1">
              <a:buClr>
                <a:srgbClr val="00477B"/>
              </a:buClr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de-DE" altLang="en-US" smtClean="0">
                <a:ea typeface="ヒラギノ角ゴ Pro W3" pitchFamily="-103" charset="-128"/>
              </a:rPr>
              <a:t>For quick community </a:t>
            </a:r>
            <a:r>
              <a:rPr lang="en-US" altLang="en-US" smtClean="0">
                <a:ea typeface="ヒラギノ角ゴ Pro W3" pitchFamily="-103" charset="-128"/>
              </a:rPr>
              <a:t>adaptations</a:t>
            </a:r>
            <a:endParaRPr lang="de-DE" altLang="en-US" smtClean="0">
              <a:ea typeface="ヒラギノ角ゴ Pro W3" pitchFamily="-103" charset="-128"/>
            </a:endParaRPr>
          </a:p>
          <a:p>
            <a:pPr lvl="1">
              <a:buClr>
                <a:srgbClr val="00477B"/>
              </a:buClr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de-DE" altLang="en-US" smtClean="0">
                <a:ea typeface="ヒラギノ角ゴ Pro W3" pitchFamily="-103" charset="-128"/>
              </a:rPr>
              <a:t>Low barrier of entry</a:t>
            </a:r>
          </a:p>
          <a:p>
            <a:pPr>
              <a:buClr>
                <a:srgbClr val="00477B"/>
              </a:buClr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de-DE" altLang="en-US" smtClean="0"/>
              <a:t>Community integration prototype status</a:t>
            </a:r>
          </a:p>
          <a:p>
            <a:pPr>
              <a:buClr>
                <a:srgbClr val="00477B"/>
              </a:buClr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de-DE" altLang="en-US" smtClean="0"/>
              <a:t>Paper accepted</a:t>
            </a:r>
          </a:p>
        </p:txBody>
      </p:sp>
      <p:pic>
        <p:nvPicPr>
          <p:cNvPr id="1229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2854325"/>
            <a:ext cx="3797300" cy="237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6505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0" y="0"/>
            <a:ext cx="5842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72420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52728" cy="571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94640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68275"/>
            <a:ext cx="7704137" cy="687388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altLang="de-DE" smtClean="0"/>
              <a:t>MASi (Meta)data Service</a:t>
            </a:r>
            <a:endParaRPr lang="de-DE" altLang="en-US" smtClean="0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057275"/>
            <a:ext cx="8207375" cy="4176713"/>
          </a:xfrm>
        </p:spPr>
        <p:txBody>
          <a:bodyPr/>
          <a:lstStyle/>
          <a:p>
            <a:pPr>
              <a:buClr>
                <a:srgbClr val="00477B"/>
              </a:buClr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de-DE" altLang="en-US" dirty="0" smtClean="0"/>
              <a:t>Definition </a:t>
            </a:r>
            <a:r>
              <a:rPr lang="de-DE" altLang="en-US" dirty="0" err="1" smtClean="0"/>
              <a:t>of</a:t>
            </a:r>
            <a:r>
              <a:rPr lang="de-DE" altLang="en-US" dirty="0" smtClean="0"/>
              <a:t> METS </a:t>
            </a:r>
            <a:r>
              <a:rPr lang="de-DE" altLang="en-US" dirty="0" err="1"/>
              <a:t>p</a:t>
            </a:r>
            <a:r>
              <a:rPr lang="de-DE" altLang="en-US" dirty="0" err="1" smtClean="0"/>
              <a:t>rofile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as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generic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metadata</a:t>
            </a:r>
            <a:r>
              <a:rPr lang="de-DE" altLang="en-US" dirty="0"/>
              <a:t> </a:t>
            </a:r>
            <a:r>
              <a:rPr lang="de-DE" altLang="en-US" dirty="0" err="1" smtClean="0"/>
              <a:t>schema</a:t>
            </a:r>
            <a:endParaRPr lang="de-DE" altLang="en-US" dirty="0" smtClean="0"/>
          </a:p>
          <a:p>
            <a:pPr lvl="1">
              <a:buClr>
                <a:srgbClr val="00477B"/>
              </a:buClr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de-DE" altLang="en-US" dirty="0" err="1" smtClean="0"/>
              <a:t>Facilitation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of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data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protability</a:t>
            </a:r>
            <a:endParaRPr lang="de-DE" altLang="en-US" dirty="0" smtClean="0"/>
          </a:p>
          <a:p>
            <a:pPr>
              <a:buClr>
                <a:srgbClr val="00477B"/>
              </a:buClr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de-DE" altLang="en-US" dirty="0" smtClean="0"/>
              <a:t>Metadata </a:t>
            </a:r>
            <a:r>
              <a:rPr lang="de-DE" altLang="en-US" dirty="0" err="1" smtClean="0"/>
              <a:t>schema</a:t>
            </a:r>
            <a:r>
              <a:rPr lang="de-DE" altLang="en-US" dirty="0" smtClean="0"/>
              <a:t> (XSD) for </a:t>
            </a:r>
            <a:r>
              <a:rPr lang="de-DE" altLang="en-US" dirty="0" err="1" smtClean="0"/>
              <a:t>content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metadata</a:t>
            </a:r>
            <a:endParaRPr lang="de-DE" altLang="en-US" dirty="0" smtClean="0"/>
          </a:p>
          <a:p>
            <a:pPr lvl="1">
              <a:buClr>
                <a:srgbClr val="00477B"/>
              </a:buClr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de-DE" altLang="en-US" dirty="0" smtClean="0"/>
              <a:t>Registration </a:t>
            </a:r>
            <a:r>
              <a:rPr lang="de-DE" altLang="en-US" dirty="0" err="1" smtClean="0"/>
              <a:t>and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use</a:t>
            </a:r>
            <a:r>
              <a:rPr lang="de-DE" altLang="en-US" dirty="0" smtClean="0"/>
              <a:t> for </a:t>
            </a:r>
            <a:r>
              <a:rPr lang="de-DE" altLang="en-US" dirty="0" err="1" smtClean="0"/>
              <a:t>validation</a:t>
            </a:r>
            <a:endParaRPr lang="de-DE" altLang="en-US" dirty="0" smtClean="0"/>
          </a:p>
          <a:p>
            <a:pPr lvl="1">
              <a:buClr>
                <a:srgbClr val="00477B"/>
              </a:buClr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de-DE" altLang="en-US" dirty="0" smtClean="0"/>
              <a:t>Tool for </a:t>
            </a:r>
            <a:r>
              <a:rPr lang="de-DE" altLang="en-US" dirty="0" err="1" smtClean="0"/>
              <a:t>generating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new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schemas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based</a:t>
            </a:r>
            <a:r>
              <a:rPr lang="de-DE" altLang="en-US" dirty="0" smtClean="0"/>
              <a:t> on </a:t>
            </a:r>
            <a:r>
              <a:rPr lang="de-DE" altLang="en-US" dirty="0" err="1" smtClean="0"/>
              <a:t>key</a:t>
            </a:r>
            <a:r>
              <a:rPr lang="de-DE" altLang="en-US" dirty="0" smtClean="0"/>
              <a:t>/</a:t>
            </a:r>
            <a:r>
              <a:rPr lang="de-DE" altLang="en-US" dirty="0" err="1" smtClean="0"/>
              <a:t>value</a:t>
            </a:r>
            <a:endParaRPr lang="de-DE" altLang="en-US" dirty="0" smtClean="0"/>
          </a:p>
          <a:p>
            <a:pPr>
              <a:buClr>
                <a:srgbClr val="00477B"/>
              </a:buClr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de-DE" altLang="en-US" dirty="0" err="1" smtClean="0"/>
              <a:t>Generic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metadata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extraction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modules</a:t>
            </a:r>
            <a:r>
              <a:rPr lang="de-DE" altLang="en-US" dirty="0" smtClean="0"/>
              <a:t>: XML, EXIF</a:t>
            </a:r>
          </a:p>
          <a:p>
            <a:pPr>
              <a:buClr>
                <a:srgbClr val="00477B"/>
              </a:buClr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en-US" altLang="en-US" dirty="0" smtClean="0"/>
              <a:t>Client-side </a:t>
            </a:r>
            <a:r>
              <a:rPr lang="en-US" altLang="en-US" dirty="0"/>
              <a:t>KIT DM upload </a:t>
            </a:r>
            <a:r>
              <a:rPr lang="en-US" altLang="en-US" dirty="0" smtClean="0"/>
              <a:t>GUI</a:t>
            </a:r>
            <a:br>
              <a:rPr lang="en-US" altLang="en-US" dirty="0" smtClean="0"/>
            </a:br>
            <a:r>
              <a:rPr lang="en-US" altLang="en-US" dirty="0" smtClean="0"/>
              <a:t>under development</a:t>
            </a:r>
            <a:endParaRPr lang="de-DE" altLang="en-US" dirty="0" smtClean="0"/>
          </a:p>
          <a:p>
            <a:pPr>
              <a:buClr>
                <a:srgbClr val="00477B"/>
              </a:buClr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en-US" altLang="en-US" dirty="0" smtClean="0"/>
              <a:t>Integration in KIT DM underway</a:t>
            </a:r>
          </a:p>
          <a:p>
            <a:pPr marL="738188" lvl="1" indent="-338138">
              <a:buClr>
                <a:srgbClr val="00477B"/>
              </a:buClr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endParaRPr lang="en-US" altLang="en-US" dirty="0" smtClean="0">
              <a:ea typeface="ヒラギノ角ゴ Pro W3" pitchFamily="-103" charset="-128"/>
            </a:endParaRPr>
          </a:p>
        </p:txBody>
      </p:sp>
      <p:pic>
        <p:nvPicPr>
          <p:cNvPr id="16388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2854325"/>
            <a:ext cx="3797300" cy="237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70320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el 1"/>
          <p:cNvSpPr>
            <a:spLocks noGrp="1"/>
          </p:cNvSpPr>
          <p:nvPr>
            <p:ph type="title"/>
          </p:nvPr>
        </p:nvSpPr>
        <p:spPr>
          <a:xfrm>
            <a:off x="468313" y="265113"/>
            <a:ext cx="7127875" cy="466725"/>
          </a:xfrm>
        </p:spPr>
        <p:txBody>
          <a:bodyPr/>
          <a:lstStyle/>
          <a:p>
            <a:r>
              <a:rPr lang="de-DE" altLang="de-DE" smtClean="0"/>
              <a:t>MASi (Meta)data Service</a:t>
            </a:r>
            <a:endParaRPr lang="en-US" altLang="en-US" smtClean="0"/>
          </a:p>
        </p:txBody>
      </p:sp>
      <p:grpSp>
        <p:nvGrpSpPr>
          <p:cNvPr id="18435" name="Gruppieren 21"/>
          <p:cNvGrpSpPr>
            <a:grpSpLocks/>
          </p:cNvGrpSpPr>
          <p:nvPr/>
        </p:nvGrpSpPr>
        <p:grpSpPr bwMode="auto">
          <a:xfrm>
            <a:off x="476250" y="912813"/>
            <a:ext cx="7404100" cy="4024312"/>
            <a:chOff x="-175430" y="1485825"/>
            <a:chExt cx="8491847" cy="4614554"/>
          </a:xfrm>
        </p:grpSpPr>
        <p:sp>
          <p:nvSpPr>
            <p:cNvPr id="4" name="Pfeil nach links und rechts 3"/>
            <p:cNvSpPr/>
            <p:nvPr/>
          </p:nvSpPr>
          <p:spPr>
            <a:xfrm>
              <a:off x="1778205" y="3289779"/>
              <a:ext cx="884871" cy="425959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8440" name="Gruppieren 4"/>
            <p:cNvGrpSpPr>
              <a:grpSpLocks/>
            </p:cNvGrpSpPr>
            <p:nvPr/>
          </p:nvGrpSpPr>
          <p:grpSpPr bwMode="auto">
            <a:xfrm>
              <a:off x="4191292" y="4812488"/>
              <a:ext cx="2808434" cy="1287891"/>
              <a:chOff x="4303648" y="5080808"/>
              <a:chExt cx="2808434" cy="1287891"/>
            </a:xfrm>
          </p:grpSpPr>
          <p:pic>
            <p:nvPicPr>
              <p:cNvPr id="18452" name="Picture 3" descr="M:\IconExperience\ApplicationBasics\128x128\plain\harddisk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45192" y="5080808"/>
                <a:ext cx="908180" cy="908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453" name="Picture 2" descr="M:\IconExperience\BusinessAndData\128x128\plain\data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62358" y="5080808"/>
                <a:ext cx="908181" cy="908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454" name="Textfeld 7"/>
              <p:cNvSpPr txBox="1">
                <a:spLocks noChangeArrowheads="1"/>
              </p:cNvSpPr>
              <p:nvPr/>
            </p:nvSpPr>
            <p:spPr bwMode="auto">
              <a:xfrm>
                <a:off x="4303648" y="5995326"/>
                <a:ext cx="1625599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000">
                    <a:solidFill>
                      <a:srgbClr val="00477B"/>
                    </a:solidFill>
                    <a:latin typeface="Arial" panose="020B0604020202020204" pitchFamily="34" charset="0"/>
                    <a:ea typeface="ヒラギノ角ゴ Pro W3" pitchFamily="-103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00477B"/>
                    </a:solidFill>
                    <a:latin typeface="Arial" panose="020B0604020202020204" pitchFamily="34" charset="0"/>
                    <a:ea typeface="ヒラギノ角ゴ Pro W3" pitchFamily="-103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rgbClr val="00477B"/>
                    </a:solidFill>
                    <a:latin typeface="Arial" panose="020B0604020202020204" pitchFamily="34" charset="0"/>
                    <a:ea typeface="ヒラギノ角ゴ Pro W3" pitchFamily="-103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00477B"/>
                    </a:solidFill>
                    <a:latin typeface="Arial" panose="020B0604020202020204" pitchFamily="34" charset="0"/>
                    <a:ea typeface="ヒラギノ角ゴ Pro W3" pitchFamily="-103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200">
                    <a:solidFill>
                      <a:srgbClr val="00477B"/>
                    </a:solidFill>
                    <a:latin typeface="Arial" panose="020B0604020202020204" pitchFamily="34" charset="0"/>
                    <a:ea typeface="ヒラギノ角ゴ Pro W3" pitchFamily="-103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200">
                    <a:solidFill>
                      <a:srgbClr val="00477B"/>
                    </a:solidFill>
                    <a:latin typeface="Arial" panose="020B0604020202020204" pitchFamily="34" charset="0"/>
                    <a:ea typeface="ヒラギノ角ゴ Pro W3" pitchFamily="-103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200">
                    <a:solidFill>
                      <a:srgbClr val="00477B"/>
                    </a:solidFill>
                    <a:latin typeface="Arial" panose="020B0604020202020204" pitchFamily="34" charset="0"/>
                    <a:ea typeface="ヒラギノ角ゴ Pro W3" pitchFamily="-103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200">
                    <a:solidFill>
                      <a:srgbClr val="00477B"/>
                    </a:solidFill>
                    <a:latin typeface="Arial" panose="020B0604020202020204" pitchFamily="34" charset="0"/>
                    <a:ea typeface="ヒラギノ角ゴ Pro W3" pitchFamily="-103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200">
                    <a:solidFill>
                      <a:srgbClr val="00477B"/>
                    </a:solidFill>
                    <a:latin typeface="Arial" panose="020B0604020202020204" pitchFamily="34" charset="0"/>
                    <a:ea typeface="ヒラギノ角ゴ Pro W3" pitchFamily="-103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chemeClr val="tx1"/>
                    </a:solidFill>
                  </a:rPr>
                  <a:t>Metadata</a:t>
                </a:r>
              </a:p>
            </p:txBody>
          </p:sp>
          <p:sp>
            <p:nvSpPr>
              <p:cNvPr id="18455" name="Textfeld 8"/>
              <p:cNvSpPr txBox="1">
                <a:spLocks noChangeArrowheads="1"/>
              </p:cNvSpPr>
              <p:nvPr/>
            </p:nvSpPr>
            <p:spPr bwMode="auto">
              <a:xfrm>
                <a:off x="5486482" y="5999367"/>
                <a:ext cx="162560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000">
                    <a:solidFill>
                      <a:srgbClr val="00477B"/>
                    </a:solidFill>
                    <a:latin typeface="Arial" panose="020B0604020202020204" pitchFamily="34" charset="0"/>
                    <a:ea typeface="ヒラギノ角ゴ Pro W3" pitchFamily="-103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00477B"/>
                    </a:solidFill>
                    <a:latin typeface="Arial" panose="020B0604020202020204" pitchFamily="34" charset="0"/>
                    <a:ea typeface="ヒラギノ角ゴ Pro W3" pitchFamily="-103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rgbClr val="00477B"/>
                    </a:solidFill>
                    <a:latin typeface="Arial" panose="020B0604020202020204" pitchFamily="34" charset="0"/>
                    <a:ea typeface="ヒラギノ角ゴ Pro W3" pitchFamily="-103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00477B"/>
                    </a:solidFill>
                    <a:latin typeface="Arial" panose="020B0604020202020204" pitchFamily="34" charset="0"/>
                    <a:ea typeface="ヒラギノ角ゴ Pro W3" pitchFamily="-103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200">
                    <a:solidFill>
                      <a:srgbClr val="00477B"/>
                    </a:solidFill>
                    <a:latin typeface="Arial" panose="020B0604020202020204" pitchFamily="34" charset="0"/>
                    <a:ea typeface="ヒラギノ角ゴ Pro W3" pitchFamily="-103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200">
                    <a:solidFill>
                      <a:srgbClr val="00477B"/>
                    </a:solidFill>
                    <a:latin typeface="Arial" panose="020B0604020202020204" pitchFamily="34" charset="0"/>
                    <a:ea typeface="ヒラギノ角ゴ Pro W3" pitchFamily="-103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200">
                    <a:solidFill>
                      <a:srgbClr val="00477B"/>
                    </a:solidFill>
                    <a:latin typeface="Arial" panose="020B0604020202020204" pitchFamily="34" charset="0"/>
                    <a:ea typeface="ヒラギノ角ゴ Pro W3" pitchFamily="-103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200">
                    <a:solidFill>
                      <a:srgbClr val="00477B"/>
                    </a:solidFill>
                    <a:latin typeface="Arial" panose="020B0604020202020204" pitchFamily="34" charset="0"/>
                    <a:ea typeface="ヒラギノ角ゴ Pro W3" pitchFamily="-103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200">
                    <a:solidFill>
                      <a:srgbClr val="00477B"/>
                    </a:solidFill>
                    <a:latin typeface="Arial" panose="020B0604020202020204" pitchFamily="34" charset="0"/>
                    <a:ea typeface="ヒラギノ角ゴ Pro W3" pitchFamily="-103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chemeClr val="tx1"/>
                    </a:solidFill>
                  </a:rPr>
                  <a:t>Data</a:t>
                </a:r>
              </a:p>
            </p:txBody>
          </p:sp>
        </p:grpSp>
        <p:sp>
          <p:nvSpPr>
            <p:cNvPr id="10" name="Diagonal liegende Ecken des Rechtecks abrunden 9"/>
            <p:cNvSpPr/>
            <p:nvPr/>
          </p:nvSpPr>
          <p:spPr>
            <a:xfrm>
              <a:off x="2708594" y="2441501"/>
              <a:ext cx="5607823" cy="2317290"/>
            </a:xfrm>
            <a:prstGeom prst="round2DiagRect">
              <a:avLst>
                <a:gd name="adj1" fmla="val 6747"/>
                <a:gd name="adj2" fmla="val 0"/>
              </a:avLst>
            </a:prstGeom>
            <a:gradFill rotWithShape="1">
              <a:gsLst>
                <a:gs pos="0">
                  <a:srgbClr val="528A02">
                    <a:tint val="50000"/>
                    <a:satMod val="300000"/>
                  </a:srgbClr>
                </a:gs>
                <a:gs pos="35000">
                  <a:srgbClr val="528A02">
                    <a:tint val="37000"/>
                    <a:satMod val="300000"/>
                  </a:srgbClr>
                </a:gs>
                <a:gs pos="100000">
                  <a:srgbClr val="528A02">
                    <a:tint val="15000"/>
                    <a:satMod val="350000"/>
                  </a:srgbClr>
                </a:gs>
              </a:gsLst>
              <a:lin ang="16200000" scaled="1"/>
            </a:gradFill>
            <a:ln w="38100" cap="flat" cmpd="sng" algn="ctr">
              <a:solidFill>
                <a:srgbClr val="528A02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algn="ctr">
                <a:defRPr/>
              </a:pPr>
              <a:r>
                <a:rPr lang="en-US" sz="2000" b="1" dirty="0">
                  <a:solidFill>
                    <a:prstClr val="black"/>
                  </a:solidFill>
                  <a:latin typeface="Arial" charset="0"/>
                </a:rPr>
                <a:t>KIT Data Manager</a:t>
              </a:r>
            </a:p>
          </p:txBody>
        </p:sp>
        <p:pic>
          <p:nvPicPr>
            <p:cNvPr id="18442" name="Picture 2" descr="M:\IconExperience\BusinessAndData\128x128\plain\data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078" y="4812488"/>
              <a:ext cx="908181" cy="908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3" name="Textfeld 11"/>
            <p:cNvSpPr txBox="1">
              <a:spLocks noChangeArrowheads="1"/>
            </p:cNvSpPr>
            <p:nvPr/>
          </p:nvSpPr>
          <p:spPr bwMode="auto">
            <a:xfrm>
              <a:off x="-175430" y="5715000"/>
              <a:ext cx="263319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rgbClr val="00477B"/>
                  </a:solidFill>
                  <a:latin typeface="Arial" panose="020B0604020202020204" pitchFamily="34" charset="0"/>
                  <a:ea typeface="ヒラギノ角ゴ Pro W3" pitchFamily="-103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rgbClr val="00477B"/>
                  </a:solidFill>
                  <a:latin typeface="Arial" panose="020B0604020202020204" pitchFamily="34" charset="0"/>
                  <a:ea typeface="ヒラギノ角ゴ Pro W3" pitchFamily="-103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rgbClr val="00477B"/>
                  </a:solidFill>
                  <a:latin typeface="Arial" panose="020B0604020202020204" pitchFamily="34" charset="0"/>
                  <a:ea typeface="ヒラギノ角ゴ Pro W3" pitchFamily="-103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00477B"/>
                  </a:solidFill>
                  <a:latin typeface="Arial" panose="020B0604020202020204" pitchFamily="34" charset="0"/>
                  <a:ea typeface="ヒラギノ角ゴ Pro W3" pitchFamily="-103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200">
                  <a:solidFill>
                    <a:srgbClr val="00477B"/>
                  </a:solidFill>
                  <a:latin typeface="Arial" panose="020B0604020202020204" pitchFamily="34" charset="0"/>
                  <a:ea typeface="ヒラギノ角ゴ Pro W3" pitchFamily="-103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200">
                  <a:solidFill>
                    <a:srgbClr val="00477B"/>
                  </a:solidFill>
                  <a:latin typeface="Arial" panose="020B0604020202020204" pitchFamily="34" charset="0"/>
                  <a:ea typeface="ヒラギノ角ゴ Pro W3" pitchFamily="-103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200">
                  <a:solidFill>
                    <a:srgbClr val="00477B"/>
                  </a:solidFill>
                  <a:latin typeface="Arial" panose="020B0604020202020204" pitchFamily="34" charset="0"/>
                  <a:ea typeface="ヒラギノ角ゴ Pro W3" pitchFamily="-103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200">
                  <a:solidFill>
                    <a:srgbClr val="00477B"/>
                  </a:solidFill>
                  <a:latin typeface="Arial" panose="020B0604020202020204" pitchFamily="34" charset="0"/>
                  <a:ea typeface="ヒラギノ角ゴ Pro W3" pitchFamily="-103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200">
                  <a:solidFill>
                    <a:srgbClr val="00477B"/>
                  </a:solidFill>
                  <a:latin typeface="Arial" panose="020B0604020202020204" pitchFamily="34" charset="0"/>
                  <a:ea typeface="ヒラギノ角ゴ Pro W3" pitchFamily="-103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tx1"/>
                  </a:solidFill>
                </a:rPr>
                <a:t>Additional Metadata</a:t>
              </a:r>
            </a:p>
          </p:txBody>
        </p:sp>
        <p:sp>
          <p:nvSpPr>
            <p:cNvPr id="13" name="Diagonal liegende Ecken des Rechtecks abrunden 12"/>
            <p:cNvSpPr/>
            <p:nvPr/>
          </p:nvSpPr>
          <p:spPr>
            <a:xfrm rot="16200000">
              <a:off x="-127846" y="2880051"/>
              <a:ext cx="2317290" cy="1440190"/>
            </a:xfrm>
            <a:prstGeom prst="round2DiagRect">
              <a:avLst>
                <a:gd name="adj1" fmla="val 6895"/>
                <a:gd name="adj2" fmla="val 5641"/>
              </a:avLst>
            </a:prstGeom>
            <a:gradFill rotWithShape="1">
              <a:gsLst>
                <a:gs pos="0">
                  <a:srgbClr val="FF6600">
                    <a:tint val="50000"/>
                    <a:satMod val="300000"/>
                  </a:srgbClr>
                </a:gs>
                <a:gs pos="35000">
                  <a:srgbClr val="FF6600">
                    <a:tint val="37000"/>
                    <a:satMod val="300000"/>
                  </a:srgbClr>
                </a:gs>
                <a:gs pos="100000">
                  <a:srgbClr val="FF6600">
                    <a:tint val="15000"/>
                    <a:satMod val="350000"/>
                  </a:srgbClr>
                </a:gs>
              </a:gsLst>
              <a:lin ang="16200000" scaled="1"/>
            </a:gradFill>
            <a:ln w="28575" cap="flat" cmpd="sng" algn="ctr">
              <a:solidFill>
                <a:srgbClr val="FF6600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vert="vert" anchor="ctr"/>
            <a:lstStyle/>
            <a:p>
              <a:pPr algn="ctr">
                <a:tabLst>
                  <a:tab pos="2057400" algn="l"/>
                  <a:tab pos="4302125" algn="l"/>
                </a:tabLst>
                <a:defRPr/>
              </a:pPr>
              <a:r>
                <a:rPr lang="en-US" b="1" kern="0" dirty="0" err="1">
                  <a:solidFill>
                    <a:prstClr val="black"/>
                  </a:solidFill>
                  <a:latin typeface="Calibri"/>
                </a:rPr>
                <a:t>Metastore</a:t>
              </a:r>
              <a:r>
                <a:rPr lang="en-US" b="1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b="1" kern="0" dirty="0">
                  <a:solidFill>
                    <a:prstClr val="black"/>
                  </a:solidFill>
                  <a:latin typeface="Calibri"/>
                </a:rPr>
                <a:t>Access Interface</a:t>
              </a:r>
            </a:p>
            <a:p>
              <a:pPr algn="ctr">
                <a:tabLst>
                  <a:tab pos="2057400" algn="l"/>
                  <a:tab pos="4302125" algn="l"/>
                </a:tabLst>
                <a:defRPr/>
              </a:pPr>
              <a:r>
                <a:rPr lang="en-US" b="1" kern="0" dirty="0">
                  <a:solidFill>
                    <a:prstClr val="black"/>
                  </a:solidFill>
                  <a:latin typeface="Calibri"/>
                </a:rPr>
                <a:t>(REST)</a:t>
              </a:r>
            </a:p>
          </p:txBody>
        </p:sp>
        <p:sp>
          <p:nvSpPr>
            <p:cNvPr id="14" name="Diagonal liegende Ecken des Rechtecks abrunden 13"/>
            <p:cNvSpPr/>
            <p:nvPr/>
          </p:nvSpPr>
          <p:spPr>
            <a:xfrm>
              <a:off x="307062" y="1485825"/>
              <a:ext cx="8009355" cy="720853"/>
            </a:xfrm>
            <a:prstGeom prst="round2DiagRect">
              <a:avLst>
                <a:gd name="adj1" fmla="val 7898"/>
                <a:gd name="adj2" fmla="val 9653"/>
              </a:avLst>
            </a:prstGeom>
            <a:gradFill rotWithShape="1">
              <a:gsLst>
                <a:gs pos="0">
                  <a:srgbClr val="FFBA00">
                    <a:tint val="50000"/>
                    <a:satMod val="300000"/>
                  </a:srgbClr>
                </a:gs>
                <a:gs pos="35000">
                  <a:srgbClr val="FFBA00">
                    <a:tint val="37000"/>
                    <a:satMod val="300000"/>
                  </a:srgbClr>
                </a:gs>
                <a:gs pos="100000">
                  <a:srgbClr val="FFBA00">
                    <a:tint val="15000"/>
                    <a:satMod val="350000"/>
                  </a:srgbClr>
                </a:gs>
              </a:gsLst>
              <a:lin ang="16200000" scaled="1"/>
            </a:gradFill>
            <a:ln w="28575" cap="flat" cmpd="sng" algn="ctr">
              <a:solidFill>
                <a:srgbClr val="FFBA00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kern="0" dirty="0">
                  <a:solidFill>
                    <a:prstClr val="black"/>
                  </a:solidFill>
                  <a:latin typeface="Calibri"/>
                  <a:ea typeface="+mn-ea"/>
                </a:rPr>
                <a:t>Access layer</a:t>
              </a:r>
            </a:p>
          </p:txBody>
        </p:sp>
        <p:sp>
          <p:nvSpPr>
            <p:cNvPr id="18446" name="Rechteck 14"/>
            <p:cNvSpPr>
              <a:spLocks noChangeArrowheads="1"/>
            </p:cNvSpPr>
            <p:nvPr/>
          </p:nvSpPr>
          <p:spPr bwMode="auto">
            <a:xfrm>
              <a:off x="306867" y="1858441"/>
              <a:ext cx="7937540" cy="388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tabLst>
                  <a:tab pos="354013" algn="l"/>
                  <a:tab pos="3232150" algn="ctr"/>
                  <a:tab pos="7350125" algn="r"/>
                </a:tabLst>
                <a:defRPr sz="2000">
                  <a:solidFill>
                    <a:srgbClr val="00477B"/>
                  </a:solidFill>
                  <a:latin typeface="Arial" panose="020B0604020202020204" pitchFamily="34" charset="0"/>
                  <a:ea typeface="ヒラギノ角ゴ Pro W3" pitchFamily="-103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354013" algn="l"/>
                  <a:tab pos="3232150" algn="ctr"/>
                  <a:tab pos="7350125" algn="r"/>
                </a:tabLst>
                <a:defRPr>
                  <a:solidFill>
                    <a:srgbClr val="00477B"/>
                  </a:solidFill>
                  <a:latin typeface="Arial" panose="020B0604020202020204" pitchFamily="34" charset="0"/>
                  <a:ea typeface="ヒラギノ角ゴ Pro W3" pitchFamily="-103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tabLst>
                  <a:tab pos="354013" algn="l"/>
                  <a:tab pos="3232150" algn="ctr"/>
                  <a:tab pos="7350125" algn="r"/>
                </a:tabLst>
                <a:defRPr sz="1600">
                  <a:solidFill>
                    <a:srgbClr val="00477B"/>
                  </a:solidFill>
                  <a:latin typeface="Arial" panose="020B0604020202020204" pitchFamily="34" charset="0"/>
                  <a:ea typeface="ヒラギノ角ゴ Pro W3" pitchFamily="-103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354013" algn="l"/>
                  <a:tab pos="3232150" algn="ctr"/>
                  <a:tab pos="7350125" algn="r"/>
                </a:tabLst>
                <a:defRPr sz="1400">
                  <a:solidFill>
                    <a:srgbClr val="00477B"/>
                  </a:solidFill>
                  <a:latin typeface="Arial" panose="020B0604020202020204" pitchFamily="34" charset="0"/>
                  <a:ea typeface="ヒラギノ角ゴ Pro W3" pitchFamily="-103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354013" algn="l"/>
                  <a:tab pos="3232150" algn="ctr"/>
                  <a:tab pos="7350125" algn="r"/>
                </a:tabLst>
                <a:defRPr sz="1200">
                  <a:solidFill>
                    <a:srgbClr val="00477B"/>
                  </a:solidFill>
                  <a:latin typeface="Arial" panose="020B0604020202020204" pitchFamily="34" charset="0"/>
                  <a:ea typeface="ヒラギノ角ゴ Pro W3" pitchFamily="-103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tabLst>
                  <a:tab pos="354013" algn="l"/>
                  <a:tab pos="3232150" algn="ctr"/>
                  <a:tab pos="7350125" algn="r"/>
                </a:tabLst>
                <a:defRPr sz="1200">
                  <a:solidFill>
                    <a:srgbClr val="00477B"/>
                  </a:solidFill>
                  <a:latin typeface="Arial" panose="020B0604020202020204" pitchFamily="34" charset="0"/>
                  <a:ea typeface="ヒラギノ角ゴ Pro W3" pitchFamily="-103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tabLst>
                  <a:tab pos="354013" algn="l"/>
                  <a:tab pos="3232150" algn="ctr"/>
                  <a:tab pos="7350125" algn="r"/>
                </a:tabLst>
                <a:defRPr sz="1200">
                  <a:solidFill>
                    <a:srgbClr val="00477B"/>
                  </a:solidFill>
                  <a:latin typeface="Arial" panose="020B0604020202020204" pitchFamily="34" charset="0"/>
                  <a:ea typeface="ヒラギノ角ゴ Pro W3" pitchFamily="-103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tabLst>
                  <a:tab pos="354013" algn="l"/>
                  <a:tab pos="3232150" algn="ctr"/>
                  <a:tab pos="7350125" algn="r"/>
                </a:tabLst>
                <a:defRPr sz="1200">
                  <a:solidFill>
                    <a:srgbClr val="00477B"/>
                  </a:solidFill>
                  <a:latin typeface="Arial" panose="020B0604020202020204" pitchFamily="34" charset="0"/>
                  <a:ea typeface="ヒラギノ角ゴ Pro W3" pitchFamily="-103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tabLst>
                  <a:tab pos="354013" algn="l"/>
                  <a:tab pos="3232150" algn="ctr"/>
                  <a:tab pos="7350125" algn="r"/>
                </a:tabLst>
                <a:defRPr sz="1200">
                  <a:solidFill>
                    <a:srgbClr val="00477B"/>
                  </a:solidFill>
                  <a:latin typeface="Arial" panose="020B0604020202020204" pitchFamily="34" charset="0"/>
                  <a:ea typeface="ヒラギノ角ゴ Pro W3" pitchFamily="-103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Calibri" panose="020F0502020204030204" pitchFamily="34" charset="0"/>
                </a:rPr>
                <a:t>   …                RESTful Metadata API	              Web client              GUI client	</a:t>
              </a:r>
            </a:p>
          </p:txBody>
        </p:sp>
        <p:sp>
          <p:nvSpPr>
            <p:cNvPr id="16" name="Diagonal liegende Ecken des Rechtecks abrunden 15"/>
            <p:cNvSpPr/>
            <p:nvPr/>
          </p:nvSpPr>
          <p:spPr>
            <a:xfrm>
              <a:off x="2788705" y="2945735"/>
              <a:ext cx="5443959" cy="1676530"/>
            </a:xfrm>
            <a:prstGeom prst="round2DiagRect">
              <a:avLst>
                <a:gd name="adj1" fmla="val 6895"/>
                <a:gd name="adj2" fmla="val 5641"/>
              </a:avLst>
            </a:prstGeom>
            <a:gradFill rotWithShape="1">
              <a:gsLst>
                <a:gs pos="0">
                  <a:srgbClr val="FF6600">
                    <a:tint val="50000"/>
                    <a:satMod val="300000"/>
                  </a:srgbClr>
                </a:gs>
                <a:gs pos="35000">
                  <a:srgbClr val="FF6600">
                    <a:tint val="37000"/>
                    <a:satMod val="300000"/>
                  </a:srgbClr>
                </a:gs>
                <a:gs pos="100000">
                  <a:srgbClr val="FF6600">
                    <a:tint val="15000"/>
                    <a:satMod val="350000"/>
                  </a:srgbClr>
                </a:gs>
              </a:gsLst>
              <a:lin ang="16200000" scaled="1"/>
            </a:gradFill>
            <a:ln w="28575" cap="flat" cmpd="sng" algn="ctr">
              <a:solidFill>
                <a:srgbClr val="FF6600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kern="0" dirty="0">
                  <a:solidFill>
                    <a:prstClr val="black"/>
                  </a:solidFill>
                  <a:latin typeface="Calibri"/>
                  <a:ea typeface="+mn-ea"/>
                </a:rPr>
                <a:t>Repository Access </a:t>
              </a:r>
              <a:r>
                <a:rPr lang="en-US" b="1" kern="0" dirty="0">
                  <a:solidFill>
                    <a:prstClr val="black"/>
                  </a:solidFill>
                  <a:latin typeface="Calibri"/>
                </a:rPr>
                <a:t>Interface (</a:t>
              </a:r>
              <a:r>
                <a:rPr lang="en-US" b="1" kern="0" dirty="0">
                  <a:solidFill>
                    <a:prstClr val="black"/>
                  </a:solidFill>
                  <a:latin typeface="Calibri"/>
                  <a:ea typeface="+mn-ea"/>
                </a:rPr>
                <a:t>REST)</a:t>
              </a:r>
            </a:p>
          </p:txBody>
        </p:sp>
        <p:sp>
          <p:nvSpPr>
            <p:cNvPr id="18448" name="Abgerundetes Rechteck 16"/>
            <p:cNvSpPr>
              <a:spLocks noChangeArrowheads="1"/>
            </p:cNvSpPr>
            <p:nvPr/>
          </p:nvSpPr>
          <p:spPr bwMode="auto">
            <a:xfrm rot="-5400000">
              <a:off x="6495760" y="3661738"/>
              <a:ext cx="1201905" cy="631839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878"/>
                </a:gs>
                <a:gs pos="35001">
                  <a:srgbClr val="FFB6A1"/>
                </a:gs>
                <a:gs pos="100000">
                  <a:srgbClr val="FFE0D7"/>
                </a:gs>
              </a:gsLst>
              <a:lin ang="16200000" scaled="1"/>
            </a:gradFill>
            <a:ln w="28575" algn="ctr">
              <a:solidFill>
                <a:srgbClr val="FF6200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tabLst>
                  <a:tab pos="2057400" algn="l"/>
                  <a:tab pos="4302125" algn="l"/>
                </a:tabLst>
                <a:defRPr sz="2000">
                  <a:solidFill>
                    <a:srgbClr val="00477B"/>
                  </a:solidFill>
                  <a:latin typeface="Arial" panose="020B0604020202020204" pitchFamily="34" charset="0"/>
                  <a:ea typeface="ヒラギノ角ゴ Pro W3" pitchFamily="-103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2057400" algn="l"/>
                  <a:tab pos="4302125" algn="l"/>
                </a:tabLst>
                <a:defRPr>
                  <a:solidFill>
                    <a:srgbClr val="00477B"/>
                  </a:solidFill>
                  <a:latin typeface="Arial" panose="020B0604020202020204" pitchFamily="34" charset="0"/>
                  <a:ea typeface="ヒラギノ角ゴ Pro W3" pitchFamily="-103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tabLst>
                  <a:tab pos="2057400" algn="l"/>
                  <a:tab pos="4302125" algn="l"/>
                </a:tabLst>
                <a:defRPr sz="1600">
                  <a:solidFill>
                    <a:srgbClr val="00477B"/>
                  </a:solidFill>
                  <a:latin typeface="Arial" panose="020B0604020202020204" pitchFamily="34" charset="0"/>
                  <a:ea typeface="ヒラギノ角ゴ Pro W3" pitchFamily="-103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2057400" algn="l"/>
                  <a:tab pos="4302125" algn="l"/>
                </a:tabLst>
                <a:defRPr sz="1400">
                  <a:solidFill>
                    <a:srgbClr val="00477B"/>
                  </a:solidFill>
                  <a:latin typeface="Arial" panose="020B0604020202020204" pitchFamily="34" charset="0"/>
                  <a:ea typeface="ヒラギノ角ゴ Pro W3" pitchFamily="-103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2057400" algn="l"/>
                  <a:tab pos="4302125" algn="l"/>
                </a:tabLst>
                <a:defRPr sz="1200">
                  <a:solidFill>
                    <a:srgbClr val="00477B"/>
                  </a:solidFill>
                  <a:latin typeface="Arial" panose="020B0604020202020204" pitchFamily="34" charset="0"/>
                  <a:ea typeface="ヒラギノ角ゴ Pro W3" pitchFamily="-103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tabLst>
                  <a:tab pos="2057400" algn="l"/>
                  <a:tab pos="4302125" algn="l"/>
                </a:tabLst>
                <a:defRPr sz="1200">
                  <a:solidFill>
                    <a:srgbClr val="00477B"/>
                  </a:solidFill>
                  <a:latin typeface="Arial" panose="020B0604020202020204" pitchFamily="34" charset="0"/>
                  <a:ea typeface="ヒラギノ角ゴ Pro W3" pitchFamily="-103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tabLst>
                  <a:tab pos="2057400" algn="l"/>
                  <a:tab pos="4302125" algn="l"/>
                </a:tabLst>
                <a:defRPr sz="1200">
                  <a:solidFill>
                    <a:srgbClr val="00477B"/>
                  </a:solidFill>
                  <a:latin typeface="Arial" panose="020B0604020202020204" pitchFamily="34" charset="0"/>
                  <a:ea typeface="ヒラギノ角ゴ Pro W3" pitchFamily="-103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tabLst>
                  <a:tab pos="2057400" algn="l"/>
                  <a:tab pos="4302125" algn="l"/>
                </a:tabLst>
                <a:defRPr sz="1200">
                  <a:solidFill>
                    <a:srgbClr val="00477B"/>
                  </a:solidFill>
                  <a:latin typeface="Arial" panose="020B0604020202020204" pitchFamily="34" charset="0"/>
                  <a:ea typeface="ヒラギノ角ゴ Pro W3" pitchFamily="-103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tabLst>
                  <a:tab pos="2057400" algn="l"/>
                  <a:tab pos="4302125" algn="l"/>
                </a:tabLst>
                <a:defRPr sz="1200">
                  <a:solidFill>
                    <a:srgbClr val="00477B"/>
                  </a:solidFill>
                  <a:latin typeface="Arial" panose="020B0604020202020204" pitchFamily="34" charset="0"/>
                  <a:ea typeface="ヒラギノ角ゴ Pro W3" pitchFamily="-103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0000"/>
                  </a:solidFill>
                  <a:latin typeface="Calibri" panose="020F0502020204030204" pitchFamily="34" charset="0"/>
                </a:rPr>
                <a:t>PID </a:t>
              </a:r>
            </a:p>
          </p:txBody>
        </p:sp>
        <p:sp>
          <p:nvSpPr>
            <p:cNvPr id="18449" name="Abgerundetes Rechteck 17"/>
            <p:cNvSpPr>
              <a:spLocks noChangeArrowheads="1"/>
            </p:cNvSpPr>
            <p:nvPr/>
          </p:nvSpPr>
          <p:spPr bwMode="auto">
            <a:xfrm rot="-5400000">
              <a:off x="7238991" y="3661740"/>
              <a:ext cx="1201905" cy="631839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878"/>
                </a:gs>
                <a:gs pos="35001">
                  <a:srgbClr val="FFB6A1"/>
                </a:gs>
                <a:gs pos="100000">
                  <a:srgbClr val="FFE0D7"/>
                </a:gs>
              </a:gsLst>
              <a:lin ang="16200000" scaled="1"/>
            </a:gradFill>
            <a:ln w="28575" algn="ctr">
              <a:solidFill>
                <a:srgbClr val="FF6200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tabLst>
                  <a:tab pos="2057400" algn="l"/>
                  <a:tab pos="4302125" algn="l"/>
                </a:tabLst>
                <a:defRPr sz="2000">
                  <a:solidFill>
                    <a:srgbClr val="00477B"/>
                  </a:solidFill>
                  <a:latin typeface="Arial" panose="020B0604020202020204" pitchFamily="34" charset="0"/>
                  <a:ea typeface="ヒラギノ角ゴ Pro W3" pitchFamily="-103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2057400" algn="l"/>
                  <a:tab pos="4302125" algn="l"/>
                </a:tabLst>
                <a:defRPr>
                  <a:solidFill>
                    <a:srgbClr val="00477B"/>
                  </a:solidFill>
                  <a:latin typeface="Arial" panose="020B0604020202020204" pitchFamily="34" charset="0"/>
                  <a:ea typeface="ヒラギノ角ゴ Pro W3" pitchFamily="-103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tabLst>
                  <a:tab pos="2057400" algn="l"/>
                  <a:tab pos="4302125" algn="l"/>
                </a:tabLst>
                <a:defRPr sz="1600">
                  <a:solidFill>
                    <a:srgbClr val="00477B"/>
                  </a:solidFill>
                  <a:latin typeface="Arial" panose="020B0604020202020204" pitchFamily="34" charset="0"/>
                  <a:ea typeface="ヒラギノ角ゴ Pro W3" pitchFamily="-103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2057400" algn="l"/>
                  <a:tab pos="4302125" algn="l"/>
                </a:tabLst>
                <a:defRPr sz="1400">
                  <a:solidFill>
                    <a:srgbClr val="00477B"/>
                  </a:solidFill>
                  <a:latin typeface="Arial" panose="020B0604020202020204" pitchFamily="34" charset="0"/>
                  <a:ea typeface="ヒラギノ角ゴ Pro W3" pitchFamily="-103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2057400" algn="l"/>
                  <a:tab pos="4302125" algn="l"/>
                </a:tabLst>
                <a:defRPr sz="1200">
                  <a:solidFill>
                    <a:srgbClr val="00477B"/>
                  </a:solidFill>
                  <a:latin typeface="Arial" panose="020B0604020202020204" pitchFamily="34" charset="0"/>
                  <a:ea typeface="ヒラギノ角ゴ Pro W3" pitchFamily="-103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tabLst>
                  <a:tab pos="2057400" algn="l"/>
                  <a:tab pos="4302125" algn="l"/>
                </a:tabLst>
                <a:defRPr sz="1200">
                  <a:solidFill>
                    <a:srgbClr val="00477B"/>
                  </a:solidFill>
                  <a:latin typeface="Arial" panose="020B0604020202020204" pitchFamily="34" charset="0"/>
                  <a:ea typeface="ヒラギノ角ゴ Pro W3" pitchFamily="-103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tabLst>
                  <a:tab pos="2057400" algn="l"/>
                  <a:tab pos="4302125" algn="l"/>
                </a:tabLst>
                <a:defRPr sz="1200">
                  <a:solidFill>
                    <a:srgbClr val="00477B"/>
                  </a:solidFill>
                  <a:latin typeface="Arial" panose="020B0604020202020204" pitchFamily="34" charset="0"/>
                  <a:ea typeface="ヒラギノ角ゴ Pro W3" pitchFamily="-103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tabLst>
                  <a:tab pos="2057400" algn="l"/>
                  <a:tab pos="4302125" algn="l"/>
                </a:tabLst>
                <a:defRPr sz="1200">
                  <a:solidFill>
                    <a:srgbClr val="00477B"/>
                  </a:solidFill>
                  <a:latin typeface="Arial" panose="020B0604020202020204" pitchFamily="34" charset="0"/>
                  <a:ea typeface="ヒラギノ角ゴ Pro W3" pitchFamily="-103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tabLst>
                  <a:tab pos="2057400" algn="l"/>
                  <a:tab pos="4302125" algn="l"/>
                </a:tabLst>
                <a:defRPr sz="1200">
                  <a:solidFill>
                    <a:srgbClr val="00477B"/>
                  </a:solidFill>
                  <a:latin typeface="Arial" panose="020B0604020202020204" pitchFamily="34" charset="0"/>
                  <a:ea typeface="ヒラギノ角ゴ Pro W3" pitchFamily="-103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0000"/>
                  </a:solidFill>
                  <a:latin typeface="Calibri" panose="020F0502020204030204" pitchFamily="34" charset="0"/>
                </a:rPr>
                <a:t>Audit</a:t>
              </a:r>
            </a:p>
          </p:txBody>
        </p:sp>
        <p:sp>
          <p:nvSpPr>
            <p:cNvPr id="18450" name="Abgerundetes Rechteck 18"/>
            <p:cNvSpPr>
              <a:spLocks noChangeArrowheads="1"/>
            </p:cNvSpPr>
            <p:nvPr/>
          </p:nvSpPr>
          <p:spPr bwMode="auto">
            <a:xfrm rot="-5400000">
              <a:off x="5752530" y="3661738"/>
              <a:ext cx="1201905" cy="631839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878"/>
                </a:gs>
                <a:gs pos="35001">
                  <a:srgbClr val="FFB6A1"/>
                </a:gs>
                <a:gs pos="100000">
                  <a:srgbClr val="FFE0D7"/>
                </a:gs>
              </a:gsLst>
              <a:lin ang="16200000" scaled="1"/>
            </a:gradFill>
            <a:ln w="28575" algn="ctr">
              <a:solidFill>
                <a:srgbClr val="FF6200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tabLst>
                  <a:tab pos="2057400" algn="l"/>
                  <a:tab pos="4302125" algn="l"/>
                </a:tabLst>
                <a:defRPr sz="2000">
                  <a:solidFill>
                    <a:srgbClr val="00477B"/>
                  </a:solidFill>
                  <a:latin typeface="Arial" panose="020B0604020202020204" pitchFamily="34" charset="0"/>
                  <a:ea typeface="ヒラギノ角ゴ Pro W3" pitchFamily="-103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2057400" algn="l"/>
                  <a:tab pos="4302125" algn="l"/>
                </a:tabLst>
                <a:defRPr>
                  <a:solidFill>
                    <a:srgbClr val="00477B"/>
                  </a:solidFill>
                  <a:latin typeface="Arial" panose="020B0604020202020204" pitchFamily="34" charset="0"/>
                  <a:ea typeface="ヒラギノ角ゴ Pro W3" pitchFamily="-103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tabLst>
                  <a:tab pos="2057400" algn="l"/>
                  <a:tab pos="4302125" algn="l"/>
                </a:tabLst>
                <a:defRPr sz="1600">
                  <a:solidFill>
                    <a:srgbClr val="00477B"/>
                  </a:solidFill>
                  <a:latin typeface="Arial" panose="020B0604020202020204" pitchFamily="34" charset="0"/>
                  <a:ea typeface="ヒラギノ角ゴ Pro W3" pitchFamily="-103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2057400" algn="l"/>
                  <a:tab pos="4302125" algn="l"/>
                </a:tabLst>
                <a:defRPr sz="1400">
                  <a:solidFill>
                    <a:srgbClr val="00477B"/>
                  </a:solidFill>
                  <a:latin typeface="Arial" panose="020B0604020202020204" pitchFamily="34" charset="0"/>
                  <a:ea typeface="ヒラギノ角ゴ Pro W3" pitchFamily="-103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2057400" algn="l"/>
                  <a:tab pos="4302125" algn="l"/>
                </a:tabLst>
                <a:defRPr sz="1200">
                  <a:solidFill>
                    <a:srgbClr val="00477B"/>
                  </a:solidFill>
                  <a:latin typeface="Arial" panose="020B0604020202020204" pitchFamily="34" charset="0"/>
                  <a:ea typeface="ヒラギノ角ゴ Pro W3" pitchFamily="-103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tabLst>
                  <a:tab pos="2057400" algn="l"/>
                  <a:tab pos="4302125" algn="l"/>
                </a:tabLst>
                <a:defRPr sz="1200">
                  <a:solidFill>
                    <a:srgbClr val="00477B"/>
                  </a:solidFill>
                  <a:latin typeface="Arial" panose="020B0604020202020204" pitchFamily="34" charset="0"/>
                  <a:ea typeface="ヒラギノ角ゴ Pro W3" pitchFamily="-103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tabLst>
                  <a:tab pos="2057400" algn="l"/>
                  <a:tab pos="4302125" algn="l"/>
                </a:tabLst>
                <a:defRPr sz="1200">
                  <a:solidFill>
                    <a:srgbClr val="00477B"/>
                  </a:solidFill>
                  <a:latin typeface="Arial" panose="020B0604020202020204" pitchFamily="34" charset="0"/>
                  <a:ea typeface="ヒラギノ角ゴ Pro W3" pitchFamily="-103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tabLst>
                  <a:tab pos="2057400" algn="l"/>
                  <a:tab pos="4302125" algn="l"/>
                </a:tabLst>
                <a:defRPr sz="1200">
                  <a:solidFill>
                    <a:srgbClr val="00477B"/>
                  </a:solidFill>
                  <a:latin typeface="Arial" panose="020B0604020202020204" pitchFamily="34" charset="0"/>
                  <a:ea typeface="ヒラギノ角ゴ Pro W3" pitchFamily="-103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tabLst>
                  <a:tab pos="2057400" algn="l"/>
                  <a:tab pos="4302125" algn="l"/>
                </a:tabLst>
                <a:defRPr sz="1200">
                  <a:solidFill>
                    <a:srgbClr val="00477B"/>
                  </a:solidFill>
                  <a:latin typeface="Arial" panose="020B0604020202020204" pitchFamily="34" charset="0"/>
                  <a:ea typeface="ヒラギノ角ゴ Pro W3" pitchFamily="-103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0000"/>
                  </a:solidFill>
                  <a:latin typeface="Calibri" panose="020F0502020204030204" pitchFamily="34" charset="0"/>
                </a:rPr>
                <a:t>OAI-PMH</a:t>
              </a:r>
            </a:p>
          </p:txBody>
        </p:sp>
        <p:sp>
          <p:nvSpPr>
            <p:cNvPr id="18451" name="Textfeld 19"/>
            <p:cNvSpPr txBox="1">
              <a:spLocks noChangeArrowheads="1"/>
            </p:cNvSpPr>
            <p:nvPr/>
          </p:nvSpPr>
          <p:spPr bwMode="auto">
            <a:xfrm>
              <a:off x="2870667" y="3235045"/>
              <a:ext cx="1027693" cy="9530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rgbClr val="00477B"/>
                  </a:solidFill>
                  <a:latin typeface="Arial" panose="020B0604020202020204" pitchFamily="34" charset="0"/>
                  <a:ea typeface="ヒラギノ角ゴ Pro W3" pitchFamily="-103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rgbClr val="00477B"/>
                  </a:solidFill>
                  <a:latin typeface="Arial" panose="020B0604020202020204" pitchFamily="34" charset="0"/>
                  <a:ea typeface="ヒラギノ角ゴ Pro W3" pitchFamily="-103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rgbClr val="00477B"/>
                  </a:solidFill>
                  <a:latin typeface="Arial" panose="020B0604020202020204" pitchFamily="34" charset="0"/>
                  <a:ea typeface="ヒラギノ角ゴ Pro W3" pitchFamily="-103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00477B"/>
                  </a:solidFill>
                  <a:latin typeface="Arial" panose="020B0604020202020204" pitchFamily="34" charset="0"/>
                  <a:ea typeface="ヒラギノ角ゴ Pro W3" pitchFamily="-103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200">
                  <a:solidFill>
                    <a:srgbClr val="00477B"/>
                  </a:solidFill>
                  <a:latin typeface="Arial" panose="020B0604020202020204" pitchFamily="34" charset="0"/>
                  <a:ea typeface="ヒラギノ角ゴ Pro W3" pitchFamily="-103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200">
                  <a:solidFill>
                    <a:srgbClr val="00477B"/>
                  </a:solidFill>
                  <a:latin typeface="Arial" panose="020B0604020202020204" pitchFamily="34" charset="0"/>
                  <a:ea typeface="ヒラギノ角ゴ Pro W3" pitchFamily="-103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200">
                  <a:solidFill>
                    <a:srgbClr val="00477B"/>
                  </a:solidFill>
                  <a:latin typeface="Arial" panose="020B0604020202020204" pitchFamily="34" charset="0"/>
                  <a:ea typeface="ヒラギノ角ゴ Pro W3" pitchFamily="-103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200">
                  <a:solidFill>
                    <a:srgbClr val="00477B"/>
                  </a:solidFill>
                  <a:latin typeface="Arial" panose="020B0604020202020204" pitchFamily="34" charset="0"/>
                  <a:ea typeface="ヒラギノ角ゴ Pro W3" pitchFamily="-103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200">
                  <a:solidFill>
                    <a:srgbClr val="00477B"/>
                  </a:solidFill>
                  <a:latin typeface="Arial" panose="020B0604020202020204" pitchFamily="34" charset="0"/>
                  <a:ea typeface="ヒラギノ角ゴ Pro W3" pitchFamily="-103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4800">
                  <a:solidFill>
                    <a:schemeClr val="tx1"/>
                  </a:solidFill>
                  <a:cs typeface="Arial" panose="020B0604020202020204" pitchFamily="34" charset="0"/>
                </a:rPr>
                <a:t>…</a:t>
              </a:r>
            </a:p>
          </p:txBody>
        </p:sp>
      </p:grpSp>
      <p:sp>
        <p:nvSpPr>
          <p:cNvPr id="18436" name="Abgerundetes Rechteck 18"/>
          <p:cNvSpPr>
            <a:spLocks noChangeArrowheads="1"/>
          </p:cNvSpPr>
          <p:nvPr/>
        </p:nvSpPr>
        <p:spPr bwMode="auto">
          <a:xfrm rot="-5400000">
            <a:off x="4996657" y="2818606"/>
            <a:ext cx="1047750" cy="5508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878"/>
              </a:gs>
              <a:gs pos="35001">
                <a:srgbClr val="FFB6A1"/>
              </a:gs>
              <a:gs pos="100000">
                <a:srgbClr val="FFE0D7"/>
              </a:gs>
            </a:gsLst>
            <a:lin ang="16200000" scaled="1"/>
          </a:gradFill>
          <a:ln w="28575" algn="ctr">
            <a:solidFill>
              <a:srgbClr val="FF6200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tabLst>
                <a:tab pos="2057400" algn="l"/>
                <a:tab pos="4302125" algn="l"/>
              </a:tabLst>
              <a:defRPr sz="2000">
                <a:solidFill>
                  <a:srgbClr val="00477B"/>
                </a:solidFill>
                <a:latin typeface="Arial" panose="020B0604020202020204" pitchFamily="34" charset="0"/>
                <a:ea typeface="ヒラギノ角ゴ Pro W3" pitchFamily="-103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057400" algn="l"/>
                <a:tab pos="4302125" algn="l"/>
              </a:tabLst>
              <a:defRPr>
                <a:solidFill>
                  <a:srgbClr val="00477B"/>
                </a:solidFill>
                <a:latin typeface="Arial" panose="020B0604020202020204" pitchFamily="34" charset="0"/>
                <a:ea typeface="ヒラギノ角ゴ Pro W3" pitchFamily="-103" charset="-128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057400" algn="l"/>
                <a:tab pos="4302125" algn="l"/>
              </a:tabLst>
              <a:defRPr sz="1600">
                <a:solidFill>
                  <a:srgbClr val="00477B"/>
                </a:solidFill>
                <a:latin typeface="Arial" panose="020B0604020202020204" pitchFamily="34" charset="0"/>
                <a:ea typeface="ヒラギノ角ゴ Pro W3" pitchFamily="-103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057400" algn="l"/>
                <a:tab pos="4302125" algn="l"/>
              </a:tabLst>
              <a:defRPr sz="1400">
                <a:solidFill>
                  <a:srgbClr val="00477B"/>
                </a:solidFill>
                <a:latin typeface="Arial" panose="020B0604020202020204" pitchFamily="34" charset="0"/>
                <a:ea typeface="ヒラギノ角ゴ Pro W3" pitchFamily="-10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057400" algn="l"/>
                <a:tab pos="4302125" algn="l"/>
              </a:tabLst>
              <a:defRPr sz="1200">
                <a:solidFill>
                  <a:srgbClr val="00477B"/>
                </a:solidFill>
                <a:latin typeface="Arial" panose="020B0604020202020204" pitchFamily="34" charset="0"/>
                <a:ea typeface="ヒラギノ角ゴ Pro W3" pitchFamily="-10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057400" algn="l"/>
                <a:tab pos="4302125" algn="l"/>
              </a:tabLst>
              <a:defRPr sz="1200">
                <a:solidFill>
                  <a:srgbClr val="00477B"/>
                </a:solidFill>
                <a:latin typeface="Arial" panose="020B0604020202020204" pitchFamily="34" charset="0"/>
                <a:ea typeface="ヒラギノ角ゴ Pro W3" pitchFamily="-10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057400" algn="l"/>
                <a:tab pos="4302125" algn="l"/>
              </a:tabLst>
              <a:defRPr sz="1200">
                <a:solidFill>
                  <a:srgbClr val="00477B"/>
                </a:solidFill>
                <a:latin typeface="Arial" panose="020B0604020202020204" pitchFamily="34" charset="0"/>
                <a:ea typeface="ヒラギノ角ゴ Pro W3" pitchFamily="-10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057400" algn="l"/>
                <a:tab pos="4302125" algn="l"/>
              </a:tabLst>
              <a:defRPr sz="1200">
                <a:solidFill>
                  <a:srgbClr val="00477B"/>
                </a:solidFill>
                <a:latin typeface="Arial" panose="020B0604020202020204" pitchFamily="34" charset="0"/>
                <a:ea typeface="ヒラギノ角ゴ Pro W3" pitchFamily="-10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057400" algn="l"/>
                <a:tab pos="4302125" algn="l"/>
              </a:tabLst>
              <a:defRPr sz="1200">
                <a:solidFill>
                  <a:srgbClr val="00477B"/>
                </a:solidFill>
                <a:latin typeface="Arial" panose="020B0604020202020204" pitchFamily="34" charset="0"/>
                <a:ea typeface="ヒラギノ角ゴ Pro W3" pitchFamily="-10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Calibri" panose="020F0502020204030204" pitchFamily="34" charset="0"/>
              </a:rPr>
              <a:t>Extract Plugins</a:t>
            </a:r>
          </a:p>
        </p:txBody>
      </p:sp>
      <p:sp>
        <p:nvSpPr>
          <p:cNvPr id="18437" name="Abgerundetes Rechteck 18"/>
          <p:cNvSpPr>
            <a:spLocks noChangeArrowheads="1"/>
          </p:cNvSpPr>
          <p:nvPr/>
        </p:nvSpPr>
        <p:spPr bwMode="auto">
          <a:xfrm rot="-5400000">
            <a:off x="3628232" y="2818606"/>
            <a:ext cx="1047750" cy="5508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878"/>
              </a:gs>
              <a:gs pos="35001">
                <a:srgbClr val="FFB6A1"/>
              </a:gs>
              <a:gs pos="100000">
                <a:srgbClr val="FFE0D7"/>
              </a:gs>
            </a:gsLst>
            <a:lin ang="16200000" scaled="1"/>
          </a:gradFill>
          <a:ln w="28575" algn="ctr">
            <a:solidFill>
              <a:srgbClr val="FF6200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tabLst>
                <a:tab pos="2057400" algn="l"/>
                <a:tab pos="4302125" algn="l"/>
              </a:tabLst>
              <a:defRPr sz="2000">
                <a:solidFill>
                  <a:srgbClr val="00477B"/>
                </a:solidFill>
                <a:latin typeface="Arial" panose="020B0604020202020204" pitchFamily="34" charset="0"/>
                <a:ea typeface="ヒラギノ角ゴ Pro W3" pitchFamily="-103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057400" algn="l"/>
                <a:tab pos="4302125" algn="l"/>
              </a:tabLst>
              <a:defRPr>
                <a:solidFill>
                  <a:srgbClr val="00477B"/>
                </a:solidFill>
                <a:latin typeface="Arial" panose="020B0604020202020204" pitchFamily="34" charset="0"/>
                <a:ea typeface="ヒラギノ角ゴ Pro W3" pitchFamily="-103" charset="-128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057400" algn="l"/>
                <a:tab pos="4302125" algn="l"/>
              </a:tabLst>
              <a:defRPr sz="1600">
                <a:solidFill>
                  <a:srgbClr val="00477B"/>
                </a:solidFill>
                <a:latin typeface="Arial" panose="020B0604020202020204" pitchFamily="34" charset="0"/>
                <a:ea typeface="ヒラギノ角ゴ Pro W3" pitchFamily="-103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057400" algn="l"/>
                <a:tab pos="4302125" algn="l"/>
              </a:tabLst>
              <a:defRPr sz="1400">
                <a:solidFill>
                  <a:srgbClr val="00477B"/>
                </a:solidFill>
                <a:latin typeface="Arial" panose="020B0604020202020204" pitchFamily="34" charset="0"/>
                <a:ea typeface="ヒラギノ角ゴ Pro W3" pitchFamily="-10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057400" algn="l"/>
                <a:tab pos="4302125" algn="l"/>
              </a:tabLst>
              <a:defRPr sz="1200">
                <a:solidFill>
                  <a:srgbClr val="00477B"/>
                </a:solidFill>
                <a:latin typeface="Arial" panose="020B0604020202020204" pitchFamily="34" charset="0"/>
                <a:ea typeface="ヒラギノ角ゴ Pro W3" pitchFamily="-10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057400" algn="l"/>
                <a:tab pos="4302125" algn="l"/>
              </a:tabLst>
              <a:defRPr sz="1200">
                <a:solidFill>
                  <a:srgbClr val="00477B"/>
                </a:solidFill>
                <a:latin typeface="Arial" panose="020B0604020202020204" pitchFamily="34" charset="0"/>
                <a:ea typeface="ヒラギノ角ゴ Pro W3" pitchFamily="-10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057400" algn="l"/>
                <a:tab pos="4302125" algn="l"/>
              </a:tabLst>
              <a:defRPr sz="1200">
                <a:solidFill>
                  <a:srgbClr val="00477B"/>
                </a:solidFill>
                <a:latin typeface="Arial" panose="020B0604020202020204" pitchFamily="34" charset="0"/>
                <a:ea typeface="ヒラギノ角ゴ Pro W3" pitchFamily="-10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057400" algn="l"/>
                <a:tab pos="4302125" algn="l"/>
              </a:tabLst>
              <a:defRPr sz="1200">
                <a:solidFill>
                  <a:srgbClr val="00477B"/>
                </a:solidFill>
                <a:latin typeface="Arial" panose="020B0604020202020204" pitchFamily="34" charset="0"/>
                <a:ea typeface="ヒラギノ角ゴ Pro W3" pitchFamily="-10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057400" algn="l"/>
                <a:tab pos="4302125" algn="l"/>
              </a:tabLst>
              <a:defRPr sz="1200">
                <a:solidFill>
                  <a:srgbClr val="00477B"/>
                </a:solidFill>
                <a:latin typeface="Arial" panose="020B0604020202020204" pitchFamily="34" charset="0"/>
                <a:ea typeface="ヒラギノ角ゴ Pro W3" pitchFamily="-10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Calibri" panose="020F0502020204030204" pitchFamily="34" charset="0"/>
              </a:rPr>
              <a:t>XSD</a:t>
            </a:r>
          </a:p>
        </p:txBody>
      </p:sp>
      <p:sp>
        <p:nvSpPr>
          <p:cNvPr id="18438" name="Abgerundetes Rechteck 18"/>
          <p:cNvSpPr>
            <a:spLocks noChangeArrowheads="1"/>
          </p:cNvSpPr>
          <p:nvPr/>
        </p:nvSpPr>
        <p:spPr bwMode="auto">
          <a:xfrm rot="-5400000">
            <a:off x="4323557" y="2818606"/>
            <a:ext cx="1047750" cy="5508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878"/>
              </a:gs>
              <a:gs pos="35001">
                <a:srgbClr val="FFB6A1"/>
              </a:gs>
              <a:gs pos="100000">
                <a:srgbClr val="FFE0D7"/>
              </a:gs>
            </a:gsLst>
            <a:lin ang="16200000" scaled="1"/>
          </a:gradFill>
          <a:ln w="28575" algn="ctr">
            <a:solidFill>
              <a:srgbClr val="FF6200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tabLst>
                <a:tab pos="2057400" algn="l"/>
                <a:tab pos="4302125" algn="l"/>
              </a:tabLst>
              <a:defRPr sz="2000">
                <a:solidFill>
                  <a:srgbClr val="00477B"/>
                </a:solidFill>
                <a:latin typeface="Arial" panose="020B0604020202020204" pitchFamily="34" charset="0"/>
                <a:ea typeface="ヒラギノ角ゴ Pro W3" pitchFamily="-103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057400" algn="l"/>
                <a:tab pos="4302125" algn="l"/>
              </a:tabLst>
              <a:defRPr>
                <a:solidFill>
                  <a:srgbClr val="00477B"/>
                </a:solidFill>
                <a:latin typeface="Arial" panose="020B0604020202020204" pitchFamily="34" charset="0"/>
                <a:ea typeface="ヒラギノ角ゴ Pro W3" pitchFamily="-103" charset="-128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057400" algn="l"/>
                <a:tab pos="4302125" algn="l"/>
              </a:tabLst>
              <a:defRPr sz="1600">
                <a:solidFill>
                  <a:srgbClr val="00477B"/>
                </a:solidFill>
                <a:latin typeface="Arial" panose="020B0604020202020204" pitchFamily="34" charset="0"/>
                <a:ea typeface="ヒラギノ角ゴ Pro W3" pitchFamily="-103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057400" algn="l"/>
                <a:tab pos="4302125" algn="l"/>
              </a:tabLst>
              <a:defRPr sz="1400">
                <a:solidFill>
                  <a:srgbClr val="00477B"/>
                </a:solidFill>
                <a:latin typeface="Arial" panose="020B0604020202020204" pitchFamily="34" charset="0"/>
                <a:ea typeface="ヒラギノ角ゴ Pro W3" pitchFamily="-10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057400" algn="l"/>
                <a:tab pos="4302125" algn="l"/>
              </a:tabLst>
              <a:defRPr sz="1200">
                <a:solidFill>
                  <a:srgbClr val="00477B"/>
                </a:solidFill>
                <a:latin typeface="Arial" panose="020B0604020202020204" pitchFamily="34" charset="0"/>
                <a:ea typeface="ヒラギノ角ゴ Pro W3" pitchFamily="-10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057400" algn="l"/>
                <a:tab pos="4302125" algn="l"/>
              </a:tabLst>
              <a:defRPr sz="1200">
                <a:solidFill>
                  <a:srgbClr val="00477B"/>
                </a:solidFill>
                <a:latin typeface="Arial" panose="020B0604020202020204" pitchFamily="34" charset="0"/>
                <a:ea typeface="ヒラギノ角ゴ Pro W3" pitchFamily="-10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057400" algn="l"/>
                <a:tab pos="4302125" algn="l"/>
              </a:tabLst>
              <a:defRPr sz="1200">
                <a:solidFill>
                  <a:srgbClr val="00477B"/>
                </a:solidFill>
                <a:latin typeface="Arial" panose="020B0604020202020204" pitchFamily="34" charset="0"/>
                <a:ea typeface="ヒラギノ角ゴ Pro W3" pitchFamily="-10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057400" algn="l"/>
                <a:tab pos="4302125" algn="l"/>
              </a:tabLst>
              <a:defRPr sz="1200">
                <a:solidFill>
                  <a:srgbClr val="00477B"/>
                </a:solidFill>
                <a:latin typeface="Arial" panose="020B0604020202020204" pitchFamily="34" charset="0"/>
                <a:ea typeface="ヒラギノ角ゴ Pro W3" pitchFamily="-10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057400" algn="l"/>
                <a:tab pos="4302125" algn="l"/>
              </a:tabLst>
              <a:defRPr sz="1200">
                <a:solidFill>
                  <a:srgbClr val="00477B"/>
                </a:solidFill>
                <a:latin typeface="Arial" panose="020B0604020202020204" pitchFamily="34" charset="0"/>
                <a:ea typeface="ヒラギノ角ゴ Pro W3" pitchFamily="-10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Calibri" panose="020F0502020204030204" pitchFamily="34" charset="0"/>
              </a:rPr>
              <a:t>METS</a:t>
            </a:r>
          </a:p>
        </p:txBody>
      </p:sp>
    </p:spTree>
    <p:extLst>
      <p:ext uri="{BB962C8B-B14F-4D97-AF65-F5344CB8AC3E}">
        <p14:creationId xmlns:p14="http://schemas.microsoft.com/office/powerpoint/2010/main" val="19866079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68275"/>
            <a:ext cx="6911975" cy="687388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altLang="en-US" smtClean="0"/>
              <a:t>Publications</a:t>
            </a:r>
          </a:p>
        </p:txBody>
      </p:sp>
      <p:sp>
        <p:nvSpPr>
          <p:cNvPr id="19459" name="Rectangle 2"/>
          <p:cNvSpPr txBox="1">
            <a:spLocks noChangeArrowheads="1"/>
          </p:cNvSpPr>
          <p:nvPr/>
        </p:nvSpPr>
        <p:spPr bwMode="auto">
          <a:xfrm>
            <a:off x="468313" y="814388"/>
            <a:ext cx="8424862" cy="377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84163" indent="-284163">
              <a:spcBef>
                <a:spcPct val="20000"/>
              </a:spcBef>
              <a:buChar char="•"/>
              <a:defRPr sz="2000">
                <a:solidFill>
                  <a:srgbClr val="00477B"/>
                </a:solidFill>
                <a:latin typeface="Arial" panose="020B0604020202020204" pitchFamily="34" charset="0"/>
                <a:ea typeface="ヒラギノ角ゴ Pro W3" pitchFamily="-103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00477B"/>
                </a:solidFill>
                <a:latin typeface="Arial" panose="020B0604020202020204" pitchFamily="34" charset="0"/>
                <a:ea typeface="ヒラギノ角ゴ Pro W3" pitchFamily="-10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477B"/>
                </a:solidFill>
                <a:latin typeface="Arial" panose="020B0604020202020204" pitchFamily="34" charset="0"/>
                <a:ea typeface="ヒラギノ角ゴ Pro W3" pitchFamily="-103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rgbClr val="00477B"/>
                </a:solidFill>
                <a:latin typeface="Arial" panose="020B0604020202020204" pitchFamily="34" charset="0"/>
                <a:ea typeface="ヒラギノ角ゴ Pro W3" pitchFamily="-10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200">
                <a:solidFill>
                  <a:srgbClr val="00477B"/>
                </a:solidFill>
                <a:latin typeface="Arial" panose="020B0604020202020204" pitchFamily="34" charset="0"/>
                <a:ea typeface="ヒラギノ角ゴ Pro W3" pitchFamily="-10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rgbClr val="00477B"/>
                </a:solidFill>
                <a:latin typeface="Arial" panose="020B0604020202020204" pitchFamily="34" charset="0"/>
                <a:ea typeface="ヒラギノ角ゴ Pro W3" pitchFamily="-10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rgbClr val="00477B"/>
                </a:solidFill>
                <a:latin typeface="Arial" panose="020B0604020202020204" pitchFamily="34" charset="0"/>
                <a:ea typeface="ヒラギノ角ゴ Pro W3" pitchFamily="-10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rgbClr val="00477B"/>
                </a:solidFill>
                <a:latin typeface="Arial" panose="020B0604020202020204" pitchFamily="34" charset="0"/>
                <a:ea typeface="ヒラギノ角ゴ Pro W3" pitchFamily="-10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rgbClr val="00477B"/>
                </a:solidFill>
                <a:latin typeface="Arial" panose="020B0604020202020204" pitchFamily="34" charset="0"/>
                <a:ea typeface="ヒラギノ角ゴ Pro W3" pitchFamily="-103" charset="-128"/>
              </a:defRPr>
            </a:lvl9pPr>
          </a:lstStyle>
          <a:p>
            <a:r>
              <a:rPr lang="de-DE" altLang="en-US" sz="1400">
                <a:ea typeface="ＭＳ Ｐゴシック" panose="020B0600070205080204" pitchFamily="34" charset="-128"/>
              </a:rPr>
              <a:t>A. Giesler, M. Czekala, B. Hagemeier and R. Grunzke: UniProv: A flexible Provenance Tracking System for UNICORE, JARA-HPCS-Symposium 2016 (JHPCS'16), 2016, accepted.</a:t>
            </a:r>
          </a:p>
          <a:p>
            <a:r>
              <a:rPr lang="de-DE" altLang="en-US" sz="1400">
                <a:ea typeface="ＭＳ Ｐゴシック" panose="020B0600070205080204" pitchFamily="34" charset="-128"/>
              </a:rPr>
              <a:t>R. Grunzke: Generic Metadata Handling in Scientific Data Life Cycles, Doctoral Thesis, Technische Universität Dresden, Doctoral Thesis, Technische Universität Dresden, 2016.</a:t>
            </a:r>
          </a:p>
          <a:p>
            <a:r>
              <a:rPr lang="en-US" altLang="en-US" sz="1400">
                <a:ea typeface="ＭＳ Ｐゴシック" panose="020B0600070205080204" pitchFamily="34" charset="-128"/>
              </a:rPr>
              <a:t>R. Grunzke, J. Krüger, R. Jäkel, W. E. Nagel, S. Herres-Pawlis and A. Hoffmann: Metadata Management in the MoSGrid Science Gateway - Evaluation and the Expansion of Quantum Chemistry Support, Journal of Grid Computing, 2016.</a:t>
            </a:r>
          </a:p>
          <a:p>
            <a:r>
              <a:rPr lang="de-DE" altLang="en-US" sz="1400">
                <a:ea typeface="ＭＳ Ｐゴシック" panose="020B0600070205080204" pitchFamily="34" charset="-128"/>
              </a:rPr>
              <a:t>R. Grunzke, V. Hartmann, T. Jejkal, A. Prabhune, S. Herres-Pawlis, A. Hoffmann, A. Deicke, T. Schrade, H. Herold, G. Meinel, R. Stotzka and W. E. Nagel: Towards a Metadata-driven Multi-community Research Data Management Service, 2016 8th International Workshop on Science Gateways (IWSG), 2016, accepted.</a:t>
            </a:r>
          </a:p>
        </p:txBody>
      </p:sp>
    </p:spTree>
    <p:extLst>
      <p:ext uri="{BB962C8B-B14F-4D97-AF65-F5344CB8AC3E}">
        <p14:creationId xmlns:p14="http://schemas.microsoft.com/office/powerpoint/2010/main" val="7700690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0" dirty="0"/>
              <a:t>DSIT </a:t>
            </a:r>
            <a:r>
              <a:rPr lang="en-US" b="0" dirty="0" smtClean="0"/>
              <a:t>WP4 - Archives</a:t>
            </a:r>
            <a:endParaRPr lang="de-DE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All hands meeting, </a:t>
            </a:r>
            <a:r>
              <a:rPr lang="en-GB" dirty="0" smtClean="0"/>
              <a:t>October 2016</a:t>
            </a:r>
          </a:p>
        </p:txBody>
      </p:sp>
      <p:pic>
        <p:nvPicPr>
          <p:cNvPr id="4" name="Picture 2" descr="http://upload.wikimedia.org/wikipedia/commons/1/19/Interior_of_StorageTek_tape_library_at_NERSC_(2)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2134B"/>
              </a:clrFrom>
              <a:clrTo>
                <a:srgbClr val="02134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3825"/>
                    </a14:imgEffect>
                    <a14:imgEffect>
                      <a14:saturation sat="1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24" y="2062048"/>
            <a:ext cx="9062180" cy="2760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81495" y="3918456"/>
            <a:ext cx="58240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E</a:t>
            </a:r>
            <a:r>
              <a:rPr lang="en-US" sz="2800" dirty="0" smtClean="0">
                <a:solidFill>
                  <a:schemeClr val="bg1"/>
                </a:solidFill>
              </a:rPr>
              <a:t>nabling permanent </a:t>
            </a:r>
            <a:r>
              <a:rPr lang="en-US" sz="2800" dirty="0">
                <a:solidFill>
                  <a:schemeClr val="bg1"/>
                </a:solidFill>
              </a:rPr>
              <a:t>access to </a:t>
            </a:r>
            <a:r>
              <a:rPr lang="en-US" sz="2800" dirty="0" smtClean="0">
                <a:solidFill>
                  <a:schemeClr val="bg1"/>
                </a:solidFill>
              </a:rPr>
              <a:t>data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22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Gradient from long time storage to archive </a:t>
            </a:r>
            <a:br>
              <a:rPr lang="en-GB" dirty="0" smtClean="0"/>
            </a:br>
            <a:r>
              <a:rPr lang="en-GB" sz="1800" dirty="0" smtClean="0"/>
              <a:t>Business cases from 2013 (adapted October 2016)</a:t>
            </a:r>
            <a:endParaRPr lang="en-GB" sz="18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32686" y="1057275"/>
            <a:ext cx="8229600" cy="3771900"/>
          </a:xfrm>
        </p:spPr>
        <p:txBody>
          <a:bodyPr/>
          <a:lstStyle/>
          <a:p>
            <a:pPr marL="380985" indent="-380985">
              <a:buSzPct val="110000"/>
              <a:buFontTx/>
              <a:buAutoNum type="alphaUcPeriod"/>
              <a:defRPr/>
            </a:pPr>
            <a:r>
              <a:rPr lang="en-US" altLang="en-US" sz="1400" dirty="0">
                <a:solidFill>
                  <a:srgbClr val="0070C0"/>
                </a:solidFill>
              </a:rPr>
              <a:t>Project </a:t>
            </a:r>
            <a:r>
              <a:rPr lang="en-US" altLang="en-US" sz="1400" dirty="0" smtClean="0">
                <a:solidFill>
                  <a:srgbClr val="0070C0"/>
                </a:solidFill>
              </a:rPr>
              <a:t>store </a:t>
            </a:r>
            <a:endParaRPr lang="en-US" altLang="en-US" sz="1400" dirty="0">
              <a:solidFill>
                <a:srgbClr val="0070C0"/>
              </a:solidFill>
            </a:endParaRPr>
          </a:p>
          <a:p>
            <a:pPr marL="714346" lvl="1" indent="-380985">
              <a:buFont typeface="Arial" charset="0"/>
              <a:buChar char="•"/>
              <a:defRPr/>
            </a:pPr>
            <a:r>
              <a:rPr lang="en-US" altLang="en-US" sz="1400" dirty="0"/>
              <a:t>Temporary storage for large data, 3 to 4 years</a:t>
            </a:r>
          </a:p>
          <a:p>
            <a:pPr lvl="1"/>
            <a:r>
              <a:rPr lang="de-DE" sz="1400" dirty="0"/>
              <a:t>Primary </a:t>
            </a:r>
            <a:r>
              <a:rPr lang="de-DE" sz="1400" dirty="0" err="1"/>
              <a:t>and</a:t>
            </a:r>
            <a:r>
              <a:rPr lang="de-DE" sz="1400" dirty="0"/>
              <a:t> </a:t>
            </a:r>
            <a:r>
              <a:rPr lang="de-DE" sz="1400" dirty="0" err="1"/>
              <a:t>cold</a:t>
            </a:r>
            <a:r>
              <a:rPr lang="de-DE" sz="1400" dirty="0"/>
              <a:t> </a:t>
            </a:r>
            <a:r>
              <a:rPr lang="de-DE" sz="1400" dirty="0" err="1"/>
              <a:t>experiment</a:t>
            </a:r>
            <a:r>
              <a:rPr lang="de-DE" sz="1400" dirty="0"/>
              <a:t> </a:t>
            </a:r>
            <a:r>
              <a:rPr lang="de-DE" sz="1400" dirty="0" err="1"/>
              <a:t>data</a:t>
            </a:r>
            <a:r>
              <a:rPr lang="de-DE" sz="1400" dirty="0"/>
              <a:t> </a:t>
            </a:r>
          </a:p>
          <a:p>
            <a:pPr marL="714346" lvl="1" indent="-380985">
              <a:buFont typeface="Arial" charset="0"/>
              <a:buChar char="•"/>
              <a:defRPr/>
            </a:pPr>
            <a:r>
              <a:rPr lang="de-DE" altLang="en-US" sz="1400" dirty="0" smtClean="0"/>
              <a:t>Simple </a:t>
            </a:r>
            <a:r>
              <a:rPr lang="de-DE" altLang="en-US" sz="1400" dirty="0" err="1" smtClean="0"/>
              <a:t>upload</a:t>
            </a:r>
            <a:r>
              <a:rPr lang="de-DE" altLang="en-US" sz="1400" dirty="0" smtClean="0"/>
              <a:t> </a:t>
            </a:r>
            <a:r>
              <a:rPr lang="de-DE" altLang="en-US" sz="1400" dirty="0" err="1" smtClean="0"/>
              <a:t>with</a:t>
            </a:r>
            <a:r>
              <a:rPr lang="de-DE" altLang="en-US" sz="1400" dirty="0" smtClean="0"/>
              <a:t> </a:t>
            </a:r>
            <a:r>
              <a:rPr lang="de-DE" altLang="en-US" sz="1400" dirty="0" err="1" smtClean="0"/>
              <a:t>accepted</a:t>
            </a:r>
            <a:r>
              <a:rPr lang="de-DE" altLang="en-US" sz="1400" dirty="0" smtClean="0"/>
              <a:t> </a:t>
            </a:r>
            <a:r>
              <a:rPr lang="de-DE" altLang="en-US" sz="1400" dirty="0" err="1" smtClean="0"/>
              <a:t>protocols</a:t>
            </a:r>
            <a:endParaRPr lang="de-DE" altLang="en-US" sz="1400" dirty="0"/>
          </a:p>
          <a:p>
            <a:pPr marL="380985" indent="-380985">
              <a:buSzPct val="110000"/>
              <a:buFontTx/>
              <a:buAutoNum type="alphaUcPeriod"/>
              <a:defRPr/>
            </a:pPr>
            <a:r>
              <a:rPr lang="en-GB" altLang="en-US" sz="1400" dirty="0">
                <a:solidFill>
                  <a:srgbClr val="0070C0"/>
                </a:solidFill>
              </a:rPr>
              <a:t>Good scientific practice </a:t>
            </a:r>
            <a:r>
              <a:rPr lang="en-GB" altLang="en-US" sz="1400" dirty="0" smtClean="0">
                <a:solidFill>
                  <a:srgbClr val="0070C0"/>
                </a:solidFill>
              </a:rPr>
              <a:t>store, long term storage</a:t>
            </a:r>
            <a:endParaRPr lang="en-GB" altLang="en-US" sz="1400" dirty="0">
              <a:solidFill>
                <a:srgbClr val="0070C0"/>
              </a:solidFill>
            </a:endParaRPr>
          </a:p>
          <a:p>
            <a:pPr marL="714346" lvl="1" indent="-380985">
              <a:buFont typeface="Arial" charset="0"/>
              <a:buChar char="•"/>
              <a:defRPr/>
            </a:pPr>
            <a:r>
              <a:rPr lang="en-US" altLang="en-US" sz="1400" dirty="0"/>
              <a:t>All of </a:t>
            </a:r>
            <a:r>
              <a:rPr lang="en-US" altLang="en-US" sz="1400" b="1" dirty="0"/>
              <a:t>A</a:t>
            </a:r>
            <a:r>
              <a:rPr lang="en-US" altLang="en-US" sz="1400" dirty="0"/>
              <a:t> above plus</a:t>
            </a:r>
          </a:p>
          <a:p>
            <a:pPr marL="714346" lvl="1" indent="-380985">
              <a:buFont typeface="Arial" charset="0"/>
              <a:buChar char="•"/>
              <a:defRPr/>
            </a:pPr>
            <a:r>
              <a:rPr lang="en-US" altLang="en-US" sz="1400" dirty="0"/>
              <a:t>At least 10 years, conformity with good scientific practice</a:t>
            </a:r>
          </a:p>
          <a:p>
            <a:pPr marL="714346" lvl="1" indent="-380985">
              <a:buFont typeface="Arial" charset="0"/>
              <a:buChar char="•"/>
              <a:defRPr/>
            </a:pPr>
            <a:r>
              <a:rPr lang="en-GB" altLang="en-US" sz="1400" dirty="0" smtClean="0"/>
              <a:t>Expiration</a:t>
            </a:r>
            <a:r>
              <a:rPr lang="en-GB" altLang="en-US" sz="1400" dirty="0"/>
              <a:t>, Integrity checks</a:t>
            </a:r>
          </a:p>
          <a:p>
            <a:pPr marL="714346" lvl="1" indent="-380985">
              <a:buFont typeface="Arial" charset="0"/>
              <a:buChar char="•"/>
              <a:defRPr/>
            </a:pPr>
            <a:r>
              <a:rPr lang="en-GB" altLang="en-US" sz="1400" dirty="0" smtClean="0"/>
              <a:t>Minimal set of meta data, PID reference</a:t>
            </a:r>
          </a:p>
          <a:p>
            <a:pPr marL="380985" indent="-380985">
              <a:buSzPct val="110000"/>
              <a:buFontTx/>
              <a:buAutoNum type="alphaUcPeriod"/>
              <a:defRPr/>
            </a:pPr>
            <a:r>
              <a:rPr lang="en-GB" altLang="en-US" sz="1400" dirty="0" smtClean="0">
                <a:solidFill>
                  <a:srgbClr val="0070C0"/>
                </a:solidFill>
              </a:rPr>
              <a:t>Archive - repository</a:t>
            </a:r>
            <a:endParaRPr lang="en-GB" altLang="en-US" sz="1400" dirty="0">
              <a:solidFill>
                <a:srgbClr val="0070C0"/>
              </a:solidFill>
            </a:endParaRPr>
          </a:p>
          <a:p>
            <a:pPr marL="714346" lvl="1" indent="-380985">
              <a:buFont typeface="Arial" charset="0"/>
              <a:buChar char="•"/>
              <a:defRPr/>
            </a:pPr>
            <a:r>
              <a:rPr lang="en-US" altLang="en-US" sz="1400" dirty="0"/>
              <a:t>All of </a:t>
            </a:r>
            <a:r>
              <a:rPr lang="en-US" altLang="en-US" sz="1400" b="1" dirty="0"/>
              <a:t>B</a:t>
            </a:r>
            <a:r>
              <a:rPr lang="en-US" altLang="en-US" sz="1400" dirty="0"/>
              <a:t> above plus</a:t>
            </a:r>
          </a:p>
          <a:p>
            <a:pPr marL="714346" lvl="1" indent="-380985">
              <a:buFont typeface="Arial" charset="0"/>
              <a:buChar char="•"/>
              <a:defRPr/>
            </a:pPr>
            <a:r>
              <a:rPr lang="en-US" altLang="en-US" sz="1400" dirty="0"/>
              <a:t>Forever or as long as is </a:t>
            </a:r>
            <a:r>
              <a:rPr lang="en-US" altLang="en-US" sz="1400" dirty="0" smtClean="0"/>
              <a:t>needed (or funding at hand)</a:t>
            </a:r>
            <a:endParaRPr lang="en-US" altLang="en-US" sz="1400" dirty="0"/>
          </a:p>
          <a:p>
            <a:pPr marL="714346" lvl="1" indent="-380985">
              <a:buFont typeface="Arial" charset="0"/>
              <a:buChar char="•"/>
              <a:defRPr/>
            </a:pPr>
            <a:r>
              <a:rPr lang="en-US" altLang="en-US" sz="1400" dirty="0"/>
              <a:t>Interaction with </a:t>
            </a:r>
            <a:r>
              <a:rPr lang="en-US" altLang="en-US" sz="1400" dirty="0" smtClean="0"/>
              <a:t>community </a:t>
            </a:r>
          </a:p>
          <a:p>
            <a:pPr marL="714346" lvl="1" indent="-380985">
              <a:buFont typeface="Arial" charset="0"/>
              <a:buChar char="•"/>
              <a:defRPr/>
            </a:pPr>
            <a:r>
              <a:rPr lang="en-US" altLang="en-US" sz="1400" dirty="0" smtClean="0"/>
              <a:t>Data curation management</a:t>
            </a:r>
            <a:endParaRPr lang="en-GB" altLang="en-US" sz="1400" dirty="0"/>
          </a:p>
          <a:p>
            <a:pPr marL="714346" lvl="1" indent="-380985">
              <a:buFont typeface="Arial" charset="0"/>
              <a:buChar char="•"/>
              <a:defRPr/>
            </a:pPr>
            <a:r>
              <a:rPr lang="en-US" altLang="en-US" sz="1400" dirty="0" smtClean="0"/>
              <a:t>Conformity </a:t>
            </a:r>
            <a:r>
              <a:rPr lang="en-US" altLang="en-US" sz="1400" dirty="0"/>
              <a:t>with OAIS, certification of </a:t>
            </a:r>
            <a:r>
              <a:rPr lang="en-US" altLang="en-US" sz="1400" dirty="0" smtClean="0"/>
              <a:t>repository </a:t>
            </a:r>
            <a:r>
              <a:rPr lang="en-US" altLang="en-US" sz="1400" dirty="0"/>
              <a:t>(DSA, ISO16363</a:t>
            </a:r>
            <a:r>
              <a:rPr lang="en-US" altLang="en-US" sz="1400" dirty="0" smtClean="0"/>
              <a:t>)</a:t>
            </a:r>
            <a:endParaRPr lang="en-US" altLang="en-US" sz="1400" dirty="0"/>
          </a:p>
        </p:txBody>
      </p:sp>
      <p:sp>
        <p:nvSpPr>
          <p:cNvPr id="5" name="Rectangle 4"/>
          <p:cNvSpPr/>
          <p:nvPr/>
        </p:nvSpPr>
        <p:spPr>
          <a:xfrm>
            <a:off x="7092280" y="4009628"/>
            <a:ext cx="1835827" cy="6053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RADAR 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OpARA</a:t>
            </a:r>
            <a:endParaRPr lang="en-US" sz="1400" dirty="0" smtClean="0">
              <a:solidFill>
                <a:schemeClr val="tx1"/>
              </a:solidFill>
            </a:endParaRP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repositories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444208" y="1433446"/>
            <a:ext cx="2483899" cy="6319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bwDataArchive storage</a:t>
            </a:r>
          </a:p>
          <a:p>
            <a:pPr algn="ctr"/>
            <a:r>
              <a:rPr lang="en-US" sz="1400" dirty="0" err="1" smtClean="0">
                <a:solidFill>
                  <a:schemeClr val="tx1"/>
                </a:solidFill>
              </a:rPr>
              <a:t>bwDIM</a:t>
            </a:r>
            <a:r>
              <a:rPr lang="en-US" sz="1400" dirty="0" smtClean="0">
                <a:solidFill>
                  <a:schemeClr val="tx1"/>
                </a:solidFill>
              </a:rPr>
              <a:t> light publication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760324" y="2497460"/>
            <a:ext cx="2167783" cy="613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EUDAT B2SAFE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EUDAT B2FIND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76256" y="3217540"/>
            <a:ext cx="216024" cy="1806419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6548115" y="2209428"/>
            <a:ext cx="212209" cy="1656183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6228183" y="1273325"/>
            <a:ext cx="224453" cy="2106447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2813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TU – Dresden 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OpARA</a:t>
            </a:r>
            <a:r>
              <a:rPr lang="en-US" dirty="0"/>
              <a:t> - Open Access </a:t>
            </a:r>
            <a:r>
              <a:rPr lang="en-US" dirty="0" smtClean="0"/>
              <a:t>Repository </a:t>
            </a:r>
            <a:r>
              <a:rPr lang="en-US" dirty="0"/>
              <a:t>and Archive </a:t>
            </a:r>
            <a:endParaRPr lang="en-US" dirty="0" smtClean="0"/>
          </a:p>
          <a:p>
            <a:pPr lvl="1"/>
            <a:r>
              <a:rPr lang="en-US" dirty="0"/>
              <a:t>I</a:t>
            </a:r>
            <a:r>
              <a:rPr lang="en-US" dirty="0" smtClean="0"/>
              <a:t>nstitutional repository with long term preservation</a:t>
            </a:r>
          </a:p>
          <a:p>
            <a:pPr lvl="1"/>
            <a:r>
              <a:rPr lang="en-US" dirty="0" smtClean="0"/>
              <a:t>In </a:t>
            </a:r>
            <a:r>
              <a:rPr lang="en-US" dirty="0"/>
              <a:t>implementation </a:t>
            </a:r>
            <a:r>
              <a:rPr lang="en-US" dirty="0" smtClean="0"/>
              <a:t>phase (based </a:t>
            </a:r>
            <a:r>
              <a:rPr lang="en-US" dirty="0"/>
              <a:t>on </a:t>
            </a:r>
            <a:r>
              <a:rPr lang="en-US" dirty="0" err="1" smtClean="0"/>
              <a:t>DSpace</a:t>
            </a:r>
            <a:r>
              <a:rPr lang="en-US" dirty="0" smtClean="0"/>
              <a:t>) 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im for open access but has embargo features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ata entry via web and command line (i.e.. for large data sets)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etadata access via OAI-PMH, DOI 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urrently progresses on first prototype → user testing</a:t>
            </a:r>
          </a:p>
          <a:p>
            <a:pPr lvl="1"/>
            <a:r>
              <a:rPr lang="en-US" dirty="0" smtClean="0"/>
              <a:t>Shibboleth authentication (planned)</a:t>
            </a:r>
          </a:p>
          <a:p>
            <a:r>
              <a:rPr lang="en-US" dirty="0" smtClean="0"/>
              <a:t>Integration of </a:t>
            </a:r>
            <a:r>
              <a:rPr lang="en-US" dirty="0" err="1" smtClean="0"/>
              <a:t>MASi</a:t>
            </a:r>
            <a:r>
              <a:rPr lang="en-US" dirty="0" smtClean="0"/>
              <a:t> data life cycle system und </a:t>
            </a:r>
            <a:r>
              <a:rPr lang="en-US" dirty="0" err="1" smtClean="0"/>
              <a:t>OpARA</a:t>
            </a:r>
            <a:endParaRPr lang="en-US" dirty="0" smtClean="0"/>
          </a:p>
          <a:p>
            <a:pPr lvl="1"/>
            <a:r>
              <a:rPr lang="en-US" dirty="0" smtClean="0"/>
              <a:t>Collaboration with WP3 – Richard </a:t>
            </a:r>
            <a:r>
              <a:rPr lang="en-US" dirty="0" err="1" smtClean="0"/>
              <a:t>Grunzke</a:t>
            </a:r>
            <a:r>
              <a:rPr lang="en-US" dirty="0" smtClean="0"/>
              <a:t> </a:t>
            </a:r>
            <a:endParaRPr lang="en-GB" dirty="0" smtClean="0"/>
          </a:p>
        </p:txBody>
      </p:sp>
      <p:pic>
        <p:nvPicPr>
          <p:cNvPr id="3074" name="Picture 2" descr="DSpa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9009" y="3289548"/>
            <a:ext cx="1874449" cy="143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1736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925583" y="3191260"/>
            <a:ext cx="1589536" cy="21718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accent6">
                <a:lumMod val="50000"/>
              </a:schemeClr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Administration</a:t>
            </a:r>
          </a:p>
        </p:txBody>
      </p:sp>
      <p:sp>
        <p:nvSpPr>
          <p:cNvPr id="3" name="Can 2"/>
          <p:cNvSpPr/>
          <p:nvPr/>
        </p:nvSpPr>
        <p:spPr>
          <a:xfrm>
            <a:off x="2112582" y="3941334"/>
            <a:ext cx="938365" cy="623803"/>
          </a:xfrm>
          <a:prstGeom prst="can">
            <a:avLst/>
          </a:prstGeom>
          <a:ln w="1270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Disk</a:t>
            </a:r>
          </a:p>
        </p:txBody>
      </p:sp>
      <p:sp>
        <p:nvSpPr>
          <p:cNvPr id="4" name="Can 3"/>
          <p:cNvSpPr/>
          <p:nvPr/>
        </p:nvSpPr>
        <p:spPr>
          <a:xfrm>
            <a:off x="4603924" y="3922494"/>
            <a:ext cx="949380" cy="285384"/>
          </a:xfrm>
          <a:prstGeom prst="can">
            <a:avLst/>
          </a:prstGeom>
          <a:ln w="1270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Metadata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939599" y="3076824"/>
            <a:ext cx="3716430" cy="1818150"/>
            <a:chOff x="2841662" y="2006842"/>
            <a:chExt cx="3716430" cy="2421524"/>
          </a:xfrm>
        </p:grpSpPr>
        <p:sp>
          <p:nvSpPr>
            <p:cNvPr id="6" name="Rounded Rectangle 5"/>
            <p:cNvSpPr/>
            <p:nvPr/>
          </p:nvSpPr>
          <p:spPr>
            <a:xfrm>
              <a:off x="2841662" y="2006842"/>
              <a:ext cx="3716430" cy="2245604"/>
            </a:xfrm>
            <a:prstGeom prst="roundRect">
              <a:avLst>
                <a:gd name="adj" fmla="val 4862"/>
              </a:avLst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036416" y="4100434"/>
              <a:ext cx="1609736" cy="3279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tIns="0" bIns="0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sz="1600" dirty="0" smtClean="0"/>
                <a:t>Archive System</a:t>
              </a:r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3921502" y="3538786"/>
            <a:ext cx="1589535" cy="24002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accent6">
                <a:lumMod val="50000"/>
              </a:schemeClr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B</a:t>
            </a:r>
            <a:r>
              <a:rPr lang="en-US" sz="1400" dirty="0" smtClean="0">
                <a:solidFill>
                  <a:schemeClr val="tx1"/>
                </a:solidFill>
              </a:rPr>
              <a:t>it </a:t>
            </a:r>
            <a:r>
              <a:rPr lang="en-US" sz="1400" dirty="0">
                <a:solidFill>
                  <a:schemeClr val="tx1"/>
                </a:solidFill>
              </a:rPr>
              <a:t>P</a:t>
            </a:r>
            <a:r>
              <a:rPr lang="en-US" sz="1400" dirty="0" smtClean="0">
                <a:solidFill>
                  <a:schemeClr val="tx1"/>
                </a:solidFill>
              </a:rPr>
              <a:t>reservation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9" name="Flowchart: Sequential Access Storage 8"/>
          <p:cNvSpPr/>
          <p:nvPr/>
        </p:nvSpPr>
        <p:spPr>
          <a:xfrm>
            <a:off x="3699395" y="3884125"/>
            <a:ext cx="806456" cy="746485"/>
          </a:xfrm>
          <a:prstGeom prst="flowChartMagneticTape">
            <a:avLst/>
          </a:prstGeom>
          <a:ln w="1270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Tape</a:t>
            </a:r>
            <a:endParaRPr lang="en-GB" sz="1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52" t="-5772" r="924" b="-3873"/>
          <a:stretch/>
        </p:blipFill>
        <p:spPr>
          <a:xfrm>
            <a:off x="4720351" y="4245248"/>
            <a:ext cx="931458" cy="41826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ounded Rectangle 12"/>
          <p:cNvSpPr/>
          <p:nvPr/>
        </p:nvSpPr>
        <p:spPr>
          <a:xfrm>
            <a:off x="2069389" y="3191260"/>
            <a:ext cx="1568162" cy="21782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accent6">
                <a:lumMod val="50000"/>
              </a:schemeClr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Access Control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080276" y="3536081"/>
            <a:ext cx="1568162" cy="21782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accent6">
                <a:lumMod val="50000"/>
              </a:schemeClr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IO &amp; caching</a:t>
            </a:r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18" name="Picture 10" descr="http://t3.gstatic.com/images?q=tbn:ANd9GcS4p5Z5SlAoxkVcOK7XbpEOLVCfV8ejhL9OJRThIuMN-J_KpndCF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099" b="8"/>
          <a:stretch/>
        </p:blipFill>
        <p:spPr bwMode="auto">
          <a:xfrm>
            <a:off x="1455302" y="779840"/>
            <a:ext cx="1460514" cy="62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Left-Right Arrow 18"/>
          <p:cNvSpPr/>
          <p:nvPr/>
        </p:nvSpPr>
        <p:spPr>
          <a:xfrm>
            <a:off x="3104042" y="4152267"/>
            <a:ext cx="415636" cy="202107"/>
          </a:xfrm>
          <a:prstGeom prst="leftRightArrow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21" name="Up-Down Arrow 20"/>
          <p:cNvSpPr/>
          <p:nvPr/>
        </p:nvSpPr>
        <p:spPr>
          <a:xfrm>
            <a:off x="2094252" y="2188375"/>
            <a:ext cx="389516" cy="810769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 anchorCtr="1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data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347864" y="2419313"/>
            <a:ext cx="1699317" cy="297991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a</a:t>
            </a:r>
            <a:r>
              <a:rPr lang="en-US" sz="1400" dirty="0" smtClean="0">
                <a:solidFill>
                  <a:schemeClr val="tx1"/>
                </a:solidFill>
              </a:rPr>
              <a:t>rchive interface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23529" y="2971550"/>
            <a:ext cx="1093537" cy="659442"/>
          </a:xfrm>
          <a:prstGeom prst="roundRect">
            <a:avLst/>
          </a:prstGeom>
          <a:solidFill>
            <a:srgbClr val="FFC000">
              <a:alpha val="55000"/>
            </a:srgbClr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LSDMA </a:t>
            </a: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AAI</a:t>
            </a:r>
          </a:p>
          <a:p>
            <a:pPr algn="ctr"/>
            <a:r>
              <a:rPr lang="en-US" sz="1400" dirty="0" err="1" smtClean="0">
                <a:solidFill>
                  <a:schemeClr val="tx1"/>
                </a:solidFill>
              </a:rPr>
              <a:t>bwIDM</a:t>
            </a:r>
            <a:endParaRPr lang="en-GB" sz="1400" dirty="0">
              <a:solidFill>
                <a:schemeClr val="tx1"/>
              </a:solidFill>
            </a:endParaRPr>
          </a:p>
        </p:txBody>
      </p:sp>
      <p:cxnSp>
        <p:nvCxnSpPr>
          <p:cNvPr id="26" name="Straight Arrow Connector 25"/>
          <p:cNvCxnSpPr>
            <a:stCxn id="25" idx="3"/>
            <a:endCxn id="13" idx="1"/>
          </p:cNvCxnSpPr>
          <p:nvPr/>
        </p:nvCxnSpPr>
        <p:spPr>
          <a:xfrm flipV="1">
            <a:off x="1417065" y="3300171"/>
            <a:ext cx="652324" cy="1100"/>
          </a:xfrm>
          <a:prstGeom prst="straightConnector1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8" name="Title 37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/>
          <a:p>
            <a:r>
              <a:rPr lang="en-GB" dirty="0" smtClean="0"/>
              <a:t>Archives for scientific data</a:t>
            </a:r>
            <a:endParaRPr lang="en-GB" dirty="0"/>
          </a:p>
        </p:txBody>
      </p:sp>
      <p:sp>
        <p:nvSpPr>
          <p:cNvPr id="39" name="Rectangular Callout 38"/>
          <p:cNvSpPr/>
          <p:nvPr/>
        </p:nvSpPr>
        <p:spPr>
          <a:xfrm>
            <a:off x="6115560" y="1321915"/>
            <a:ext cx="2835508" cy="2934149"/>
          </a:xfrm>
          <a:prstGeom prst="wedgeRectCallout">
            <a:avLst>
              <a:gd name="adj1" fmla="val -79409"/>
              <a:gd name="adj2" fmla="val -28318"/>
            </a:avLst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200" dirty="0" smtClean="0">
                <a:solidFill>
                  <a:schemeClr val="tx1"/>
                </a:solidFill>
              </a:rPr>
              <a:t>collaboration of LSDMA WP4 with</a:t>
            </a:r>
          </a:p>
          <a:p>
            <a:r>
              <a:rPr lang="en-GB" sz="1200" dirty="0" smtClean="0">
                <a:solidFill>
                  <a:schemeClr val="tx1"/>
                </a:solidFill>
              </a:rPr>
              <a:t>EUDAT, </a:t>
            </a:r>
            <a:r>
              <a:rPr lang="en-GB" sz="1200" dirty="0" err="1" smtClean="0">
                <a:solidFill>
                  <a:schemeClr val="tx1"/>
                </a:solidFill>
              </a:rPr>
              <a:t>bwDIM</a:t>
            </a:r>
            <a:r>
              <a:rPr lang="en-GB" sz="1200" dirty="0" smtClean="0">
                <a:solidFill>
                  <a:schemeClr val="tx1"/>
                </a:solidFill>
              </a:rPr>
              <a:t>, INDIGO: definition of API for Archives:</a:t>
            </a:r>
          </a:p>
          <a:p>
            <a:r>
              <a:rPr lang="en-GB" sz="1200" dirty="0" smtClean="0">
                <a:solidFill>
                  <a:schemeClr val="tx1"/>
                </a:solidFill>
              </a:rPr>
              <a:t>+ </a:t>
            </a:r>
            <a:r>
              <a:rPr lang="en-GB" sz="1200" dirty="0" err="1" smtClean="0">
                <a:solidFill>
                  <a:schemeClr val="tx1"/>
                </a:solidFill>
              </a:rPr>
              <a:t>checksumming</a:t>
            </a:r>
            <a:endParaRPr lang="en-GB" sz="1200" dirty="0" smtClean="0">
              <a:solidFill>
                <a:schemeClr val="tx1"/>
              </a:solidFill>
            </a:endParaRPr>
          </a:p>
          <a:p>
            <a:r>
              <a:rPr lang="en-GB" sz="1200" dirty="0" smtClean="0">
                <a:solidFill>
                  <a:schemeClr val="tx1"/>
                </a:solidFill>
              </a:rPr>
              <a:t>+ ‘technical’ metadata</a:t>
            </a:r>
          </a:p>
          <a:p>
            <a:r>
              <a:rPr lang="en-US" sz="1200" dirty="0" smtClean="0">
                <a:solidFill>
                  <a:schemeClr val="tx1"/>
                </a:solidFill>
              </a:rPr>
              <a:t>+ asynchronous access</a:t>
            </a:r>
            <a:endParaRPr lang="en-GB" sz="1200" dirty="0" smtClean="0">
              <a:solidFill>
                <a:schemeClr val="tx1"/>
              </a:solidFill>
            </a:endParaRPr>
          </a:p>
          <a:p>
            <a:r>
              <a:rPr lang="en-GB" sz="1200" dirty="0" smtClean="0">
                <a:solidFill>
                  <a:schemeClr val="tx1"/>
                </a:solidFill>
              </a:rPr>
              <a:t>+ storage quality / costs</a:t>
            </a:r>
          </a:p>
        </p:txBody>
      </p:sp>
      <p:sp>
        <p:nvSpPr>
          <p:cNvPr id="40" name="Rectangular Callout 39"/>
          <p:cNvSpPr/>
          <p:nvPr/>
        </p:nvSpPr>
        <p:spPr>
          <a:xfrm>
            <a:off x="539552" y="4152268"/>
            <a:ext cx="1198672" cy="610620"/>
          </a:xfrm>
          <a:prstGeom prst="wedgeRectCallout">
            <a:avLst>
              <a:gd name="adj1" fmla="val 13468"/>
              <a:gd name="adj2" fmla="val -117305"/>
            </a:avLst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user registration workflow</a:t>
            </a:r>
          </a:p>
        </p:txBody>
      </p:sp>
      <p:sp>
        <p:nvSpPr>
          <p:cNvPr id="42" name="Rectangular Callout 41"/>
          <p:cNvSpPr/>
          <p:nvPr/>
        </p:nvSpPr>
        <p:spPr>
          <a:xfrm>
            <a:off x="1259633" y="1734173"/>
            <a:ext cx="1872208" cy="395037"/>
          </a:xfrm>
          <a:prstGeom prst="wedgeRectCallout">
            <a:avLst>
              <a:gd name="adj1" fmla="val -14027"/>
              <a:gd name="adj2" fmla="val 46685"/>
            </a:avLst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bwDataArchive</a:t>
            </a:r>
          </a:p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POSIX storage - IO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121" t="-9014" r="-9091" b="-9014"/>
          <a:stretch/>
        </p:blipFill>
        <p:spPr>
          <a:xfrm>
            <a:off x="6337162" y="3506886"/>
            <a:ext cx="896453" cy="502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Picture 1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971" y="2899448"/>
            <a:ext cx="766926" cy="51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139" y="3613125"/>
            <a:ext cx="1314317" cy="27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C:\Users\jvw\Documents\Pics for talks\Other_Logos\Helmholtz_LOGO_ENG_RGB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694" y="774002"/>
            <a:ext cx="1509338" cy="596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4323898" y="4750435"/>
            <a:ext cx="337303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Standard </a:t>
            </a:r>
            <a:r>
              <a:rPr lang="en-US" sz="1100" dirty="0" smtClean="0"/>
              <a:t>dual copy</a:t>
            </a:r>
            <a:r>
              <a:rPr lang="en-US" sz="1100" dirty="0"/>
              <a:t>, geolocation separated storage</a:t>
            </a:r>
          </a:p>
          <a:p>
            <a:r>
              <a:rPr lang="en-US" sz="1100" dirty="0"/>
              <a:t>Access with </a:t>
            </a:r>
            <a:r>
              <a:rPr lang="en-US" sz="1100" dirty="0" smtClean="0"/>
              <a:t>SFTP </a:t>
            </a:r>
            <a:r>
              <a:rPr lang="en-US" sz="1100" dirty="0"/>
              <a:t>and </a:t>
            </a:r>
            <a:r>
              <a:rPr lang="en-US" sz="1100" dirty="0" err="1" smtClean="0"/>
              <a:t>GridFTP</a:t>
            </a:r>
            <a:r>
              <a:rPr lang="en-US" sz="1100" dirty="0" smtClean="0"/>
              <a:t>/GT</a:t>
            </a:r>
            <a:endParaRPr lang="en-US" sz="1100" dirty="0"/>
          </a:p>
          <a:p>
            <a:endParaRPr lang="en-GB" sz="1200" dirty="0"/>
          </a:p>
        </p:txBody>
      </p:sp>
      <p:sp>
        <p:nvSpPr>
          <p:cNvPr id="37" name="Rectangular Callout 36"/>
          <p:cNvSpPr/>
          <p:nvPr/>
        </p:nvSpPr>
        <p:spPr>
          <a:xfrm>
            <a:off x="3311860" y="1734172"/>
            <a:ext cx="1844037" cy="395037"/>
          </a:xfrm>
          <a:prstGeom prst="wedgeRectCallout">
            <a:avLst>
              <a:gd name="adj1" fmla="val -14027"/>
              <a:gd name="adj2" fmla="val 46685"/>
            </a:avLst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archive control - REST</a:t>
            </a:r>
          </a:p>
        </p:txBody>
      </p:sp>
      <p:sp>
        <p:nvSpPr>
          <p:cNvPr id="41" name="Up-Down Arrow 40"/>
          <p:cNvSpPr/>
          <p:nvPr/>
        </p:nvSpPr>
        <p:spPr>
          <a:xfrm>
            <a:off x="4113877" y="2188162"/>
            <a:ext cx="144016" cy="21228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139" y="2829811"/>
            <a:ext cx="1357122" cy="578636"/>
          </a:xfrm>
          <a:prstGeom prst="rect">
            <a:avLst/>
          </a:prstGeom>
        </p:spPr>
      </p:pic>
      <p:sp>
        <p:nvSpPr>
          <p:cNvPr id="43" name="Up-Down Arrow 42"/>
          <p:cNvSpPr/>
          <p:nvPr/>
        </p:nvSpPr>
        <p:spPr>
          <a:xfrm>
            <a:off x="4103244" y="2789236"/>
            <a:ext cx="144016" cy="21228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Left Arrow 9"/>
          <p:cNvSpPr/>
          <p:nvPr/>
        </p:nvSpPr>
        <p:spPr>
          <a:xfrm>
            <a:off x="4832982" y="841276"/>
            <a:ext cx="963154" cy="472039"/>
          </a:xfrm>
          <a:prstGeom prst="leftArrow">
            <a:avLst>
              <a:gd name="adj1" fmla="val 95049"/>
              <a:gd name="adj2" fmla="val 522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HDF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222225" y="809236"/>
            <a:ext cx="1127794" cy="484632"/>
          </a:xfrm>
          <a:prstGeom prst="rightArrow">
            <a:avLst>
              <a:gd name="adj1" fmla="val 10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err="1" smtClean="0">
                <a:solidFill>
                  <a:schemeClr val="tx1"/>
                </a:solidFill>
              </a:rPr>
              <a:t>bwData</a:t>
            </a:r>
            <a:endParaRPr lang="en-GB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63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Data service integration (status October 2016)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400" dirty="0" smtClean="0"/>
              <a:t>Archive storage interface design (with EUDAT, </a:t>
            </a:r>
            <a:r>
              <a:rPr lang="en-US" sz="1400" dirty="0" err="1" smtClean="0"/>
              <a:t>bwDIM</a:t>
            </a:r>
            <a:r>
              <a:rPr lang="en-US" sz="1400" dirty="0" smtClean="0"/>
              <a:t> *)  and INDIGO)</a:t>
            </a:r>
          </a:p>
          <a:p>
            <a:pPr lvl="1"/>
            <a:r>
              <a:rPr lang="en-US" sz="1400" dirty="0" smtClean="0"/>
              <a:t>Hashes/checksums (EUDAT)</a:t>
            </a:r>
          </a:p>
          <a:p>
            <a:pPr lvl="2"/>
            <a:r>
              <a:rPr lang="en-US" sz="1400" dirty="0" smtClean="0"/>
              <a:t>prototype finished, being integrated with </a:t>
            </a:r>
            <a:r>
              <a:rPr lang="en-US" sz="1400" dirty="0" err="1" smtClean="0"/>
              <a:t>iRODS</a:t>
            </a:r>
            <a:endParaRPr lang="en-US" sz="1400" dirty="0" smtClean="0"/>
          </a:p>
          <a:p>
            <a:pPr lvl="1"/>
            <a:r>
              <a:rPr lang="en-US" sz="1400" dirty="0" smtClean="0"/>
              <a:t>Storage quality (INDIGO)</a:t>
            </a:r>
          </a:p>
          <a:p>
            <a:pPr lvl="2"/>
            <a:r>
              <a:rPr lang="en-US" sz="1400" dirty="0" smtClean="0"/>
              <a:t>bring on-line, dual copy etc. in progress</a:t>
            </a:r>
          </a:p>
          <a:p>
            <a:pPr lvl="1"/>
            <a:r>
              <a:rPr lang="en-US" sz="1400" dirty="0" smtClean="0"/>
              <a:t>Support for technical / administrative (PREMIS based) metadata </a:t>
            </a:r>
          </a:p>
          <a:p>
            <a:pPr lvl="2"/>
            <a:r>
              <a:rPr lang="en-US" sz="1400" dirty="0" smtClean="0"/>
              <a:t>prototype with REST-full interface: ready, integration with HPSS follows</a:t>
            </a:r>
          </a:p>
          <a:p>
            <a:r>
              <a:rPr lang="en-US" sz="1400" dirty="0" smtClean="0"/>
              <a:t>Long time storage service</a:t>
            </a:r>
          </a:p>
          <a:p>
            <a:pPr lvl="1"/>
            <a:r>
              <a:rPr lang="en-US" sz="1400" dirty="0" smtClean="0"/>
              <a:t>Baden-Wuerttemberg state funded Project: see presentation on Thursday 6.10</a:t>
            </a:r>
          </a:p>
          <a:p>
            <a:pPr lvl="1"/>
            <a:r>
              <a:rPr lang="en-US" sz="1400" dirty="0" smtClean="0"/>
              <a:t>user registration workflow and integration with archive service: finished</a:t>
            </a:r>
            <a:endParaRPr lang="en-US" sz="1400" dirty="0"/>
          </a:p>
          <a:p>
            <a:pPr lvl="1"/>
            <a:r>
              <a:rPr lang="en-US" sz="1400" dirty="0" smtClean="0"/>
              <a:t>registration for external users and connection with O-</a:t>
            </a:r>
            <a:r>
              <a:rPr lang="en-US" sz="1400" dirty="0" err="1" smtClean="0"/>
              <a:t>Auth</a:t>
            </a:r>
            <a:r>
              <a:rPr lang="en-US" sz="1400" dirty="0" smtClean="0"/>
              <a:t>: planned</a:t>
            </a:r>
          </a:p>
          <a:p>
            <a:pPr lvl="2"/>
            <a:r>
              <a:rPr lang="en-US" sz="1400" dirty="0" smtClean="0"/>
              <a:t>cooperation with WP1</a:t>
            </a:r>
            <a:endParaRPr lang="en-US" sz="1400" dirty="0"/>
          </a:p>
          <a:p>
            <a:pPr lvl="2"/>
            <a:endParaRPr lang="en-US" sz="1400" dirty="0" smtClean="0"/>
          </a:p>
          <a:p>
            <a:pPr marL="0" indent="0">
              <a:buNone/>
            </a:pPr>
            <a:r>
              <a:rPr lang="en-US" sz="1400" dirty="0" smtClean="0"/>
              <a:t>*) </a:t>
            </a:r>
            <a:r>
              <a:rPr lang="en-US" sz="1400" dirty="0" err="1" smtClean="0"/>
              <a:t>bwDIM</a:t>
            </a:r>
            <a:r>
              <a:rPr lang="en-US" sz="1400" dirty="0" smtClean="0"/>
              <a:t>: bridges archive and repository</a:t>
            </a:r>
          </a:p>
        </p:txBody>
      </p:sp>
    </p:spTree>
    <p:extLst>
      <p:ext uri="{BB962C8B-B14F-4D97-AF65-F5344CB8AC3E}">
        <p14:creationId xmlns:p14="http://schemas.microsoft.com/office/powerpoint/2010/main" val="341056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279400"/>
            <a:ext cx="7488238" cy="419100"/>
          </a:xfrm>
        </p:spPr>
        <p:txBody>
          <a:bodyPr/>
          <a:lstStyle/>
          <a:p>
            <a:pPr eaLnBrk="1" hangingPunct="1"/>
            <a:r>
              <a:rPr lang="en-US" altLang="de-DE" smtClean="0"/>
              <a:t>Data Services Integration Team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650" y="819150"/>
            <a:ext cx="7561263" cy="777875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de-DE" dirty="0" smtClean="0"/>
              <a:t>WP5 – Performance and Power Optimization</a:t>
            </a:r>
          </a:p>
        </p:txBody>
      </p:sp>
      <p:pic>
        <p:nvPicPr>
          <p:cNvPr id="9220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0" b="13744"/>
          <a:stretch>
            <a:fillRect/>
          </a:stretch>
        </p:blipFill>
        <p:spPr bwMode="auto">
          <a:xfrm>
            <a:off x="7938" y="2311400"/>
            <a:ext cx="9144000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472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memory compression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769268"/>
            <a:ext cx="8208143" cy="4059907"/>
          </a:xfrm>
        </p:spPr>
        <p:txBody>
          <a:bodyPr/>
          <a:lstStyle/>
          <a:p>
            <a:r>
              <a:rPr lang="en-US" dirty="0" err="1" smtClean="0"/>
              <a:t>zram</a:t>
            </a:r>
            <a:r>
              <a:rPr lang="en-US" dirty="0" smtClean="0"/>
              <a:t> can be used to compress main memory</a:t>
            </a:r>
          </a:p>
          <a:p>
            <a:pPr lvl="1"/>
            <a:r>
              <a:rPr lang="en-US" dirty="0" err="1" smtClean="0"/>
              <a:t>lzo</a:t>
            </a:r>
            <a:r>
              <a:rPr lang="en-US" dirty="0" smtClean="0"/>
              <a:t> and lz4, multiple compression streams</a:t>
            </a:r>
          </a:p>
          <a:p>
            <a:r>
              <a:rPr lang="en-US" dirty="0" smtClean="0"/>
              <a:t>Reach a per-node capacity of 128 GB</a:t>
            </a:r>
          </a:p>
          <a:p>
            <a:pPr lvl="1"/>
            <a:r>
              <a:rPr lang="en-US" dirty="0" smtClean="0"/>
              <a:t>Compress as much as necessary, leave rest uncompressed</a:t>
            </a:r>
          </a:p>
          <a:p>
            <a:r>
              <a:rPr lang="en-US" dirty="0" smtClean="0"/>
              <a:t>Leads to more data we have to store</a:t>
            </a:r>
            <a:endParaRPr lang="en-US" dirty="0"/>
          </a:p>
        </p:txBody>
      </p:sp>
      <p:pic>
        <p:nvPicPr>
          <p:cNvPr id="7" name="Grafik 6" descr="cost-ra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2513358"/>
            <a:ext cx="6624736" cy="2648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92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114300"/>
            <a:ext cx="7488238" cy="419100"/>
          </a:xfrm>
        </p:spPr>
        <p:txBody>
          <a:bodyPr/>
          <a:lstStyle/>
          <a:p>
            <a:pPr eaLnBrk="1" hangingPunct="1"/>
            <a:r>
              <a:rPr lang="en-US" altLang="en-US" smtClean="0"/>
              <a:t>DSIT WP1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571500"/>
            <a:ext cx="7561263" cy="5334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b="1" smtClean="0"/>
              <a:t>Federated AAI</a:t>
            </a:r>
          </a:p>
        </p:txBody>
      </p:sp>
      <p:pic>
        <p:nvPicPr>
          <p:cNvPr id="512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0" b="13744"/>
          <a:stretch>
            <a:fillRect/>
          </a:stretch>
        </p:blipFill>
        <p:spPr bwMode="auto">
          <a:xfrm>
            <a:off x="7938" y="2311400"/>
            <a:ext cx="9144000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304770" y="1028700"/>
            <a:ext cx="3589368" cy="1131888"/>
            <a:chOff x="304800" y="1028700"/>
            <a:chExt cx="3589721" cy="1131332"/>
          </a:xfrm>
        </p:grpSpPr>
        <p:sp>
          <p:nvSpPr>
            <p:cNvPr id="5126" name="TextBox 5"/>
            <p:cNvSpPr txBox="1">
              <a:spLocks noChangeArrowheads="1"/>
            </p:cNvSpPr>
            <p:nvPr/>
          </p:nvSpPr>
          <p:spPr bwMode="auto">
            <a:xfrm>
              <a:off x="304800" y="1497568"/>
              <a:ext cx="94140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rgbClr val="00477B"/>
                  </a:solidFill>
                  <a:latin typeface="Arial" panose="020B0604020202020204" pitchFamily="34" charset="0"/>
                  <a:ea typeface="ヒラギノ角ゴ Pro W3" pitchFamily="-103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rgbClr val="00477B"/>
                  </a:solidFill>
                  <a:latin typeface="Arial" panose="020B0604020202020204" pitchFamily="34" charset="0"/>
                  <a:ea typeface="ヒラギノ角ゴ Pro W3" pitchFamily="-103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rgbClr val="00477B"/>
                  </a:solidFill>
                  <a:latin typeface="Arial" panose="020B0604020202020204" pitchFamily="34" charset="0"/>
                  <a:ea typeface="ヒラギノ角ゴ Pro W3" pitchFamily="-103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00477B"/>
                  </a:solidFill>
                  <a:latin typeface="Arial" panose="020B0604020202020204" pitchFamily="34" charset="0"/>
                  <a:ea typeface="ヒラギノ角ゴ Pro W3" pitchFamily="-103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200">
                  <a:solidFill>
                    <a:srgbClr val="00477B"/>
                  </a:solidFill>
                  <a:latin typeface="Arial" panose="020B0604020202020204" pitchFamily="34" charset="0"/>
                  <a:ea typeface="ヒラギノ角ゴ Pro W3" pitchFamily="-103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200">
                  <a:solidFill>
                    <a:srgbClr val="00477B"/>
                  </a:solidFill>
                  <a:latin typeface="Arial" panose="020B0604020202020204" pitchFamily="34" charset="0"/>
                  <a:ea typeface="ヒラギノ角ゴ Pro W3" pitchFamily="-103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200">
                  <a:solidFill>
                    <a:srgbClr val="00477B"/>
                  </a:solidFill>
                  <a:latin typeface="Arial" panose="020B0604020202020204" pitchFamily="34" charset="0"/>
                  <a:ea typeface="ヒラギノ角ゴ Pro W3" pitchFamily="-103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200">
                  <a:solidFill>
                    <a:srgbClr val="00477B"/>
                  </a:solidFill>
                  <a:latin typeface="Arial" panose="020B0604020202020204" pitchFamily="34" charset="0"/>
                  <a:ea typeface="ヒラギノ角ゴ Pro W3" pitchFamily="-103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200">
                  <a:solidFill>
                    <a:srgbClr val="00477B"/>
                  </a:solidFill>
                  <a:latin typeface="Arial" panose="020B0604020202020204" pitchFamily="34" charset="0"/>
                  <a:ea typeface="ヒラギノ角ゴ Pro W3" pitchFamily="-103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</a:rPr>
                <a:t>Marcus</a:t>
              </a:r>
            </a:p>
          </p:txBody>
        </p:sp>
        <p:sp>
          <p:nvSpPr>
            <p:cNvPr id="5127" name="TextBox 6"/>
            <p:cNvSpPr txBox="1">
              <a:spLocks noChangeArrowheads="1"/>
            </p:cNvSpPr>
            <p:nvPr/>
          </p:nvSpPr>
          <p:spPr bwMode="auto">
            <a:xfrm>
              <a:off x="925600" y="1790700"/>
              <a:ext cx="80049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rgbClr val="00477B"/>
                  </a:solidFill>
                  <a:latin typeface="Arial" panose="020B0604020202020204" pitchFamily="34" charset="0"/>
                  <a:ea typeface="ヒラギノ角ゴ Pro W3" pitchFamily="-103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rgbClr val="00477B"/>
                  </a:solidFill>
                  <a:latin typeface="Arial" panose="020B0604020202020204" pitchFamily="34" charset="0"/>
                  <a:ea typeface="ヒラギノ角ゴ Pro W3" pitchFamily="-103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rgbClr val="00477B"/>
                  </a:solidFill>
                  <a:latin typeface="Arial" panose="020B0604020202020204" pitchFamily="34" charset="0"/>
                  <a:ea typeface="ヒラギノ角ゴ Pro W3" pitchFamily="-103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00477B"/>
                  </a:solidFill>
                  <a:latin typeface="Arial" panose="020B0604020202020204" pitchFamily="34" charset="0"/>
                  <a:ea typeface="ヒラギノ角ゴ Pro W3" pitchFamily="-103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200">
                  <a:solidFill>
                    <a:srgbClr val="00477B"/>
                  </a:solidFill>
                  <a:latin typeface="Arial" panose="020B0604020202020204" pitchFamily="34" charset="0"/>
                  <a:ea typeface="ヒラギノ角ゴ Pro W3" pitchFamily="-103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200">
                  <a:solidFill>
                    <a:srgbClr val="00477B"/>
                  </a:solidFill>
                  <a:latin typeface="Arial" panose="020B0604020202020204" pitchFamily="34" charset="0"/>
                  <a:ea typeface="ヒラギノ角ゴ Pro W3" pitchFamily="-103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200">
                  <a:solidFill>
                    <a:srgbClr val="00477B"/>
                  </a:solidFill>
                  <a:latin typeface="Arial" panose="020B0604020202020204" pitchFamily="34" charset="0"/>
                  <a:ea typeface="ヒラギノ角ゴ Pro W3" pitchFamily="-103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200">
                  <a:solidFill>
                    <a:srgbClr val="00477B"/>
                  </a:solidFill>
                  <a:latin typeface="Arial" panose="020B0604020202020204" pitchFamily="34" charset="0"/>
                  <a:ea typeface="ヒラギノ角ゴ Pro W3" pitchFamily="-103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200">
                  <a:solidFill>
                    <a:srgbClr val="00477B"/>
                  </a:solidFill>
                  <a:latin typeface="Arial" panose="020B0604020202020204" pitchFamily="34" charset="0"/>
                  <a:ea typeface="ヒラギノ角ゴ Pro W3" pitchFamily="-103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</a:rPr>
                <a:t>Arsen</a:t>
              </a:r>
            </a:p>
          </p:txBody>
        </p:sp>
        <p:sp>
          <p:nvSpPr>
            <p:cNvPr id="5128" name="TextBox 7"/>
            <p:cNvSpPr txBox="1">
              <a:spLocks noChangeArrowheads="1"/>
            </p:cNvSpPr>
            <p:nvPr/>
          </p:nvSpPr>
          <p:spPr bwMode="auto">
            <a:xfrm>
              <a:off x="1371600" y="1497568"/>
              <a:ext cx="64666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rgbClr val="00477B"/>
                  </a:solidFill>
                  <a:latin typeface="Arial" panose="020B0604020202020204" pitchFamily="34" charset="0"/>
                  <a:ea typeface="ヒラギノ角ゴ Pro W3" pitchFamily="-103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rgbClr val="00477B"/>
                  </a:solidFill>
                  <a:latin typeface="Arial" panose="020B0604020202020204" pitchFamily="34" charset="0"/>
                  <a:ea typeface="ヒラギノ角ゴ Pro W3" pitchFamily="-103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rgbClr val="00477B"/>
                  </a:solidFill>
                  <a:latin typeface="Arial" panose="020B0604020202020204" pitchFamily="34" charset="0"/>
                  <a:ea typeface="ヒラギノ角ゴ Pro W3" pitchFamily="-103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00477B"/>
                  </a:solidFill>
                  <a:latin typeface="Arial" panose="020B0604020202020204" pitchFamily="34" charset="0"/>
                  <a:ea typeface="ヒラギノ角ゴ Pro W3" pitchFamily="-103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200">
                  <a:solidFill>
                    <a:srgbClr val="00477B"/>
                  </a:solidFill>
                  <a:latin typeface="Arial" panose="020B0604020202020204" pitchFamily="34" charset="0"/>
                  <a:ea typeface="ヒラギノ角ゴ Pro W3" pitchFamily="-103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200">
                  <a:solidFill>
                    <a:srgbClr val="00477B"/>
                  </a:solidFill>
                  <a:latin typeface="Arial" panose="020B0604020202020204" pitchFamily="34" charset="0"/>
                  <a:ea typeface="ヒラギノ角ゴ Pro W3" pitchFamily="-103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200">
                  <a:solidFill>
                    <a:srgbClr val="00477B"/>
                  </a:solidFill>
                  <a:latin typeface="Arial" panose="020B0604020202020204" pitchFamily="34" charset="0"/>
                  <a:ea typeface="ヒラギノ角ゴ Pro W3" pitchFamily="-103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200">
                  <a:solidFill>
                    <a:srgbClr val="00477B"/>
                  </a:solidFill>
                  <a:latin typeface="Arial" panose="020B0604020202020204" pitchFamily="34" charset="0"/>
                  <a:ea typeface="ヒラギノ角ゴ Pro W3" pitchFamily="-103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200">
                  <a:solidFill>
                    <a:srgbClr val="00477B"/>
                  </a:solidFill>
                  <a:latin typeface="Arial" panose="020B0604020202020204" pitchFamily="34" charset="0"/>
                  <a:ea typeface="ヒラギノ角ゴ Pro W3" pitchFamily="-103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</a:rPr>
                <a:t>Paul</a:t>
              </a:r>
            </a:p>
          </p:txBody>
        </p:sp>
        <p:sp>
          <p:nvSpPr>
            <p:cNvPr id="5129" name="TextBox 8"/>
            <p:cNvSpPr txBox="1">
              <a:spLocks noChangeArrowheads="1"/>
            </p:cNvSpPr>
            <p:nvPr/>
          </p:nvSpPr>
          <p:spPr bwMode="auto">
            <a:xfrm>
              <a:off x="1763800" y="1790700"/>
              <a:ext cx="582352" cy="369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rgbClr val="00477B"/>
                  </a:solidFill>
                  <a:latin typeface="Arial" panose="020B0604020202020204" pitchFamily="34" charset="0"/>
                  <a:ea typeface="ヒラギノ角ゴ Pro W3" pitchFamily="-103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rgbClr val="00477B"/>
                  </a:solidFill>
                  <a:latin typeface="Arial" panose="020B0604020202020204" pitchFamily="34" charset="0"/>
                  <a:ea typeface="ヒラギノ角ゴ Pro W3" pitchFamily="-103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rgbClr val="00477B"/>
                  </a:solidFill>
                  <a:latin typeface="Arial" panose="020B0604020202020204" pitchFamily="34" charset="0"/>
                  <a:ea typeface="ヒラギノ角ゴ Pro W3" pitchFamily="-103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00477B"/>
                  </a:solidFill>
                  <a:latin typeface="Arial" panose="020B0604020202020204" pitchFamily="34" charset="0"/>
                  <a:ea typeface="ヒラギノ角ゴ Pro W3" pitchFamily="-103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200">
                  <a:solidFill>
                    <a:srgbClr val="00477B"/>
                  </a:solidFill>
                  <a:latin typeface="Arial" panose="020B0604020202020204" pitchFamily="34" charset="0"/>
                  <a:ea typeface="ヒラギノ角ゴ Pro W3" pitchFamily="-103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200">
                  <a:solidFill>
                    <a:srgbClr val="00477B"/>
                  </a:solidFill>
                  <a:latin typeface="Arial" panose="020B0604020202020204" pitchFamily="34" charset="0"/>
                  <a:ea typeface="ヒラギノ角ゴ Pro W3" pitchFamily="-103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200">
                  <a:solidFill>
                    <a:srgbClr val="00477B"/>
                  </a:solidFill>
                  <a:latin typeface="Arial" panose="020B0604020202020204" pitchFamily="34" charset="0"/>
                  <a:ea typeface="ヒラギノ角ゴ Pro W3" pitchFamily="-103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200">
                  <a:solidFill>
                    <a:srgbClr val="00477B"/>
                  </a:solidFill>
                  <a:latin typeface="Arial" panose="020B0604020202020204" pitchFamily="34" charset="0"/>
                  <a:ea typeface="ヒラギノ角ゴ Pro W3" pitchFamily="-103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200">
                  <a:solidFill>
                    <a:srgbClr val="00477B"/>
                  </a:solidFill>
                  <a:latin typeface="Arial" panose="020B0604020202020204" pitchFamily="34" charset="0"/>
                  <a:ea typeface="ヒラギノ角ゴ Pro W3" pitchFamily="-103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</a:rPr>
                <a:t>GSI</a:t>
              </a:r>
            </a:p>
          </p:txBody>
        </p:sp>
        <p:sp>
          <p:nvSpPr>
            <p:cNvPr id="5130" name="TextBox 9"/>
            <p:cNvSpPr txBox="1">
              <a:spLocks noChangeArrowheads="1"/>
            </p:cNvSpPr>
            <p:nvPr/>
          </p:nvSpPr>
          <p:spPr bwMode="auto">
            <a:xfrm>
              <a:off x="2286000" y="1497568"/>
              <a:ext cx="1608521" cy="369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rgbClr val="00477B"/>
                  </a:solidFill>
                  <a:latin typeface="Arial" panose="020B0604020202020204" pitchFamily="34" charset="0"/>
                  <a:ea typeface="ヒラギノ角ゴ Pro W3" pitchFamily="-103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rgbClr val="00477B"/>
                  </a:solidFill>
                  <a:latin typeface="Arial" panose="020B0604020202020204" pitchFamily="34" charset="0"/>
                  <a:ea typeface="ヒラギノ角ゴ Pro W3" pitchFamily="-103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rgbClr val="00477B"/>
                  </a:solidFill>
                  <a:latin typeface="Arial" panose="020B0604020202020204" pitchFamily="34" charset="0"/>
                  <a:ea typeface="ヒラギノ角ゴ Pro W3" pitchFamily="-103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00477B"/>
                  </a:solidFill>
                  <a:latin typeface="Arial" panose="020B0604020202020204" pitchFamily="34" charset="0"/>
                  <a:ea typeface="ヒラギノ角ゴ Pro W3" pitchFamily="-103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200">
                  <a:solidFill>
                    <a:srgbClr val="00477B"/>
                  </a:solidFill>
                  <a:latin typeface="Arial" panose="020B0604020202020204" pitchFamily="34" charset="0"/>
                  <a:ea typeface="ヒラギノ角ゴ Pro W3" pitchFamily="-103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200">
                  <a:solidFill>
                    <a:srgbClr val="00477B"/>
                  </a:solidFill>
                  <a:latin typeface="Arial" panose="020B0604020202020204" pitchFamily="34" charset="0"/>
                  <a:ea typeface="ヒラギノ角ゴ Pro W3" pitchFamily="-103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200">
                  <a:solidFill>
                    <a:srgbClr val="00477B"/>
                  </a:solidFill>
                  <a:latin typeface="Arial" panose="020B0604020202020204" pitchFamily="34" charset="0"/>
                  <a:ea typeface="ヒラギノ角ゴ Pro W3" pitchFamily="-103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200">
                  <a:solidFill>
                    <a:srgbClr val="00477B"/>
                  </a:solidFill>
                  <a:latin typeface="Arial" panose="020B0604020202020204" pitchFamily="34" charset="0"/>
                  <a:ea typeface="ヒラギノ角ゴ Pro W3" pitchFamily="-103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200">
                  <a:solidFill>
                    <a:srgbClr val="00477B"/>
                  </a:solidFill>
                  <a:latin typeface="Arial" panose="020B0604020202020204" pitchFamily="34" charset="0"/>
                  <a:ea typeface="ヒラギノ角ゴ Pro W3" pitchFamily="-103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</a:rPr>
                <a:t>Shiraz Patrick</a:t>
              </a:r>
            </a:p>
          </p:txBody>
        </p:sp>
        <p:sp>
          <p:nvSpPr>
            <p:cNvPr id="5131" name="TextBox 10"/>
            <p:cNvSpPr txBox="1">
              <a:spLocks noChangeArrowheads="1"/>
            </p:cNvSpPr>
            <p:nvPr/>
          </p:nvSpPr>
          <p:spPr bwMode="auto">
            <a:xfrm>
              <a:off x="395575" y="1028700"/>
              <a:ext cx="254506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rgbClr val="00477B"/>
                  </a:solidFill>
                  <a:latin typeface="Arial" panose="020B0604020202020204" pitchFamily="34" charset="0"/>
                  <a:ea typeface="ヒラギノ角ゴ Pro W3" pitchFamily="-103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rgbClr val="00477B"/>
                  </a:solidFill>
                  <a:latin typeface="Arial" panose="020B0604020202020204" pitchFamily="34" charset="0"/>
                  <a:ea typeface="ヒラギノ角ゴ Pro W3" pitchFamily="-103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rgbClr val="00477B"/>
                  </a:solidFill>
                  <a:latin typeface="Arial" panose="020B0604020202020204" pitchFamily="34" charset="0"/>
                  <a:ea typeface="ヒラギノ角ゴ Pro W3" pitchFamily="-103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00477B"/>
                  </a:solidFill>
                  <a:latin typeface="Arial" panose="020B0604020202020204" pitchFamily="34" charset="0"/>
                  <a:ea typeface="ヒラギノ角ゴ Pro W3" pitchFamily="-103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200">
                  <a:solidFill>
                    <a:srgbClr val="00477B"/>
                  </a:solidFill>
                  <a:latin typeface="Arial" panose="020B0604020202020204" pitchFamily="34" charset="0"/>
                  <a:ea typeface="ヒラギノ角ゴ Pro W3" pitchFamily="-103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200">
                  <a:solidFill>
                    <a:srgbClr val="00477B"/>
                  </a:solidFill>
                  <a:latin typeface="Arial" panose="020B0604020202020204" pitchFamily="34" charset="0"/>
                  <a:ea typeface="ヒラギノ角ゴ Pro W3" pitchFamily="-103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200">
                  <a:solidFill>
                    <a:srgbClr val="00477B"/>
                  </a:solidFill>
                  <a:latin typeface="Arial" panose="020B0604020202020204" pitchFamily="34" charset="0"/>
                  <a:ea typeface="ヒラギノ角ゴ Pro W3" pitchFamily="-103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200">
                  <a:solidFill>
                    <a:srgbClr val="00477B"/>
                  </a:solidFill>
                  <a:latin typeface="Arial" panose="020B0604020202020204" pitchFamily="34" charset="0"/>
                  <a:ea typeface="ヒラギノ角ゴ Pro W3" pitchFamily="-103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200">
                  <a:solidFill>
                    <a:srgbClr val="00477B"/>
                  </a:solidFill>
                  <a:latin typeface="Arial" panose="020B0604020202020204" pitchFamily="34" charset="0"/>
                  <a:ea typeface="ヒラギノ角ゴ Pro W3" pitchFamily="-103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</a:rPr>
                <a:t>With contributions from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59995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compression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769268"/>
            <a:ext cx="8208143" cy="4059907"/>
          </a:xfrm>
        </p:spPr>
        <p:txBody>
          <a:bodyPr/>
          <a:lstStyle/>
          <a:p>
            <a:r>
              <a:rPr lang="en-US" dirty="0" smtClean="0"/>
              <a:t>Per-node throughput could be improved</a:t>
            </a:r>
          </a:p>
          <a:p>
            <a:pPr lvl="1"/>
            <a:r>
              <a:rPr lang="en-US" dirty="0" smtClean="0"/>
              <a:t>100 </a:t>
            </a:r>
            <a:r>
              <a:rPr lang="en-US" dirty="0" err="1" smtClean="0"/>
              <a:t>Gbit</a:t>
            </a:r>
            <a:r>
              <a:rPr lang="en-US" dirty="0" smtClean="0"/>
              <a:t>/s (lz4fast) or 125 </a:t>
            </a:r>
            <a:r>
              <a:rPr lang="en-US" dirty="0" err="1" smtClean="0"/>
              <a:t>Gbit</a:t>
            </a:r>
            <a:r>
              <a:rPr lang="en-US" dirty="0" smtClean="0"/>
              <a:t>/s (</a:t>
            </a:r>
            <a:r>
              <a:rPr lang="en-US" dirty="0" err="1" smtClean="0"/>
              <a:t>zstd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zstd</a:t>
            </a:r>
            <a:r>
              <a:rPr lang="en-US" dirty="0" smtClean="0"/>
              <a:t> limits throughput for networks faster than 54 </a:t>
            </a:r>
            <a:r>
              <a:rPr lang="en-US" dirty="0" err="1" smtClean="0"/>
              <a:t>Gbits</a:t>
            </a:r>
            <a:r>
              <a:rPr lang="en-US" dirty="0" smtClean="0"/>
              <a:t>/s</a:t>
            </a:r>
          </a:p>
          <a:p>
            <a:r>
              <a:rPr lang="en-US" dirty="0" smtClean="0"/>
              <a:t>Could also decrease costs by replacing FDR with QDR</a:t>
            </a:r>
            <a:endParaRPr lang="en-US" dirty="0"/>
          </a:p>
        </p:txBody>
      </p:sp>
      <p:pic>
        <p:nvPicPr>
          <p:cNvPr id="5" name="Grafik 4" descr="cost-ne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2497461"/>
            <a:ext cx="7996649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20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Storage compression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985292"/>
            <a:ext cx="8208143" cy="3843883"/>
          </a:xfrm>
        </p:spPr>
        <p:txBody>
          <a:bodyPr/>
          <a:lstStyle/>
          <a:p>
            <a:r>
              <a:rPr lang="en-US" dirty="0" smtClean="0"/>
              <a:t>Consider existing storage system: 50 PB with 650 GB/s throughput</a:t>
            </a:r>
          </a:p>
          <a:p>
            <a:pPr lvl="1"/>
            <a:r>
              <a:rPr lang="en-US" dirty="0" smtClean="0"/>
              <a:t>Costs: € 6,000,000, 60 servers, base costs per server: € 10,000</a:t>
            </a:r>
          </a:p>
          <a:p>
            <a:pPr lvl="1"/>
            <a:r>
              <a:rPr lang="en-US" dirty="0" smtClean="0"/>
              <a:t>Additional costs for compression: € 1,500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S1: Purchase as many fully equipped storage servers as necessary</a:t>
            </a:r>
          </a:p>
          <a:p>
            <a:pPr lvl="1"/>
            <a:r>
              <a:rPr lang="en-US" dirty="0" smtClean="0"/>
              <a:t>Lower costs: Buy minimal amount of hardware</a:t>
            </a:r>
          </a:p>
          <a:p>
            <a:pPr lvl="1"/>
            <a:r>
              <a:rPr lang="en-US" dirty="0" smtClean="0"/>
              <a:t>Decreased throughput: Missing servers impact performance</a:t>
            </a:r>
          </a:p>
          <a:p>
            <a:r>
              <a:rPr lang="en-US" dirty="0" smtClean="0"/>
              <a:t>S2: Purchase as many HDDs as necessary and distribute them across 60 servers</a:t>
            </a:r>
          </a:p>
          <a:p>
            <a:pPr lvl="1"/>
            <a:r>
              <a:rPr lang="en-US" dirty="0" smtClean="0"/>
              <a:t>Slightly higher costs: Base costs for servers</a:t>
            </a:r>
          </a:p>
          <a:p>
            <a:pPr lvl="1"/>
            <a:r>
              <a:rPr lang="en-US" dirty="0" smtClean="0"/>
              <a:t>Higher throughput: No servers are missing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96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Storage compression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985292"/>
            <a:ext cx="8208143" cy="3843883"/>
          </a:xfrm>
        </p:spPr>
        <p:txBody>
          <a:bodyPr/>
          <a:lstStyle/>
          <a:p>
            <a:r>
              <a:rPr lang="en-US" dirty="0" smtClean="0"/>
              <a:t>lz4 and lz4fast do not degrade performance, costs decrease to roughly € 3,500,000</a:t>
            </a:r>
          </a:p>
          <a:p>
            <a:r>
              <a:rPr lang="en-US" dirty="0" err="1" smtClean="0"/>
              <a:t>zstd</a:t>
            </a:r>
            <a:r>
              <a:rPr lang="en-US" dirty="0" smtClean="0"/>
              <a:t> decreases throughput by 20 GB/s, costs to € 3,000,000</a:t>
            </a:r>
            <a:endParaRPr lang="en-US" dirty="0"/>
          </a:p>
        </p:txBody>
      </p:sp>
      <p:pic>
        <p:nvPicPr>
          <p:cNvPr id="6" name="Grafik 5" descr="cost-stor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281436"/>
            <a:ext cx="8676863" cy="2890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48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Variable clustering</a:t>
            </a:r>
            <a:endParaRPr lang="en-US" dirty="0"/>
          </a:p>
        </p:txBody>
      </p:sp>
      <p:sp>
        <p:nvSpPr>
          <p:cNvPr id="455" name="Content Placeholder 2"/>
          <p:cNvSpPr>
            <a:spLocks noGrp="1"/>
          </p:cNvSpPr>
          <p:nvPr>
            <p:ph idx="1"/>
          </p:nvPr>
        </p:nvSpPr>
        <p:spPr>
          <a:xfrm>
            <a:off x="468313" y="1057275"/>
            <a:ext cx="3383607" cy="3771900"/>
          </a:xfrm>
        </p:spPr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dirty="0"/>
              <a:t>Apply hierarchical </a:t>
            </a:r>
            <a:r>
              <a:rPr lang="en-US" dirty="0" smtClean="0"/>
              <a:t>clustering</a:t>
            </a:r>
            <a:endParaRPr lang="en-US" dirty="0"/>
          </a:p>
          <a:p>
            <a:pPr marL="412750" indent="-304800">
              <a:buFont typeface="Arial"/>
              <a:buChar char="•"/>
            </a:pPr>
            <a:r>
              <a:rPr lang="en-US" sz="2200" dirty="0"/>
              <a:t>Use data annotation, name and type </a:t>
            </a:r>
            <a:r>
              <a:rPr lang="en-US" sz="2200" dirty="0" smtClean="0"/>
              <a:t>as a </a:t>
            </a:r>
            <a:r>
              <a:rPr lang="en-US" sz="2200" dirty="0"/>
              <a:t>first </a:t>
            </a:r>
            <a:r>
              <a:rPr lang="en-US" sz="2200" dirty="0" smtClean="0"/>
              <a:t>step</a:t>
            </a:r>
            <a:endParaRPr lang="en-US" sz="2200" dirty="0"/>
          </a:p>
          <a:p>
            <a:pPr marL="412750" indent="-304800">
              <a:buFont typeface="Arial"/>
              <a:buChar char="•"/>
            </a:pPr>
            <a:r>
              <a:rPr lang="en-US" sz="2200" dirty="0"/>
              <a:t>Split first level clusters with </a:t>
            </a:r>
            <a:r>
              <a:rPr lang="en-US" sz="2200" i="1" dirty="0"/>
              <a:t>dissimilarity</a:t>
            </a:r>
            <a:r>
              <a:rPr lang="en-US" sz="2200" dirty="0"/>
              <a:t> metric defined from actual data </a:t>
            </a:r>
            <a:r>
              <a:rPr lang="en-US" sz="2200" dirty="0" smtClean="0"/>
              <a:t>values</a:t>
            </a:r>
            <a:endParaRPr lang="en-US" sz="2200" dirty="0"/>
          </a:p>
          <a:p>
            <a:endParaRPr lang="en-US" dirty="0"/>
          </a:p>
        </p:txBody>
      </p:sp>
      <p:pic>
        <p:nvPicPr>
          <p:cNvPr id="3" name="Picture 2" descr="clustering_new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841276"/>
            <a:ext cx="4891577" cy="417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50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Cactus clustering results of 3D double variable</a:t>
            </a:r>
            <a:endParaRPr lang="en-US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468313" y="1057275"/>
            <a:ext cx="8229600" cy="100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477B"/>
                </a:solidFill>
                <a:latin typeface="+mn-lt"/>
                <a:ea typeface="ヒラギノ角ゴ Pro W3" pitchFamily="-103" charset="-128"/>
                <a:cs typeface="ヒラギノ角ゴ Pro W3" pitchFamily="-103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00477B"/>
                </a:solidFill>
                <a:latin typeface="+mn-lt"/>
                <a:ea typeface="ヒラギノ角ゴ Pro W3" pitchFamily="-109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477B"/>
                </a:solidFill>
                <a:latin typeface="+mn-lt"/>
                <a:ea typeface="ヒラギノ角ゴ Pro W3" pitchFamily="-109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00477B"/>
                </a:solidFill>
                <a:latin typeface="+mn-lt"/>
                <a:ea typeface="ヒラギノ角ゴ Pro W3" pitchFamily="-109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rgbClr val="00477B"/>
                </a:solidFill>
                <a:latin typeface="+mn-lt"/>
                <a:ea typeface="ヒラギノ角ゴ Pro W3" pitchFamily="-109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477B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477B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477B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477B"/>
                </a:solidFill>
                <a:latin typeface="+mn-lt"/>
              </a:defRPr>
            </a:lvl9pPr>
          </a:lstStyle>
          <a:p>
            <a:pPr marL="457200" indent="-457200">
              <a:buFont typeface="Arial"/>
              <a:buChar char="•"/>
            </a:pPr>
            <a:r>
              <a:rPr lang="en-US" dirty="0" smtClean="0"/>
              <a:t>Compression benefit for different clusters </a:t>
            </a:r>
          </a:p>
          <a:p>
            <a:pPr marL="857250" lvl="1" indent="-457200">
              <a:buFont typeface="Arial"/>
              <a:buChar char="•"/>
            </a:pPr>
            <a:r>
              <a:rPr lang="en-US" dirty="0" smtClean="0"/>
              <a:t>(uncompressed size </a:t>
            </a:r>
            <a:r>
              <a:rPr lang="en-US" dirty="0"/>
              <a:t>– </a:t>
            </a:r>
            <a:r>
              <a:rPr lang="en-US" dirty="0" smtClean="0"/>
              <a:t>compressed size) * 100 / uncompressed size</a:t>
            </a:r>
          </a:p>
        </p:txBody>
      </p:sp>
      <p:pic>
        <p:nvPicPr>
          <p:cNvPr id="5" name="Picture 4" descr="clustering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755" y="1921396"/>
            <a:ext cx="4902490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14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Adaptive compression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dirty="0"/>
              <a:t>Find the appropriate compression algorithm for each </a:t>
            </a:r>
            <a:r>
              <a:rPr lang="en-US" dirty="0" smtClean="0"/>
              <a:t>cluster</a:t>
            </a:r>
            <a:endParaRPr lang="en-US" dirty="0"/>
          </a:p>
          <a:p>
            <a:pPr marL="412750" indent="-304800">
              <a:buFont typeface="Arial"/>
              <a:buChar char="•"/>
            </a:pPr>
            <a:r>
              <a:rPr lang="en-US" sz="2200" dirty="0"/>
              <a:t>Analyze input </a:t>
            </a:r>
            <a:r>
              <a:rPr lang="en-US" sz="2200" dirty="0" smtClean="0"/>
              <a:t>data</a:t>
            </a:r>
            <a:endParaRPr lang="en-US" sz="2200" dirty="0"/>
          </a:p>
          <a:p>
            <a:pPr marL="412750" indent="-304800">
              <a:buFont typeface="Arial"/>
              <a:buChar char="•"/>
            </a:pPr>
            <a:r>
              <a:rPr lang="en-US" sz="2200" dirty="0"/>
              <a:t>Skip parts of the data that will be hard to compress without significant </a:t>
            </a:r>
            <a:r>
              <a:rPr lang="en-US" sz="2200" dirty="0" smtClean="0"/>
              <a:t>benefit</a:t>
            </a:r>
            <a:endParaRPr lang="en-US" sz="2200" dirty="0"/>
          </a:p>
          <a:p>
            <a:pPr marL="412750" indent="-304800">
              <a:buFont typeface="Arial"/>
              <a:buChar char="•"/>
            </a:pPr>
            <a:r>
              <a:rPr lang="en-US" sz="2200" dirty="0"/>
              <a:t>Identify variables that can be compressed with </a:t>
            </a:r>
            <a:r>
              <a:rPr lang="en-US" sz="2200" dirty="0" err="1"/>
              <a:t>lossy</a:t>
            </a:r>
            <a:r>
              <a:rPr lang="en-US" sz="2200" dirty="0"/>
              <a:t> </a:t>
            </a:r>
            <a:r>
              <a:rPr lang="en-US" sz="2200" dirty="0" smtClean="0"/>
              <a:t>algorithms </a:t>
            </a:r>
            <a:r>
              <a:rPr lang="en-US" sz="2200" dirty="0"/>
              <a:t>with </a:t>
            </a:r>
            <a:r>
              <a:rPr lang="en-US" sz="2200" dirty="0" smtClean="0"/>
              <a:t>negligible distortion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77037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Enzo</a:t>
            </a:r>
            <a:r>
              <a:rPr lang="en-US" dirty="0"/>
              <a:t> checkpoint </a:t>
            </a:r>
            <a:r>
              <a:rPr lang="en-US" dirty="0" smtClean="0"/>
              <a:t>file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057275"/>
            <a:ext cx="8208143" cy="3771900"/>
          </a:xfrm>
        </p:spPr>
        <p:txBody>
          <a:bodyPr/>
          <a:lstStyle/>
          <a:p>
            <a:r>
              <a:rPr lang="en-US" dirty="0" smtClean="0"/>
              <a:t>Evaluate multiple lossless compression algorithms</a:t>
            </a:r>
          </a:p>
          <a:p>
            <a:pPr lvl="1"/>
            <a:r>
              <a:rPr lang="en-US" dirty="0" smtClean="0"/>
              <a:t>Different types/dimensionality </a:t>
            </a:r>
          </a:p>
          <a:p>
            <a:pPr lvl="1"/>
            <a:r>
              <a:rPr lang="en-US" dirty="0" smtClean="0"/>
              <a:t>FPZIP performs best for </a:t>
            </a:r>
            <a:r>
              <a:rPr lang="en-US" dirty="0" err="1" smtClean="0"/>
              <a:t>Enzo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Picture 5" descr="enzo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850" y="2137420"/>
            <a:ext cx="5702300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69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Cactus checkpoint variables compression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057275"/>
            <a:ext cx="8208143" cy="3771900"/>
          </a:xfrm>
        </p:spPr>
        <p:txBody>
          <a:bodyPr/>
          <a:lstStyle/>
          <a:p>
            <a:r>
              <a:rPr lang="en-US" dirty="0" smtClean="0"/>
              <a:t>Evaluate multiple lossless compression algorithms</a:t>
            </a:r>
          </a:p>
          <a:p>
            <a:pPr lvl="1"/>
            <a:r>
              <a:rPr lang="en-US" dirty="0" smtClean="0"/>
              <a:t>Different types/dimensionality </a:t>
            </a:r>
          </a:p>
          <a:p>
            <a:pPr lvl="1"/>
            <a:r>
              <a:rPr lang="en-US" dirty="0" smtClean="0"/>
              <a:t>ZLIB performs best for Cactus </a:t>
            </a:r>
            <a:endParaRPr lang="en-US" dirty="0"/>
          </a:p>
        </p:txBody>
      </p:sp>
      <p:pic>
        <p:nvPicPr>
          <p:cNvPr id="4" name="Picture 3" descr="cactus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150" y="2137420"/>
            <a:ext cx="5727700" cy="294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91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95535" y="1057275"/>
            <a:ext cx="4392489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477B"/>
                </a:solidFill>
                <a:latin typeface="+mn-lt"/>
                <a:ea typeface="ヒラギノ角ゴ Pro W3" pitchFamily="-103" charset="-128"/>
                <a:cs typeface="ヒラギノ角ゴ Pro W3" pitchFamily="-103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00477B"/>
                </a:solidFill>
                <a:latin typeface="+mn-lt"/>
                <a:ea typeface="ヒラギノ角ゴ Pro W3" pitchFamily="-109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477B"/>
                </a:solidFill>
                <a:latin typeface="+mn-lt"/>
                <a:ea typeface="ヒラギノ角ゴ Pro W3" pitchFamily="-109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00477B"/>
                </a:solidFill>
                <a:latin typeface="+mn-lt"/>
                <a:ea typeface="ヒラギノ角ゴ Pro W3" pitchFamily="-109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rgbClr val="00477B"/>
                </a:solidFill>
                <a:latin typeface="+mn-lt"/>
                <a:ea typeface="ヒラギノ角ゴ Pro W3" pitchFamily="-109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477B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477B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477B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477B"/>
                </a:solidFill>
                <a:latin typeface="+mn-lt"/>
              </a:defRPr>
            </a:lvl9pPr>
          </a:lstStyle>
          <a:p>
            <a:pPr marL="457200" indent="-457200">
              <a:buFont typeface="Arial"/>
              <a:buChar char="•"/>
            </a:pPr>
            <a:r>
              <a:rPr lang="en-US" dirty="0"/>
              <a:t>First l</a:t>
            </a:r>
            <a:r>
              <a:rPr lang="en-US" dirty="0" smtClean="0"/>
              <a:t>evel compression</a:t>
            </a:r>
            <a:endParaRPr lang="en-US" dirty="0"/>
          </a:p>
          <a:p>
            <a:pPr marL="812800" lvl="1" indent="-304800">
              <a:buFont typeface="Arial"/>
              <a:buChar char="•"/>
            </a:pPr>
            <a:r>
              <a:rPr lang="en-US" sz="2000" dirty="0"/>
              <a:t>Tailored to the specific cluster</a:t>
            </a:r>
          </a:p>
          <a:p>
            <a:pPr marL="812800" lvl="1" indent="-304800">
              <a:buFont typeface="Arial"/>
              <a:buChar char="•"/>
            </a:pPr>
            <a:r>
              <a:rPr lang="en-US" sz="2000" dirty="0"/>
              <a:t>Takes into consideration variable </a:t>
            </a:r>
            <a:r>
              <a:rPr lang="en-US" sz="2000" dirty="0" smtClean="0"/>
              <a:t>types, </a:t>
            </a:r>
            <a:r>
              <a:rPr lang="en-US" sz="2000" dirty="0"/>
              <a:t>dimensionality and actual </a:t>
            </a:r>
            <a:r>
              <a:rPr lang="en-US" sz="2000" dirty="0" smtClean="0"/>
              <a:t>values</a:t>
            </a:r>
            <a:endParaRPr lang="en-US" sz="2000" dirty="0"/>
          </a:p>
          <a:p>
            <a:pPr marL="508000" lvl="1" indent="-450850">
              <a:buFont typeface="Arial"/>
              <a:buChar char="•"/>
            </a:pPr>
            <a:r>
              <a:rPr lang="en-US" sz="2000" dirty="0"/>
              <a:t>Second </a:t>
            </a:r>
            <a:r>
              <a:rPr lang="en-US" sz="2000" dirty="0" smtClean="0"/>
              <a:t>level compression</a:t>
            </a:r>
            <a:endParaRPr lang="en-US" sz="2000" dirty="0"/>
          </a:p>
          <a:p>
            <a:pPr marL="846138" lvl="1" indent="-280988">
              <a:buFont typeface="Arial"/>
              <a:buChar char="•"/>
            </a:pPr>
            <a:r>
              <a:rPr lang="en-US" sz="2000" dirty="0"/>
              <a:t>Compress the output buffer of first level compression using generic compression </a:t>
            </a:r>
            <a:r>
              <a:rPr lang="en-US" sz="2000" dirty="0" smtClean="0"/>
              <a:t>algorithms (</a:t>
            </a:r>
            <a:r>
              <a:rPr lang="en-US" sz="2000" dirty="0" err="1" smtClean="0"/>
              <a:t>gzip</a:t>
            </a:r>
            <a:r>
              <a:rPr lang="en-US" sz="2000" dirty="0"/>
              <a:t>, bzip2 etc</a:t>
            </a:r>
            <a:r>
              <a:rPr lang="en-US" sz="2000" dirty="0" smtClean="0"/>
              <a:t>.)</a:t>
            </a:r>
            <a:endParaRPr lang="en-US" sz="2000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620713" y="431800"/>
            <a:ext cx="712787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77B"/>
                </a:solidFill>
                <a:latin typeface="+mj-lt"/>
                <a:ea typeface="ヒラギノ角ゴ Pro W3" pitchFamily="-103" charset="-128"/>
                <a:cs typeface="ヒラギノ角ゴ Pro W3" pitchFamily="-103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77B"/>
                </a:solidFill>
                <a:latin typeface="Arial" charset="0"/>
                <a:ea typeface="ヒラギノ角ゴ Pro W3" pitchFamily="-103" charset="-128"/>
                <a:cs typeface="ヒラギノ角ゴ Pro W3" pitchFamily="-103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77B"/>
                </a:solidFill>
                <a:latin typeface="Arial" charset="0"/>
                <a:ea typeface="ヒラギノ角ゴ Pro W3" pitchFamily="-103" charset="-128"/>
                <a:cs typeface="ヒラギノ角ゴ Pro W3" pitchFamily="-103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77B"/>
                </a:solidFill>
                <a:latin typeface="Arial" charset="0"/>
                <a:ea typeface="ヒラギノ角ゴ Pro W3" pitchFamily="-103" charset="-128"/>
                <a:cs typeface="ヒラギノ角ゴ Pro W3" pitchFamily="-103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77B"/>
                </a:solidFill>
                <a:latin typeface="Arial" charset="0"/>
                <a:ea typeface="ヒラギノ角ゴ Pro W3" pitchFamily="-103" charset="-128"/>
                <a:cs typeface="ヒラギノ角ゴ Pro W3" pitchFamily="-103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77B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77B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77B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77B"/>
                </a:solidFill>
                <a:latin typeface="Arial" charset="0"/>
              </a:defRPr>
            </a:lvl9pPr>
          </a:lstStyle>
          <a:p>
            <a:r>
              <a:rPr lang="en-US" dirty="0" smtClean="0"/>
              <a:t>Compression system </a:t>
            </a:r>
            <a:r>
              <a:rPr lang="en-US" dirty="0"/>
              <a:t>w</a:t>
            </a:r>
            <a:r>
              <a:rPr lang="en-US" dirty="0" smtClean="0"/>
              <a:t>orkflow</a:t>
            </a:r>
            <a:endParaRPr lang="en-US" dirty="0"/>
          </a:p>
        </p:txBody>
      </p:sp>
      <p:pic>
        <p:nvPicPr>
          <p:cNvPr id="7" name="Picture 6" descr="work_flow_new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81236"/>
            <a:ext cx="3648947" cy="458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65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279400"/>
            <a:ext cx="7488238" cy="419100"/>
          </a:xfrm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 eaLnBrk="1" hangingPunct="1">
              <a:defRPr/>
            </a:pPr>
            <a:r>
              <a:rPr lang="en-US" sz="2800">
                <a:cs typeface="+mj-cs"/>
              </a:rPr>
              <a:t>Data Services Integration Team</a:t>
            </a:r>
            <a:endParaRPr lang="de-DE">
              <a:cs typeface="+mj-cs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650" y="819150"/>
            <a:ext cx="7561263" cy="777875"/>
          </a:xfrm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 eaLnBrk="1" hangingPunct="1">
              <a:defRPr/>
            </a:pPr>
            <a:r>
              <a:rPr lang="de-DE">
                <a:cs typeface="+mn-cs"/>
              </a:rPr>
              <a:t>WP6 - Data Intensive Computing</a:t>
            </a:r>
          </a:p>
        </p:txBody>
      </p:sp>
      <p:pic>
        <p:nvPicPr>
          <p:cNvPr id="5123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0" b="13744"/>
          <a:stretch>
            <a:fillRect/>
          </a:stretch>
        </p:blipFill>
        <p:spPr bwMode="auto">
          <a:xfrm>
            <a:off x="7938" y="2311400"/>
            <a:ext cx="9144000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3"/>
          <p:cNvSpPr txBox="1">
            <a:spLocks noChangeArrowheads="1"/>
          </p:cNvSpPr>
          <p:nvPr/>
        </p:nvSpPr>
        <p:spPr bwMode="auto">
          <a:xfrm>
            <a:off x="34925" y="4873625"/>
            <a:ext cx="752475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rgbClr val="00477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00477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477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rgbClr val="00477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200">
                <a:solidFill>
                  <a:srgbClr val="00477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rgbClr val="00477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rgbClr val="00477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rgbClr val="00477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rgbClr val="00477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de-DE" altLang="de-DE" sz="1600" u="sng">
                <a:solidFill>
                  <a:schemeClr val="tx1"/>
                </a:solidFill>
              </a:rPr>
              <a:t>Thomas Jejkal</a:t>
            </a:r>
            <a:r>
              <a:rPr lang="de-DE" altLang="de-DE" sz="1600">
                <a:solidFill>
                  <a:schemeClr val="tx1"/>
                </a:solidFill>
              </a:rPr>
              <a:t>, Bernd Schuller, Richard Grunzke</a:t>
            </a:r>
          </a:p>
        </p:txBody>
      </p:sp>
    </p:spTree>
    <p:extLst>
      <p:ext uri="{BB962C8B-B14F-4D97-AF65-F5344CB8AC3E}">
        <p14:creationId xmlns:p14="http://schemas.microsoft.com/office/powerpoint/2010/main" val="248919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Authentication &amp; Authorisation Infrastructures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OIDC+SSH</a:t>
            </a:r>
          </a:p>
          <a:p>
            <a:pPr lvl="1"/>
            <a:r>
              <a:rPr lang="en-US" smtClean="0"/>
              <a:t>Status: Feasibility demonstrator</a:t>
            </a:r>
          </a:p>
          <a:p>
            <a:pPr lvl="1"/>
            <a:r>
              <a:rPr lang="en-US" smtClean="0"/>
              <a:t>Idea: Use google / b2access / IAM / ..... to log-in via SSH</a:t>
            </a:r>
          </a:p>
          <a:p>
            <a:pPr lvl="1"/>
            <a:r>
              <a:rPr lang="en-US" smtClean="0"/>
              <a:t>Login via web-browser at webpage (using OIDC or SAML)</a:t>
            </a:r>
          </a:p>
          <a:p>
            <a:pPr lvl="1"/>
            <a:r>
              <a:rPr lang="en-US" smtClean="0"/>
              <a:t>Obtain short lived token</a:t>
            </a:r>
          </a:p>
          <a:p>
            <a:pPr lvl="1"/>
            <a:r>
              <a:rPr lang="en-US" smtClean="0"/>
              <a:t>Use token in ssh commandline</a:t>
            </a:r>
            <a:endParaRPr lang="en-US"/>
          </a:p>
          <a:p>
            <a:pPr marL="457200" lvl="1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0445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538" y="696913"/>
            <a:ext cx="2976562" cy="105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477838" y="912813"/>
            <a:ext cx="8126412" cy="302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38138" indent="-338138">
              <a:tabLst>
                <a:tab pos="338138" algn="l"/>
                <a:tab pos="1252538" algn="l"/>
                <a:tab pos="2166938" algn="l"/>
                <a:tab pos="3081338" algn="l"/>
                <a:tab pos="3995738" algn="l"/>
                <a:tab pos="4910138" algn="l"/>
                <a:tab pos="5824538" algn="l"/>
                <a:tab pos="6738938" algn="l"/>
                <a:tab pos="7653338" algn="l"/>
                <a:tab pos="8567738" algn="l"/>
                <a:tab pos="9482138" algn="l"/>
                <a:tab pos="10396538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1pPr>
            <a:lvl2pPr marL="739775" indent="-282575">
              <a:tabLst>
                <a:tab pos="338138" algn="l"/>
                <a:tab pos="1252538" algn="l"/>
                <a:tab pos="2166938" algn="l"/>
                <a:tab pos="3081338" algn="l"/>
                <a:tab pos="3995738" algn="l"/>
                <a:tab pos="4910138" algn="l"/>
                <a:tab pos="5824538" algn="l"/>
                <a:tab pos="6738938" algn="l"/>
                <a:tab pos="7653338" algn="l"/>
                <a:tab pos="8567738" algn="l"/>
                <a:tab pos="9482138" algn="l"/>
                <a:tab pos="10396538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2pPr>
            <a:lvl3pPr>
              <a:tabLst>
                <a:tab pos="338138" algn="l"/>
                <a:tab pos="1252538" algn="l"/>
                <a:tab pos="2166938" algn="l"/>
                <a:tab pos="3081338" algn="l"/>
                <a:tab pos="3995738" algn="l"/>
                <a:tab pos="4910138" algn="l"/>
                <a:tab pos="5824538" algn="l"/>
                <a:tab pos="6738938" algn="l"/>
                <a:tab pos="7653338" algn="l"/>
                <a:tab pos="8567738" algn="l"/>
                <a:tab pos="9482138" algn="l"/>
                <a:tab pos="10396538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3pPr>
            <a:lvl4pPr>
              <a:tabLst>
                <a:tab pos="338138" algn="l"/>
                <a:tab pos="1252538" algn="l"/>
                <a:tab pos="2166938" algn="l"/>
                <a:tab pos="3081338" algn="l"/>
                <a:tab pos="3995738" algn="l"/>
                <a:tab pos="4910138" algn="l"/>
                <a:tab pos="5824538" algn="l"/>
                <a:tab pos="6738938" algn="l"/>
                <a:tab pos="7653338" algn="l"/>
                <a:tab pos="8567738" algn="l"/>
                <a:tab pos="9482138" algn="l"/>
                <a:tab pos="10396538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4pPr>
            <a:lvl5pPr>
              <a:tabLst>
                <a:tab pos="338138" algn="l"/>
                <a:tab pos="1252538" algn="l"/>
                <a:tab pos="2166938" algn="l"/>
                <a:tab pos="3081338" algn="l"/>
                <a:tab pos="3995738" algn="l"/>
                <a:tab pos="4910138" algn="l"/>
                <a:tab pos="5824538" algn="l"/>
                <a:tab pos="6738938" algn="l"/>
                <a:tab pos="7653338" algn="l"/>
                <a:tab pos="8567738" algn="l"/>
                <a:tab pos="9482138" algn="l"/>
                <a:tab pos="10396538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8138" algn="l"/>
                <a:tab pos="1252538" algn="l"/>
                <a:tab pos="2166938" algn="l"/>
                <a:tab pos="3081338" algn="l"/>
                <a:tab pos="3995738" algn="l"/>
                <a:tab pos="4910138" algn="l"/>
                <a:tab pos="5824538" algn="l"/>
                <a:tab pos="6738938" algn="l"/>
                <a:tab pos="7653338" algn="l"/>
                <a:tab pos="8567738" algn="l"/>
                <a:tab pos="9482138" algn="l"/>
                <a:tab pos="10396538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8138" algn="l"/>
                <a:tab pos="1252538" algn="l"/>
                <a:tab pos="2166938" algn="l"/>
                <a:tab pos="3081338" algn="l"/>
                <a:tab pos="3995738" algn="l"/>
                <a:tab pos="4910138" algn="l"/>
                <a:tab pos="5824538" algn="l"/>
                <a:tab pos="6738938" algn="l"/>
                <a:tab pos="7653338" algn="l"/>
                <a:tab pos="8567738" algn="l"/>
                <a:tab pos="9482138" algn="l"/>
                <a:tab pos="10396538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8138" algn="l"/>
                <a:tab pos="1252538" algn="l"/>
                <a:tab pos="2166938" algn="l"/>
                <a:tab pos="3081338" algn="l"/>
                <a:tab pos="3995738" algn="l"/>
                <a:tab pos="4910138" algn="l"/>
                <a:tab pos="5824538" algn="l"/>
                <a:tab pos="6738938" algn="l"/>
                <a:tab pos="7653338" algn="l"/>
                <a:tab pos="8567738" algn="l"/>
                <a:tab pos="9482138" algn="l"/>
                <a:tab pos="10396538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8138" algn="l"/>
                <a:tab pos="1252538" algn="l"/>
                <a:tab pos="2166938" algn="l"/>
                <a:tab pos="3081338" algn="l"/>
                <a:tab pos="3995738" algn="l"/>
                <a:tab pos="4910138" algn="l"/>
                <a:tab pos="5824538" algn="l"/>
                <a:tab pos="6738938" algn="l"/>
                <a:tab pos="7653338" algn="l"/>
                <a:tab pos="8567738" algn="l"/>
                <a:tab pos="9482138" algn="l"/>
                <a:tab pos="10396538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9pPr>
          </a:lstStyle>
          <a:p>
            <a:pPr eaLnBrk="1" hangingPunct="1">
              <a:spcBef>
                <a:spcPts val="500"/>
              </a:spcBef>
              <a:buClr>
                <a:srgbClr val="00477B"/>
              </a:buClr>
              <a:buFont typeface="Arial" charset="0"/>
              <a:buChar char="•"/>
              <a:defRPr/>
            </a:pPr>
            <a:r>
              <a:rPr lang="de-DE" altLang="de-DE" sz="1999" dirty="0" smtClean="0">
                <a:solidFill>
                  <a:srgbClr val="00477B"/>
                </a:solidFill>
              </a:rPr>
              <a:t>UNICORE 7.6 </a:t>
            </a:r>
            <a:r>
              <a:rPr lang="de-DE" altLang="de-DE" sz="1999" dirty="0" err="1" smtClean="0">
                <a:solidFill>
                  <a:srgbClr val="00477B"/>
                </a:solidFill>
              </a:rPr>
              <a:t>and</a:t>
            </a:r>
            <a:r>
              <a:rPr lang="de-DE" altLang="de-DE" sz="1999" dirty="0" smtClean="0">
                <a:solidFill>
                  <a:srgbClr val="00477B"/>
                </a:solidFill>
              </a:rPr>
              <a:t> 7.7 </a:t>
            </a:r>
            <a:r>
              <a:rPr lang="de-DE" altLang="de-DE" sz="1999" dirty="0" err="1" smtClean="0">
                <a:solidFill>
                  <a:srgbClr val="00477B"/>
                </a:solidFill>
              </a:rPr>
              <a:t>releases</a:t>
            </a:r>
            <a:endParaRPr lang="de-DE" altLang="de-DE" sz="1999" dirty="0" smtClean="0">
              <a:solidFill>
                <a:srgbClr val="00477B"/>
              </a:solidFill>
            </a:endParaRPr>
          </a:p>
          <a:p>
            <a:pPr eaLnBrk="1" hangingPunct="1">
              <a:spcBef>
                <a:spcPts val="500"/>
              </a:spcBef>
              <a:buClr>
                <a:srgbClr val="00477B"/>
              </a:buClr>
              <a:buFont typeface="Arial" charset="0"/>
              <a:buChar char="•"/>
              <a:defRPr/>
            </a:pPr>
            <a:r>
              <a:rPr lang="de-DE" altLang="de-DE" sz="1999" dirty="0" smtClean="0">
                <a:solidFill>
                  <a:srgbClr val="00477B"/>
                </a:solidFill>
              </a:rPr>
              <a:t>New </a:t>
            </a:r>
            <a:r>
              <a:rPr lang="de-DE" altLang="de-DE" sz="1999" dirty="0" err="1" smtClean="0">
                <a:solidFill>
                  <a:srgbClr val="00477B"/>
                </a:solidFill>
              </a:rPr>
              <a:t>features</a:t>
            </a:r>
            <a:r>
              <a:rPr lang="de-DE" altLang="de-DE" sz="1999" dirty="0" smtClean="0">
                <a:solidFill>
                  <a:srgbClr val="00477B"/>
                </a:solidFill>
              </a:rPr>
              <a:t>:</a:t>
            </a:r>
          </a:p>
          <a:p>
            <a:pPr lvl="1" eaLnBrk="1" hangingPunct="1">
              <a:spcBef>
                <a:spcPts val="500"/>
              </a:spcBef>
              <a:buFont typeface="Times New Roman" charset="0"/>
              <a:buChar char="–"/>
              <a:defRPr/>
            </a:pPr>
            <a:r>
              <a:rPr lang="de-DE" altLang="de-DE" sz="1999" dirty="0" err="1" smtClean="0">
                <a:solidFill>
                  <a:srgbClr val="00477B"/>
                </a:solidFill>
                <a:ea typeface="ＭＳ Ｐゴシック" charset="-128"/>
              </a:rPr>
              <a:t>Completed</a:t>
            </a:r>
            <a:r>
              <a:rPr lang="de-DE" altLang="de-DE" sz="1999" dirty="0" smtClean="0">
                <a:solidFill>
                  <a:srgbClr val="00477B"/>
                </a:solidFill>
                <a:ea typeface="ＭＳ Ｐゴシック" charset="-128"/>
              </a:rPr>
              <a:t> REST API</a:t>
            </a:r>
          </a:p>
          <a:p>
            <a:pPr lvl="2" eaLnBrk="1" hangingPunct="1">
              <a:spcBef>
                <a:spcPts val="500"/>
              </a:spcBef>
              <a:buFont typeface="Times New Roman" charset="0"/>
              <a:buChar char="•"/>
              <a:defRPr/>
            </a:pPr>
            <a:r>
              <a:rPr lang="de-DE" altLang="de-DE" sz="1999" dirty="0" smtClean="0">
                <a:solidFill>
                  <a:srgbClr val="00477B"/>
                </a:solidFill>
                <a:ea typeface="ＭＳ Ｐゴシック" charset="-128"/>
              </a:rPr>
              <a:t> Data </a:t>
            </a:r>
            <a:r>
              <a:rPr lang="de-DE" altLang="de-DE" sz="1999" dirty="0" err="1" smtClean="0">
                <a:solidFill>
                  <a:srgbClr val="00477B"/>
                </a:solidFill>
                <a:ea typeface="ＭＳ Ｐゴシック" charset="-128"/>
              </a:rPr>
              <a:t>management</a:t>
            </a:r>
            <a:endParaRPr lang="de-DE" altLang="de-DE" sz="1999" dirty="0" smtClean="0">
              <a:solidFill>
                <a:srgbClr val="00477B"/>
              </a:solidFill>
              <a:ea typeface="ＭＳ Ｐゴシック" charset="-128"/>
            </a:endParaRPr>
          </a:p>
          <a:p>
            <a:pPr lvl="2" eaLnBrk="1" hangingPunct="1">
              <a:spcBef>
                <a:spcPts val="500"/>
              </a:spcBef>
              <a:buFont typeface="Times New Roman" charset="0"/>
              <a:buChar char="•"/>
              <a:defRPr/>
            </a:pPr>
            <a:r>
              <a:rPr lang="de-DE" altLang="de-DE" sz="1999" dirty="0" smtClean="0">
                <a:solidFill>
                  <a:srgbClr val="00477B"/>
                </a:solidFill>
                <a:ea typeface="ＭＳ Ｐゴシック" charset="-128"/>
              </a:rPr>
              <a:t> Service </a:t>
            </a:r>
            <a:r>
              <a:rPr lang="de-DE" altLang="de-DE" sz="1999" dirty="0" err="1" smtClean="0">
                <a:solidFill>
                  <a:srgbClr val="00477B"/>
                </a:solidFill>
                <a:ea typeface="ＭＳ Ｐゴシック" charset="-128"/>
              </a:rPr>
              <a:t>registry</a:t>
            </a:r>
            <a:endParaRPr lang="de-DE" altLang="de-DE" sz="1999" dirty="0" smtClean="0">
              <a:solidFill>
                <a:srgbClr val="00477B"/>
              </a:solidFill>
              <a:ea typeface="ＭＳ Ｐゴシック" charset="-128"/>
            </a:endParaRPr>
          </a:p>
          <a:p>
            <a:pPr lvl="1" eaLnBrk="1" hangingPunct="1">
              <a:spcBef>
                <a:spcPts val="500"/>
              </a:spcBef>
              <a:buFont typeface="Times New Roman" charset="0"/>
              <a:buChar char="–"/>
              <a:defRPr/>
            </a:pPr>
            <a:r>
              <a:rPr lang="de-DE" altLang="de-DE" sz="1999" dirty="0" err="1" smtClean="0">
                <a:solidFill>
                  <a:srgbClr val="00477B"/>
                </a:solidFill>
                <a:ea typeface="ＭＳ Ｐゴシック" charset="-128"/>
              </a:rPr>
              <a:t>Full</a:t>
            </a:r>
            <a:r>
              <a:rPr lang="de-DE" altLang="de-DE" sz="1999" dirty="0" smtClean="0">
                <a:solidFill>
                  <a:srgbClr val="00477B"/>
                </a:solidFill>
                <a:ea typeface="ＭＳ Ｐゴシック" charset="-128"/>
              </a:rPr>
              <a:t> </a:t>
            </a:r>
            <a:r>
              <a:rPr lang="de-DE" altLang="de-DE" sz="1999" dirty="0" err="1" smtClean="0">
                <a:solidFill>
                  <a:srgbClr val="00477B"/>
                </a:solidFill>
                <a:ea typeface="ＭＳ Ｐゴシック" charset="-128"/>
              </a:rPr>
              <a:t>support</a:t>
            </a:r>
            <a:r>
              <a:rPr lang="de-DE" altLang="de-DE" sz="1999" dirty="0" smtClean="0">
                <a:solidFill>
                  <a:srgbClr val="00477B"/>
                </a:solidFill>
                <a:ea typeface="ＭＳ Ｐゴシック" charset="-128"/>
              </a:rPr>
              <a:t> </a:t>
            </a:r>
            <a:r>
              <a:rPr lang="de-DE" altLang="de-DE" sz="1999" dirty="0" err="1" smtClean="0">
                <a:solidFill>
                  <a:srgbClr val="00477B"/>
                </a:solidFill>
                <a:ea typeface="ＭＳ Ｐゴシック" charset="-128"/>
              </a:rPr>
              <a:t>for</a:t>
            </a:r>
            <a:r>
              <a:rPr lang="de-DE" altLang="de-DE" sz="1999" dirty="0" smtClean="0">
                <a:solidFill>
                  <a:srgbClr val="00477B"/>
                </a:solidFill>
                <a:ea typeface="ＭＳ Ｐゴシック" charset="-128"/>
              </a:rPr>
              <a:t> </a:t>
            </a:r>
            <a:r>
              <a:rPr lang="de-DE" altLang="de-DE" sz="1999" dirty="0" err="1" smtClean="0">
                <a:solidFill>
                  <a:srgbClr val="00477B"/>
                </a:solidFill>
                <a:ea typeface="ＭＳ Ｐゴシック" charset="-128"/>
              </a:rPr>
              <a:t>clustering</a:t>
            </a:r>
            <a:r>
              <a:rPr lang="de-DE" altLang="de-DE" sz="1999" dirty="0" smtClean="0">
                <a:solidFill>
                  <a:srgbClr val="00477B"/>
                </a:solidFill>
                <a:ea typeface="ＭＳ Ｐゴシック" charset="-128"/>
              </a:rPr>
              <a:t>/</a:t>
            </a:r>
            <a:r>
              <a:rPr lang="de-DE" altLang="de-DE" sz="1999" dirty="0" err="1" smtClean="0">
                <a:solidFill>
                  <a:srgbClr val="00477B"/>
                </a:solidFill>
                <a:ea typeface="ＭＳ Ｐゴシック" charset="-128"/>
              </a:rPr>
              <a:t>load</a:t>
            </a:r>
            <a:r>
              <a:rPr lang="de-DE" altLang="de-DE" sz="1999" dirty="0" smtClean="0">
                <a:solidFill>
                  <a:srgbClr val="00477B"/>
                </a:solidFill>
                <a:ea typeface="ＭＳ Ｐゴシック" charset="-128"/>
              </a:rPr>
              <a:t> </a:t>
            </a:r>
            <a:r>
              <a:rPr lang="de-DE" altLang="de-DE" sz="1999" dirty="0" err="1" smtClean="0">
                <a:solidFill>
                  <a:srgbClr val="00477B"/>
                </a:solidFill>
                <a:ea typeface="ＭＳ Ｐゴシック" charset="-128"/>
              </a:rPr>
              <a:t>balancing</a:t>
            </a:r>
            <a:r>
              <a:rPr lang="de-DE" altLang="de-DE" sz="1999" dirty="0" smtClean="0">
                <a:solidFill>
                  <a:srgbClr val="00477B"/>
                </a:solidFill>
                <a:ea typeface="ＭＳ Ｐゴシック" charset="-128"/>
              </a:rPr>
              <a:t> </a:t>
            </a:r>
            <a:r>
              <a:rPr lang="de-DE" altLang="de-DE" sz="1999" dirty="0" err="1" smtClean="0">
                <a:solidFill>
                  <a:srgbClr val="00477B"/>
                </a:solidFill>
                <a:ea typeface="ＭＳ Ｐゴシック" charset="-128"/>
              </a:rPr>
              <a:t>of</a:t>
            </a:r>
            <a:r>
              <a:rPr lang="de-DE" altLang="de-DE" sz="1999" dirty="0" smtClean="0">
                <a:solidFill>
                  <a:srgbClr val="00477B"/>
                </a:solidFill>
                <a:ea typeface="ＭＳ Ｐゴシック" charset="-128"/>
              </a:rPr>
              <a:t> UNICORE </a:t>
            </a:r>
            <a:r>
              <a:rPr lang="de-DE" altLang="de-DE" sz="1999" dirty="0" err="1" smtClean="0">
                <a:solidFill>
                  <a:srgbClr val="00477B"/>
                </a:solidFill>
                <a:ea typeface="ＭＳ Ｐゴシック" charset="-128"/>
              </a:rPr>
              <a:t>servers</a:t>
            </a:r>
            <a:endParaRPr lang="de-DE" altLang="de-DE" sz="1999" dirty="0" smtClean="0">
              <a:solidFill>
                <a:srgbClr val="00477B"/>
              </a:solidFill>
              <a:ea typeface="ＭＳ Ｐゴシック" charset="-128"/>
            </a:endParaRPr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468313" y="279400"/>
            <a:ext cx="7127875" cy="46672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77B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77B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77B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77B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77B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77B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77B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77B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77B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de-DE" kern="0" dirty="0" smtClean="0">
                <a:cs typeface="+mj-cs"/>
              </a:rPr>
              <a:t>Infrastructure </a:t>
            </a:r>
            <a:r>
              <a:rPr lang="de-DE" kern="0" dirty="0" err="1" smtClean="0">
                <a:cs typeface="+mj-cs"/>
              </a:rPr>
              <a:t>and</a:t>
            </a:r>
            <a:r>
              <a:rPr lang="de-DE" kern="0" dirty="0" smtClean="0">
                <a:cs typeface="+mj-cs"/>
              </a:rPr>
              <a:t> Service (1.1)</a:t>
            </a:r>
            <a:endParaRPr lang="de-DE" kern="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92904526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538" y="696913"/>
            <a:ext cx="2976562" cy="105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477838" y="912813"/>
            <a:ext cx="6843712" cy="298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38138" indent="-338138">
              <a:tabLst>
                <a:tab pos="338138" algn="l"/>
                <a:tab pos="1252538" algn="l"/>
                <a:tab pos="2166938" algn="l"/>
                <a:tab pos="3081338" algn="l"/>
                <a:tab pos="3995738" algn="l"/>
                <a:tab pos="4910138" algn="l"/>
                <a:tab pos="5824538" algn="l"/>
                <a:tab pos="6738938" algn="l"/>
                <a:tab pos="7653338" algn="l"/>
                <a:tab pos="8567738" algn="l"/>
                <a:tab pos="9482138" algn="l"/>
                <a:tab pos="103965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39775" indent="-282575">
              <a:tabLst>
                <a:tab pos="338138" algn="l"/>
                <a:tab pos="1252538" algn="l"/>
                <a:tab pos="2166938" algn="l"/>
                <a:tab pos="3081338" algn="l"/>
                <a:tab pos="3995738" algn="l"/>
                <a:tab pos="4910138" algn="l"/>
                <a:tab pos="5824538" algn="l"/>
                <a:tab pos="6738938" algn="l"/>
                <a:tab pos="7653338" algn="l"/>
                <a:tab pos="8567738" algn="l"/>
                <a:tab pos="9482138" algn="l"/>
                <a:tab pos="103965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338138" algn="l"/>
                <a:tab pos="1252538" algn="l"/>
                <a:tab pos="2166938" algn="l"/>
                <a:tab pos="3081338" algn="l"/>
                <a:tab pos="3995738" algn="l"/>
                <a:tab pos="4910138" algn="l"/>
                <a:tab pos="5824538" algn="l"/>
                <a:tab pos="6738938" algn="l"/>
                <a:tab pos="7653338" algn="l"/>
                <a:tab pos="8567738" algn="l"/>
                <a:tab pos="9482138" algn="l"/>
                <a:tab pos="103965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338138" algn="l"/>
                <a:tab pos="1252538" algn="l"/>
                <a:tab pos="2166938" algn="l"/>
                <a:tab pos="3081338" algn="l"/>
                <a:tab pos="3995738" algn="l"/>
                <a:tab pos="4910138" algn="l"/>
                <a:tab pos="5824538" algn="l"/>
                <a:tab pos="6738938" algn="l"/>
                <a:tab pos="7653338" algn="l"/>
                <a:tab pos="8567738" algn="l"/>
                <a:tab pos="9482138" algn="l"/>
                <a:tab pos="103965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338138" algn="l"/>
                <a:tab pos="1252538" algn="l"/>
                <a:tab pos="2166938" algn="l"/>
                <a:tab pos="3081338" algn="l"/>
                <a:tab pos="3995738" algn="l"/>
                <a:tab pos="4910138" algn="l"/>
                <a:tab pos="5824538" algn="l"/>
                <a:tab pos="6738938" algn="l"/>
                <a:tab pos="7653338" algn="l"/>
                <a:tab pos="8567738" algn="l"/>
                <a:tab pos="9482138" algn="l"/>
                <a:tab pos="103965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1252538" algn="l"/>
                <a:tab pos="2166938" algn="l"/>
                <a:tab pos="3081338" algn="l"/>
                <a:tab pos="3995738" algn="l"/>
                <a:tab pos="4910138" algn="l"/>
                <a:tab pos="5824538" algn="l"/>
                <a:tab pos="6738938" algn="l"/>
                <a:tab pos="7653338" algn="l"/>
                <a:tab pos="8567738" algn="l"/>
                <a:tab pos="9482138" algn="l"/>
                <a:tab pos="103965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1252538" algn="l"/>
                <a:tab pos="2166938" algn="l"/>
                <a:tab pos="3081338" algn="l"/>
                <a:tab pos="3995738" algn="l"/>
                <a:tab pos="4910138" algn="l"/>
                <a:tab pos="5824538" algn="l"/>
                <a:tab pos="6738938" algn="l"/>
                <a:tab pos="7653338" algn="l"/>
                <a:tab pos="8567738" algn="l"/>
                <a:tab pos="9482138" algn="l"/>
                <a:tab pos="103965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1252538" algn="l"/>
                <a:tab pos="2166938" algn="l"/>
                <a:tab pos="3081338" algn="l"/>
                <a:tab pos="3995738" algn="l"/>
                <a:tab pos="4910138" algn="l"/>
                <a:tab pos="5824538" algn="l"/>
                <a:tab pos="6738938" algn="l"/>
                <a:tab pos="7653338" algn="l"/>
                <a:tab pos="8567738" algn="l"/>
                <a:tab pos="9482138" algn="l"/>
                <a:tab pos="103965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1252538" algn="l"/>
                <a:tab pos="2166938" algn="l"/>
                <a:tab pos="3081338" algn="l"/>
                <a:tab pos="3995738" algn="l"/>
                <a:tab pos="4910138" algn="l"/>
                <a:tab pos="5824538" algn="l"/>
                <a:tab pos="6738938" algn="l"/>
                <a:tab pos="7653338" algn="l"/>
                <a:tab pos="8567738" algn="l"/>
                <a:tab pos="9482138" algn="l"/>
                <a:tab pos="103965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500"/>
              </a:spcBef>
              <a:buClr>
                <a:srgbClr val="00477B"/>
              </a:buClr>
              <a:buFont typeface="Arial" panose="020B0604020202020204" pitchFamily="34" charset="0"/>
              <a:buChar char="•"/>
            </a:pPr>
            <a:r>
              <a:rPr lang="en-US" altLang="de-DE" sz="1900">
                <a:solidFill>
                  <a:srgbClr val="00477B"/>
                </a:solidFill>
              </a:rPr>
              <a:t>Planned features towards 8.0</a:t>
            </a:r>
          </a:p>
          <a:p>
            <a:pPr lvl="1" eaLnBrk="1" hangingPunct="1">
              <a:spcBef>
                <a:spcPts val="500"/>
              </a:spcBef>
              <a:buFont typeface="Times New Roman" panose="02020603050405020304" pitchFamily="18" charset="0"/>
              <a:buChar char="–"/>
            </a:pPr>
            <a:r>
              <a:rPr lang="en-US" altLang="de-DE" sz="1900">
                <a:solidFill>
                  <a:srgbClr val="00477B"/>
                </a:solidFill>
              </a:rPr>
              <a:t>Improve support for heterogeneous clusters</a:t>
            </a:r>
          </a:p>
          <a:p>
            <a:pPr lvl="1" eaLnBrk="1" hangingPunct="1">
              <a:spcBef>
                <a:spcPts val="500"/>
              </a:spcBef>
              <a:buFont typeface="Times New Roman" panose="02020603050405020304" pitchFamily="18" charset="0"/>
              <a:buChar char="–"/>
            </a:pPr>
            <a:r>
              <a:rPr lang="en-US" altLang="de-DE" sz="1900">
                <a:solidFill>
                  <a:srgbClr val="00477B"/>
                </a:solidFill>
              </a:rPr>
              <a:t>Improve existing OpenStack support</a:t>
            </a:r>
          </a:p>
          <a:p>
            <a:pPr lvl="1" eaLnBrk="1" hangingPunct="1">
              <a:spcBef>
                <a:spcPts val="500"/>
              </a:spcBef>
              <a:buFont typeface="Times New Roman" panose="02020603050405020304" pitchFamily="18" charset="0"/>
              <a:buChar char="–"/>
            </a:pPr>
            <a:r>
              <a:rPr lang="en-US" altLang="de-DE" sz="1900">
                <a:solidFill>
                  <a:srgbClr val="00477B"/>
                </a:solidFill>
              </a:rPr>
              <a:t>Python Client API</a:t>
            </a:r>
          </a:p>
          <a:p>
            <a:pPr lvl="1" eaLnBrk="1" hangingPunct="1">
              <a:spcBef>
                <a:spcPts val="500"/>
              </a:spcBef>
              <a:buFont typeface="Times New Roman" panose="02020603050405020304" pitchFamily="18" charset="0"/>
              <a:buChar char="–"/>
            </a:pPr>
            <a:r>
              <a:rPr lang="en-US" altLang="de-DE" sz="1900">
                <a:solidFill>
                  <a:srgbClr val="00477B"/>
                </a:solidFill>
              </a:rPr>
              <a:t>Secure interaction with Docker</a:t>
            </a:r>
          </a:p>
          <a:p>
            <a:pPr lvl="1" eaLnBrk="1" hangingPunct="1">
              <a:spcBef>
                <a:spcPts val="500"/>
              </a:spcBef>
              <a:buFont typeface="Times New Roman" panose="02020603050405020304" pitchFamily="18" charset="0"/>
              <a:buChar char="–"/>
            </a:pPr>
            <a:r>
              <a:rPr lang="en-US" altLang="de-DE" sz="1900">
                <a:solidFill>
                  <a:srgbClr val="00477B"/>
                </a:solidFill>
              </a:rPr>
              <a:t>Job execution on Amazon EC2 systems</a:t>
            </a:r>
          </a:p>
          <a:p>
            <a:pPr eaLnBrk="1" hangingPunct="1">
              <a:spcBef>
                <a:spcPts val="500"/>
              </a:spcBef>
            </a:pPr>
            <a:endParaRPr lang="de-DE" altLang="de-DE" sz="1900">
              <a:solidFill>
                <a:srgbClr val="00477B"/>
              </a:solidFill>
            </a:endParaRPr>
          </a:p>
          <a:p>
            <a:pPr lvl="1" eaLnBrk="1" hangingPunct="1">
              <a:spcBef>
                <a:spcPts val="450"/>
              </a:spcBef>
            </a:pPr>
            <a:endParaRPr lang="de-DE" altLang="de-DE">
              <a:solidFill>
                <a:srgbClr val="00477B"/>
              </a:solidFill>
            </a:endParaRPr>
          </a:p>
          <a:p>
            <a:pPr eaLnBrk="1" hangingPunct="1">
              <a:spcBef>
                <a:spcPts val="500"/>
              </a:spcBef>
            </a:pPr>
            <a:endParaRPr lang="de-DE" altLang="de-DE">
              <a:solidFill>
                <a:srgbClr val="00477B"/>
              </a:solidFill>
            </a:endParaRPr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468313" y="279400"/>
            <a:ext cx="7127875" cy="46672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77B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77B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77B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77B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77B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77B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77B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77B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77B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de-DE" kern="0" dirty="0" smtClean="0">
                <a:cs typeface="+mj-cs"/>
              </a:rPr>
              <a:t>Infrastructure </a:t>
            </a:r>
            <a:r>
              <a:rPr lang="de-DE" kern="0" dirty="0" err="1" smtClean="0">
                <a:cs typeface="+mj-cs"/>
              </a:rPr>
              <a:t>and</a:t>
            </a:r>
            <a:r>
              <a:rPr lang="de-DE" kern="0" dirty="0" smtClean="0">
                <a:cs typeface="+mj-cs"/>
              </a:rPr>
              <a:t> Service (1.2)</a:t>
            </a:r>
            <a:endParaRPr lang="de-DE" kern="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36161817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>
                <a:cs typeface="+mj-cs"/>
              </a:rPr>
              <a:t>Infrastructure </a:t>
            </a:r>
            <a:r>
              <a:rPr lang="de-DE" dirty="0" err="1">
                <a:cs typeface="+mj-cs"/>
              </a:rPr>
              <a:t>and</a:t>
            </a:r>
            <a:r>
              <a:rPr lang="de-DE" dirty="0">
                <a:cs typeface="+mj-cs"/>
              </a:rPr>
              <a:t> Service (</a:t>
            </a:r>
            <a:r>
              <a:rPr lang="de-DE" dirty="0" smtClean="0">
                <a:cs typeface="+mj-cs"/>
              </a:rPr>
              <a:t>2.1)</a:t>
            </a:r>
            <a:endParaRPr lang="de-DE" dirty="0">
              <a:cs typeface="+mj-cs"/>
            </a:endParaRPr>
          </a:p>
        </p:txBody>
      </p:sp>
      <p:sp>
        <p:nvSpPr>
          <p:cNvPr id="5123" name="Inhaltsplatzhalter 2"/>
          <p:cNvSpPr>
            <a:spLocks noGrp="1"/>
          </p:cNvSpPr>
          <p:nvPr>
            <p:ph idx="1"/>
          </p:nvPr>
        </p:nvSpPr>
        <p:spPr>
          <a:xfrm>
            <a:off x="479425" y="912813"/>
            <a:ext cx="9145588" cy="4248150"/>
          </a:xfrm>
        </p:spPr>
        <p:txBody>
          <a:bodyPr/>
          <a:lstStyle/>
          <a:p>
            <a:pPr>
              <a:defRPr/>
            </a:pPr>
            <a:r>
              <a:rPr lang="de-DE" dirty="0" smtClean="0">
                <a:cs typeface="+mn-cs"/>
              </a:rPr>
              <a:t>Releases </a:t>
            </a:r>
            <a:r>
              <a:rPr lang="de-DE" dirty="0" err="1" smtClean="0">
                <a:cs typeface="+mn-cs"/>
              </a:rPr>
              <a:t>of</a:t>
            </a:r>
            <a:r>
              <a:rPr lang="de-DE" dirty="0" smtClean="0">
                <a:cs typeface="+mn-cs"/>
              </a:rPr>
              <a:t> </a:t>
            </a:r>
            <a:r>
              <a:rPr lang="de-DE" dirty="0" err="1" smtClean="0">
                <a:cs typeface="+mn-cs"/>
              </a:rPr>
              <a:t>versions</a:t>
            </a:r>
            <a:r>
              <a:rPr lang="de-DE" dirty="0" smtClean="0">
                <a:cs typeface="+mn-cs"/>
              </a:rPr>
              <a:t> 1.3</a:t>
            </a:r>
            <a:endParaRPr lang="de-DE" dirty="0">
              <a:cs typeface="+mn-cs"/>
            </a:endParaRPr>
          </a:p>
          <a:p>
            <a:pPr lvl="1">
              <a:buFont typeface="Arial" charset="0"/>
              <a:buChar char="•"/>
              <a:defRPr/>
            </a:pPr>
            <a:r>
              <a:rPr lang="de-DE" dirty="0" smtClean="0"/>
              <a:t>Support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transformation</a:t>
            </a:r>
            <a:r>
              <a:rPr lang="de-DE" dirty="0" smtClean="0"/>
              <a:t> </a:t>
            </a:r>
            <a:r>
              <a:rPr lang="de-DE" dirty="0" err="1" smtClean="0"/>
              <a:t>before</a:t>
            </a:r>
            <a:r>
              <a:rPr lang="de-DE" dirty="0" smtClean="0"/>
              <a:t> </a:t>
            </a:r>
            <a:r>
              <a:rPr lang="de-DE" dirty="0" err="1" smtClean="0"/>
              <a:t>download</a:t>
            </a:r>
            <a:endParaRPr lang="de-DE" dirty="0" smtClean="0"/>
          </a:p>
          <a:p>
            <a:pPr lvl="1">
              <a:buFont typeface="Arial" charset="0"/>
              <a:buChar char="•"/>
              <a:defRPr/>
            </a:pPr>
            <a:r>
              <a:rPr lang="de-DE" dirty="0" err="1" smtClean="0"/>
              <a:t>Direct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access</a:t>
            </a:r>
            <a:r>
              <a:rPr lang="de-DE" dirty="0" smtClean="0"/>
              <a:t> via REST </a:t>
            </a:r>
            <a:r>
              <a:rPr lang="de-DE" dirty="0" err="1" smtClean="0"/>
              <a:t>interfaces</a:t>
            </a:r>
            <a:endParaRPr lang="de-DE" dirty="0" smtClean="0"/>
          </a:p>
          <a:p>
            <a:pPr lvl="1">
              <a:buFont typeface="Arial" charset="0"/>
              <a:buChar char="•"/>
              <a:defRPr/>
            </a:pPr>
            <a:r>
              <a:rPr lang="de-DE" dirty="0" err="1" smtClean="0"/>
              <a:t>Possibility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provide</a:t>
            </a:r>
            <a:r>
              <a:rPr lang="de-DE" dirty="0" smtClean="0"/>
              <a:t> </a:t>
            </a:r>
            <a:r>
              <a:rPr lang="de-DE" dirty="0" err="1" smtClean="0"/>
              <a:t>public</a:t>
            </a:r>
            <a:r>
              <a:rPr lang="de-DE" dirty="0" smtClean="0"/>
              <a:t> </a:t>
            </a:r>
            <a:r>
              <a:rPr lang="de-DE" dirty="0" err="1" smtClean="0"/>
              <a:t>access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endParaRPr lang="de-DE" dirty="0" smtClean="0"/>
          </a:p>
          <a:p>
            <a:pPr lvl="1">
              <a:buFont typeface="Arial" charset="0"/>
              <a:buChar char="•"/>
              <a:defRPr/>
            </a:pPr>
            <a:r>
              <a:rPr lang="de-DE" dirty="0" smtClean="0"/>
              <a:t>Performance </a:t>
            </a:r>
            <a:r>
              <a:rPr lang="de-DE" dirty="0" err="1" smtClean="0"/>
              <a:t>improvements</a:t>
            </a:r>
            <a:endParaRPr lang="de-DE" dirty="0" smtClean="0"/>
          </a:p>
          <a:p>
            <a:pPr marL="457200" lvl="1" indent="0">
              <a:buFont typeface="Arial" charset="0"/>
              <a:buNone/>
              <a:defRPr/>
            </a:pPr>
            <a:endParaRPr lang="de-DE" dirty="0"/>
          </a:p>
          <a:p>
            <a:pPr>
              <a:defRPr/>
            </a:pPr>
            <a:r>
              <a:rPr lang="de-DE" dirty="0" err="1" smtClean="0">
                <a:cs typeface="+mn-cs"/>
              </a:rPr>
              <a:t>Preparation</a:t>
            </a:r>
            <a:r>
              <a:rPr lang="de-DE" dirty="0" smtClean="0">
                <a:cs typeface="+mn-cs"/>
              </a:rPr>
              <a:t> </a:t>
            </a:r>
            <a:r>
              <a:rPr lang="de-DE" dirty="0" err="1" smtClean="0">
                <a:cs typeface="+mn-cs"/>
              </a:rPr>
              <a:t>of</a:t>
            </a:r>
            <a:r>
              <a:rPr lang="de-DE" dirty="0" smtClean="0">
                <a:cs typeface="+mn-cs"/>
              </a:rPr>
              <a:t> </a:t>
            </a:r>
            <a:r>
              <a:rPr lang="de-DE" dirty="0" err="1" smtClean="0">
                <a:cs typeface="+mn-cs"/>
              </a:rPr>
              <a:t>version</a:t>
            </a:r>
            <a:r>
              <a:rPr lang="de-DE" dirty="0" smtClean="0">
                <a:cs typeface="+mn-cs"/>
              </a:rPr>
              <a:t> 1.4</a:t>
            </a:r>
          </a:p>
          <a:p>
            <a:pPr lvl="1">
              <a:buFont typeface="Arial" charset="0"/>
              <a:buChar char="•"/>
              <a:defRPr/>
            </a:pPr>
            <a:r>
              <a:rPr lang="de-DE" dirty="0" smtClean="0"/>
              <a:t>Integration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audit</a:t>
            </a:r>
            <a:r>
              <a:rPr lang="de-DE" dirty="0" smtClean="0"/>
              <a:t> </a:t>
            </a:r>
            <a:r>
              <a:rPr lang="de-DE" dirty="0" err="1" smtClean="0"/>
              <a:t>functionalities</a:t>
            </a:r>
            <a:endParaRPr lang="de-DE" dirty="0" smtClean="0"/>
          </a:p>
          <a:p>
            <a:pPr lvl="1">
              <a:buFont typeface="Arial" charset="0"/>
              <a:buChar char="•"/>
              <a:defRPr/>
            </a:pPr>
            <a:r>
              <a:rPr lang="de-DE" dirty="0"/>
              <a:t>Implementation </a:t>
            </a:r>
            <a:r>
              <a:rPr lang="de-DE" dirty="0" err="1"/>
              <a:t>of</a:t>
            </a:r>
            <a:r>
              <a:rPr lang="de-DE" dirty="0"/>
              <a:t> METS </a:t>
            </a:r>
            <a:r>
              <a:rPr lang="de-DE" dirty="0" err="1"/>
              <a:t>export</a:t>
            </a:r>
            <a:endParaRPr lang="de-DE" dirty="0"/>
          </a:p>
          <a:p>
            <a:pPr lvl="1">
              <a:buFont typeface="Arial" charset="0"/>
              <a:buChar char="•"/>
              <a:defRPr/>
            </a:pPr>
            <a:r>
              <a:rPr lang="de-DE" dirty="0" smtClean="0"/>
              <a:t>Implementation </a:t>
            </a:r>
            <a:r>
              <a:rPr lang="de-DE" dirty="0" err="1" smtClean="0"/>
              <a:t>of</a:t>
            </a:r>
            <a:r>
              <a:rPr lang="de-DE" dirty="0" smtClean="0"/>
              <a:t> OAI-PMH </a:t>
            </a:r>
            <a:r>
              <a:rPr lang="de-DE" dirty="0" err="1" smtClean="0"/>
              <a:t>support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metadata</a:t>
            </a:r>
            <a:r>
              <a:rPr lang="de-DE" dirty="0" smtClean="0"/>
              <a:t> </a:t>
            </a:r>
            <a:r>
              <a:rPr lang="de-DE" dirty="0" err="1" smtClean="0"/>
              <a:t>harvesting</a:t>
            </a:r>
            <a:endParaRPr lang="de-DE" dirty="0" smtClean="0"/>
          </a:p>
          <a:p>
            <a:pPr lvl="1">
              <a:buFont typeface="Arial" charset="0"/>
              <a:buChar char="•"/>
              <a:defRPr/>
            </a:pPr>
            <a:r>
              <a:rPr lang="de-DE" dirty="0" smtClean="0"/>
              <a:t>More flexible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access</a:t>
            </a:r>
            <a:endParaRPr lang="de-DE" dirty="0" smtClean="0"/>
          </a:p>
          <a:p>
            <a:pPr lvl="1">
              <a:buFont typeface="Arial" charset="0"/>
              <a:buChar char="•"/>
              <a:defRPr/>
            </a:pPr>
            <a:r>
              <a:rPr lang="de-DE" dirty="0" err="1" smtClean="0"/>
              <a:t>Configurable</a:t>
            </a:r>
            <a:r>
              <a:rPr lang="de-DE" dirty="0" smtClean="0"/>
              <a:t> </a:t>
            </a:r>
            <a:r>
              <a:rPr lang="de-DE" dirty="0" err="1" smtClean="0"/>
              <a:t>authentication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authorization</a:t>
            </a:r>
            <a:endParaRPr lang="de-DE" dirty="0" smtClean="0"/>
          </a:p>
          <a:p>
            <a:pPr lvl="1">
              <a:buFont typeface="Arial" charset="0"/>
              <a:buChar char="•"/>
              <a:defRPr/>
            </a:pPr>
            <a:endParaRPr lang="de-DE" dirty="0"/>
          </a:p>
          <a:p>
            <a:pPr>
              <a:defRPr/>
            </a:pPr>
            <a:endParaRPr lang="de-DE" dirty="0">
              <a:cs typeface="+mn-cs"/>
            </a:endParaRPr>
          </a:p>
        </p:txBody>
      </p:sp>
      <p:pic>
        <p:nvPicPr>
          <p:cNvPr id="10243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1344613"/>
            <a:ext cx="1717675" cy="171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575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Infrastructure </a:t>
            </a:r>
            <a:r>
              <a:rPr lang="de-DE" dirty="0" err="1"/>
              <a:t>and</a:t>
            </a:r>
            <a:r>
              <a:rPr lang="de-DE" dirty="0"/>
              <a:t> Service (</a:t>
            </a:r>
            <a:r>
              <a:rPr lang="de-DE" dirty="0" smtClean="0"/>
              <a:t>2.2)</a:t>
            </a:r>
            <a:endParaRPr lang="de-DE" dirty="0">
              <a:cs typeface="+mj-cs"/>
            </a:endParaRPr>
          </a:p>
        </p:txBody>
      </p:sp>
      <p:sp>
        <p:nvSpPr>
          <p:cNvPr id="10" name="Inhaltsplatzhalter 2"/>
          <p:cNvSpPr>
            <a:spLocks noGrp="1"/>
          </p:cNvSpPr>
          <p:nvPr>
            <p:ph idx="1"/>
          </p:nvPr>
        </p:nvSpPr>
        <p:spPr>
          <a:xfrm>
            <a:off x="479425" y="912813"/>
            <a:ext cx="9145588" cy="4105275"/>
          </a:xfrm>
        </p:spPr>
        <p:txBody>
          <a:bodyPr/>
          <a:lstStyle/>
          <a:p>
            <a:pPr>
              <a:defRPr/>
            </a:pPr>
            <a:r>
              <a:rPr lang="en-US" altLang="de-DE" dirty="0" smtClean="0">
                <a:ea typeface="+mn-ea"/>
                <a:cs typeface="+mn-cs"/>
              </a:rPr>
              <a:t>Implementation of Data Workflow Service use cases</a:t>
            </a:r>
          </a:p>
          <a:p>
            <a:pPr lvl="1">
              <a:buFont typeface="Arial" charset="0"/>
              <a:buChar char="•"/>
              <a:defRPr/>
            </a:pPr>
            <a:r>
              <a:rPr lang="en-US" altLang="de-DE" dirty="0" smtClean="0">
                <a:ea typeface="+mn-ea"/>
              </a:rPr>
              <a:t>NORDR, </a:t>
            </a:r>
            <a:r>
              <a:rPr lang="en-US" altLang="de-DE" dirty="0" err="1" smtClean="0">
                <a:ea typeface="+mn-ea"/>
              </a:rPr>
              <a:t>CodiHub</a:t>
            </a:r>
            <a:r>
              <a:rPr lang="en-US" altLang="de-DE" dirty="0" smtClean="0">
                <a:ea typeface="+mn-ea"/>
              </a:rPr>
              <a:t>, </a:t>
            </a:r>
            <a:r>
              <a:rPr lang="en-US" altLang="de-DE" dirty="0" err="1" smtClean="0">
                <a:ea typeface="+mn-ea"/>
              </a:rPr>
              <a:t>MASi</a:t>
            </a:r>
            <a:endParaRPr lang="en-US" altLang="de-DE" dirty="0" smtClean="0">
              <a:ea typeface="+mn-ea"/>
            </a:endParaRPr>
          </a:p>
          <a:p>
            <a:pPr lvl="1">
              <a:buFont typeface="Arial" charset="0"/>
              <a:buChar char="•"/>
              <a:defRPr/>
            </a:pPr>
            <a:r>
              <a:rPr lang="en-US" altLang="de-DE" dirty="0" smtClean="0">
                <a:ea typeface="+mn-ea"/>
              </a:rPr>
              <a:t>Evaluation and </a:t>
            </a:r>
            <a:r>
              <a:rPr lang="en-US" altLang="de-DE" dirty="0" err="1" smtClean="0">
                <a:ea typeface="+mn-ea"/>
              </a:rPr>
              <a:t>bugfixing</a:t>
            </a:r>
            <a:endParaRPr lang="en-US" altLang="de-DE" dirty="0" smtClean="0">
              <a:ea typeface="+mn-ea"/>
            </a:endParaRPr>
          </a:p>
          <a:p>
            <a:pPr lvl="1">
              <a:buFont typeface="Arial" charset="0"/>
              <a:buChar char="•"/>
              <a:defRPr/>
            </a:pPr>
            <a:endParaRPr lang="en-US" altLang="de-DE" dirty="0" smtClean="0">
              <a:ea typeface="ＭＳ Ｐゴシック" pitchFamily="34" charset="-128"/>
            </a:endParaRPr>
          </a:p>
          <a:p>
            <a:pPr>
              <a:defRPr/>
            </a:pPr>
            <a:r>
              <a:rPr lang="de-DE" altLang="de-DE" dirty="0" smtClean="0">
                <a:ea typeface="+mn-ea"/>
                <a:cs typeface="+mn-cs"/>
              </a:rPr>
              <a:t>Evaluation (</a:t>
            </a:r>
            <a:r>
              <a:rPr lang="de-DE" altLang="de-DE" dirty="0" err="1" smtClean="0">
                <a:ea typeface="+mn-ea"/>
                <a:cs typeface="+mn-cs"/>
              </a:rPr>
              <a:t>and</a:t>
            </a:r>
            <a:r>
              <a:rPr lang="de-DE" altLang="de-DE" dirty="0" smtClean="0">
                <a:ea typeface="+mn-ea"/>
                <a:cs typeface="+mn-cs"/>
              </a:rPr>
              <a:t> </a:t>
            </a:r>
            <a:r>
              <a:rPr lang="de-DE" altLang="de-DE" dirty="0" err="1" smtClean="0">
                <a:ea typeface="+mn-ea"/>
                <a:cs typeface="+mn-cs"/>
              </a:rPr>
              <a:t>realization</a:t>
            </a:r>
            <a:r>
              <a:rPr lang="de-DE" altLang="de-DE" dirty="0" smtClean="0">
                <a:ea typeface="+mn-ea"/>
                <a:cs typeface="+mn-cs"/>
              </a:rPr>
              <a:t>?) </a:t>
            </a:r>
            <a:r>
              <a:rPr lang="de-DE" altLang="de-DE" dirty="0" err="1" smtClean="0">
                <a:ea typeface="+mn-ea"/>
                <a:cs typeface="+mn-cs"/>
              </a:rPr>
              <a:t>of</a:t>
            </a:r>
            <a:r>
              <a:rPr lang="de-DE" altLang="de-DE" dirty="0" smtClean="0">
                <a:ea typeface="+mn-ea"/>
                <a:cs typeface="+mn-cs"/>
              </a:rPr>
              <a:t> UNICORE </a:t>
            </a:r>
            <a:r>
              <a:rPr lang="de-DE" altLang="de-DE" dirty="0" err="1" smtClean="0">
                <a:ea typeface="+mn-ea"/>
                <a:cs typeface="+mn-cs"/>
              </a:rPr>
              <a:t>integration</a:t>
            </a:r>
            <a:r>
              <a:rPr lang="de-DE" altLang="de-DE" dirty="0" smtClean="0">
                <a:ea typeface="+mn-ea"/>
                <a:cs typeface="+mn-cs"/>
              </a:rPr>
              <a:t> </a:t>
            </a:r>
            <a:r>
              <a:rPr lang="de-DE" altLang="de-DE" dirty="0" err="1" smtClean="0">
                <a:ea typeface="+mn-ea"/>
                <a:cs typeface="+mn-cs"/>
              </a:rPr>
              <a:t>into</a:t>
            </a:r>
            <a:r>
              <a:rPr lang="de-DE" altLang="de-DE" dirty="0" smtClean="0">
                <a:ea typeface="+mn-ea"/>
                <a:cs typeface="+mn-cs"/>
              </a:rPr>
              <a:t> </a:t>
            </a:r>
            <a:br>
              <a:rPr lang="de-DE" altLang="de-DE" dirty="0" smtClean="0">
                <a:ea typeface="+mn-ea"/>
                <a:cs typeface="+mn-cs"/>
              </a:rPr>
            </a:br>
            <a:r>
              <a:rPr lang="de-DE" altLang="de-DE" dirty="0" smtClean="0">
                <a:ea typeface="+mn-ea"/>
                <a:cs typeface="+mn-cs"/>
              </a:rPr>
              <a:t>Data Workflow Service</a:t>
            </a:r>
          </a:p>
          <a:p>
            <a:pPr lvl="1">
              <a:buFont typeface="Arial" charset="0"/>
              <a:buChar char="•"/>
              <a:defRPr/>
            </a:pPr>
            <a:r>
              <a:rPr lang="de-DE" altLang="de-DE" dirty="0" smtClean="0">
                <a:ea typeface="+mn-ea"/>
              </a:rPr>
              <a:t>Relevant </a:t>
            </a:r>
            <a:r>
              <a:rPr lang="de-DE" altLang="de-DE" dirty="0" err="1" smtClean="0">
                <a:ea typeface="+mn-ea"/>
              </a:rPr>
              <a:t>for</a:t>
            </a:r>
            <a:r>
              <a:rPr lang="de-DE" altLang="de-DE" dirty="0" smtClean="0">
                <a:ea typeface="+mn-ea"/>
              </a:rPr>
              <a:t> DFG </a:t>
            </a:r>
            <a:r>
              <a:rPr lang="de-DE" altLang="de-DE" dirty="0" err="1" smtClean="0">
                <a:ea typeface="+mn-ea"/>
              </a:rPr>
              <a:t>project</a:t>
            </a:r>
            <a:r>
              <a:rPr lang="de-DE" altLang="de-DE" dirty="0" smtClean="0">
                <a:ea typeface="+mn-ea"/>
              </a:rPr>
              <a:t> </a:t>
            </a:r>
            <a:r>
              <a:rPr lang="de-DE" altLang="de-DE" dirty="0" err="1" smtClean="0">
                <a:ea typeface="+mn-ea"/>
              </a:rPr>
              <a:t>MASi</a:t>
            </a:r>
            <a:endParaRPr lang="de-DE" altLang="de-DE" dirty="0" smtClean="0">
              <a:ea typeface="+mn-ea"/>
            </a:endParaRPr>
          </a:p>
          <a:p>
            <a:pPr lvl="1">
              <a:buFont typeface="Arial" charset="0"/>
              <a:buChar char="•"/>
              <a:defRPr/>
            </a:pPr>
            <a:r>
              <a:rPr lang="de-DE" altLang="de-DE" dirty="0" smtClean="0">
                <a:ea typeface="+mn-ea"/>
              </a:rPr>
              <a:t>Basic </a:t>
            </a:r>
            <a:r>
              <a:rPr lang="de-DE" altLang="de-DE" dirty="0" err="1" smtClean="0">
                <a:ea typeface="+mn-ea"/>
              </a:rPr>
              <a:t>single</a:t>
            </a:r>
            <a:r>
              <a:rPr lang="de-DE" altLang="de-DE" dirty="0" smtClean="0">
                <a:ea typeface="+mn-ea"/>
              </a:rPr>
              <a:t> </a:t>
            </a:r>
            <a:r>
              <a:rPr lang="de-DE" altLang="de-DE" dirty="0" err="1" smtClean="0">
                <a:ea typeface="+mn-ea"/>
              </a:rPr>
              <a:t>job</a:t>
            </a:r>
            <a:r>
              <a:rPr lang="de-DE" altLang="de-DE" dirty="0" smtClean="0">
                <a:ea typeface="+mn-ea"/>
              </a:rPr>
              <a:t> </a:t>
            </a:r>
            <a:r>
              <a:rPr lang="de-DE" altLang="de-DE" dirty="0" err="1" smtClean="0">
                <a:ea typeface="+mn-ea"/>
              </a:rPr>
              <a:t>submission</a:t>
            </a:r>
            <a:endParaRPr lang="de-DE" altLang="de-DE" dirty="0" smtClean="0">
              <a:ea typeface="+mn-ea"/>
            </a:endParaRPr>
          </a:p>
          <a:p>
            <a:pPr>
              <a:defRPr/>
            </a:pPr>
            <a:endParaRPr lang="de-DE" altLang="de-DE" dirty="0" smtClean="0">
              <a:ea typeface="+mn-ea"/>
              <a:cs typeface="+mn-cs"/>
            </a:endParaRPr>
          </a:p>
          <a:p>
            <a:pPr marL="457200" lvl="1" indent="0">
              <a:buFont typeface="Arial" charset="0"/>
              <a:buNone/>
              <a:defRPr/>
            </a:pPr>
            <a:endParaRPr lang="de-DE" altLang="de-DE" dirty="0" smtClean="0"/>
          </a:p>
          <a:p>
            <a:pPr>
              <a:defRPr/>
            </a:pPr>
            <a:endParaRPr lang="de-DE" altLang="de-DE" dirty="0" smtClean="0">
              <a:ea typeface="+mn-ea"/>
              <a:cs typeface="+mn-cs"/>
            </a:endParaRPr>
          </a:p>
        </p:txBody>
      </p:sp>
      <p:pic>
        <p:nvPicPr>
          <p:cNvPr id="1126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263" y="4010025"/>
            <a:ext cx="2979737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1344613"/>
            <a:ext cx="1717675" cy="171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340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68275"/>
            <a:ext cx="6911975" cy="687388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mtClean="0">
                <a:ea typeface="ＭＳ Ｐゴシック" panose="020B0600070205080204" pitchFamily="34" charset="-128"/>
              </a:rPr>
              <a:t>Execution of large data-driven workflows</a:t>
            </a:r>
            <a:endParaRPr lang="de-DE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912813"/>
            <a:ext cx="8675687" cy="2952750"/>
          </a:xfrm>
        </p:spPr>
        <p:txBody>
          <a:bodyPr/>
          <a:lstStyle/>
          <a:p>
            <a:pPr marL="279400" indent="-279400">
              <a:buClr>
                <a:srgbClr val="00477B"/>
              </a:buClr>
              <a:tabLst>
                <a:tab pos="279400" algn="l"/>
                <a:tab pos="366713" algn="l"/>
                <a:tab pos="741363" algn="l"/>
                <a:tab pos="1116013" algn="l"/>
                <a:tab pos="1490663" algn="l"/>
                <a:tab pos="1863725" algn="l"/>
                <a:tab pos="2238375" algn="l"/>
                <a:tab pos="2613025" algn="l"/>
                <a:tab pos="2987675" algn="l"/>
                <a:tab pos="3362325" algn="l"/>
                <a:tab pos="3736975" algn="l"/>
                <a:tab pos="4110038" algn="l"/>
                <a:tab pos="4484688" algn="l"/>
                <a:tab pos="4859338" algn="l"/>
                <a:tab pos="5233988" algn="l"/>
                <a:tab pos="5608638" algn="l"/>
                <a:tab pos="5983288" algn="l"/>
                <a:tab pos="6356350" algn="l"/>
                <a:tab pos="6731000" algn="l"/>
                <a:tab pos="7105650" algn="l"/>
                <a:tab pos="7480300" algn="l"/>
              </a:tabLst>
              <a:defRPr/>
            </a:pPr>
            <a:r>
              <a:rPr lang="en-US" altLang="en-US" dirty="0"/>
              <a:t>Challenge: support execution of data-intensive </a:t>
            </a:r>
            <a:r>
              <a:rPr lang="en-US" altLang="en-US" dirty="0" smtClean="0"/>
              <a:t>workflows </a:t>
            </a:r>
            <a:r>
              <a:rPr lang="en-US" altLang="en-US" dirty="0"/>
              <a:t>in </a:t>
            </a:r>
            <a:r>
              <a:rPr lang="en-US" altLang="en-US" dirty="0" smtClean="0"/>
              <a:t>HPC</a:t>
            </a:r>
            <a:endParaRPr lang="en-US" altLang="en-US" dirty="0"/>
          </a:p>
          <a:p>
            <a:pPr marL="279400" indent="-279400">
              <a:buClr>
                <a:srgbClr val="00477B"/>
              </a:buClr>
              <a:tabLst>
                <a:tab pos="279400" algn="l"/>
                <a:tab pos="366713" algn="l"/>
                <a:tab pos="741363" algn="l"/>
                <a:tab pos="1116013" algn="l"/>
                <a:tab pos="1490663" algn="l"/>
                <a:tab pos="1863725" algn="l"/>
                <a:tab pos="2238375" algn="l"/>
                <a:tab pos="2613025" algn="l"/>
                <a:tab pos="2987675" algn="l"/>
                <a:tab pos="3362325" algn="l"/>
                <a:tab pos="3736975" algn="l"/>
                <a:tab pos="4110038" algn="l"/>
                <a:tab pos="4484688" algn="l"/>
                <a:tab pos="4859338" algn="l"/>
                <a:tab pos="5233988" algn="l"/>
                <a:tab pos="5608638" algn="l"/>
                <a:tab pos="5983288" algn="l"/>
                <a:tab pos="6356350" algn="l"/>
                <a:tab pos="6731000" algn="l"/>
                <a:tab pos="7105650" algn="l"/>
                <a:tab pos="7480300" algn="l"/>
              </a:tabLst>
              <a:defRPr/>
            </a:pPr>
            <a:r>
              <a:rPr lang="en-US" altLang="en-US" dirty="0"/>
              <a:t>No prior HPC-knowledge required on user side</a:t>
            </a:r>
          </a:p>
          <a:p>
            <a:pPr marL="279400" indent="-279400">
              <a:buClr>
                <a:srgbClr val="00477B"/>
              </a:buClr>
              <a:tabLst>
                <a:tab pos="279400" algn="l"/>
                <a:tab pos="366713" algn="l"/>
                <a:tab pos="741363" algn="l"/>
                <a:tab pos="1116013" algn="l"/>
                <a:tab pos="1490663" algn="l"/>
                <a:tab pos="1863725" algn="l"/>
                <a:tab pos="2238375" algn="l"/>
                <a:tab pos="2613025" algn="l"/>
                <a:tab pos="2987675" algn="l"/>
                <a:tab pos="3362325" algn="l"/>
                <a:tab pos="3736975" algn="l"/>
                <a:tab pos="4110038" algn="l"/>
                <a:tab pos="4484688" algn="l"/>
                <a:tab pos="4859338" algn="l"/>
                <a:tab pos="5233988" algn="l"/>
                <a:tab pos="5608638" algn="l"/>
                <a:tab pos="5983288" algn="l"/>
                <a:tab pos="6356350" algn="l"/>
                <a:tab pos="6731000" algn="l"/>
                <a:tab pos="7105650" algn="l"/>
                <a:tab pos="7480300" algn="l"/>
              </a:tabLst>
              <a:defRPr/>
            </a:pPr>
            <a:r>
              <a:rPr lang="en-US" altLang="en-US" dirty="0"/>
              <a:t>Formulation of </a:t>
            </a:r>
            <a:r>
              <a:rPr lang="en-US" altLang="en-US" dirty="0" smtClean="0"/>
              <a:t>workload directly </a:t>
            </a:r>
            <a:r>
              <a:rPr lang="en-US" altLang="en-US" dirty="0"/>
              <a:t>in workflow environment</a:t>
            </a:r>
          </a:p>
          <a:p>
            <a:pPr marL="279400" indent="-279400">
              <a:buClr>
                <a:srgbClr val="00477B"/>
              </a:buClr>
              <a:tabLst>
                <a:tab pos="279400" algn="l"/>
                <a:tab pos="366713" algn="l"/>
                <a:tab pos="741363" algn="l"/>
                <a:tab pos="1116013" algn="l"/>
                <a:tab pos="1490663" algn="l"/>
                <a:tab pos="1863725" algn="l"/>
                <a:tab pos="2238375" algn="l"/>
                <a:tab pos="2613025" algn="l"/>
                <a:tab pos="2987675" algn="l"/>
                <a:tab pos="3362325" algn="l"/>
                <a:tab pos="3736975" algn="l"/>
                <a:tab pos="4110038" algn="l"/>
                <a:tab pos="4484688" algn="l"/>
                <a:tab pos="4859338" algn="l"/>
                <a:tab pos="5233988" algn="l"/>
                <a:tab pos="5608638" algn="l"/>
                <a:tab pos="5983288" algn="l"/>
                <a:tab pos="6356350" algn="l"/>
                <a:tab pos="6731000" algn="l"/>
                <a:tab pos="7105650" algn="l"/>
                <a:tab pos="7480300" algn="l"/>
              </a:tabLst>
              <a:defRPr/>
            </a:pPr>
            <a:r>
              <a:rPr lang="en-US" altLang="en-US" dirty="0"/>
              <a:t>Solution: combination of well-known and widely used tools</a:t>
            </a:r>
          </a:p>
          <a:p>
            <a:pPr marL="679450" lvl="1" indent="-279400">
              <a:buClr>
                <a:srgbClr val="00477B"/>
              </a:buClr>
              <a:buFont typeface="Arial" charset="0"/>
              <a:buChar char="•"/>
              <a:tabLst>
                <a:tab pos="279400" algn="l"/>
                <a:tab pos="366713" algn="l"/>
                <a:tab pos="741363" algn="l"/>
                <a:tab pos="1116013" algn="l"/>
                <a:tab pos="1490663" algn="l"/>
                <a:tab pos="1863725" algn="l"/>
                <a:tab pos="2238375" algn="l"/>
                <a:tab pos="2613025" algn="l"/>
                <a:tab pos="2987675" algn="l"/>
                <a:tab pos="3362325" algn="l"/>
                <a:tab pos="3736975" algn="l"/>
                <a:tab pos="4110038" algn="l"/>
                <a:tab pos="4484688" algn="l"/>
                <a:tab pos="4859338" algn="l"/>
                <a:tab pos="5233988" algn="l"/>
                <a:tab pos="5608638" algn="l"/>
                <a:tab pos="5983288" algn="l"/>
                <a:tab pos="6356350" algn="l"/>
                <a:tab pos="6731000" algn="l"/>
                <a:tab pos="7105650" algn="l"/>
                <a:tab pos="7480300" algn="l"/>
              </a:tabLst>
              <a:defRPr/>
            </a:pPr>
            <a:r>
              <a:rPr lang="en-US" altLang="en-US" dirty="0" smtClean="0"/>
              <a:t>Middleware </a:t>
            </a:r>
            <a:r>
              <a:rPr lang="en-US" altLang="en-US" dirty="0"/>
              <a:t>UNICORE </a:t>
            </a:r>
            <a:r>
              <a:rPr lang="en-US" altLang="en-US" dirty="0" smtClean="0"/>
              <a:t>for </a:t>
            </a:r>
            <a:r>
              <a:rPr lang="en-US" altLang="en-US" dirty="0"/>
              <a:t>HPC </a:t>
            </a:r>
            <a:r>
              <a:rPr lang="en-US" altLang="en-US" dirty="0" smtClean="0"/>
              <a:t>integration</a:t>
            </a:r>
          </a:p>
          <a:p>
            <a:pPr marL="679450" lvl="1" indent="-279400">
              <a:buClr>
                <a:srgbClr val="00477B"/>
              </a:buClr>
              <a:buFont typeface="Arial" charset="0"/>
              <a:buChar char="•"/>
              <a:tabLst>
                <a:tab pos="279400" algn="l"/>
                <a:tab pos="366713" algn="l"/>
                <a:tab pos="741363" algn="l"/>
                <a:tab pos="1116013" algn="l"/>
                <a:tab pos="1490663" algn="l"/>
                <a:tab pos="1863725" algn="l"/>
                <a:tab pos="2238375" algn="l"/>
                <a:tab pos="2613025" algn="l"/>
                <a:tab pos="2987675" algn="l"/>
                <a:tab pos="3362325" algn="l"/>
                <a:tab pos="3736975" algn="l"/>
                <a:tab pos="4110038" algn="l"/>
                <a:tab pos="4484688" algn="l"/>
                <a:tab pos="4859338" algn="l"/>
                <a:tab pos="5233988" algn="l"/>
                <a:tab pos="5608638" algn="l"/>
                <a:tab pos="5983288" algn="l"/>
                <a:tab pos="6356350" algn="l"/>
                <a:tab pos="6731000" algn="l"/>
                <a:tab pos="7105650" algn="l"/>
                <a:tab pos="7480300" algn="l"/>
              </a:tabLst>
              <a:defRPr/>
            </a:pPr>
            <a:r>
              <a:rPr lang="en-US" altLang="en-US" dirty="0" smtClean="0"/>
              <a:t>KNIME for workload formulation</a:t>
            </a:r>
            <a:endParaRPr lang="en-US" altLang="en-US" dirty="0"/>
          </a:p>
          <a:p>
            <a:pPr marL="279400" indent="-279400">
              <a:buClr>
                <a:srgbClr val="00477B"/>
              </a:buClr>
              <a:tabLst>
                <a:tab pos="279400" algn="l"/>
                <a:tab pos="366713" algn="l"/>
                <a:tab pos="741363" algn="l"/>
                <a:tab pos="1116013" algn="l"/>
                <a:tab pos="1490663" algn="l"/>
                <a:tab pos="1863725" algn="l"/>
                <a:tab pos="2238375" algn="l"/>
                <a:tab pos="2613025" algn="l"/>
                <a:tab pos="2987675" algn="l"/>
                <a:tab pos="3362325" algn="l"/>
                <a:tab pos="3736975" algn="l"/>
                <a:tab pos="4110038" algn="l"/>
                <a:tab pos="4484688" algn="l"/>
                <a:tab pos="4859338" algn="l"/>
                <a:tab pos="5233988" algn="l"/>
                <a:tab pos="5608638" algn="l"/>
                <a:tab pos="5983288" algn="l"/>
                <a:tab pos="6356350" algn="l"/>
                <a:tab pos="6731000" algn="l"/>
                <a:tab pos="7105650" algn="l"/>
                <a:tab pos="7480300" algn="l"/>
              </a:tabLst>
              <a:defRPr/>
            </a:pPr>
            <a:r>
              <a:rPr lang="en-US" altLang="en-US" dirty="0"/>
              <a:t>Use Case: processing pipeline for cell tracking over time (E.coli)</a:t>
            </a:r>
          </a:p>
          <a:p>
            <a:pPr marL="279400" indent="-279400">
              <a:buClr>
                <a:srgbClr val="00477B"/>
              </a:buClr>
              <a:tabLst>
                <a:tab pos="279400" algn="l"/>
                <a:tab pos="366713" algn="l"/>
                <a:tab pos="741363" algn="l"/>
                <a:tab pos="1116013" algn="l"/>
                <a:tab pos="1490663" algn="l"/>
                <a:tab pos="1863725" algn="l"/>
                <a:tab pos="2238375" algn="l"/>
                <a:tab pos="2613025" algn="l"/>
                <a:tab pos="2987675" algn="l"/>
                <a:tab pos="3362325" algn="l"/>
                <a:tab pos="3736975" algn="l"/>
                <a:tab pos="4110038" algn="l"/>
                <a:tab pos="4484688" algn="l"/>
                <a:tab pos="4859338" algn="l"/>
                <a:tab pos="5233988" algn="l"/>
                <a:tab pos="5608638" algn="l"/>
                <a:tab pos="5983288" algn="l"/>
                <a:tab pos="6356350" algn="l"/>
                <a:tab pos="6731000" algn="l"/>
                <a:tab pos="7105650" algn="l"/>
                <a:tab pos="7480300" algn="l"/>
              </a:tabLst>
              <a:defRPr/>
            </a:pPr>
            <a:endParaRPr lang="de-DE" altLang="en-US" sz="1400" dirty="0" smtClean="0"/>
          </a:p>
          <a:p>
            <a:pPr marL="0" indent="0">
              <a:buClr>
                <a:srgbClr val="00477B"/>
              </a:buClr>
              <a:buFontTx/>
              <a:buNone/>
              <a:tabLst>
                <a:tab pos="279400" algn="l"/>
                <a:tab pos="366713" algn="l"/>
                <a:tab pos="741363" algn="l"/>
                <a:tab pos="1116013" algn="l"/>
                <a:tab pos="1490663" algn="l"/>
                <a:tab pos="1863725" algn="l"/>
                <a:tab pos="2238375" algn="l"/>
                <a:tab pos="2613025" algn="l"/>
                <a:tab pos="2987675" algn="l"/>
                <a:tab pos="3362325" algn="l"/>
                <a:tab pos="3736975" algn="l"/>
                <a:tab pos="4110038" algn="l"/>
                <a:tab pos="4484688" algn="l"/>
                <a:tab pos="4859338" algn="l"/>
                <a:tab pos="5233988" algn="l"/>
                <a:tab pos="5608638" algn="l"/>
                <a:tab pos="5983288" algn="l"/>
                <a:tab pos="6356350" algn="l"/>
                <a:tab pos="6731000" algn="l"/>
                <a:tab pos="7105650" algn="l"/>
                <a:tab pos="7480300" algn="l"/>
              </a:tabLst>
              <a:defRPr/>
            </a:pPr>
            <a:endParaRPr lang="de-DE" altLang="en-US" sz="1400" dirty="0" smtClean="0"/>
          </a:p>
        </p:txBody>
      </p:sp>
      <p:pic>
        <p:nvPicPr>
          <p:cNvPr id="12291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3378200"/>
            <a:ext cx="5688012" cy="178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86431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912813"/>
            <a:ext cx="8675687" cy="4105275"/>
          </a:xfrm>
        </p:spPr>
        <p:txBody>
          <a:bodyPr/>
          <a:lstStyle/>
          <a:p>
            <a:pPr>
              <a:buClr>
                <a:srgbClr val="00477B"/>
              </a:buClr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en-US" altLang="en-US" smtClean="0">
                <a:ea typeface="ＭＳ Ｐゴシック" panose="020B0600070205080204" pitchFamily="34" charset="-128"/>
              </a:rPr>
              <a:t>First: export of workflow and input data</a:t>
            </a:r>
          </a:p>
          <a:p>
            <a:pPr>
              <a:buClr>
                <a:srgbClr val="00477B"/>
              </a:buClr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en-US" altLang="en-US" smtClean="0">
                <a:ea typeface="ＭＳ Ｐゴシック" panose="020B0600070205080204" pitchFamily="34" charset="-128"/>
              </a:rPr>
              <a:t>Second: automatic generation of compute jobs and execution on HPC</a:t>
            </a:r>
          </a:p>
        </p:txBody>
      </p:sp>
      <p:pic>
        <p:nvPicPr>
          <p:cNvPr id="14338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1700213"/>
            <a:ext cx="5857875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Grafi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688" y="3368675"/>
            <a:ext cx="118110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Nach rechts gekrümmter Pfeil 9"/>
          <p:cNvSpPr>
            <a:spLocks noChangeArrowheads="1"/>
          </p:cNvSpPr>
          <p:nvPr/>
        </p:nvSpPr>
        <p:spPr bwMode="auto">
          <a:xfrm rot="-1963872">
            <a:off x="3846513" y="3794125"/>
            <a:ext cx="622300" cy="561975"/>
          </a:xfrm>
          <a:prstGeom prst="curvedRightArrow">
            <a:avLst>
              <a:gd name="adj1" fmla="val 37352"/>
              <a:gd name="adj2" fmla="val 65685"/>
              <a:gd name="adj3" fmla="val 25018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00477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00477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477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rgbClr val="00477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200">
                <a:solidFill>
                  <a:srgbClr val="00477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rgbClr val="00477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rgbClr val="00477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rgbClr val="00477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rgbClr val="00477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pic>
        <p:nvPicPr>
          <p:cNvPr id="14341" name="Grafik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863" y="3021013"/>
            <a:ext cx="1373187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42" name="Gruppieren 12"/>
          <p:cNvGrpSpPr>
            <a:grpSpLocks/>
          </p:cNvGrpSpPr>
          <p:nvPr/>
        </p:nvGrpSpPr>
        <p:grpSpPr bwMode="auto">
          <a:xfrm>
            <a:off x="6550025" y="3678238"/>
            <a:ext cx="414338" cy="606425"/>
            <a:chOff x="4154327" y="3008769"/>
            <a:chExt cx="489741" cy="537019"/>
          </a:xfrm>
        </p:grpSpPr>
        <p:pic>
          <p:nvPicPr>
            <p:cNvPr id="14362" name="Inhaltsplatzhalter 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4327" y="3008769"/>
              <a:ext cx="489741" cy="489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63" name="Grafik 2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1685" y="3257922"/>
              <a:ext cx="287866" cy="2878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3" name="Gerade Verbindung mit Pfeil 12"/>
          <p:cNvCxnSpPr>
            <a:endCxn id="14360" idx="1"/>
          </p:cNvCxnSpPr>
          <p:nvPr/>
        </p:nvCxnSpPr>
        <p:spPr>
          <a:xfrm flipV="1">
            <a:off x="5564188" y="4075113"/>
            <a:ext cx="1035050" cy="24447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>
            <a:endCxn id="14358" idx="1"/>
          </p:cNvCxnSpPr>
          <p:nvPr/>
        </p:nvCxnSpPr>
        <p:spPr>
          <a:xfrm flipV="1">
            <a:off x="5564188" y="4194175"/>
            <a:ext cx="1095375" cy="12541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>
            <a:endCxn id="14362" idx="1"/>
          </p:cNvCxnSpPr>
          <p:nvPr/>
        </p:nvCxnSpPr>
        <p:spPr>
          <a:xfrm flipV="1">
            <a:off x="5564188" y="3954463"/>
            <a:ext cx="985837" cy="36512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pSp>
        <p:nvGrpSpPr>
          <p:cNvPr id="14346" name="Gruppieren 16"/>
          <p:cNvGrpSpPr>
            <a:grpSpLocks/>
          </p:cNvGrpSpPr>
          <p:nvPr/>
        </p:nvGrpSpPr>
        <p:grpSpPr bwMode="auto">
          <a:xfrm>
            <a:off x="6599238" y="3797300"/>
            <a:ext cx="414337" cy="608013"/>
            <a:chOff x="4154327" y="3008769"/>
            <a:chExt cx="489741" cy="537019"/>
          </a:xfrm>
        </p:grpSpPr>
        <p:pic>
          <p:nvPicPr>
            <p:cNvPr id="14360" name="Inhaltsplatzhalter 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4327" y="3008769"/>
              <a:ext cx="489741" cy="489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61" name="Grafik 2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1685" y="3257922"/>
              <a:ext cx="287866" cy="2878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347" name="Gruppieren 17"/>
          <p:cNvGrpSpPr>
            <a:grpSpLocks/>
          </p:cNvGrpSpPr>
          <p:nvPr/>
        </p:nvGrpSpPr>
        <p:grpSpPr bwMode="auto">
          <a:xfrm>
            <a:off x="6659563" y="3916363"/>
            <a:ext cx="414337" cy="608012"/>
            <a:chOff x="4154327" y="3008769"/>
            <a:chExt cx="489741" cy="537019"/>
          </a:xfrm>
        </p:grpSpPr>
        <p:pic>
          <p:nvPicPr>
            <p:cNvPr id="14358" name="Inhaltsplatzhalter 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4327" y="3008769"/>
              <a:ext cx="489741" cy="489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9" name="Grafik 2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1685" y="3257922"/>
              <a:ext cx="287866" cy="2878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348" name="Gruppieren 18"/>
          <p:cNvGrpSpPr>
            <a:grpSpLocks/>
          </p:cNvGrpSpPr>
          <p:nvPr/>
        </p:nvGrpSpPr>
        <p:grpSpPr bwMode="auto">
          <a:xfrm>
            <a:off x="6732588" y="4041775"/>
            <a:ext cx="414337" cy="608013"/>
            <a:chOff x="4154327" y="3008769"/>
            <a:chExt cx="489741" cy="537019"/>
          </a:xfrm>
        </p:grpSpPr>
        <p:pic>
          <p:nvPicPr>
            <p:cNvPr id="14356" name="Inhaltsplatzhalter 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4327" y="3008769"/>
              <a:ext cx="489741" cy="489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7" name="Grafik 2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1685" y="3257922"/>
              <a:ext cx="287866" cy="2878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25" name="Gerade Verbindung mit Pfeil 24"/>
          <p:cNvCxnSpPr>
            <a:endCxn id="14356" idx="1"/>
          </p:cNvCxnSpPr>
          <p:nvPr/>
        </p:nvCxnSpPr>
        <p:spPr>
          <a:xfrm flipV="1">
            <a:off x="5564188" y="4319588"/>
            <a:ext cx="1168400" cy="476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6" name="Rechteck 25"/>
          <p:cNvSpPr/>
          <p:nvPr/>
        </p:nvSpPr>
        <p:spPr>
          <a:xfrm>
            <a:off x="4716463" y="4676775"/>
            <a:ext cx="3409950" cy="5222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0B2A51"/>
                </a:solidFill>
                <a:latin typeface="Verdana" pitchFamily="34" charset="0"/>
                <a:ea typeface="+mn-ea"/>
              </a:rPr>
              <a:t>Automatic generation of thousands of computing jobs if required</a:t>
            </a:r>
            <a:endParaRPr lang="en-GB" sz="1400" dirty="0">
              <a:solidFill>
                <a:srgbClr val="000000"/>
              </a:solidFill>
              <a:latin typeface="Univers 45 Light"/>
              <a:ea typeface="+mn-ea"/>
            </a:endParaRPr>
          </a:p>
        </p:txBody>
      </p:sp>
      <p:sp>
        <p:nvSpPr>
          <p:cNvPr id="27" name="Rechteck 26"/>
          <p:cNvSpPr/>
          <p:nvPr/>
        </p:nvSpPr>
        <p:spPr>
          <a:xfrm>
            <a:off x="6897688" y="3090863"/>
            <a:ext cx="612775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FF0000"/>
                </a:solidFill>
                <a:latin typeface="Univers Light"/>
                <a:ea typeface="+mn-ea"/>
                <a:cs typeface="Univers Light"/>
              </a:rPr>
              <a:t>2.</a:t>
            </a:r>
            <a:endParaRPr lang="en-GB" sz="4000" b="1" dirty="0">
              <a:solidFill>
                <a:srgbClr val="FF0000"/>
              </a:solidFill>
              <a:latin typeface="Univers 45 Light"/>
              <a:ea typeface="+mn-ea"/>
            </a:endParaRPr>
          </a:p>
        </p:txBody>
      </p:sp>
      <p:sp>
        <p:nvSpPr>
          <p:cNvPr id="28" name="Ellipse 27"/>
          <p:cNvSpPr>
            <a:spLocks noChangeArrowheads="1"/>
          </p:cNvSpPr>
          <p:nvPr/>
        </p:nvSpPr>
        <p:spPr bwMode="auto">
          <a:xfrm>
            <a:off x="6831013" y="3119438"/>
            <a:ext cx="679450" cy="6508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90000" bIns="468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GB" altLang="de-DE">
              <a:solidFill>
                <a:srgbClr val="FFFFFF"/>
              </a:solidFill>
              <a:latin typeface="Univers 45 Light"/>
            </a:endParaRPr>
          </a:p>
        </p:txBody>
      </p:sp>
      <p:sp>
        <p:nvSpPr>
          <p:cNvPr id="29" name="Rechteck 28"/>
          <p:cNvSpPr/>
          <p:nvPr/>
        </p:nvSpPr>
        <p:spPr>
          <a:xfrm>
            <a:off x="3216275" y="3514725"/>
            <a:ext cx="541338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FF0000"/>
                </a:solidFill>
                <a:latin typeface="Univers Light"/>
                <a:ea typeface="+mn-ea"/>
                <a:cs typeface="Univers Light"/>
              </a:rPr>
              <a:t>1.</a:t>
            </a:r>
            <a:endParaRPr lang="en-GB" sz="4000" b="1" dirty="0">
              <a:solidFill>
                <a:srgbClr val="FF0000"/>
              </a:solidFill>
              <a:latin typeface="Univers 45 Light"/>
              <a:ea typeface="+mn-ea"/>
            </a:endParaRPr>
          </a:p>
        </p:txBody>
      </p:sp>
      <p:sp>
        <p:nvSpPr>
          <p:cNvPr id="30" name="Ellipse 29"/>
          <p:cNvSpPr>
            <a:spLocks noChangeArrowheads="1"/>
          </p:cNvSpPr>
          <p:nvPr/>
        </p:nvSpPr>
        <p:spPr bwMode="auto">
          <a:xfrm>
            <a:off x="3144838" y="3535363"/>
            <a:ext cx="679450" cy="6508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90000" bIns="468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GB" altLang="de-DE">
              <a:solidFill>
                <a:srgbClr val="FFFFFF"/>
              </a:solidFill>
              <a:latin typeface="Univers 45 Light"/>
            </a:endParaRPr>
          </a:p>
        </p:txBody>
      </p:sp>
      <p:sp>
        <p:nvSpPr>
          <p:cNvPr id="1435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68275"/>
            <a:ext cx="6911975" cy="687388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mtClean="0">
                <a:ea typeface="ＭＳ Ｐゴシック" panose="020B0600070205080204" pitchFamily="34" charset="-128"/>
              </a:rPr>
              <a:t>Execution of large data-driven workflows</a:t>
            </a:r>
            <a:endParaRPr lang="de-DE" altLang="en-US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54871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912813"/>
            <a:ext cx="8675687" cy="4105275"/>
          </a:xfrm>
        </p:spPr>
        <p:txBody>
          <a:bodyPr/>
          <a:lstStyle/>
          <a:p>
            <a:pPr>
              <a:buClr>
                <a:srgbClr val="00477B"/>
              </a:buClr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en-US" altLang="en-US" dirty="0" smtClean="0">
                <a:ea typeface="ヒラギノ角ゴ Pro W3" pitchFamily="1" charset="-128"/>
              </a:rPr>
              <a:t>Evaluation data set:</a:t>
            </a:r>
          </a:p>
          <a:p>
            <a:pPr lvl="1">
              <a:buClr>
                <a:srgbClr val="00477B"/>
              </a:buClr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en-US" altLang="en-US" dirty="0" smtClean="0">
                <a:ea typeface="ヒラギノ角ゴ Pro W3" pitchFamily="1" charset="-128"/>
              </a:rPr>
              <a:t>1,8 TB in ~7,5 M files</a:t>
            </a:r>
          </a:p>
          <a:p>
            <a:pPr>
              <a:buClr>
                <a:srgbClr val="00477B"/>
              </a:buClr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en-US" altLang="en-US" dirty="0" smtClean="0">
                <a:ea typeface="ヒラギノ角ゴ Pro W3" pitchFamily="1" charset="-128"/>
              </a:rPr>
              <a:t>Runtime improvement: </a:t>
            </a:r>
          </a:p>
          <a:p>
            <a:pPr lvl="1">
              <a:buClr>
                <a:srgbClr val="00477B"/>
              </a:buClr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en-US" altLang="en-US" dirty="0">
                <a:ea typeface="ヒラギノ角ゴ Pro W3" pitchFamily="1" charset="-128"/>
              </a:rPr>
              <a:t>P</a:t>
            </a:r>
            <a:r>
              <a:rPr lang="en-US" altLang="en-US" dirty="0" smtClean="0">
                <a:ea typeface="ヒラギノ角ゴ Pro W3" pitchFamily="1" charset="-128"/>
              </a:rPr>
              <a:t>reviously 17d on 4 cores, now 2h on 800 cores</a:t>
            </a:r>
          </a:p>
          <a:p>
            <a:pPr marL="0" indent="0">
              <a:buClr>
                <a:srgbClr val="00477B"/>
              </a:buClr>
              <a:buFontTx/>
              <a:buNone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en-US" altLang="en-US" dirty="0" smtClean="0">
                <a:ea typeface="ヒラギノ角ゴ Pro W3" pitchFamily="1" charset="-128"/>
                <a:sym typeface="Wingdings" panose="05000000000000000000" pitchFamily="2" charset="2"/>
              </a:rPr>
              <a:t>	 </a:t>
            </a:r>
            <a:r>
              <a:rPr lang="en-US" altLang="en-US" dirty="0" smtClean="0">
                <a:ea typeface="ヒラギノ角ゴ Pro W3" pitchFamily="1" charset="-128"/>
              </a:rPr>
              <a:t>200x faster</a:t>
            </a:r>
          </a:p>
          <a:p>
            <a:pPr>
              <a:buClr>
                <a:srgbClr val="00477B"/>
              </a:buClr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en-US" altLang="en-US" dirty="0" smtClean="0">
                <a:ea typeface="ヒラギノ角ゴ Pro W3" pitchFamily="1" charset="-128"/>
              </a:rPr>
              <a:t>Next steps: </a:t>
            </a:r>
          </a:p>
          <a:p>
            <a:pPr lvl="1">
              <a:buClr>
                <a:srgbClr val="00477B"/>
              </a:buClr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en-US" altLang="en-US" dirty="0" smtClean="0">
                <a:ea typeface="ヒラギノ角ゴ Pro W3" pitchFamily="1" charset="-128"/>
              </a:rPr>
              <a:t>Fully automated pipeline connecting microscope with HPC environment and MASi research data repository</a:t>
            </a:r>
          </a:p>
        </p:txBody>
      </p:sp>
      <p:sp>
        <p:nvSpPr>
          <p:cNvPr id="1638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68275"/>
            <a:ext cx="6911975" cy="687388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mtClean="0">
                <a:ea typeface="ＭＳ Ｐゴシック" panose="020B0600070205080204" pitchFamily="34" charset="-128"/>
              </a:rPr>
              <a:t>Execution of large data-driven workflows</a:t>
            </a:r>
            <a:endParaRPr lang="de-DE" altLang="en-US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810033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Authentication &amp; Authorisation Infrastructures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2" y="1057275"/>
            <a:ext cx="8352159" cy="3771900"/>
          </a:xfrm>
        </p:spPr>
        <p:txBody>
          <a:bodyPr/>
          <a:lstStyle/>
          <a:p>
            <a:r>
              <a:rPr lang="en-US" smtClean="0"/>
              <a:t>IDH – Identity Harmonisation Service</a:t>
            </a:r>
          </a:p>
          <a:p>
            <a:pPr lvl="1"/>
            <a:r>
              <a:rPr lang="en-US" smtClean="0"/>
              <a:t>Status: Feasibility demonstration</a:t>
            </a:r>
          </a:p>
          <a:p>
            <a:pPr lvl="1"/>
            <a:r>
              <a:rPr lang="en-US" smtClean="0"/>
              <a:t>Idea: Exact account linkage in local site user management</a:t>
            </a:r>
          </a:p>
          <a:p>
            <a:pPr lvl="1"/>
            <a:r>
              <a:rPr lang="en-US" smtClean="0"/>
              <a:t>Alice links her X.509 certificate, her SAML and google accounts together</a:t>
            </a:r>
          </a:p>
          <a:p>
            <a:pPr lvl="2"/>
            <a:r>
              <a:rPr lang="en-US" smtClean="0"/>
              <a:t>Map her to same UID</a:t>
            </a:r>
          </a:p>
          <a:p>
            <a:pPr lvl="3"/>
            <a:r>
              <a:rPr lang="en-US" smtClean="0"/>
              <a:t>Login with X.509 (e.g. gridFTP)</a:t>
            </a:r>
          </a:p>
          <a:p>
            <a:pPr lvl="3"/>
            <a:r>
              <a:rPr lang="en-US" smtClean="0"/>
              <a:t>Login with SAML (e.g. SSH)</a:t>
            </a:r>
          </a:p>
          <a:p>
            <a:pPr lvl="3"/>
            <a:r>
              <a:rPr lang="en-US" smtClean="0"/>
              <a:t>Login with OIDC (e.g. CDMI)</a:t>
            </a:r>
          </a:p>
          <a:p>
            <a:pPr lvl="2"/>
            <a:r>
              <a:rPr lang="en-US" smtClean="0"/>
              <a:t>Unify group information </a:t>
            </a:r>
          </a:p>
          <a:p>
            <a:pPr lvl="3"/>
            <a:r>
              <a:rPr lang="en-US" smtClean="0"/>
              <a:t>Alice will have groups from X.509 (e.g. VO) and SAML (e.g. KIT-users) available with CDMI logins</a:t>
            </a:r>
          </a:p>
        </p:txBody>
      </p:sp>
    </p:spTree>
    <p:extLst>
      <p:ext uri="{BB962C8B-B14F-4D97-AF65-F5344CB8AC3E}">
        <p14:creationId xmlns:p14="http://schemas.microsoft.com/office/powerpoint/2010/main" val="2495134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Authentication &amp; Authorisation Infrastructures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2" y="1057275"/>
            <a:ext cx="8352159" cy="3771900"/>
          </a:xfrm>
        </p:spPr>
        <p:txBody>
          <a:bodyPr/>
          <a:lstStyle/>
          <a:p>
            <a:r>
              <a:rPr lang="en-US" smtClean="0"/>
              <a:t>Token Translation Service – TTS</a:t>
            </a:r>
          </a:p>
          <a:p>
            <a:pPr lvl="1"/>
            <a:r>
              <a:rPr lang="en-US" smtClean="0"/>
              <a:t>Status: Productive use / final bugfixing</a:t>
            </a:r>
          </a:p>
          <a:p>
            <a:pPr lvl="1"/>
            <a:r>
              <a:rPr lang="en-US" smtClean="0"/>
              <a:t>Idea: </a:t>
            </a:r>
          </a:p>
          <a:p>
            <a:pPr lvl="2"/>
            <a:r>
              <a:rPr lang="en-US" smtClean="0"/>
              <a:t>Authenticate user via OIDC</a:t>
            </a:r>
          </a:p>
          <a:p>
            <a:pPr lvl="2"/>
            <a:r>
              <a:rPr lang="en-US" smtClean="0"/>
              <a:t>Return </a:t>
            </a:r>
            <a:r>
              <a:rPr lang="en-US" b="1" smtClean="0"/>
              <a:t>“whatever it takes</a:t>
            </a:r>
            <a:r>
              <a:rPr lang="en-US" b="1" baseline="30000" smtClean="0"/>
              <a:t>1</a:t>
            </a:r>
            <a:r>
              <a:rPr lang="en-US" b="1" smtClean="0"/>
              <a:t>”</a:t>
            </a:r>
            <a:r>
              <a:rPr lang="en-US" smtClean="0"/>
              <a:t> for the user to log in to a service</a:t>
            </a:r>
          </a:p>
          <a:p>
            <a:pPr lvl="1"/>
            <a:r>
              <a:rPr lang="en-US" smtClean="0"/>
              <a:t>Plugin architecture to support many backends</a:t>
            </a:r>
          </a:p>
          <a:p>
            <a:pPr lvl="2"/>
            <a:r>
              <a:rPr lang="en-US" smtClean="0"/>
              <a:t>SSH, S3, X.509, OpenNEbula</a:t>
            </a:r>
          </a:p>
          <a:p>
            <a:pPr lvl="1"/>
            <a:r>
              <a:rPr lang="en-US" smtClean="0"/>
              <a:t>Used in distributed testbed of INDIGO for LHC-CMS Experiment</a:t>
            </a:r>
          </a:p>
          <a:p>
            <a:pPr lvl="1"/>
            <a:r>
              <a:rPr lang="en-US" smtClean="0"/>
              <a:t>REST + Web interface to support admins and Users</a:t>
            </a:r>
          </a:p>
          <a:p>
            <a:pPr lvl="1"/>
            <a:endParaRPr lang="en-US" smtClean="0"/>
          </a:p>
        </p:txBody>
      </p:sp>
      <p:sp>
        <p:nvSpPr>
          <p:cNvPr id="4" name="Rounded Rectangle 3"/>
          <p:cNvSpPr/>
          <p:nvPr/>
        </p:nvSpPr>
        <p:spPr>
          <a:xfrm>
            <a:off x="7020272" y="4829175"/>
            <a:ext cx="2001347" cy="216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aseline="300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r>
              <a:rPr lang="en-US" sz="14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Mario Draghi, ECB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856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Authentication &amp; Authorisation Infrastructures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2" y="1057275"/>
            <a:ext cx="8352159" cy="4032473"/>
          </a:xfrm>
        </p:spPr>
        <p:txBody>
          <a:bodyPr/>
          <a:lstStyle/>
          <a:p>
            <a:r>
              <a:rPr lang="en-US" smtClean="0"/>
              <a:t>Blueprint Architectures (within AARC)</a:t>
            </a:r>
          </a:p>
          <a:p>
            <a:pPr lvl="1"/>
            <a:r>
              <a:rPr lang="en-US" smtClean="0"/>
              <a:t>Six layers to order the AAI field</a:t>
            </a:r>
          </a:p>
          <a:p>
            <a:pPr lvl="1"/>
            <a:r>
              <a:rPr lang="en-US" smtClean="0"/>
              <a:t>Description of components and interplay</a:t>
            </a:r>
          </a:p>
          <a:p>
            <a:r>
              <a:rPr lang="en-US" smtClean="0"/>
              <a:t>User Identities</a:t>
            </a:r>
          </a:p>
          <a:p>
            <a:r>
              <a:rPr lang="en-US" smtClean="0"/>
              <a:t>Attribute Enrichment</a:t>
            </a:r>
          </a:p>
          <a:p>
            <a:r>
              <a:rPr lang="en-US" smtClean="0"/>
              <a:t>Translation</a:t>
            </a:r>
          </a:p>
          <a:p>
            <a:r>
              <a:rPr lang="en-US" smtClean="0"/>
              <a:t>Proxy</a:t>
            </a:r>
          </a:p>
          <a:p>
            <a:r>
              <a:rPr lang="en-US" smtClean="0"/>
              <a:t>Authorisation</a:t>
            </a:r>
          </a:p>
          <a:p>
            <a:r>
              <a:rPr lang="en-US" smtClean="0"/>
              <a:t>End Services</a:t>
            </a:r>
          </a:p>
          <a:p>
            <a:pPr marL="0" indent="0">
              <a:buNone/>
            </a:pPr>
            <a:endParaRPr lang="de-DE" sz="1100" smtClean="0"/>
          </a:p>
          <a:p>
            <a:pPr marL="0" indent="0">
              <a:buNone/>
            </a:pPr>
            <a:r>
              <a:rPr lang="de-DE" sz="1100" smtClean="0"/>
              <a:t>https</a:t>
            </a:r>
            <a:r>
              <a:rPr lang="de-DE" sz="1100"/>
              <a:t>://</a:t>
            </a:r>
            <a:r>
              <a:rPr lang="de-DE" sz="1100" smtClean="0"/>
              <a:t>docs.google.com/document/d/15-e0hpqWPZefbhcLJodzRMZNt8Qpe1gPpyNz2LX1Wvw/edit#heading=h.6c0z8puhopoo</a:t>
            </a:r>
            <a:r>
              <a:rPr lang="de-DE" smtClean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85725"/>
            <a:ext cx="5893349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320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512" y="114300"/>
            <a:ext cx="7488238" cy="419100"/>
          </a:xfrm>
        </p:spPr>
        <p:txBody>
          <a:bodyPr/>
          <a:lstStyle/>
          <a:p>
            <a:pPr eaLnBrk="1" hangingPunct="1"/>
            <a:r>
              <a:rPr lang="en-US" altLang="en-US" smtClean="0"/>
              <a:t>DSIT </a:t>
            </a:r>
            <a:r>
              <a:rPr lang="en-US" altLang="en-US" smtClean="0"/>
              <a:t>WP2</a:t>
            </a:r>
            <a:endParaRPr lang="en-US" altLang="en-US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571500"/>
            <a:ext cx="7561263" cy="5334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b="1" smtClean="0"/>
              <a:t>Federated Storage</a:t>
            </a:r>
          </a:p>
        </p:txBody>
      </p:sp>
      <p:pic>
        <p:nvPicPr>
          <p:cNvPr id="512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0" b="13744"/>
          <a:stretch>
            <a:fillRect/>
          </a:stretch>
        </p:blipFill>
        <p:spPr bwMode="auto">
          <a:xfrm>
            <a:off x="7938" y="2311400"/>
            <a:ext cx="9144000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0" y="1028700"/>
            <a:ext cx="3894138" cy="1131888"/>
            <a:chOff x="0" y="1028700"/>
            <a:chExt cx="3894521" cy="1131332"/>
          </a:xfrm>
        </p:grpSpPr>
        <p:sp>
          <p:nvSpPr>
            <p:cNvPr id="5126" name="TextBox 5"/>
            <p:cNvSpPr txBox="1">
              <a:spLocks noChangeArrowheads="1"/>
            </p:cNvSpPr>
            <p:nvPr/>
          </p:nvSpPr>
          <p:spPr bwMode="auto">
            <a:xfrm>
              <a:off x="304800" y="1497568"/>
              <a:ext cx="94140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rgbClr val="00477B"/>
                  </a:solidFill>
                  <a:latin typeface="Arial" panose="020B0604020202020204" pitchFamily="34" charset="0"/>
                  <a:ea typeface="ヒラギノ角ゴ Pro W3" pitchFamily="-103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rgbClr val="00477B"/>
                  </a:solidFill>
                  <a:latin typeface="Arial" panose="020B0604020202020204" pitchFamily="34" charset="0"/>
                  <a:ea typeface="ヒラギノ角ゴ Pro W3" pitchFamily="-103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rgbClr val="00477B"/>
                  </a:solidFill>
                  <a:latin typeface="Arial" panose="020B0604020202020204" pitchFamily="34" charset="0"/>
                  <a:ea typeface="ヒラギノ角ゴ Pro W3" pitchFamily="-103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00477B"/>
                  </a:solidFill>
                  <a:latin typeface="Arial" panose="020B0604020202020204" pitchFamily="34" charset="0"/>
                  <a:ea typeface="ヒラギノ角ゴ Pro W3" pitchFamily="-103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200">
                  <a:solidFill>
                    <a:srgbClr val="00477B"/>
                  </a:solidFill>
                  <a:latin typeface="Arial" panose="020B0604020202020204" pitchFamily="34" charset="0"/>
                  <a:ea typeface="ヒラギノ角ゴ Pro W3" pitchFamily="-103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200">
                  <a:solidFill>
                    <a:srgbClr val="00477B"/>
                  </a:solidFill>
                  <a:latin typeface="Arial" panose="020B0604020202020204" pitchFamily="34" charset="0"/>
                  <a:ea typeface="ヒラギノ角ゴ Pro W3" pitchFamily="-103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200">
                  <a:solidFill>
                    <a:srgbClr val="00477B"/>
                  </a:solidFill>
                  <a:latin typeface="Arial" panose="020B0604020202020204" pitchFamily="34" charset="0"/>
                  <a:ea typeface="ヒラギノ角ゴ Pro W3" pitchFamily="-103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200">
                  <a:solidFill>
                    <a:srgbClr val="00477B"/>
                  </a:solidFill>
                  <a:latin typeface="Arial" panose="020B0604020202020204" pitchFamily="34" charset="0"/>
                  <a:ea typeface="ヒラギノ角ゴ Pro W3" pitchFamily="-103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200">
                  <a:solidFill>
                    <a:srgbClr val="00477B"/>
                  </a:solidFill>
                  <a:latin typeface="Arial" panose="020B0604020202020204" pitchFamily="34" charset="0"/>
                  <a:ea typeface="ヒラギノ角ゴ Pro W3" pitchFamily="-103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</a:rPr>
                <a:t>Marcus</a:t>
              </a:r>
            </a:p>
          </p:txBody>
        </p:sp>
        <p:sp>
          <p:nvSpPr>
            <p:cNvPr id="5127" name="TextBox 6"/>
            <p:cNvSpPr txBox="1">
              <a:spLocks noChangeArrowheads="1"/>
            </p:cNvSpPr>
            <p:nvPr/>
          </p:nvSpPr>
          <p:spPr bwMode="auto">
            <a:xfrm>
              <a:off x="925600" y="1790700"/>
              <a:ext cx="80049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rgbClr val="00477B"/>
                  </a:solidFill>
                  <a:latin typeface="Arial" panose="020B0604020202020204" pitchFamily="34" charset="0"/>
                  <a:ea typeface="ヒラギノ角ゴ Pro W3" pitchFamily="-103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rgbClr val="00477B"/>
                  </a:solidFill>
                  <a:latin typeface="Arial" panose="020B0604020202020204" pitchFamily="34" charset="0"/>
                  <a:ea typeface="ヒラギノ角ゴ Pro W3" pitchFamily="-103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rgbClr val="00477B"/>
                  </a:solidFill>
                  <a:latin typeface="Arial" panose="020B0604020202020204" pitchFamily="34" charset="0"/>
                  <a:ea typeface="ヒラギノ角ゴ Pro W3" pitchFamily="-103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00477B"/>
                  </a:solidFill>
                  <a:latin typeface="Arial" panose="020B0604020202020204" pitchFamily="34" charset="0"/>
                  <a:ea typeface="ヒラギノ角ゴ Pro W3" pitchFamily="-103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200">
                  <a:solidFill>
                    <a:srgbClr val="00477B"/>
                  </a:solidFill>
                  <a:latin typeface="Arial" panose="020B0604020202020204" pitchFamily="34" charset="0"/>
                  <a:ea typeface="ヒラギノ角ゴ Pro W3" pitchFamily="-103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200">
                  <a:solidFill>
                    <a:srgbClr val="00477B"/>
                  </a:solidFill>
                  <a:latin typeface="Arial" panose="020B0604020202020204" pitchFamily="34" charset="0"/>
                  <a:ea typeface="ヒラギノ角ゴ Pro W3" pitchFamily="-103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200">
                  <a:solidFill>
                    <a:srgbClr val="00477B"/>
                  </a:solidFill>
                  <a:latin typeface="Arial" panose="020B0604020202020204" pitchFamily="34" charset="0"/>
                  <a:ea typeface="ヒラギノ角ゴ Pro W3" pitchFamily="-103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200">
                  <a:solidFill>
                    <a:srgbClr val="00477B"/>
                  </a:solidFill>
                  <a:latin typeface="Arial" panose="020B0604020202020204" pitchFamily="34" charset="0"/>
                  <a:ea typeface="ヒラギノ角ゴ Pro W3" pitchFamily="-103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200">
                  <a:solidFill>
                    <a:srgbClr val="00477B"/>
                  </a:solidFill>
                  <a:latin typeface="Arial" panose="020B0604020202020204" pitchFamily="34" charset="0"/>
                  <a:ea typeface="ヒラギノ角ゴ Pro W3" pitchFamily="-103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</a:rPr>
                <a:t>Arsen</a:t>
              </a:r>
            </a:p>
          </p:txBody>
        </p:sp>
        <p:sp>
          <p:nvSpPr>
            <p:cNvPr id="5128" name="TextBox 7"/>
            <p:cNvSpPr txBox="1">
              <a:spLocks noChangeArrowheads="1"/>
            </p:cNvSpPr>
            <p:nvPr/>
          </p:nvSpPr>
          <p:spPr bwMode="auto">
            <a:xfrm>
              <a:off x="1371600" y="1497568"/>
              <a:ext cx="64666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rgbClr val="00477B"/>
                  </a:solidFill>
                  <a:latin typeface="Arial" panose="020B0604020202020204" pitchFamily="34" charset="0"/>
                  <a:ea typeface="ヒラギノ角ゴ Pro W3" pitchFamily="-103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rgbClr val="00477B"/>
                  </a:solidFill>
                  <a:latin typeface="Arial" panose="020B0604020202020204" pitchFamily="34" charset="0"/>
                  <a:ea typeface="ヒラギノ角ゴ Pro W3" pitchFamily="-103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rgbClr val="00477B"/>
                  </a:solidFill>
                  <a:latin typeface="Arial" panose="020B0604020202020204" pitchFamily="34" charset="0"/>
                  <a:ea typeface="ヒラギノ角ゴ Pro W3" pitchFamily="-103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00477B"/>
                  </a:solidFill>
                  <a:latin typeface="Arial" panose="020B0604020202020204" pitchFamily="34" charset="0"/>
                  <a:ea typeface="ヒラギノ角ゴ Pro W3" pitchFamily="-103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200">
                  <a:solidFill>
                    <a:srgbClr val="00477B"/>
                  </a:solidFill>
                  <a:latin typeface="Arial" panose="020B0604020202020204" pitchFamily="34" charset="0"/>
                  <a:ea typeface="ヒラギノ角ゴ Pro W3" pitchFamily="-103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200">
                  <a:solidFill>
                    <a:srgbClr val="00477B"/>
                  </a:solidFill>
                  <a:latin typeface="Arial" panose="020B0604020202020204" pitchFamily="34" charset="0"/>
                  <a:ea typeface="ヒラギノ角ゴ Pro W3" pitchFamily="-103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200">
                  <a:solidFill>
                    <a:srgbClr val="00477B"/>
                  </a:solidFill>
                  <a:latin typeface="Arial" panose="020B0604020202020204" pitchFamily="34" charset="0"/>
                  <a:ea typeface="ヒラギノ角ゴ Pro W3" pitchFamily="-103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200">
                  <a:solidFill>
                    <a:srgbClr val="00477B"/>
                  </a:solidFill>
                  <a:latin typeface="Arial" panose="020B0604020202020204" pitchFamily="34" charset="0"/>
                  <a:ea typeface="ヒラギノ角ゴ Pro W3" pitchFamily="-103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200">
                  <a:solidFill>
                    <a:srgbClr val="00477B"/>
                  </a:solidFill>
                  <a:latin typeface="Arial" panose="020B0604020202020204" pitchFamily="34" charset="0"/>
                  <a:ea typeface="ヒラギノ角ゴ Pro W3" pitchFamily="-103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</a:rPr>
                <a:t>Paul</a:t>
              </a:r>
            </a:p>
          </p:txBody>
        </p:sp>
        <p:sp>
          <p:nvSpPr>
            <p:cNvPr id="5129" name="TextBox 8"/>
            <p:cNvSpPr txBox="1">
              <a:spLocks noChangeArrowheads="1"/>
            </p:cNvSpPr>
            <p:nvPr/>
          </p:nvSpPr>
          <p:spPr bwMode="auto">
            <a:xfrm>
              <a:off x="1763800" y="1790700"/>
              <a:ext cx="582352" cy="369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rgbClr val="00477B"/>
                  </a:solidFill>
                  <a:latin typeface="Arial" panose="020B0604020202020204" pitchFamily="34" charset="0"/>
                  <a:ea typeface="ヒラギノ角ゴ Pro W3" pitchFamily="-103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rgbClr val="00477B"/>
                  </a:solidFill>
                  <a:latin typeface="Arial" panose="020B0604020202020204" pitchFamily="34" charset="0"/>
                  <a:ea typeface="ヒラギノ角ゴ Pro W3" pitchFamily="-103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rgbClr val="00477B"/>
                  </a:solidFill>
                  <a:latin typeface="Arial" panose="020B0604020202020204" pitchFamily="34" charset="0"/>
                  <a:ea typeface="ヒラギノ角ゴ Pro W3" pitchFamily="-103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00477B"/>
                  </a:solidFill>
                  <a:latin typeface="Arial" panose="020B0604020202020204" pitchFamily="34" charset="0"/>
                  <a:ea typeface="ヒラギノ角ゴ Pro W3" pitchFamily="-103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200">
                  <a:solidFill>
                    <a:srgbClr val="00477B"/>
                  </a:solidFill>
                  <a:latin typeface="Arial" panose="020B0604020202020204" pitchFamily="34" charset="0"/>
                  <a:ea typeface="ヒラギノ角ゴ Pro W3" pitchFamily="-103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200">
                  <a:solidFill>
                    <a:srgbClr val="00477B"/>
                  </a:solidFill>
                  <a:latin typeface="Arial" panose="020B0604020202020204" pitchFamily="34" charset="0"/>
                  <a:ea typeface="ヒラギノ角ゴ Pro W3" pitchFamily="-103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200">
                  <a:solidFill>
                    <a:srgbClr val="00477B"/>
                  </a:solidFill>
                  <a:latin typeface="Arial" panose="020B0604020202020204" pitchFamily="34" charset="0"/>
                  <a:ea typeface="ヒラギノ角ゴ Pro W3" pitchFamily="-103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200">
                  <a:solidFill>
                    <a:srgbClr val="00477B"/>
                  </a:solidFill>
                  <a:latin typeface="Arial" panose="020B0604020202020204" pitchFamily="34" charset="0"/>
                  <a:ea typeface="ヒラギノ角ゴ Pro W3" pitchFamily="-103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200">
                  <a:solidFill>
                    <a:srgbClr val="00477B"/>
                  </a:solidFill>
                  <a:latin typeface="Arial" panose="020B0604020202020204" pitchFamily="34" charset="0"/>
                  <a:ea typeface="ヒラギノ角ゴ Pro W3" pitchFamily="-103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</a:rPr>
                <a:t>GSI</a:t>
              </a:r>
            </a:p>
          </p:txBody>
        </p:sp>
        <p:sp>
          <p:nvSpPr>
            <p:cNvPr id="5130" name="TextBox 9"/>
            <p:cNvSpPr txBox="1">
              <a:spLocks noChangeArrowheads="1"/>
            </p:cNvSpPr>
            <p:nvPr/>
          </p:nvSpPr>
          <p:spPr bwMode="auto">
            <a:xfrm>
              <a:off x="2286000" y="1497568"/>
              <a:ext cx="1608521" cy="369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rgbClr val="00477B"/>
                  </a:solidFill>
                  <a:latin typeface="Arial" panose="020B0604020202020204" pitchFamily="34" charset="0"/>
                  <a:ea typeface="ヒラギノ角ゴ Pro W3" pitchFamily="-103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rgbClr val="00477B"/>
                  </a:solidFill>
                  <a:latin typeface="Arial" panose="020B0604020202020204" pitchFamily="34" charset="0"/>
                  <a:ea typeface="ヒラギノ角ゴ Pro W3" pitchFamily="-103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rgbClr val="00477B"/>
                  </a:solidFill>
                  <a:latin typeface="Arial" panose="020B0604020202020204" pitchFamily="34" charset="0"/>
                  <a:ea typeface="ヒラギノ角ゴ Pro W3" pitchFamily="-103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00477B"/>
                  </a:solidFill>
                  <a:latin typeface="Arial" panose="020B0604020202020204" pitchFamily="34" charset="0"/>
                  <a:ea typeface="ヒラギノ角ゴ Pro W3" pitchFamily="-103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200">
                  <a:solidFill>
                    <a:srgbClr val="00477B"/>
                  </a:solidFill>
                  <a:latin typeface="Arial" panose="020B0604020202020204" pitchFamily="34" charset="0"/>
                  <a:ea typeface="ヒラギノ角ゴ Pro W3" pitchFamily="-103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200">
                  <a:solidFill>
                    <a:srgbClr val="00477B"/>
                  </a:solidFill>
                  <a:latin typeface="Arial" panose="020B0604020202020204" pitchFamily="34" charset="0"/>
                  <a:ea typeface="ヒラギノ角ゴ Pro W3" pitchFamily="-103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200">
                  <a:solidFill>
                    <a:srgbClr val="00477B"/>
                  </a:solidFill>
                  <a:latin typeface="Arial" panose="020B0604020202020204" pitchFamily="34" charset="0"/>
                  <a:ea typeface="ヒラギノ角ゴ Pro W3" pitchFamily="-103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200">
                  <a:solidFill>
                    <a:srgbClr val="00477B"/>
                  </a:solidFill>
                  <a:latin typeface="Arial" panose="020B0604020202020204" pitchFamily="34" charset="0"/>
                  <a:ea typeface="ヒラギノ角ゴ Pro W3" pitchFamily="-103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200">
                  <a:solidFill>
                    <a:srgbClr val="00477B"/>
                  </a:solidFill>
                  <a:latin typeface="Arial" panose="020B0604020202020204" pitchFamily="34" charset="0"/>
                  <a:ea typeface="ヒラギノ角ゴ Pro W3" pitchFamily="-103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</a:rPr>
                <a:t>Shiraz Patrick</a:t>
              </a:r>
            </a:p>
          </p:txBody>
        </p:sp>
        <p:sp>
          <p:nvSpPr>
            <p:cNvPr id="5131" name="TextBox 10"/>
            <p:cNvSpPr txBox="1">
              <a:spLocks noChangeArrowheads="1"/>
            </p:cNvSpPr>
            <p:nvPr/>
          </p:nvSpPr>
          <p:spPr bwMode="auto">
            <a:xfrm>
              <a:off x="0" y="1028700"/>
              <a:ext cx="254506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rgbClr val="00477B"/>
                  </a:solidFill>
                  <a:latin typeface="Arial" panose="020B0604020202020204" pitchFamily="34" charset="0"/>
                  <a:ea typeface="ヒラギノ角ゴ Pro W3" pitchFamily="-103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rgbClr val="00477B"/>
                  </a:solidFill>
                  <a:latin typeface="Arial" panose="020B0604020202020204" pitchFamily="34" charset="0"/>
                  <a:ea typeface="ヒラギノ角ゴ Pro W3" pitchFamily="-103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rgbClr val="00477B"/>
                  </a:solidFill>
                  <a:latin typeface="Arial" panose="020B0604020202020204" pitchFamily="34" charset="0"/>
                  <a:ea typeface="ヒラギノ角ゴ Pro W3" pitchFamily="-103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00477B"/>
                  </a:solidFill>
                  <a:latin typeface="Arial" panose="020B0604020202020204" pitchFamily="34" charset="0"/>
                  <a:ea typeface="ヒラギノ角ゴ Pro W3" pitchFamily="-103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200">
                  <a:solidFill>
                    <a:srgbClr val="00477B"/>
                  </a:solidFill>
                  <a:latin typeface="Arial" panose="020B0604020202020204" pitchFamily="34" charset="0"/>
                  <a:ea typeface="ヒラギノ角ゴ Pro W3" pitchFamily="-103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200">
                  <a:solidFill>
                    <a:srgbClr val="00477B"/>
                  </a:solidFill>
                  <a:latin typeface="Arial" panose="020B0604020202020204" pitchFamily="34" charset="0"/>
                  <a:ea typeface="ヒラギノ角ゴ Pro W3" pitchFamily="-103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200">
                  <a:solidFill>
                    <a:srgbClr val="00477B"/>
                  </a:solidFill>
                  <a:latin typeface="Arial" panose="020B0604020202020204" pitchFamily="34" charset="0"/>
                  <a:ea typeface="ヒラギノ角ゴ Pro W3" pitchFamily="-103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200">
                  <a:solidFill>
                    <a:srgbClr val="00477B"/>
                  </a:solidFill>
                  <a:latin typeface="Arial" panose="020B0604020202020204" pitchFamily="34" charset="0"/>
                  <a:ea typeface="ヒラギノ角ゴ Pro W3" pitchFamily="-103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200">
                  <a:solidFill>
                    <a:srgbClr val="00477B"/>
                  </a:solidFill>
                  <a:latin typeface="Arial" panose="020B0604020202020204" pitchFamily="34" charset="0"/>
                  <a:ea typeface="ヒラギノ角ゴ Pro W3" pitchFamily="-103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</a:rPr>
                <a:t>With contributions from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63497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Cloud Storage Virtualisation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41774" y="2318677"/>
            <a:ext cx="7166561" cy="2604197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dirty="0" smtClean="0"/>
              <a:t>Object Storage &lt;=&gt; File system translation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Identity Harmonisation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Standardisation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Implementation of CDMI </a:t>
            </a:r>
            <a:r>
              <a:rPr lang="en-GB" dirty="0" smtClean="0"/>
              <a:t>extensions</a:t>
            </a:r>
            <a:endParaRPr lang="en-GB" dirty="0"/>
          </a:p>
          <a:p>
            <a:pPr marL="457200" indent="-457200">
              <a:buFont typeface="+mj-lt"/>
              <a:buAutoNum type="arabicPeriod" startAt="2"/>
            </a:pPr>
            <a:endParaRPr lang="en-GB" dirty="0" smtClean="0"/>
          </a:p>
          <a:p>
            <a:pPr marL="190493" lvl="1" indent="0">
              <a:buNone/>
            </a:pPr>
            <a:endParaRPr lang="en-GB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876702" y="1210681"/>
            <a:ext cx="74911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2">
                    <a:lumMod val="75000"/>
                  </a:schemeClr>
                </a:solidFill>
              </a:rPr>
              <a:t>Four activities to </a:t>
            </a:r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Enable smart management of data on on the IaaS level.</a:t>
            </a:r>
            <a:endParaRPr lang="en-GB" sz="2400" dirty="0"/>
          </a:p>
          <a:p>
            <a:pPr algn="ctr"/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8049366" y="5293338"/>
            <a:ext cx="609600" cy="304271"/>
          </a:xfrm>
          <a:prstGeom prst="rect">
            <a:avLst/>
          </a:prstGeom>
        </p:spPr>
        <p:txBody>
          <a:bodyPr/>
          <a:lstStyle/>
          <a:p>
            <a:pPr algn="r"/>
            <a:fld id="{D6CC888B-D9F9-4E54-B722-F151A9F45E95}" type="slidenum">
              <a:rPr lang="en-GB" noProof="0" smtClean="0"/>
              <a:pPr algn="r"/>
              <a:t>9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2057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2701</Words>
  <Application>Microsoft Office PowerPoint</Application>
  <PresentationFormat>On-screen Show (16:10)</PresentationFormat>
  <Paragraphs>439</Paragraphs>
  <Slides>46</Slides>
  <Notes>14</Notes>
  <HiddenSlides>1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6" baseType="lpstr">
      <vt:lpstr>ＭＳ Ｐゴシック</vt:lpstr>
      <vt:lpstr>Arial</vt:lpstr>
      <vt:lpstr>Calibri</vt:lpstr>
      <vt:lpstr>Times New Roman</vt:lpstr>
      <vt:lpstr>Univers 45 Light</vt:lpstr>
      <vt:lpstr>Univers Light</vt:lpstr>
      <vt:lpstr>Verdana</vt:lpstr>
      <vt:lpstr>Wingdings</vt:lpstr>
      <vt:lpstr>ヒラギノ角ゴ Pro W3</vt:lpstr>
      <vt:lpstr>Standarddesign</vt:lpstr>
      <vt:lpstr>DSIT Report</vt:lpstr>
      <vt:lpstr>PowerPoint Presentation</vt:lpstr>
      <vt:lpstr>DSIT WP1</vt:lpstr>
      <vt:lpstr>Authentication &amp; Authorisation Infrastructures</vt:lpstr>
      <vt:lpstr>Authentication &amp; Authorisation Infrastructures</vt:lpstr>
      <vt:lpstr>Authentication &amp; Authorisation Infrastructures</vt:lpstr>
      <vt:lpstr>Authentication &amp; Authorisation Infrastructures</vt:lpstr>
      <vt:lpstr>DSIT WP2</vt:lpstr>
      <vt:lpstr>Cloud Storage Virtualisation</vt:lpstr>
      <vt:lpstr>Cloud Storage Virtualisation</vt:lpstr>
      <vt:lpstr>Cloud Storage Virtualisation</vt:lpstr>
      <vt:lpstr>Cloud Storage Virtualisation</vt:lpstr>
      <vt:lpstr>Cloud Storage Virtualisation</vt:lpstr>
      <vt:lpstr>Data Services Integration Team</vt:lpstr>
      <vt:lpstr>UNICORE – UniProv</vt:lpstr>
      <vt:lpstr>KIT Data Manager - Development </vt:lpstr>
      <vt:lpstr>Metadata Research at ZIH</vt:lpstr>
      <vt:lpstr>MASi (Meta)data Service</vt:lpstr>
      <vt:lpstr>PowerPoint Presentation</vt:lpstr>
      <vt:lpstr>MASi (Meta)data Service</vt:lpstr>
      <vt:lpstr>MASi (Meta)data Service</vt:lpstr>
      <vt:lpstr>Publications</vt:lpstr>
      <vt:lpstr>DSIT WP4 - Archives</vt:lpstr>
      <vt:lpstr>Gradient from long time storage to archive  Business cases from 2013 (adapted October 2016)</vt:lpstr>
      <vt:lpstr>TU – Dresden </vt:lpstr>
      <vt:lpstr>Archives for scientific data</vt:lpstr>
      <vt:lpstr>Data service integration (status October 2016)</vt:lpstr>
      <vt:lpstr>Data Services Integration Team</vt:lpstr>
      <vt:lpstr>Main memory compression</vt:lpstr>
      <vt:lpstr>Network compression</vt:lpstr>
      <vt:lpstr>Storage compression</vt:lpstr>
      <vt:lpstr>Storage compression</vt:lpstr>
      <vt:lpstr>Variable clustering</vt:lpstr>
      <vt:lpstr>Cactus clustering results of 3D double variable</vt:lpstr>
      <vt:lpstr>Adaptive compression</vt:lpstr>
      <vt:lpstr>Enzo checkpoint file variables</vt:lpstr>
      <vt:lpstr>Cactus checkpoint variables compression </vt:lpstr>
      <vt:lpstr> </vt:lpstr>
      <vt:lpstr>Data Services Integration Team</vt:lpstr>
      <vt:lpstr>PowerPoint Presentation</vt:lpstr>
      <vt:lpstr>PowerPoint Presentation</vt:lpstr>
      <vt:lpstr>Infrastructure and Service (2.1)</vt:lpstr>
      <vt:lpstr>Infrastructure and Service (2.2)</vt:lpstr>
      <vt:lpstr>Execution of large data-driven workflows</vt:lpstr>
      <vt:lpstr>Execution of large data-driven workflows</vt:lpstr>
      <vt:lpstr>Execution of large data-driven workflows</vt:lpstr>
    </vt:vector>
  </TitlesOfParts>
  <Company>Karlsruhe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Herrmann</dc:creator>
  <cp:lastModifiedBy>Marcus Hardt</cp:lastModifiedBy>
  <cp:revision>150</cp:revision>
  <dcterms:created xsi:type="dcterms:W3CDTF">2015-03-18T03:30:22Z</dcterms:created>
  <dcterms:modified xsi:type="dcterms:W3CDTF">2016-10-04T14:10:55Z</dcterms:modified>
</cp:coreProperties>
</file>