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266" r:id="rId4"/>
    <p:sldId id="268" r:id="rId5"/>
    <p:sldId id="260" r:id="rId6"/>
    <p:sldId id="259" r:id="rId7"/>
    <p:sldId id="267" r:id="rId8"/>
    <p:sldId id="262" r:id="rId9"/>
    <p:sldId id="265" r:id="rId10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bian Rigoll" initials="fri" lastIdx="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368" autoAdjust="0"/>
  </p:normalViewPr>
  <p:slideViewPr>
    <p:cSldViewPr snapToGrid="0">
      <p:cViewPr varScale="1">
        <p:scale>
          <a:sx n="134" d="100"/>
          <a:sy n="134" d="100"/>
        </p:scale>
        <p:origin x="-96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-199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38A326C-BAFE-49A3-ADE8-B0E18975194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519218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076E2BF-8531-40D4-80DE-A0CF4D1C17E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546112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Repeating</a:t>
            </a:r>
            <a:r>
              <a:rPr lang="de-DE" baseline="0" smtClean="0"/>
              <a:t> from last year.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6E2BF-8531-40D4-80DE-A0CF4D1C17ED}" type="slidenum">
              <a:rPr lang="de-DE" altLang="de-DE" smtClean="0"/>
              <a:pPr/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68523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6E2BF-8531-40D4-80DE-A0CF4D1C17ED}" type="slidenum">
              <a:rPr lang="de-DE" altLang="de-DE" smtClean="0"/>
              <a:pPr/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18948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EDR</a:t>
            </a:r>
            <a:r>
              <a:rPr lang="de-DE" baseline="0" smtClean="0"/>
              <a:t> – Data Quality, error correction in aggregated CSV data</a:t>
            </a:r>
          </a:p>
          <a:p>
            <a:r>
              <a:rPr lang="de-DE" baseline="0" smtClean="0"/>
              <a:t>  Voltage and current time series from Beckhoff and Janitza Measurement devices</a:t>
            </a:r>
          </a:p>
          <a:p>
            <a:r>
              <a:rPr lang="de-DE" baseline="0" smtClean="0"/>
              <a:t>  File-based measurement data from Janitza (rate: 20 kHz)</a:t>
            </a:r>
          </a:p>
          <a:p>
            <a:r>
              <a:rPr lang="de-DE" baseline="0" smtClean="0"/>
              <a:t>  Databases: OpenTSDB, InfluxDB, MongoDB, Cassandra</a:t>
            </a:r>
          </a:p>
          <a:p>
            <a:r>
              <a:rPr lang="de-DE" baseline="0" smtClean="0"/>
              <a:t>  Data Formats: JSON, XML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6E2BF-8531-40D4-80DE-A0CF4D1C17ED}" type="slidenum">
              <a:rPr lang="de-DE" altLang="de-DE" smtClean="0"/>
              <a:pPr/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46578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CIM OBDA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6E2BF-8531-40D4-80DE-A0CF4D1C17ED}" type="slidenum">
              <a:rPr lang="de-DE" altLang="de-DE" smtClean="0"/>
              <a:pPr/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2966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Realizations marked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6E2BF-8531-40D4-80DE-A0CF4D1C17ED}" type="slidenum">
              <a:rPr lang="de-DE" altLang="de-DE" smtClean="0"/>
              <a:pPr/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80278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To be renewed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6E2BF-8531-40D4-80DE-A0CF4D1C17ED}" type="slidenum">
              <a:rPr lang="de-DE" altLang="de-DE" smtClean="0"/>
              <a:pPr/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35878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_final-0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92825"/>
            <a:ext cx="149383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333375"/>
            <a:ext cx="7488238" cy="504825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981075"/>
            <a:ext cx="7561263" cy="935038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73240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2432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40513" y="333375"/>
            <a:ext cx="2057400" cy="5461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8313" y="333375"/>
            <a:ext cx="6019800" cy="54610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13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4215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14201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9313" y="12684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8568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4502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0250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5161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78864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60394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33375"/>
            <a:ext cx="69119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68413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  <a:p>
            <a:pPr lvl="0"/>
            <a:endParaRPr lang="de-DE" altLang="de-DE" smtClean="0"/>
          </a:p>
        </p:txBody>
      </p:sp>
      <p:pic>
        <p:nvPicPr>
          <p:cNvPr id="1028" name="Picture 7" descr="Logo_final-0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33375"/>
            <a:ext cx="149383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Box 14"/>
          <p:cNvSpPr txBox="1">
            <a:spLocks noChangeArrowheads="1"/>
          </p:cNvSpPr>
          <p:nvPr userDrawn="1"/>
        </p:nvSpPr>
        <p:spPr bwMode="auto">
          <a:xfrm>
            <a:off x="179388" y="6453188"/>
            <a:ext cx="5762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BA6EBF1C-33A1-4A49-9BC8-434B5F55ED27}" type="slidenum">
              <a:rPr lang="de-DE" altLang="de-DE" sz="1100" b="1">
                <a:solidFill>
                  <a:schemeClr val="bg1"/>
                </a:solidFill>
              </a:rPr>
              <a:pPr eaLnBrk="1" hangingPunct="1">
                <a:spcBef>
                  <a:spcPct val="50000"/>
                </a:spcBef>
              </a:pPr>
              <a:t>‹Nr.›</a:t>
            </a:fld>
            <a:endParaRPr lang="de-DE" altLang="de-DE" sz="1100" b="1">
              <a:solidFill>
                <a:schemeClr val="bg1"/>
              </a:solidFill>
            </a:endParaRPr>
          </a:p>
        </p:txBody>
      </p:sp>
      <p:sp>
        <p:nvSpPr>
          <p:cNvPr id="1030" name="Text Box 15"/>
          <p:cNvSpPr txBox="1">
            <a:spLocks noChangeArrowheads="1"/>
          </p:cNvSpPr>
          <p:nvPr userDrawn="1"/>
        </p:nvSpPr>
        <p:spPr bwMode="auto">
          <a:xfrm>
            <a:off x="611188" y="6453188"/>
            <a:ext cx="93662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100" smtClean="0">
                <a:solidFill>
                  <a:schemeClr val="bg1"/>
                </a:solidFill>
              </a:rPr>
              <a:t>04.10.2016</a:t>
            </a:r>
            <a:endParaRPr lang="de-DE" altLang="de-DE" sz="1100" dirty="0">
              <a:solidFill>
                <a:schemeClr val="bg1"/>
              </a:solidFill>
            </a:endParaRPr>
          </a:p>
        </p:txBody>
      </p:sp>
      <p:sp>
        <p:nvSpPr>
          <p:cNvPr id="1031" name="Text Box 16"/>
          <p:cNvSpPr txBox="1">
            <a:spLocks noChangeArrowheads="1"/>
          </p:cNvSpPr>
          <p:nvPr userDrawn="1"/>
        </p:nvSpPr>
        <p:spPr bwMode="auto">
          <a:xfrm>
            <a:off x="2339975" y="6453188"/>
            <a:ext cx="2808288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100" dirty="0" smtClean="0">
                <a:solidFill>
                  <a:schemeClr val="bg1"/>
                </a:solidFill>
              </a:rPr>
              <a:t>Karl-Uwe Stucky</a:t>
            </a:r>
            <a:endParaRPr lang="de-DE" altLang="de-DE" sz="1100" dirty="0">
              <a:solidFill>
                <a:schemeClr val="bg1"/>
              </a:solidFill>
            </a:endParaRPr>
          </a:p>
        </p:txBody>
      </p:sp>
      <p:sp>
        <p:nvSpPr>
          <p:cNvPr id="1032" name="Text Box 17"/>
          <p:cNvSpPr txBox="1">
            <a:spLocks noChangeArrowheads="1"/>
          </p:cNvSpPr>
          <p:nvPr userDrawn="1"/>
        </p:nvSpPr>
        <p:spPr bwMode="auto">
          <a:xfrm>
            <a:off x="6011863" y="6453188"/>
            <a:ext cx="302418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altLang="de-DE" sz="1100" dirty="0" smtClean="0">
                <a:solidFill>
                  <a:schemeClr val="bg1"/>
                </a:solidFill>
              </a:rPr>
              <a:t>DLCL </a:t>
            </a:r>
            <a:r>
              <a:rPr lang="de-DE" altLang="de-DE" sz="1100" dirty="0" err="1" smtClean="0">
                <a:solidFill>
                  <a:schemeClr val="bg1"/>
                </a:solidFill>
              </a:rPr>
              <a:t>Energy</a:t>
            </a:r>
            <a:endParaRPr lang="de-DE" altLang="de-DE" sz="11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77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77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77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77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77B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477B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477B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477B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477B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477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477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477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00477B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rgbClr val="00477B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477B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477B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477B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477B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2.0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/>
              <a:t>LSDMA All Hands Meeting </a:t>
            </a:r>
            <a:r>
              <a:rPr lang="de-DE" altLang="de-DE" err="1" smtClean="0"/>
              <a:t>October</a:t>
            </a:r>
            <a:r>
              <a:rPr lang="de-DE" altLang="de-DE" smtClean="0"/>
              <a:t> 2016</a:t>
            </a:r>
            <a:endParaRPr lang="de-DE" altLang="de-DE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e-DE" altLang="de-DE" b="1" dirty="0" smtClean="0"/>
              <a:t>DLCL </a:t>
            </a:r>
            <a:r>
              <a:rPr lang="de-DE" altLang="de-DE" b="1" dirty="0" err="1" smtClean="0"/>
              <a:t>Energy</a:t>
            </a:r>
            <a:endParaRPr lang="de-DE" altLang="de-DE" b="1" dirty="0" smtClean="0"/>
          </a:p>
          <a:p>
            <a:pPr eaLnBrk="1" hangingPunct="1">
              <a:spcBef>
                <a:spcPct val="0"/>
              </a:spcBef>
            </a:pPr>
            <a:endParaRPr lang="de-DE" altLang="de-DE" b="1" dirty="0"/>
          </a:p>
          <a:p>
            <a:pPr eaLnBrk="1" hangingPunct="1">
              <a:spcBef>
                <a:spcPct val="0"/>
              </a:spcBef>
            </a:pPr>
            <a:endParaRPr lang="de-DE" altLang="de-DE" b="1" dirty="0" smtClean="0"/>
          </a:p>
          <a:p>
            <a:pPr eaLnBrk="1" hangingPunct="1">
              <a:spcBef>
                <a:spcPct val="0"/>
              </a:spcBef>
            </a:pPr>
            <a:r>
              <a:rPr lang="de-DE" altLang="de-DE" sz="1600" b="1"/>
              <a:t>Karl-Uwe Stucky</a:t>
            </a:r>
            <a:r>
              <a:rPr lang="de-DE" altLang="de-DE" sz="1600"/>
              <a:t>, </a:t>
            </a:r>
            <a:r>
              <a:rPr lang="de-DE" altLang="de-DE" sz="1600" smtClean="0"/>
              <a:t>Wilfried </a:t>
            </a:r>
            <a:r>
              <a:rPr lang="de-DE" altLang="de-DE" sz="1600"/>
              <a:t>Jakob, </a:t>
            </a:r>
            <a:r>
              <a:rPr lang="de-DE" altLang="de-DE" sz="1600" smtClean="0"/>
              <a:t>Fabian Rigoll, Artem </a:t>
            </a:r>
            <a:r>
              <a:rPr lang="de-DE" altLang="de-DE" sz="1600"/>
              <a:t>Schumilin, </a:t>
            </a:r>
            <a:r>
              <a:rPr lang="de-DE" altLang="de-DE" sz="1600" smtClean="0"/>
              <a:t>Wolfgang </a:t>
            </a:r>
            <a:r>
              <a:rPr lang="de-DE" altLang="de-DE" sz="1600"/>
              <a:t>Süß, Hartmut Schmeck</a:t>
            </a:r>
            <a:endParaRPr lang="de-DE" altLang="de-DE" sz="1600" dirty="0" smtClean="0"/>
          </a:p>
        </p:txBody>
      </p:sp>
      <p:pic>
        <p:nvPicPr>
          <p:cNvPr id="3076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0" b="13744"/>
          <a:stretch>
            <a:fillRect/>
          </a:stretch>
        </p:blipFill>
        <p:spPr bwMode="auto">
          <a:xfrm>
            <a:off x="-16412" y="2799010"/>
            <a:ext cx="9144000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Energy Lab</a:t>
            </a:r>
            <a:br>
              <a:rPr lang="de-DE" smtClean="0"/>
            </a:br>
            <a:r>
              <a:rPr lang="de-DE" smtClean="0"/>
              <a:t>Control</a:t>
            </a:r>
            <a:r>
              <a:rPr lang="de-DE" dirty="0" smtClean="0"/>
              <a:t>, Monitoring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Visualization</a:t>
            </a:r>
            <a:r>
              <a:rPr lang="de-DE" dirty="0" smtClean="0"/>
              <a:t> Center</a:t>
            </a:r>
            <a:endParaRPr lang="de-DE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611560" y="1124744"/>
            <a:ext cx="7863408" cy="4918772"/>
            <a:chOff x="496957" y="991228"/>
            <a:chExt cx="8218165" cy="5257812"/>
          </a:xfrm>
        </p:grpSpPr>
        <p:sp>
          <p:nvSpPr>
            <p:cNvPr id="5" name="Textfeld 4"/>
            <p:cNvSpPr txBox="1"/>
            <p:nvPr/>
          </p:nvSpPr>
          <p:spPr>
            <a:xfrm>
              <a:off x="545858" y="1661733"/>
              <a:ext cx="1005403" cy="3693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sz="1800" b="1" smtClean="0">
                  <a:solidFill>
                    <a:srgbClr val="C00000"/>
                  </a:solidFill>
                </a:rPr>
                <a:t>SCADA</a:t>
              </a:r>
              <a:endParaRPr lang="de-DE" sz="1800" b="1" dirty="0">
                <a:solidFill>
                  <a:srgbClr val="C00000"/>
                </a:solidFill>
              </a:endParaRPr>
            </a:p>
          </p:txBody>
        </p:sp>
        <p:sp>
          <p:nvSpPr>
            <p:cNvPr id="6" name="Rechteck 5"/>
            <p:cNvSpPr/>
            <p:nvPr/>
          </p:nvSpPr>
          <p:spPr>
            <a:xfrm>
              <a:off x="5110119" y="5061238"/>
              <a:ext cx="3596911" cy="111298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1400" dirty="0" smtClean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7" name="Rechteck 6"/>
            <p:cNvSpPr/>
            <p:nvPr/>
          </p:nvSpPr>
          <p:spPr>
            <a:xfrm>
              <a:off x="2039194" y="1742661"/>
              <a:ext cx="6675928" cy="342254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1400" dirty="0" smtClean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8" name="Rechteck 7"/>
            <p:cNvSpPr/>
            <p:nvPr/>
          </p:nvSpPr>
          <p:spPr>
            <a:xfrm>
              <a:off x="600221" y="991228"/>
              <a:ext cx="1009919" cy="453154"/>
            </a:xfrm>
            <a:prstGeom prst="rect">
              <a:avLst/>
            </a:prstGeom>
            <a:gradFill>
              <a:gsLst>
                <a:gs pos="0">
                  <a:srgbClr val="335CB7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140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 Wind Power</a:t>
              </a:r>
              <a:br>
                <a:rPr lang="de-DE" sz="1400" smtClean="0">
                  <a:solidFill>
                    <a:schemeClr val="bg1"/>
                  </a:solidFill>
                  <a:latin typeface="Arial Narrow" panose="020B0606020202030204" pitchFamily="34" charset="0"/>
                </a:rPr>
              </a:br>
              <a:r>
                <a:rPr lang="de-DE" sz="140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(planned)</a:t>
              </a:r>
              <a:endParaRPr lang="de-DE" sz="1400" dirty="0" smtClean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9" name="Rechteck 8"/>
            <p:cNvSpPr/>
            <p:nvPr/>
          </p:nvSpPr>
          <p:spPr>
            <a:xfrm>
              <a:off x="1906520" y="991228"/>
              <a:ext cx="1142206" cy="453154"/>
            </a:xfrm>
            <a:prstGeom prst="rect">
              <a:avLst/>
            </a:prstGeom>
            <a:gradFill>
              <a:gsLst>
                <a:gs pos="0">
                  <a:srgbClr val="335CB7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140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 Solar Power</a:t>
              </a:r>
              <a:br>
                <a:rPr lang="de-DE" sz="140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</a:br>
              <a:r>
                <a:rPr lang="de-DE" sz="140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Storage Facility</a:t>
              </a:r>
              <a:endParaRPr lang="de-DE" sz="1400" dirty="0" smtClean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0" name="Rechteck 9"/>
            <p:cNvSpPr/>
            <p:nvPr/>
          </p:nvSpPr>
          <p:spPr>
            <a:xfrm>
              <a:off x="3345106" y="991228"/>
              <a:ext cx="815183" cy="453154"/>
            </a:xfrm>
            <a:prstGeom prst="rect">
              <a:avLst/>
            </a:prstGeom>
            <a:gradFill>
              <a:gsLst>
                <a:gs pos="0">
                  <a:srgbClr val="335CB7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140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 Storage</a:t>
              </a:r>
              <a:r>
                <a:rPr lang="de-DE" sz="140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/>
              </a:r>
              <a:br>
                <a:rPr lang="de-DE" sz="140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</a:br>
              <a:r>
                <a:rPr lang="de-DE" sz="140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(</a:t>
              </a:r>
              <a:r>
                <a:rPr lang="de-DE" sz="140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HP </a:t>
              </a:r>
              <a:r>
                <a:rPr lang="de-DE" sz="1400">
                  <a:solidFill>
                    <a:schemeClr val="bg1"/>
                  </a:solidFill>
                  <a:latin typeface="Arial Narrow" panose="020B0606020202030204" pitchFamily="34" charset="0"/>
                </a:rPr>
                <a:t>G</a:t>
              </a:r>
              <a:r>
                <a:rPr lang="de-DE" sz="140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as</a:t>
              </a:r>
              <a:r>
                <a:rPr lang="de-DE" sz="140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)</a:t>
              </a:r>
            </a:p>
          </p:txBody>
        </p:sp>
        <p:sp>
          <p:nvSpPr>
            <p:cNvPr id="11" name="Rechteck 10"/>
            <p:cNvSpPr/>
            <p:nvPr/>
          </p:nvSpPr>
          <p:spPr>
            <a:xfrm>
              <a:off x="4456669" y="991228"/>
              <a:ext cx="1193573" cy="453154"/>
            </a:xfrm>
            <a:prstGeom prst="rect">
              <a:avLst/>
            </a:prstGeom>
            <a:gradFill>
              <a:gsLst>
                <a:gs pos="0">
                  <a:srgbClr val="335CB7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140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Thermal Storage</a:t>
              </a:r>
              <a:br>
                <a:rPr lang="de-DE" sz="140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</a:br>
              <a:r>
                <a:rPr lang="de-DE" sz="140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(DLR)</a:t>
              </a:r>
            </a:p>
          </p:txBody>
        </p:sp>
        <p:sp>
          <p:nvSpPr>
            <p:cNvPr id="12" name="Rechteck 11"/>
            <p:cNvSpPr/>
            <p:nvPr/>
          </p:nvSpPr>
          <p:spPr>
            <a:xfrm>
              <a:off x="7602465" y="991228"/>
              <a:ext cx="766279" cy="453154"/>
            </a:xfrm>
            <a:prstGeom prst="rect">
              <a:avLst/>
            </a:prstGeom>
            <a:gradFill>
              <a:gsLst>
                <a:gs pos="0">
                  <a:srgbClr val="335CB7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140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Consumer</a:t>
              </a:r>
              <a:r>
                <a:rPr lang="de-DE" sz="140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/>
              </a:r>
              <a:br>
                <a:rPr lang="de-DE" sz="1400" smtClean="0">
                  <a:solidFill>
                    <a:schemeClr val="bg1"/>
                  </a:solidFill>
                  <a:latin typeface="Arial Narrow" panose="020B0606020202030204" pitchFamily="34" charset="0"/>
                </a:rPr>
              </a:br>
              <a:r>
                <a:rPr lang="de-DE" sz="140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(Buildings)</a:t>
              </a:r>
              <a:endParaRPr lang="de-DE" sz="1400" dirty="0" smtClean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13" name="Gerade Verbindung 12"/>
            <p:cNvCxnSpPr/>
            <p:nvPr/>
          </p:nvCxnSpPr>
          <p:spPr>
            <a:xfrm>
              <a:off x="509608" y="1574957"/>
              <a:ext cx="7987029" cy="0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>
              <a:stCxn id="8" idx="2"/>
            </p:cNvCxnSpPr>
            <p:nvPr/>
          </p:nvCxnSpPr>
          <p:spPr>
            <a:xfrm>
              <a:off x="1105181" y="1444382"/>
              <a:ext cx="0" cy="130575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>
              <a:stCxn id="9" idx="2"/>
            </p:cNvCxnSpPr>
            <p:nvPr/>
          </p:nvCxnSpPr>
          <p:spPr>
            <a:xfrm>
              <a:off x="2477623" y="1444382"/>
              <a:ext cx="0" cy="125440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>
              <a:stCxn id="10" idx="2"/>
            </p:cNvCxnSpPr>
            <p:nvPr/>
          </p:nvCxnSpPr>
          <p:spPr>
            <a:xfrm>
              <a:off x="3752698" y="1444382"/>
              <a:ext cx="0" cy="151869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>
              <a:stCxn id="11" idx="2"/>
            </p:cNvCxnSpPr>
            <p:nvPr/>
          </p:nvCxnSpPr>
          <p:spPr>
            <a:xfrm>
              <a:off x="5053456" y="1444382"/>
              <a:ext cx="0" cy="145243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>
              <a:stCxn id="12" idx="2"/>
            </p:cNvCxnSpPr>
            <p:nvPr/>
          </p:nvCxnSpPr>
          <p:spPr>
            <a:xfrm>
              <a:off x="7985605" y="1444382"/>
              <a:ext cx="0" cy="126001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hteck 18"/>
            <p:cNvSpPr/>
            <p:nvPr/>
          </p:nvSpPr>
          <p:spPr>
            <a:xfrm>
              <a:off x="2281952" y="2133674"/>
              <a:ext cx="6206591" cy="585250"/>
            </a:xfrm>
            <a:prstGeom prst="rect">
              <a:avLst/>
            </a:prstGeom>
            <a:solidFill>
              <a:srgbClr val="92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140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Process Communication Hardware - </a:t>
              </a:r>
              <a:r>
                <a:rPr lang="de-DE" sz="1400" err="1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Scada</a:t>
              </a:r>
              <a:r>
                <a:rPr lang="de-DE" sz="140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 Infrastructure</a:t>
              </a:r>
              <a:endParaRPr lang="de-DE" sz="1400" dirty="0" smtClean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20" name="Gerade Verbindung 19"/>
            <p:cNvCxnSpPr/>
            <p:nvPr/>
          </p:nvCxnSpPr>
          <p:spPr>
            <a:xfrm>
              <a:off x="4532243" y="1590261"/>
              <a:ext cx="7389" cy="543413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hteck 20"/>
            <p:cNvSpPr/>
            <p:nvPr/>
          </p:nvSpPr>
          <p:spPr>
            <a:xfrm>
              <a:off x="2281952" y="3439113"/>
              <a:ext cx="4523450" cy="87394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1400" dirty="0" err="1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SEnSSiCC</a:t>
              </a:r>
              <a:r>
                <a:rPr lang="de-DE" sz="14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 Services  </a:t>
              </a:r>
              <a:r>
                <a:rPr lang="de-DE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for</a:t>
              </a:r>
              <a:r>
                <a:rPr lang="de-DE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Data </a:t>
              </a:r>
              <a:r>
                <a:rPr lang="de-DE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Acquisition</a:t>
              </a:r>
              <a:r>
                <a:rPr lang="de-DE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, </a:t>
              </a:r>
              <a:r>
                <a:rPr lang="de-DE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Preparation</a:t>
              </a:r>
              <a:r>
                <a:rPr lang="de-DE" sz="14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,</a:t>
              </a:r>
              <a:br>
                <a:rPr lang="de-DE" sz="14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</a:br>
              <a:r>
                <a:rPr lang="de-DE" sz="1400" dirty="0" err="1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Preprocessing</a:t>
              </a:r>
              <a:r>
                <a:rPr lang="de-DE" sz="14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, </a:t>
              </a:r>
              <a:r>
                <a:rPr lang="de-DE" sz="14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and</a:t>
              </a:r>
              <a:r>
                <a:rPr lang="de-DE" sz="14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de-DE" sz="14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Staging</a:t>
              </a:r>
            </a:p>
          </p:txBody>
        </p:sp>
        <p:sp>
          <p:nvSpPr>
            <p:cNvPr id="22" name="Rechteck 21"/>
            <p:cNvSpPr/>
            <p:nvPr/>
          </p:nvSpPr>
          <p:spPr>
            <a:xfrm>
              <a:off x="7040071" y="3438652"/>
              <a:ext cx="1456566" cy="873940"/>
            </a:xfrm>
            <a:prstGeom prst="rect">
              <a:avLst/>
            </a:prstGeom>
            <a:solidFill>
              <a:srgbClr val="920000"/>
            </a:solidFill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140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Off-the-shelf</a:t>
              </a:r>
            </a:p>
            <a:p>
              <a:pPr algn="ctr"/>
              <a:r>
                <a:rPr lang="de-DE" sz="140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Control Center Infrastructure</a:t>
              </a:r>
              <a:endParaRPr lang="de-DE" sz="1400" dirty="0" smtClean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23" name="Gerade Verbindung 22"/>
            <p:cNvCxnSpPr>
              <a:endCxn id="21" idx="0"/>
            </p:cNvCxnSpPr>
            <p:nvPr/>
          </p:nvCxnSpPr>
          <p:spPr>
            <a:xfrm>
              <a:off x="4538284" y="2718924"/>
              <a:ext cx="5393" cy="720189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>
              <a:stCxn id="22" idx="0"/>
            </p:cNvCxnSpPr>
            <p:nvPr/>
          </p:nvCxnSpPr>
          <p:spPr>
            <a:xfrm flipV="1">
              <a:off x="7768354" y="2742739"/>
              <a:ext cx="0" cy="695913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feld 24"/>
            <p:cNvSpPr txBox="1"/>
            <p:nvPr/>
          </p:nvSpPr>
          <p:spPr>
            <a:xfrm>
              <a:off x="613026" y="3135691"/>
              <a:ext cx="133081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smtClean="0">
                  <a:latin typeface="Arial Narrow" panose="020B0606020202030204" pitchFamily="34" charset="0"/>
                </a:rPr>
                <a:t>External Big Data</a:t>
              </a:r>
              <a:r>
                <a:rPr lang="de-DE" sz="1400">
                  <a:latin typeface="Arial Narrow" panose="020B0606020202030204" pitchFamily="34" charset="0"/>
                </a:rPr>
                <a:t/>
              </a:r>
              <a:br>
                <a:rPr lang="de-DE" sz="1400">
                  <a:latin typeface="Arial Narrow" panose="020B0606020202030204" pitchFamily="34" charset="0"/>
                </a:rPr>
              </a:br>
              <a:r>
                <a:rPr lang="de-DE" sz="1400">
                  <a:latin typeface="Arial Narrow" panose="020B0606020202030204" pitchFamily="34" charset="0"/>
                </a:rPr>
                <a:t>Storage and</a:t>
              </a:r>
              <a:br>
                <a:rPr lang="de-DE" sz="1400">
                  <a:latin typeface="Arial Narrow" panose="020B0606020202030204" pitchFamily="34" charset="0"/>
                </a:rPr>
              </a:br>
              <a:r>
                <a:rPr lang="de-DE" sz="1400">
                  <a:latin typeface="Arial Narrow" panose="020B0606020202030204" pitchFamily="34" charset="0"/>
                </a:rPr>
                <a:t>Archiving</a:t>
              </a:r>
              <a:endParaRPr lang="de-DE" sz="1400" dirty="0">
                <a:latin typeface="Arial Narrow" panose="020B0606020202030204" pitchFamily="34" charset="0"/>
              </a:endParaRPr>
            </a:p>
          </p:txBody>
        </p:sp>
        <p:sp>
          <p:nvSpPr>
            <p:cNvPr id="26" name="Flussdiagramm: Magnetplattenspeicher 25"/>
            <p:cNvSpPr/>
            <p:nvPr/>
          </p:nvSpPr>
          <p:spPr>
            <a:xfrm>
              <a:off x="626279" y="2162485"/>
              <a:ext cx="1165253" cy="916533"/>
            </a:xfrm>
            <a:prstGeom prst="flowChartMagneticDisk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140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LSDF</a:t>
              </a:r>
              <a:r>
                <a:rPr lang="de-DE" sz="14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/>
              </a:r>
              <a:br>
                <a:rPr lang="de-DE" sz="14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</a:br>
              <a:r>
                <a:rPr lang="de-DE" sz="14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(SCC)</a:t>
              </a:r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2011913" y="1707015"/>
              <a:ext cx="16690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b="1" i="1" smtClean="0"/>
                <a:t>Control</a:t>
              </a:r>
              <a:r>
                <a:rPr lang="de-DE" sz="1000" b="1" i="1"/>
                <a:t>, </a:t>
              </a:r>
              <a:r>
                <a:rPr lang="de-DE" sz="1000" b="1" i="1" smtClean="0"/>
                <a:t>Monitoring</a:t>
              </a:r>
            </a:p>
            <a:p>
              <a:r>
                <a:rPr lang="de-DE" sz="1000" b="1" i="1" smtClean="0"/>
                <a:t>and </a:t>
              </a:r>
              <a:r>
                <a:rPr lang="de-DE" sz="1000" b="1" i="1"/>
                <a:t>Visualization Center</a:t>
              </a:r>
              <a:endParaRPr lang="de-DE" sz="1000" b="1" i="1" dirty="0"/>
            </a:p>
          </p:txBody>
        </p:sp>
        <p:sp>
          <p:nvSpPr>
            <p:cNvPr id="28" name="Rechteck 27"/>
            <p:cNvSpPr/>
            <p:nvPr/>
          </p:nvSpPr>
          <p:spPr>
            <a:xfrm>
              <a:off x="5664426" y="4511634"/>
              <a:ext cx="1804524" cy="54960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140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Visualization</a:t>
              </a:r>
              <a:br>
                <a:rPr lang="de-DE" sz="1400" smtClean="0">
                  <a:solidFill>
                    <a:schemeClr val="tx1"/>
                  </a:solidFill>
                  <a:latin typeface="Arial Narrow" panose="020B0606020202030204" pitchFamily="34" charset="0"/>
                </a:rPr>
              </a:br>
              <a:r>
                <a:rPr lang="de-DE" sz="140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(Simulation, Analysis)</a:t>
              </a:r>
              <a:endParaRPr lang="de-DE" sz="1400" dirty="0" smtClean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29" name="Gerade Verbindung 28"/>
            <p:cNvCxnSpPr/>
            <p:nvPr/>
          </p:nvCxnSpPr>
          <p:spPr>
            <a:xfrm flipH="1" flipV="1">
              <a:off x="6338888" y="4314825"/>
              <a:ext cx="0" cy="19681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hteck 29"/>
            <p:cNvSpPr/>
            <p:nvPr/>
          </p:nvSpPr>
          <p:spPr>
            <a:xfrm>
              <a:off x="5215990" y="5656333"/>
              <a:ext cx="3356847" cy="364141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140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Control Room Monitors (Visualization)</a:t>
              </a:r>
              <a:endParaRPr lang="de-DE" sz="1400" dirty="0" smtClean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31" name="Gerade Verbindung 30"/>
            <p:cNvCxnSpPr>
              <a:stCxn id="22" idx="2"/>
            </p:cNvCxnSpPr>
            <p:nvPr/>
          </p:nvCxnSpPr>
          <p:spPr>
            <a:xfrm>
              <a:off x="7768354" y="4312592"/>
              <a:ext cx="4046" cy="1350021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>
              <a:stCxn id="21" idx="3"/>
              <a:endCxn id="22" idx="1"/>
            </p:cNvCxnSpPr>
            <p:nvPr/>
          </p:nvCxnSpPr>
          <p:spPr>
            <a:xfrm flipV="1">
              <a:off x="6805402" y="3875622"/>
              <a:ext cx="234669" cy="461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Flussdiagramm: Magnetplattenspeicher 32"/>
            <p:cNvSpPr/>
            <p:nvPr/>
          </p:nvSpPr>
          <p:spPr>
            <a:xfrm>
              <a:off x="5816827" y="2880765"/>
              <a:ext cx="873939" cy="445060"/>
            </a:xfrm>
            <a:prstGeom prst="flowChartMagneticDisk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140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Raw Data</a:t>
              </a:r>
              <a:endParaRPr lang="de-DE" sz="1400" dirty="0" smtClean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34" name="Gerade Verbindung 33"/>
            <p:cNvCxnSpPr>
              <a:endCxn id="33" idx="3"/>
            </p:cNvCxnSpPr>
            <p:nvPr/>
          </p:nvCxnSpPr>
          <p:spPr>
            <a:xfrm flipH="1" flipV="1">
              <a:off x="6253797" y="3325825"/>
              <a:ext cx="0" cy="1127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Flussdiagramm: Magnetplattenspeicher 34"/>
            <p:cNvSpPr/>
            <p:nvPr/>
          </p:nvSpPr>
          <p:spPr>
            <a:xfrm>
              <a:off x="4681242" y="2896949"/>
              <a:ext cx="873939" cy="445060"/>
            </a:xfrm>
            <a:prstGeom prst="flowChartMagneticDisk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140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Weather, …</a:t>
              </a:r>
              <a:endParaRPr lang="de-DE" sz="1400" dirty="0" smtClean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36" name="Gerade Verbindung 35"/>
            <p:cNvCxnSpPr>
              <a:endCxn id="35" idx="3"/>
            </p:cNvCxnSpPr>
            <p:nvPr/>
          </p:nvCxnSpPr>
          <p:spPr>
            <a:xfrm flipH="1" flipV="1">
              <a:off x="5118212" y="3342009"/>
              <a:ext cx="0" cy="72704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Flussdiagramm: Magnetplattenspeicher 36"/>
            <p:cNvSpPr/>
            <p:nvPr/>
          </p:nvSpPr>
          <p:spPr>
            <a:xfrm>
              <a:off x="2369620" y="2888858"/>
              <a:ext cx="873939" cy="445060"/>
            </a:xfrm>
            <a:prstGeom prst="flowChartMagneticDisk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140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Profiles</a:t>
              </a:r>
              <a:endParaRPr lang="de-DE" sz="1400" dirty="0" smtClean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8" name="Flussdiagramm: Magnetplattenspeicher 37"/>
            <p:cNvSpPr/>
            <p:nvPr/>
          </p:nvSpPr>
          <p:spPr>
            <a:xfrm>
              <a:off x="3522732" y="2888858"/>
              <a:ext cx="873939" cy="445060"/>
            </a:xfrm>
            <a:prstGeom prst="flowChartMagneticDisk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140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Grid Config.</a:t>
              </a:r>
              <a:endParaRPr lang="de-DE" sz="1400" dirty="0" smtClean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39" name="Gerade Verbindung 38"/>
            <p:cNvCxnSpPr/>
            <p:nvPr/>
          </p:nvCxnSpPr>
          <p:spPr>
            <a:xfrm flipH="1">
              <a:off x="6353175" y="5055333"/>
              <a:ext cx="0" cy="60728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hteck 39"/>
            <p:cNvSpPr/>
            <p:nvPr/>
          </p:nvSpPr>
          <p:spPr>
            <a:xfrm>
              <a:off x="2281951" y="4511634"/>
              <a:ext cx="3273229" cy="54960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1400">
                  <a:solidFill>
                    <a:schemeClr val="tx1"/>
                  </a:solidFill>
                  <a:latin typeface="Arial Narrow" panose="020B0606020202030204" pitchFamily="34" charset="0"/>
                </a:rPr>
                <a:t>Simulation </a:t>
              </a:r>
              <a:r>
                <a:rPr lang="de-DE" sz="140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and Analysis Service Infrastructure</a:t>
              </a:r>
              <a:endParaRPr lang="de-DE" sz="1400" dirty="0" smtClean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41" name="Gerade Verbindung 40"/>
            <p:cNvCxnSpPr>
              <a:stCxn id="40" idx="0"/>
            </p:cNvCxnSpPr>
            <p:nvPr/>
          </p:nvCxnSpPr>
          <p:spPr>
            <a:xfrm flipH="1" flipV="1">
              <a:off x="3914775" y="4314825"/>
              <a:ext cx="0" cy="196809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hteck 41"/>
            <p:cNvSpPr/>
            <p:nvPr/>
          </p:nvSpPr>
          <p:spPr>
            <a:xfrm>
              <a:off x="2167593" y="5439761"/>
              <a:ext cx="831455" cy="655784"/>
            </a:xfrm>
            <a:prstGeom prst="rect">
              <a:avLst/>
            </a:prstGeom>
            <a:gradFill>
              <a:gsLst>
                <a:gs pos="0">
                  <a:srgbClr val="335CB7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140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Smart Grid </a:t>
              </a:r>
              <a:r>
                <a:rPr lang="de-DE" sz="140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Lab</a:t>
              </a:r>
            </a:p>
          </p:txBody>
        </p:sp>
        <p:sp>
          <p:nvSpPr>
            <p:cNvPr id="43" name="Rechteck 42"/>
            <p:cNvSpPr/>
            <p:nvPr/>
          </p:nvSpPr>
          <p:spPr>
            <a:xfrm>
              <a:off x="3195009" y="5439761"/>
              <a:ext cx="833478" cy="655784"/>
            </a:xfrm>
            <a:prstGeom prst="rect">
              <a:avLst/>
            </a:prstGeom>
            <a:gradFill>
              <a:gsLst>
                <a:gs pos="0">
                  <a:srgbClr val="335CB7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140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Software </a:t>
              </a:r>
              <a:r>
                <a:rPr lang="de-DE" sz="140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/>
              </a:r>
              <a:br>
                <a:rPr lang="de-DE" sz="140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</a:br>
              <a:r>
                <a:rPr lang="de-DE" sz="140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Simulator</a:t>
              </a:r>
            </a:p>
          </p:txBody>
        </p:sp>
        <p:sp>
          <p:nvSpPr>
            <p:cNvPr id="44" name="Rechteck 43"/>
            <p:cNvSpPr/>
            <p:nvPr/>
          </p:nvSpPr>
          <p:spPr>
            <a:xfrm>
              <a:off x="4126938" y="5439761"/>
              <a:ext cx="833478" cy="655784"/>
            </a:xfrm>
            <a:prstGeom prst="rect">
              <a:avLst/>
            </a:prstGeom>
            <a:gradFill>
              <a:gsLst>
                <a:gs pos="0">
                  <a:srgbClr val="335CB7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de-DE" sz="140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Hardware-in-the-Loop </a:t>
              </a:r>
              <a:r>
                <a:rPr lang="de-DE" sz="140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Simulator</a:t>
              </a:r>
            </a:p>
          </p:txBody>
        </p:sp>
        <p:cxnSp>
          <p:nvCxnSpPr>
            <p:cNvPr id="45" name="Gerade Verbindung 44"/>
            <p:cNvCxnSpPr>
              <a:endCxn id="42" idx="0"/>
            </p:cNvCxnSpPr>
            <p:nvPr/>
          </p:nvCxnSpPr>
          <p:spPr>
            <a:xfrm>
              <a:off x="2583321" y="5061238"/>
              <a:ext cx="0" cy="378523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>
              <a:endCxn id="43" idx="0"/>
            </p:cNvCxnSpPr>
            <p:nvPr/>
          </p:nvCxnSpPr>
          <p:spPr>
            <a:xfrm>
              <a:off x="3611748" y="5055333"/>
              <a:ext cx="0" cy="384428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6"/>
            <p:cNvCxnSpPr>
              <a:endCxn id="44" idx="0"/>
            </p:cNvCxnSpPr>
            <p:nvPr/>
          </p:nvCxnSpPr>
          <p:spPr>
            <a:xfrm>
              <a:off x="4538284" y="5055333"/>
              <a:ext cx="5393" cy="384428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>
              <a:endCxn id="38" idx="3"/>
            </p:cNvCxnSpPr>
            <p:nvPr/>
          </p:nvCxnSpPr>
          <p:spPr>
            <a:xfrm flipH="1" flipV="1">
              <a:off x="3959702" y="3333918"/>
              <a:ext cx="0" cy="104607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>
              <a:endCxn id="37" idx="3"/>
            </p:cNvCxnSpPr>
            <p:nvPr/>
          </p:nvCxnSpPr>
          <p:spPr>
            <a:xfrm flipH="1" flipV="1">
              <a:off x="2806590" y="3333918"/>
              <a:ext cx="3285" cy="104607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/>
          </p:nvCxnSpPr>
          <p:spPr>
            <a:xfrm flipH="1">
              <a:off x="496957" y="6242412"/>
              <a:ext cx="4177659" cy="0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/>
          </p:nvCxnSpPr>
          <p:spPr>
            <a:xfrm flipV="1">
              <a:off x="509608" y="1557338"/>
              <a:ext cx="0" cy="4691702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>
              <a:stCxn id="42" idx="2"/>
            </p:cNvCxnSpPr>
            <p:nvPr/>
          </p:nvCxnSpPr>
          <p:spPr>
            <a:xfrm>
              <a:off x="2583321" y="6095545"/>
              <a:ext cx="0" cy="153495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>
              <a:stCxn id="43" idx="2"/>
            </p:cNvCxnSpPr>
            <p:nvPr/>
          </p:nvCxnSpPr>
          <p:spPr>
            <a:xfrm>
              <a:off x="3611748" y="6095545"/>
              <a:ext cx="0" cy="153495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>
              <a:stCxn id="44" idx="2"/>
            </p:cNvCxnSpPr>
            <p:nvPr/>
          </p:nvCxnSpPr>
          <p:spPr>
            <a:xfrm>
              <a:off x="4543677" y="6095545"/>
              <a:ext cx="0" cy="153495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hteck 54"/>
            <p:cNvSpPr/>
            <p:nvPr/>
          </p:nvSpPr>
          <p:spPr>
            <a:xfrm>
              <a:off x="728860" y="4872590"/>
              <a:ext cx="831455" cy="655784"/>
            </a:xfrm>
            <a:prstGeom prst="rect">
              <a:avLst/>
            </a:prstGeom>
            <a:solidFill>
              <a:srgbClr val="FFC000"/>
            </a:solidFill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140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Editor Grid Models</a:t>
              </a:r>
              <a:endParaRPr lang="de-DE" sz="1400" dirty="0" smtClean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6" name="Textfeld 55"/>
            <p:cNvSpPr txBox="1"/>
            <p:nvPr/>
          </p:nvSpPr>
          <p:spPr>
            <a:xfrm>
              <a:off x="763642" y="4323816"/>
              <a:ext cx="8242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>
                  <a:latin typeface="Arial Narrow" panose="020B0606020202030204" pitchFamily="34" charset="0"/>
                </a:rPr>
                <a:t>(External)</a:t>
              </a:r>
              <a:br>
                <a:rPr lang="de-DE" sz="1400">
                  <a:latin typeface="Arial Narrow" panose="020B0606020202030204" pitchFamily="34" charset="0"/>
                </a:rPr>
              </a:br>
              <a:r>
                <a:rPr lang="de-DE" sz="1400" smtClean="0">
                  <a:latin typeface="Arial Narrow" panose="020B0606020202030204" pitchFamily="34" charset="0"/>
                </a:rPr>
                <a:t>Tools</a:t>
              </a:r>
              <a:endParaRPr lang="de-DE" sz="1400" dirty="0">
                <a:latin typeface="Arial Narrow" panose="020B0606020202030204" pitchFamily="34" charset="0"/>
              </a:endParaRPr>
            </a:p>
          </p:txBody>
        </p:sp>
        <p:cxnSp>
          <p:nvCxnSpPr>
            <p:cNvPr id="57" name="Gewinkelte Verbindung 56"/>
            <p:cNvCxnSpPr/>
            <p:nvPr/>
          </p:nvCxnSpPr>
          <p:spPr>
            <a:xfrm flipV="1">
              <a:off x="1851863" y="4207929"/>
              <a:ext cx="103844" cy="1138327"/>
            </a:xfrm>
            <a:prstGeom prst="bentConnector2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winkelte Verbindung 57"/>
            <p:cNvCxnSpPr>
              <a:stCxn id="26" idx="4"/>
              <a:endCxn id="21" idx="1"/>
            </p:cNvCxnSpPr>
            <p:nvPr/>
          </p:nvCxnSpPr>
          <p:spPr>
            <a:xfrm>
              <a:off x="1791532" y="2620752"/>
              <a:ext cx="490420" cy="1255331"/>
            </a:xfrm>
            <a:prstGeom prst="bentConnector3">
              <a:avLst>
                <a:gd name="adj1" fmla="val 34745"/>
              </a:avLst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/>
          </p:nvCxnSpPr>
          <p:spPr>
            <a:xfrm>
              <a:off x="1949077" y="4214553"/>
              <a:ext cx="332874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feld 59"/>
            <p:cNvSpPr txBox="1"/>
            <p:nvPr/>
          </p:nvSpPr>
          <p:spPr>
            <a:xfrm>
              <a:off x="3557459" y="5196542"/>
              <a:ext cx="102784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smtClean="0"/>
                <a:t>Simulation Lab</a:t>
              </a:r>
              <a:endParaRPr lang="de-DE" sz="1000" dirty="0"/>
            </a:p>
          </p:txBody>
        </p:sp>
        <p:sp>
          <p:nvSpPr>
            <p:cNvPr id="61" name="Rechteck 60"/>
            <p:cNvSpPr/>
            <p:nvPr/>
          </p:nvSpPr>
          <p:spPr>
            <a:xfrm>
              <a:off x="881260" y="5024990"/>
              <a:ext cx="831455" cy="655784"/>
            </a:xfrm>
            <a:prstGeom prst="rect">
              <a:avLst/>
            </a:prstGeom>
            <a:solidFill>
              <a:srgbClr val="FFC000"/>
            </a:solidFill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140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Editor Grid Models</a:t>
              </a:r>
              <a:endParaRPr lang="de-DE" sz="1400" dirty="0" smtClean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2" name="Rechteck 61"/>
            <p:cNvSpPr/>
            <p:nvPr/>
          </p:nvSpPr>
          <p:spPr>
            <a:xfrm>
              <a:off x="1033660" y="5177390"/>
              <a:ext cx="831455" cy="655784"/>
            </a:xfrm>
            <a:prstGeom prst="rect">
              <a:avLst/>
            </a:prstGeom>
            <a:solidFill>
              <a:srgbClr val="FFC000"/>
            </a:solidFill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140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Editor Grid Models</a:t>
              </a:r>
              <a:endParaRPr lang="de-DE" sz="1400" dirty="0" smtClean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3" name="Rechteck 62"/>
            <p:cNvSpPr/>
            <p:nvPr/>
          </p:nvSpPr>
          <p:spPr>
            <a:xfrm>
              <a:off x="5946622" y="991228"/>
              <a:ext cx="1359461" cy="453154"/>
            </a:xfrm>
            <a:prstGeom prst="rect">
              <a:avLst/>
            </a:prstGeom>
            <a:gradFill>
              <a:gsLst>
                <a:gs pos="0">
                  <a:srgbClr val="335CB7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140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 Electrolysis Facility</a:t>
              </a:r>
              <a:br>
                <a:rPr lang="de-DE" sz="1400" smtClean="0">
                  <a:solidFill>
                    <a:schemeClr val="bg1"/>
                  </a:solidFill>
                  <a:latin typeface="Arial Narrow" panose="020B0606020202030204" pitchFamily="34" charset="0"/>
                </a:rPr>
              </a:br>
              <a:r>
                <a:rPr lang="de-DE" sz="140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(FZ Jülich)</a:t>
              </a:r>
              <a:endParaRPr lang="de-DE" sz="1400" dirty="0" smtClean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64" name="Gerade Verbindung 63"/>
            <p:cNvCxnSpPr>
              <a:stCxn id="63" idx="2"/>
            </p:cNvCxnSpPr>
            <p:nvPr/>
          </p:nvCxnSpPr>
          <p:spPr>
            <a:xfrm>
              <a:off x="6626353" y="1444382"/>
              <a:ext cx="0" cy="132627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0158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IT </a:t>
            </a:r>
            <a:r>
              <a:rPr lang="de-DE" altLang="de-DE" smtClean="0"/>
              <a:t>Infrastructure</a:t>
            </a:r>
            <a:r>
              <a:rPr lang="de-DE" altLang="de-DE"/>
              <a:t/>
            </a:r>
            <a:br>
              <a:rPr lang="de-DE" altLang="de-DE"/>
            </a:br>
            <a:r>
              <a:rPr lang="de-DE" altLang="de-DE"/>
              <a:t>Energy Lab 2.0 – </a:t>
            </a:r>
            <a:r>
              <a:rPr lang="de-DE" altLang="de-DE" smtClean="0"/>
              <a:t>Energy </a:t>
            </a:r>
            <a:r>
              <a:rPr lang="de-DE" altLang="de-DE"/>
              <a:t>System 2050</a:t>
            </a:r>
            <a:endParaRPr lang="de-DE"/>
          </a:p>
        </p:txBody>
      </p:sp>
      <p:pic>
        <p:nvPicPr>
          <p:cNvPr id="3" name="Picture 87" descr="cmvcITInfrastructure201609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64" y="1196752"/>
            <a:ext cx="8343900" cy="467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133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264363"/>
            <a:ext cx="6911975" cy="561975"/>
          </a:xfrm>
        </p:spPr>
        <p:txBody>
          <a:bodyPr/>
          <a:lstStyle/>
          <a:p>
            <a:r>
              <a:rPr lang="de-DE" smtClean="0"/>
              <a:t>Relevant Time Series Data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6555" y="923356"/>
            <a:ext cx="8229600" cy="4525962"/>
          </a:xfrm>
        </p:spPr>
        <p:txBody>
          <a:bodyPr/>
          <a:lstStyle/>
          <a:p>
            <a:r>
              <a:rPr lang="de-DE"/>
              <a:t>EDR </a:t>
            </a:r>
          </a:p>
          <a:p>
            <a:pPr lvl="1"/>
            <a:r>
              <a:rPr lang="de-DE" smtClean="0"/>
              <a:t>Data Quality</a:t>
            </a:r>
          </a:p>
          <a:p>
            <a:pPr lvl="1"/>
            <a:r>
              <a:rPr lang="de-DE" smtClean="0"/>
              <a:t>Error </a:t>
            </a:r>
            <a:r>
              <a:rPr lang="de-DE"/>
              <a:t>correction in aggregated CSV data</a:t>
            </a:r>
          </a:p>
          <a:p>
            <a:r>
              <a:rPr lang="de-DE" smtClean="0"/>
              <a:t>Voltage and current </a:t>
            </a:r>
            <a:r>
              <a:rPr lang="de-DE"/>
              <a:t>time series from </a:t>
            </a:r>
            <a:r>
              <a:rPr lang="de-DE" smtClean="0"/>
              <a:t>Janitza measurement </a:t>
            </a:r>
            <a:r>
              <a:rPr lang="de-DE"/>
              <a:t>devices</a:t>
            </a:r>
          </a:p>
          <a:p>
            <a:r>
              <a:rPr lang="de-DE" smtClean="0"/>
              <a:t>File-based </a:t>
            </a:r>
            <a:r>
              <a:rPr lang="de-DE"/>
              <a:t>measurement data from Janitza (rate: 20 </a:t>
            </a:r>
            <a:r>
              <a:rPr lang="de-DE" smtClean="0"/>
              <a:t>kHz</a:t>
            </a:r>
            <a:r>
              <a:rPr lang="de-DE"/>
              <a:t>) </a:t>
            </a:r>
            <a:r>
              <a:rPr lang="de-DE" smtClean="0"/>
              <a:t>and Beckhoff devices</a:t>
            </a:r>
          </a:p>
          <a:p>
            <a:r>
              <a:rPr lang="de-DE" smtClean="0"/>
              <a:t>Databases</a:t>
            </a:r>
          </a:p>
          <a:p>
            <a:pPr lvl="1"/>
            <a:r>
              <a:rPr lang="de-DE" smtClean="0"/>
              <a:t>OpenTSDB</a:t>
            </a:r>
          </a:p>
          <a:p>
            <a:pPr lvl="1"/>
            <a:r>
              <a:rPr lang="de-DE" smtClean="0"/>
              <a:t>InfluxDB</a:t>
            </a:r>
          </a:p>
          <a:p>
            <a:pPr lvl="1"/>
            <a:r>
              <a:rPr lang="de-DE" smtClean="0"/>
              <a:t>MongoDB</a:t>
            </a:r>
          </a:p>
          <a:p>
            <a:pPr lvl="1"/>
            <a:r>
              <a:rPr lang="de-DE" smtClean="0"/>
              <a:t>(Cassandra)</a:t>
            </a:r>
            <a:endParaRPr lang="de-DE"/>
          </a:p>
          <a:p>
            <a:r>
              <a:rPr lang="de-DE"/>
              <a:t>  Data </a:t>
            </a:r>
            <a:r>
              <a:rPr lang="de-DE" smtClean="0"/>
              <a:t>Formats</a:t>
            </a:r>
          </a:p>
          <a:p>
            <a:pPr lvl="1"/>
            <a:r>
              <a:rPr lang="de-DE" smtClean="0"/>
              <a:t>JSON</a:t>
            </a:r>
          </a:p>
          <a:p>
            <a:pPr lvl="1"/>
            <a:r>
              <a:rPr lang="de-DE" smtClean="0"/>
              <a:t>XML</a:t>
            </a:r>
          </a:p>
          <a:p>
            <a:pPr lvl="1"/>
            <a:r>
              <a:rPr lang="de-DE" smtClean="0"/>
              <a:t>CSV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820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267200"/>
            <a:ext cx="8136000" cy="46908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Important Services in a Microservice-oriented Architecture</a:t>
            </a:r>
            <a:endParaRPr lang="de-DE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5508104" y="2564904"/>
            <a:ext cx="3033832" cy="3316252"/>
            <a:chOff x="5508104" y="2564904"/>
            <a:chExt cx="3033832" cy="3316252"/>
          </a:xfrm>
        </p:grpSpPr>
        <p:sp>
          <p:nvSpPr>
            <p:cNvPr id="47" name="Abgerundetes Rechteck 46"/>
            <p:cNvSpPr/>
            <p:nvPr/>
          </p:nvSpPr>
          <p:spPr>
            <a:xfrm>
              <a:off x="5508104" y="2564904"/>
              <a:ext cx="1440160" cy="936104"/>
            </a:xfrm>
            <a:prstGeom prst="roundRect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Abgerundetes Rechteck 47"/>
            <p:cNvSpPr/>
            <p:nvPr/>
          </p:nvSpPr>
          <p:spPr>
            <a:xfrm>
              <a:off x="7101776" y="2564904"/>
              <a:ext cx="1440160" cy="936104"/>
            </a:xfrm>
            <a:prstGeom prst="roundRect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Abgerundetes Rechteck 48"/>
            <p:cNvSpPr/>
            <p:nvPr/>
          </p:nvSpPr>
          <p:spPr>
            <a:xfrm>
              <a:off x="6732240" y="3848856"/>
              <a:ext cx="1809696" cy="900000"/>
            </a:xfrm>
            <a:prstGeom prst="roundRect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Zylinder 8"/>
            <p:cNvSpPr/>
            <p:nvPr/>
          </p:nvSpPr>
          <p:spPr>
            <a:xfrm>
              <a:off x="6874934" y="5125156"/>
              <a:ext cx="1512711" cy="756000"/>
            </a:xfrm>
            <a:prstGeom prst="can">
              <a:avLst>
                <a:gd name="adj" fmla="val 50000"/>
              </a:avLst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144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6911975" cy="561975"/>
          </a:xfrm>
        </p:spPr>
        <p:txBody>
          <a:bodyPr/>
          <a:lstStyle/>
          <a:p>
            <a:r>
              <a:rPr lang="de-DE" smtClean="0"/>
              <a:t>Semantic Model Based Data Storage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648749" y="5909299"/>
            <a:ext cx="352834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*) </a:t>
            </a:r>
            <a:r>
              <a:rPr lang="de-DE" sz="700"/>
              <a:t>http://ka.stadtwiki.net/Datei:Umspannwerk_Daxlanden_20070930-123936.hk.jpg</a:t>
            </a:r>
            <a:endParaRPr lang="en-GB" sz="700"/>
          </a:p>
          <a:p>
            <a:r>
              <a:rPr lang="de-DE" sz="700" u="sng">
                <a:hlinkClick r:id="rId3"/>
              </a:rPr>
              <a:t>Attribution Noncommercial ShareAlike 2.0</a:t>
            </a:r>
            <a:endParaRPr lang="en-GB" sz="700"/>
          </a:p>
          <a:p>
            <a:endParaRPr lang="en-GB" sz="900" i="1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AutoShape 2" descr="imap://karl-uwe%2Estucky%40kit%2Eedu@imap.kit.edu:993/fetch%3EUID%3E/INBOX%3E15656?part=1.2&amp;type=image/png&amp;filename=example-profil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AutoShape 4" descr="imap://karl-uwe%2Estucky%40kit%2Eedu@imap.kit.edu:993/fetch%3EUID%3E/INBOX%3E15656?part=1.2&amp;type=image/png&amp;filename=example-profile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AutoShape 6" descr="imap://karl-uwe%2Estucky%40kit%2Eedu@imap.kit.edu:993/fetch%3EUID%3E/INBOX%3E15656?part=1.2&amp;type=image/png&amp;filename=example-profile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AutoShape 9" descr="imap://karl-uwe%2Estucky%40kit%2Eedu@imap.kit.edu:993/fetch%3EUID%3E/INBOX%3E15656?part=1.2&amp;type=image/png&amp;filename=example-profile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3528392" cy="4869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kit\cimUMLEquipmentPart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922912"/>
            <a:ext cx="3543945" cy="512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4067944" y="1052736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i="1" smtClean="0">
                <a:solidFill>
                  <a:schemeClr val="accent2">
                    <a:lumMod val="75000"/>
                  </a:schemeClr>
                </a:solidFill>
              </a:rPr>
              <a:t>CIM</a:t>
            </a:r>
            <a:endParaRPr lang="en-GB" sz="2400" b="1" i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426749" y="1098902"/>
            <a:ext cx="2929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har char="•"/>
            </a:pPr>
            <a:r>
              <a:rPr lang="de-DE" kern="0">
                <a:solidFill>
                  <a:srgbClr val="00477B"/>
                </a:solidFill>
                <a:latin typeface="+mn-lt"/>
              </a:rPr>
              <a:t>Extracting a </a:t>
            </a:r>
            <a:r>
              <a:rPr lang="de-DE" kern="0" smtClean="0">
                <a:solidFill>
                  <a:srgbClr val="00477B"/>
                </a:solidFill>
                <a:latin typeface="+mn-lt"/>
              </a:rPr>
              <a:t>CIM profile</a:t>
            </a:r>
            <a:r>
              <a:rPr lang="en-GB" kern="0">
                <a:solidFill>
                  <a:srgbClr val="00477B"/>
                </a:solidFill>
                <a:latin typeface="+mn-lt"/>
              </a:rPr>
              <a:t/>
            </a:r>
            <a:br>
              <a:rPr lang="en-GB" kern="0">
                <a:solidFill>
                  <a:srgbClr val="00477B"/>
                </a:solidFill>
                <a:latin typeface="+mn-lt"/>
              </a:rPr>
            </a:br>
            <a:r>
              <a:rPr lang="en-GB" kern="0" smtClean="0">
                <a:solidFill>
                  <a:srgbClr val="00477B"/>
                </a:solidFill>
                <a:latin typeface="+mn-lt"/>
                <a:sym typeface="Wingdings" panose="05000000000000000000" pitchFamily="2" charset="2"/>
              </a:rPr>
              <a:t> Enterprise Archtiect</a:t>
            </a:r>
            <a:endParaRPr lang="de-DE" kern="0" smtClean="0">
              <a:solidFill>
                <a:srgbClr val="00477B"/>
              </a:solidFill>
              <a:latin typeface="+mn-l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426749" y="1945746"/>
            <a:ext cx="4480714" cy="385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har char="•"/>
            </a:pPr>
            <a:r>
              <a:rPr lang="de-DE" kern="0" smtClean="0">
                <a:solidFill>
                  <a:srgbClr val="00477B"/>
                </a:solidFill>
                <a:latin typeface="+mn-lt"/>
              </a:rPr>
              <a:t>Code Generation, e.g. Java classes</a:t>
            </a:r>
            <a:br>
              <a:rPr lang="de-DE" kern="0" smtClean="0">
                <a:solidFill>
                  <a:srgbClr val="00477B"/>
                </a:solidFill>
                <a:latin typeface="+mn-lt"/>
              </a:rPr>
            </a:br>
            <a:r>
              <a:rPr lang="de-DE" kern="0" smtClean="0">
                <a:solidFill>
                  <a:srgbClr val="00477B"/>
                </a:solidFill>
                <a:latin typeface="+mn-lt"/>
                <a:sym typeface="Wingdings" panose="05000000000000000000" pitchFamily="2" charset="2"/>
              </a:rPr>
              <a:t> Enterprise Architect</a:t>
            </a:r>
            <a:endParaRPr lang="de-DE" kern="0" smtClean="0">
              <a:solidFill>
                <a:srgbClr val="00477B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har char="•"/>
            </a:pPr>
            <a:r>
              <a:rPr lang="de-DE" kern="0" smtClean="0">
                <a:solidFill>
                  <a:srgbClr val="00477B"/>
                </a:solidFill>
                <a:latin typeface="+mn-lt"/>
              </a:rPr>
              <a:t>Instantiating objects</a:t>
            </a:r>
          </a:p>
          <a:p>
            <a:pPr marL="342900" indent="-342900" eaLnBrk="0" hangingPunct="0">
              <a:spcBef>
                <a:spcPct val="20000"/>
              </a:spcBef>
              <a:buChar char="•"/>
            </a:pPr>
            <a:r>
              <a:rPr lang="de-DE" kern="0">
                <a:solidFill>
                  <a:srgbClr val="00477B"/>
                </a:solidFill>
                <a:latin typeface="+mn-lt"/>
              </a:rPr>
              <a:t>Evaluation: CIM as a common schema</a:t>
            </a:r>
            <a:r>
              <a:rPr lang="en-GB" kern="0">
                <a:solidFill>
                  <a:srgbClr val="00477B"/>
                </a:solidFill>
                <a:latin typeface="+mn-lt"/>
              </a:rPr>
              <a:t/>
            </a:r>
            <a:br>
              <a:rPr lang="en-GB" kern="0">
                <a:solidFill>
                  <a:srgbClr val="00477B"/>
                </a:solidFill>
                <a:latin typeface="+mn-lt"/>
              </a:rPr>
            </a:br>
            <a:r>
              <a:rPr lang="en-GB" kern="0">
                <a:solidFill>
                  <a:srgbClr val="00477B"/>
                </a:solidFill>
                <a:latin typeface="+mn-lt"/>
              </a:rPr>
              <a:t>for exchanging power grid data</a:t>
            </a:r>
          </a:p>
          <a:p>
            <a:pPr marL="342900" indent="-342900" eaLnBrk="0" hangingPunct="0">
              <a:spcBef>
                <a:spcPct val="20000"/>
              </a:spcBef>
              <a:buChar char="•"/>
            </a:pPr>
            <a:r>
              <a:rPr lang="de-DE" kern="0">
                <a:solidFill>
                  <a:srgbClr val="00477B"/>
                </a:solidFill>
                <a:latin typeface="+mn-lt"/>
              </a:rPr>
              <a:t>Data exchange formats:</a:t>
            </a:r>
          </a:p>
          <a:p>
            <a:pPr marL="800100" lvl="1" indent="-342900" eaLnBrk="0" hangingPunct="0">
              <a:spcBef>
                <a:spcPct val="20000"/>
              </a:spcBef>
              <a:buChar char="•"/>
            </a:pPr>
            <a:r>
              <a:rPr lang="de-DE" kern="0">
                <a:solidFill>
                  <a:srgbClr val="00477B"/>
                </a:solidFill>
                <a:latin typeface="+mn-lt"/>
              </a:rPr>
              <a:t>JSON</a:t>
            </a:r>
          </a:p>
          <a:p>
            <a:pPr marL="800100" lvl="1" indent="-342900" eaLnBrk="0" hangingPunct="0">
              <a:spcBef>
                <a:spcPct val="20000"/>
              </a:spcBef>
              <a:buChar char="•"/>
            </a:pPr>
            <a:r>
              <a:rPr lang="de-DE" kern="0">
                <a:solidFill>
                  <a:srgbClr val="00477B"/>
                </a:solidFill>
                <a:latin typeface="+mn-lt"/>
              </a:rPr>
              <a:t>XML</a:t>
            </a:r>
          </a:p>
          <a:p>
            <a:pPr marL="800100" lvl="1" indent="-342900" eaLnBrk="0" hangingPunct="0">
              <a:spcBef>
                <a:spcPct val="20000"/>
              </a:spcBef>
              <a:buChar char="•"/>
            </a:pPr>
            <a:r>
              <a:rPr lang="de-DE" kern="0">
                <a:solidFill>
                  <a:srgbClr val="00477B"/>
                </a:solidFill>
                <a:latin typeface="+mn-lt"/>
              </a:rPr>
              <a:t>RDF (Triple Store)</a:t>
            </a:r>
          </a:p>
          <a:p>
            <a:pPr marL="800100" lvl="1" indent="-342900" eaLnBrk="0" hangingPunct="0">
              <a:spcBef>
                <a:spcPct val="20000"/>
              </a:spcBef>
              <a:buChar char="•"/>
            </a:pPr>
            <a:r>
              <a:rPr lang="de-DE" kern="0">
                <a:solidFill>
                  <a:srgbClr val="00477B"/>
                </a:solidFill>
                <a:latin typeface="+mn-lt"/>
              </a:rPr>
              <a:t>OWL (Web </a:t>
            </a:r>
            <a:r>
              <a:rPr lang="de-DE" kern="0" smtClean="0">
                <a:solidFill>
                  <a:srgbClr val="00477B"/>
                </a:solidFill>
                <a:latin typeface="+mn-lt"/>
              </a:rPr>
              <a:t>Ontology </a:t>
            </a:r>
            <a:r>
              <a:rPr lang="de-DE" kern="0">
                <a:solidFill>
                  <a:srgbClr val="00477B"/>
                </a:solidFill>
                <a:latin typeface="+mn-lt"/>
              </a:rPr>
              <a:t>Language)</a:t>
            </a:r>
          </a:p>
          <a:p>
            <a:pPr marL="342900" indent="-342900" eaLnBrk="0" hangingPunct="0">
              <a:spcBef>
                <a:spcPct val="20000"/>
              </a:spcBef>
              <a:buChar char="•"/>
            </a:pPr>
            <a:r>
              <a:rPr lang="de-DE" kern="0" smtClean="0">
                <a:solidFill>
                  <a:srgbClr val="00477B"/>
                </a:solidFill>
                <a:latin typeface="+mn-lt"/>
              </a:rPr>
              <a:t>Energy data (power grid) mapped to</a:t>
            </a:r>
            <a:br>
              <a:rPr lang="de-DE" kern="0" smtClean="0">
                <a:solidFill>
                  <a:srgbClr val="00477B"/>
                </a:solidFill>
                <a:latin typeface="+mn-lt"/>
              </a:rPr>
            </a:br>
            <a:r>
              <a:rPr lang="de-DE" kern="0" smtClean="0">
                <a:solidFill>
                  <a:srgbClr val="00477B"/>
                </a:solidFill>
                <a:latin typeface="+mn-lt"/>
              </a:rPr>
              <a:t>CIM objects</a:t>
            </a:r>
          </a:p>
        </p:txBody>
      </p:sp>
      <p:sp>
        <p:nvSpPr>
          <p:cNvPr id="5" name="Pfeil nach rechts 4"/>
          <p:cNvSpPr/>
          <p:nvPr/>
        </p:nvSpPr>
        <p:spPr>
          <a:xfrm>
            <a:off x="3491880" y="1175556"/>
            <a:ext cx="829777" cy="216024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04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148E-6 L -0.15902 -0.0020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51" y="-11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3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Semantic Data Model for Buildings –</a:t>
            </a:r>
            <a:br>
              <a:rPr lang="de-DE" smtClean="0"/>
            </a:br>
            <a:r>
              <a:rPr lang="de-DE" smtClean="0"/>
              <a:t>Industry </a:t>
            </a:r>
            <a:r>
              <a:rPr lang="de-DE"/>
              <a:t>Foundation Classes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Current version IFC4</a:t>
            </a:r>
            <a:endParaRPr lang="de-DE"/>
          </a:p>
          <a:p>
            <a:r>
              <a:rPr lang="de-DE" smtClean="0"/>
              <a:t>Based on EXPRESS</a:t>
            </a:r>
          </a:p>
          <a:p>
            <a:r>
              <a:rPr lang="de-DE" smtClean="0"/>
              <a:t>Instances as STEP </a:t>
            </a:r>
            <a:r>
              <a:rPr lang="en-US"/>
              <a:t>Physical </a:t>
            </a:r>
            <a:r>
              <a:rPr lang="de-DE"/>
              <a:t>File (SPF - STEP Part 21) </a:t>
            </a:r>
            <a:r>
              <a:rPr lang="de-DE" smtClean="0"/>
              <a:t>or XML </a:t>
            </a:r>
            <a:r>
              <a:rPr lang="de-DE"/>
              <a:t>(STEP Part 28)</a:t>
            </a:r>
          </a:p>
          <a:p>
            <a:r>
              <a:rPr lang="de-DE"/>
              <a:t>653 </a:t>
            </a:r>
            <a:r>
              <a:rPr lang="de-DE" smtClean="0"/>
              <a:t>entities</a:t>
            </a:r>
            <a:endParaRPr lang="de-DE"/>
          </a:p>
          <a:p>
            <a:r>
              <a:rPr lang="de-DE" smtClean="0"/>
              <a:t>Predefined Property sets</a:t>
            </a:r>
            <a:endParaRPr lang="de-DE"/>
          </a:p>
          <a:p>
            <a:r>
              <a:rPr lang="de-DE" smtClean="0"/>
              <a:t>Property sets can be added arbitrarily</a:t>
            </a:r>
            <a:endParaRPr lang="de-DE"/>
          </a:p>
          <a:p>
            <a:r>
              <a:rPr lang="de-DE" i="1"/>
              <a:t>IfcElectricalDomain </a:t>
            </a:r>
            <a:r>
              <a:rPr lang="de-DE" smtClean="0"/>
              <a:t>contains entities</a:t>
            </a:r>
            <a:br>
              <a:rPr lang="de-DE" smtClean="0"/>
            </a:br>
            <a:r>
              <a:rPr lang="de-DE" smtClean="0"/>
              <a:t>and property sets to describe</a:t>
            </a:r>
            <a:br>
              <a:rPr lang="de-DE" smtClean="0"/>
            </a:br>
            <a:r>
              <a:rPr lang="de-DE" smtClean="0"/>
              <a:t>the electrical system</a:t>
            </a:r>
            <a:br>
              <a:rPr lang="de-DE" smtClean="0"/>
            </a:br>
            <a:r>
              <a:rPr lang="de-DE" smtClean="0"/>
              <a:t>in buildings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581" y="2496286"/>
            <a:ext cx="5365891" cy="363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49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Generic </a:t>
            </a:r>
            <a:r>
              <a:rPr lang="de-DE" dirty="0" smtClean="0"/>
              <a:t>Data Services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76" y="908720"/>
            <a:ext cx="7186308" cy="4969465"/>
          </a:xfrm>
          <a:prstGeom prst="rect">
            <a:avLst/>
          </a:prstGeom>
        </p:spPr>
      </p:pic>
      <p:grpSp>
        <p:nvGrpSpPr>
          <p:cNvPr id="10" name="Gruppieren 9"/>
          <p:cNvGrpSpPr/>
          <p:nvPr/>
        </p:nvGrpSpPr>
        <p:grpSpPr>
          <a:xfrm>
            <a:off x="2454353" y="1092449"/>
            <a:ext cx="5633057" cy="2192617"/>
            <a:chOff x="2454353" y="1092449"/>
            <a:chExt cx="5633057" cy="2192617"/>
          </a:xfrm>
        </p:grpSpPr>
        <p:sp>
          <p:nvSpPr>
            <p:cNvPr id="5" name="Abgerundetes Rechteck 4"/>
            <p:cNvSpPr/>
            <p:nvPr/>
          </p:nvSpPr>
          <p:spPr>
            <a:xfrm>
              <a:off x="2454353" y="1103738"/>
              <a:ext cx="1067780" cy="849240"/>
            </a:xfrm>
            <a:prstGeom prst="roundRect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Abgerundetes Rechteck 5"/>
            <p:cNvSpPr/>
            <p:nvPr/>
          </p:nvSpPr>
          <p:spPr>
            <a:xfrm>
              <a:off x="5417687" y="1092449"/>
              <a:ext cx="960535" cy="849240"/>
            </a:xfrm>
            <a:prstGeom prst="roundRect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Abgerundetes Rechteck 6"/>
            <p:cNvSpPr/>
            <p:nvPr/>
          </p:nvSpPr>
          <p:spPr>
            <a:xfrm>
              <a:off x="6659464" y="2065867"/>
              <a:ext cx="1287914" cy="1219199"/>
            </a:xfrm>
            <a:prstGeom prst="roundRect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Zylinder 2"/>
            <p:cNvSpPr/>
            <p:nvPr/>
          </p:nvSpPr>
          <p:spPr>
            <a:xfrm>
              <a:off x="4097867" y="1099380"/>
              <a:ext cx="857955" cy="417689"/>
            </a:xfrm>
            <a:prstGeom prst="can">
              <a:avLst>
                <a:gd name="adj" fmla="val 50000"/>
              </a:avLst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6444973" y="1205192"/>
              <a:ext cx="164243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>
                  <a:solidFill>
                    <a:srgbClr val="FF0000"/>
                  </a:solidFill>
                </a:rPr>
                <a:t>Project Thesis</a:t>
              </a:r>
            </a:p>
            <a:p>
              <a:r>
                <a:rPr lang="de-DE" smtClean="0">
                  <a:solidFill>
                    <a:srgbClr val="FF0000"/>
                  </a:solidFill>
                </a:rPr>
                <a:t>Frederic Sinn</a:t>
              </a:r>
              <a:endParaRPr lang="en-GB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348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Future Work - Cooperations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1140828"/>
            <a:ext cx="8229600" cy="4792139"/>
          </a:xfrm>
        </p:spPr>
        <p:txBody>
          <a:bodyPr/>
          <a:lstStyle/>
          <a:p>
            <a:r>
              <a:rPr lang="de-DE" smtClean="0"/>
              <a:t>Cooperation with Energy Lab 2.0</a:t>
            </a:r>
            <a:endParaRPr lang="de-DE" dirty="0" smtClean="0"/>
          </a:p>
          <a:p>
            <a:r>
              <a:rPr lang="de-DE" smtClean="0"/>
              <a:t>Cooperation with the Helmholtz Energy Programme SCI</a:t>
            </a:r>
          </a:p>
          <a:p>
            <a:pPr marL="457200" lvl="1" indent="0">
              <a:buNone/>
            </a:pPr>
            <a:r>
              <a:rPr lang="de-DE" smtClean="0"/>
              <a:t>Storage and Cross-linked Infrastructures</a:t>
            </a:r>
          </a:p>
          <a:p>
            <a:pPr marL="457200" lvl="1" indent="0">
              <a:buNone/>
            </a:pPr>
            <a:r>
              <a:rPr lang="de-DE" smtClean="0"/>
              <a:t>AIFB is leading data management activities in Topic 6</a:t>
            </a:r>
          </a:p>
          <a:p>
            <a:pPr marL="457200" lvl="1" indent="0">
              <a:buNone/>
            </a:pPr>
            <a:r>
              <a:rPr lang="de-DE" smtClean="0"/>
              <a:t>RegEnKibo: Master Thesis together with </a:t>
            </a:r>
            <a:r>
              <a:rPr lang="de-DE" smtClean="0"/>
              <a:t>IRS</a:t>
            </a:r>
          </a:p>
          <a:p>
            <a:pPr marL="457200" lvl="1" indent="0">
              <a:buNone/>
            </a:pPr>
            <a:r>
              <a:rPr lang="de-DE" smtClean="0"/>
              <a:t>ITEP: Power Hardware-in-the-Loop</a:t>
            </a:r>
            <a:endParaRPr lang="de-DE" smtClean="0"/>
          </a:p>
          <a:p>
            <a:pPr marL="342900" lvl="1" indent="-342900">
              <a:buChar char="•"/>
            </a:pPr>
            <a:r>
              <a:rPr lang="de-DE" sz="2000" smtClean="0">
                <a:ea typeface="+mn-ea"/>
                <a:cs typeface="+mn-cs"/>
              </a:rPr>
              <a:t>Fabian </a:t>
            </a:r>
            <a:r>
              <a:rPr lang="de-DE" sz="2000"/>
              <a:t>is about to finish his </a:t>
            </a:r>
            <a:r>
              <a:rPr lang="de-DE" sz="2000" smtClean="0">
                <a:ea typeface="+mn-ea"/>
                <a:cs typeface="+mn-cs"/>
              </a:rPr>
              <a:t>PHD thesis</a:t>
            </a:r>
          </a:p>
          <a:p>
            <a:pPr marL="342900" lvl="1" indent="-342900">
              <a:buChar char="•"/>
            </a:pPr>
            <a:r>
              <a:rPr lang="de-DE" sz="2000">
                <a:ea typeface="+mn-ea"/>
                <a:cs typeface="+mn-cs"/>
              </a:rPr>
              <a:t>Helmholtz </a:t>
            </a:r>
            <a:r>
              <a:rPr lang="de-DE" sz="2000" smtClean="0">
                <a:ea typeface="+mn-ea"/>
                <a:cs typeface="+mn-cs"/>
              </a:rPr>
              <a:t>initiative Energy System 2050</a:t>
            </a:r>
            <a:endParaRPr lang="de-DE" sz="2000">
              <a:ea typeface="+mn-ea"/>
              <a:cs typeface="+mn-cs"/>
            </a:endParaRPr>
          </a:p>
          <a:p>
            <a:pPr marL="742950" lvl="2" indent="-342900"/>
            <a:r>
              <a:rPr lang="de-DE" smtClean="0">
                <a:ea typeface="+mn-ea"/>
                <a:cs typeface="+mn-cs"/>
              </a:rPr>
              <a:t>Leading Subtopic 5.1</a:t>
            </a:r>
          </a:p>
          <a:p>
            <a:pPr marL="1200150" lvl="3" indent="-342900"/>
            <a:r>
              <a:rPr lang="de-DE" smtClean="0">
                <a:ea typeface="+mn-ea"/>
                <a:cs typeface="+mn-cs"/>
              </a:rPr>
              <a:t>Data formats, data management,</a:t>
            </a:r>
            <a:br>
              <a:rPr lang="de-DE" smtClean="0">
                <a:ea typeface="+mn-ea"/>
                <a:cs typeface="+mn-cs"/>
              </a:rPr>
            </a:br>
            <a:r>
              <a:rPr lang="de-DE" smtClean="0">
                <a:ea typeface="+mn-ea"/>
                <a:cs typeface="+mn-cs"/>
              </a:rPr>
              <a:t>and data quality</a:t>
            </a:r>
          </a:p>
          <a:p>
            <a:pPr marL="1200150" lvl="3" indent="-342900"/>
            <a:r>
              <a:rPr lang="de-DE" smtClean="0">
                <a:ea typeface="+mn-ea"/>
                <a:cs typeface="+mn-cs"/>
              </a:rPr>
              <a:t>Topic 5:</a:t>
            </a:r>
            <a:br>
              <a:rPr lang="de-DE" smtClean="0">
                <a:ea typeface="+mn-ea"/>
                <a:cs typeface="+mn-cs"/>
              </a:rPr>
            </a:br>
            <a:r>
              <a:rPr lang="de-DE" i="1" smtClean="0">
                <a:ea typeface="+mn-ea"/>
                <a:cs typeface="+mn-cs"/>
              </a:rPr>
              <a:t>Toolbox with Databases</a:t>
            </a:r>
          </a:p>
          <a:p>
            <a:pPr marL="1200150" lvl="3" indent="-342900"/>
            <a:r>
              <a:rPr lang="de-DE" smtClean="0">
                <a:ea typeface="+mn-ea"/>
                <a:cs typeface="+mn-cs"/>
              </a:rPr>
              <a:t>Partners:</a:t>
            </a:r>
            <a:br>
              <a:rPr lang="de-DE" smtClean="0">
                <a:ea typeface="+mn-ea"/>
                <a:cs typeface="+mn-cs"/>
              </a:rPr>
            </a:br>
            <a:r>
              <a:rPr lang="de-DE" i="1" smtClean="0">
                <a:ea typeface="+mn-ea"/>
                <a:cs typeface="+mn-cs"/>
              </a:rPr>
              <a:t>RTW Aachen ( FZJ (JARA)</a:t>
            </a:r>
            <a:br>
              <a:rPr lang="de-DE" i="1" smtClean="0">
                <a:ea typeface="+mn-ea"/>
                <a:cs typeface="+mn-cs"/>
              </a:rPr>
            </a:br>
            <a:r>
              <a:rPr lang="de-DE" i="1" smtClean="0">
                <a:ea typeface="+mn-ea"/>
                <a:cs typeface="+mn-cs"/>
              </a:rPr>
              <a:t>GFZ</a:t>
            </a:r>
            <a:br>
              <a:rPr lang="de-DE" i="1" smtClean="0">
                <a:ea typeface="+mn-ea"/>
                <a:cs typeface="+mn-cs"/>
              </a:rPr>
            </a:br>
            <a:r>
              <a:rPr lang="de-DE" i="1" smtClean="0">
                <a:ea typeface="+mn-ea"/>
                <a:cs typeface="+mn-cs"/>
              </a:rPr>
              <a:t>IPP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068960"/>
            <a:ext cx="3375234" cy="260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19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377</Words>
  <Application>Microsoft Office PowerPoint</Application>
  <PresentationFormat>Bildschirmpräsentation (4:3)</PresentationFormat>
  <Paragraphs>106</Paragraphs>
  <Slides>9</Slides>
  <Notes>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Standarddesign</vt:lpstr>
      <vt:lpstr>LSDMA All Hands Meeting October 2016</vt:lpstr>
      <vt:lpstr>Energy Lab Control, Monitoring and Visualization Center</vt:lpstr>
      <vt:lpstr>IT Infrastructure Energy Lab 2.0 – Energy System 2050</vt:lpstr>
      <vt:lpstr>Relevant Time Series Data</vt:lpstr>
      <vt:lpstr>Important Services in a Microservice-oriented Architecture</vt:lpstr>
      <vt:lpstr>Semantic Model Based Data Storage</vt:lpstr>
      <vt:lpstr>Semantic Data Model for Buildings – Industry Foundation Classes</vt:lpstr>
      <vt:lpstr>Generic Data Services</vt:lpstr>
      <vt:lpstr>Future Work - Cooperations</vt:lpstr>
    </vt:vector>
  </TitlesOfParts>
  <Company>Karlsruhe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Fabian Rigoll;Stucky, Karl-Uwe (IAI)</dc:creator>
  <cp:lastModifiedBy>Stucky, Karl-Uwe</cp:lastModifiedBy>
  <cp:revision>93</cp:revision>
  <dcterms:created xsi:type="dcterms:W3CDTF">2012-03-14T13:25:35Z</dcterms:created>
  <dcterms:modified xsi:type="dcterms:W3CDTF">2016-10-04T06:07:10Z</dcterms:modified>
</cp:coreProperties>
</file>