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382" r:id="rId2"/>
    <p:sldId id="333" r:id="rId3"/>
    <p:sldId id="343" r:id="rId4"/>
    <p:sldId id="383" r:id="rId5"/>
    <p:sldId id="384" r:id="rId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a:srgbClr val="CCECFF"/>
    <a:srgbClr val="006600"/>
    <a:srgbClr val="FF99CC"/>
    <a:srgbClr val="00CC00"/>
    <a:srgbClr val="FF9966"/>
    <a:srgbClr val="FF6600"/>
    <a:srgbClr val="99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17" autoAdjust="0"/>
    <p:restoredTop sz="97853" autoAdjust="0"/>
  </p:normalViewPr>
  <p:slideViewPr>
    <p:cSldViewPr snapToGrid="0">
      <p:cViewPr>
        <p:scale>
          <a:sx n="99" d="100"/>
          <a:sy n="99" d="100"/>
        </p:scale>
        <p:origin x="-1674" y="-84"/>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43903FF-7B7F-4650-B377-95B9BB904032}" type="datetimeFigureOut">
              <a:rPr lang="en-GB" smtClean="0"/>
              <a:t>03/08/2016</a:t>
            </a:fld>
            <a:endParaRPr lang="en-GB"/>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83999C9-70B1-4FD2-959B-375AE71F5876}" type="slidenum">
              <a:rPr lang="en-GB" smtClean="0"/>
              <a:t>‹#›</a:t>
            </a:fld>
            <a:endParaRPr lang="en-GB"/>
          </a:p>
        </p:txBody>
      </p:sp>
    </p:spTree>
    <p:extLst>
      <p:ext uri="{BB962C8B-B14F-4D97-AF65-F5344CB8AC3E}">
        <p14:creationId xmlns:p14="http://schemas.microsoft.com/office/powerpoint/2010/main" val="261830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9C73028-959A-4921-BF38-BD2DB0D51296}" type="datetime1">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41271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9B51D4-5E23-4633-A92B-EEE476AC51E4}" type="datetime1">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897638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291C3C-0E3B-4B00-AC33-FF515A78F85F}" type="datetime1">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2280019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5964A98-9F44-4B53-A8B2-00E249F48934}" type="datetime1">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94029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8BFAD-CF8F-4BA1-8E34-5F0B756DA439}" type="datetime1">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000587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0356EF-8D88-4B53-9C34-08A513CE2BC7}" type="datetime1">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959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BAB97A-334F-47BC-99FA-08B840CB3CD0}" type="datetime1">
              <a:rPr lang="en-GB" smtClean="0"/>
              <a:t>03/08/2016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276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BC7C54-E519-49C6-A0EC-B11C32288A8D}" type="datetime1">
              <a:rPr lang="en-GB" smtClean="0"/>
              <a:t>03/08/2016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35845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69EFA-E68E-42B5-A197-AC116B6FB4C8}" type="datetime1">
              <a:rPr lang="en-GB" smtClean="0"/>
              <a:t>03/08/2016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668115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4C2D4-1065-465C-A239-A454E30F645F}" type="datetime1">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395226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CD8BB1-4107-44E1-BCF8-2D19052B92A9}" type="datetime1">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F2886EE-AD67-426B-9E40-D4D67DDB6EF0}" type="slidenum">
              <a:rPr lang="en-GB" smtClean="0"/>
              <a:t>‹#›</a:t>
            </a:fld>
            <a:endParaRPr lang="en-GB"/>
          </a:p>
        </p:txBody>
      </p:sp>
    </p:spTree>
    <p:extLst>
      <p:ext uri="{BB962C8B-B14F-4D97-AF65-F5344CB8AC3E}">
        <p14:creationId xmlns:p14="http://schemas.microsoft.com/office/powerpoint/2010/main" val="1490645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336746-23CB-40B1-956A-853C0264A71A}" type="datetime1">
              <a:rPr lang="en-GB" smtClean="0"/>
              <a:t>03/08/2016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886EE-AD67-426B-9E40-D4D67DDB6EF0}" type="slidenum">
              <a:rPr lang="en-GB" smtClean="0"/>
              <a:t>‹#›</a:t>
            </a:fld>
            <a:endParaRPr lang="en-GB"/>
          </a:p>
        </p:txBody>
      </p:sp>
    </p:spTree>
    <p:extLst>
      <p:ext uri="{BB962C8B-B14F-4D97-AF65-F5344CB8AC3E}">
        <p14:creationId xmlns:p14="http://schemas.microsoft.com/office/powerpoint/2010/main" val="67757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desy.de/getFile.py/access?contribId=1&amp;sessionId=0&amp;resId=0&amp;materialId=slides&amp;confId=1572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1287"/>
            <a:ext cx="7772400" cy="1988531"/>
          </a:xfrm>
        </p:spPr>
        <p:txBody>
          <a:bodyPr anchor="t">
            <a:normAutofit fontScale="90000"/>
          </a:bodyPr>
          <a:lstStyle/>
          <a:p>
            <a:r>
              <a:rPr lang="en-GB" dirty="0" smtClean="0">
                <a:solidFill>
                  <a:srgbClr val="0000FF"/>
                </a:solidFill>
              </a:rPr>
              <a:t>Next steps</a:t>
            </a:r>
            <a:r>
              <a:rPr lang="en-GB" dirty="0" smtClean="0"/>
              <a:t/>
            </a:r>
            <a:br>
              <a:rPr lang="en-GB" dirty="0" smtClean="0"/>
            </a:br>
            <a:r>
              <a:rPr lang="en-GB" sz="3100" dirty="0" smtClean="0"/>
              <a:t/>
            </a:r>
            <a:br>
              <a:rPr lang="en-GB" sz="3100" dirty="0" smtClean="0"/>
            </a:br>
            <a:r>
              <a:rPr lang="en-GB" sz="3200" dirty="0" smtClean="0"/>
              <a:t>3 August </a:t>
            </a:r>
            <a:r>
              <a:rPr lang="en-GB" sz="3200" dirty="0" smtClean="0"/>
              <a:t>2016</a:t>
            </a:r>
            <a:br>
              <a:rPr lang="en-GB" sz="3200" dirty="0" smtClean="0"/>
            </a:br>
            <a:r>
              <a:rPr lang="en-GB" sz="1800" dirty="0" smtClean="0">
                <a:solidFill>
                  <a:schemeClr val="bg1"/>
                </a:solidFill>
              </a:rPr>
              <a:t/>
            </a:r>
            <a:br>
              <a:rPr lang="en-GB" sz="1800" dirty="0" smtClean="0">
                <a:solidFill>
                  <a:schemeClr val="bg1"/>
                </a:solidFill>
              </a:rPr>
            </a:br>
            <a:r>
              <a:rPr lang="en-GB" sz="2000" dirty="0" smtClean="0">
                <a:solidFill>
                  <a:schemeClr val="bg1"/>
                </a:solidFill>
              </a:rPr>
              <a:t>this version is the minutes – with notes added (in pink)</a:t>
            </a:r>
            <a:br>
              <a:rPr lang="en-GB" sz="2000" dirty="0" smtClean="0">
                <a:solidFill>
                  <a:schemeClr val="bg1"/>
                </a:solidFill>
              </a:rPr>
            </a:br>
            <a:endParaRPr lang="en-GB" dirty="0">
              <a:solidFill>
                <a:schemeClr val="bg1"/>
              </a:solidFill>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1410" b="64122"/>
          <a:stretch/>
        </p:blipFill>
        <p:spPr>
          <a:xfrm>
            <a:off x="2157994" y="1041796"/>
            <a:ext cx="5299363" cy="1677971"/>
          </a:xfrm>
          <a:prstGeom prst="rect">
            <a:avLst/>
          </a:prstGeom>
        </p:spPr>
      </p:pic>
      <p:sp>
        <p:nvSpPr>
          <p:cNvPr id="3" name="Subtitle 2"/>
          <p:cNvSpPr>
            <a:spLocks noGrp="1"/>
          </p:cNvSpPr>
          <p:nvPr>
            <p:ph type="subTitle" idx="1"/>
          </p:nvPr>
        </p:nvSpPr>
        <p:spPr>
          <a:xfrm>
            <a:off x="755576" y="5804786"/>
            <a:ext cx="7632848" cy="831372"/>
          </a:xfrm>
        </p:spPr>
        <p:txBody>
          <a:bodyPr>
            <a:normAutofit/>
          </a:bodyPr>
          <a:lstStyle/>
          <a:p>
            <a:r>
              <a:rPr lang="en-GB" dirty="0" smtClean="0"/>
              <a:t>J. J. John on behalf of the team</a:t>
            </a:r>
          </a:p>
        </p:txBody>
      </p:sp>
    </p:spTree>
    <p:extLst>
      <p:ext uri="{BB962C8B-B14F-4D97-AF65-F5344CB8AC3E}">
        <p14:creationId xmlns:p14="http://schemas.microsoft.com/office/powerpoint/2010/main" val="504982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Agenda</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2</a:t>
            </a:fld>
            <a:endParaRPr lang="en-GB" dirty="0">
              <a:solidFill>
                <a:schemeClr val="tx1"/>
              </a:solidFill>
            </a:endParaRPr>
          </a:p>
        </p:txBody>
      </p:sp>
      <p:sp>
        <p:nvSpPr>
          <p:cNvPr id="16" name="TextBox 15"/>
          <p:cNvSpPr txBox="1"/>
          <p:nvPr/>
        </p:nvSpPr>
        <p:spPr>
          <a:xfrm>
            <a:off x="156839" y="796642"/>
            <a:ext cx="8795842" cy="3062377"/>
          </a:xfrm>
          <a:prstGeom prst="rect">
            <a:avLst/>
          </a:prstGeom>
          <a:noFill/>
        </p:spPr>
        <p:txBody>
          <a:bodyPr wrap="square" rtlCol="0">
            <a:spAutoFit/>
          </a:bodyPr>
          <a:lstStyle/>
          <a:p>
            <a:pPr>
              <a:spcAft>
                <a:spcPts val="600"/>
              </a:spcAft>
            </a:pPr>
            <a:r>
              <a:rPr lang="en-GB" sz="2400" dirty="0" smtClean="0"/>
              <a:t>Review current work and discuss steps for next week</a:t>
            </a:r>
          </a:p>
          <a:p>
            <a:pPr>
              <a:spcAft>
                <a:spcPts val="600"/>
              </a:spcAft>
            </a:pPr>
            <a:r>
              <a:rPr lang="en-GB" sz="2400" dirty="0" smtClean="0"/>
              <a:t>Update on </a:t>
            </a:r>
            <a:r>
              <a:rPr lang="en-GB" sz="2400" dirty="0" err="1" smtClean="0"/>
              <a:t>datapath</a:t>
            </a:r>
            <a:r>
              <a:rPr lang="en-GB" sz="2400" dirty="0" smtClean="0"/>
              <a:t> blocks (Kevin and Wojtek)</a:t>
            </a:r>
          </a:p>
          <a:p>
            <a:pPr>
              <a:spcAft>
                <a:spcPts val="600"/>
              </a:spcAft>
            </a:pPr>
            <a:r>
              <a:rPr lang="en-GB" sz="2400" dirty="0" smtClean="0"/>
              <a:t>Update on CHESS-2 data emulator (Tianbo)</a:t>
            </a:r>
          </a:p>
          <a:p>
            <a:pPr>
              <a:spcAft>
                <a:spcPts val="600"/>
              </a:spcAft>
            </a:pPr>
            <a:r>
              <a:rPr lang="en-GB" sz="2400" dirty="0" smtClean="0"/>
              <a:t>Update on CHESS-2 hardware </a:t>
            </a:r>
          </a:p>
          <a:p>
            <a:pPr marL="800100" lvl="1" indent="-342900">
              <a:spcAft>
                <a:spcPts val="600"/>
              </a:spcAft>
              <a:buFont typeface="Arial" panose="020B0604020202020204" pitchFamily="34" charset="0"/>
              <a:buChar char="•"/>
            </a:pPr>
            <a:r>
              <a:rPr lang="en-GB" sz="2400" dirty="0" smtClean="0"/>
              <a:t>CHESS-2 digital system (Jaya John)</a:t>
            </a:r>
            <a:endParaRPr lang="en-GB" sz="2400" dirty="0"/>
          </a:p>
          <a:p>
            <a:pPr marL="800100" lvl="1" indent="-342900">
              <a:spcAft>
                <a:spcPts val="600"/>
              </a:spcAft>
              <a:buFont typeface="Arial" panose="020B0604020202020204" pitchFamily="34" charset="0"/>
              <a:buChar char="•"/>
            </a:pPr>
            <a:r>
              <a:rPr lang="en-GB" sz="2400" dirty="0" smtClean="0"/>
              <a:t>CHESS-2-to-FMC adaptor board (Jaya John and Colin)</a:t>
            </a:r>
            <a:r>
              <a:rPr lang="en-GB" sz="2400" dirty="0" smtClean="0"/>
              <a:t/>
            </a:r>
            <a:br>
              <a:rPr lang="en-GB" sz="2400" dirty="0" smtClean="0"/>
            </a:br>
            <a:endParaRPr lang="en-GB" sz="2400" dirty="0" smtClean="0"/>
          </a:p>
        </p:txBody>
      </p:sp>
    </p:spTree>
    <p:extLst>
      <p:ext uri="{BB962C8B-B14F-4D97-AF65-F5344CB8AC3E}">
        <p14:creationId xmlns:p14="http://schemas.microsoft.com/office/powerpoint/2010/main" val="856191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Ongoing and new actions – </a:t>
            </a:r>
            <a:endParaRPr lang="en-GB" sz="3600" dirty="0"/>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3</a:t>
            </a:fld>
            <a:endParaRPr lang="en-GB" dirty="0">
              <a:solidFill>
                <a:schemeClr val="tx1"/>
              </a:solidFill>
            </a:endParaRPr>
          </a:p>
        </p:txBody>
      </p:sp>
      <p:sp>
        <p:nvSpPr>
          <p:cNvPr id="16" name="TextBox 15"/>
          <p:cNvSpPr txBox="1"/>
          <p:nvPr/>
        </p:nvSpPr>
        <p:spPr>
          <a:xfrm>
            <a:off x="156839" y="796642"/>
            <a:ext cx="8795842" cy="4903907"/>
          </a:xfrm>
          <a:prstGeom prst="rect">
            <a:avLst/>
          </a:prstGeom>
          <a:noFill/>
        </p:spPr>
        <p:txBody>
          <a:bodyPr wrap="square" rtlCol="0">
            <a:spAutoFit/>
          </a:bodyPr>
          <a:lstStyle/>
          <a:p>
            <a:pPr>
              <a:spcAft>
                <a:spcPts val="800"/>
              </a:spcAft>
            </a:pPr>
            <a:r>
              <a:rPr lang="en-GB" sz="1400" dirty="0" smtClean="0"/>
              <a:t>(actions which were already done last week have been removed)</a:t>
            </a:r>
            <a:endParaRPr lang="en-GB" dirty="0" smtClean="0"/>
          </a:p>
          <a:p>
            <a:pPr>
              <a:spcAft>
                <a:spcPts val="600"/>
              </a:spcAft>
            </a:pPr>
            <a:r>
              <a:rPr lang="en-GB" b="1" dirty="0" smtClean="0"/>
              <a:t>Kevin and Matt:</a:t>
            </a:r>
            <a:r>
              <a:rPr lang="en-GB" dirty="0" smtClean="0"/>
              <a:t> any update on ITSDAQ code for this week?</a:t>
            </a:r>
            <a:r>
              <a:rPr lang="en-GB" sz="1400" dirty="0" smtClean="0"/>
              <a:t> </a:t>
            </a:r>
            <a:r>
              <a:rPr lang="en-GB" sz="1400" dirty="0" smtClean="0">
                <a:solidFill>
                  <a:srgbClr val="FF0066"/>
                </a:solidFill>
              </a:rPr>
              <a:t>– fixed timing problems, done. </a:t>
            </a:r>
            <a:r>
              <a:rPr lang="en-GB" sz="1400" dirty="0" smtClean="0"/>
              <a:t> </a:t>
            </a:r>
          </a:p>
          <a:p>
            <a:pPr>
              <a:spcAft>
                <a:spcPts val="600"/>
              </a:spcAft>
            </a:pPr>
            <a:r>
              <a:rPr lang="en-GB" sz="1400" dirty="0">
                <a:solidFill>
                  <a:srgbClr val="FF0066"/>
                </a:solidFill>
              </a:rPr>
              <a:t>- Kevin has had sporadic difficulties with Ethernet: after sending Register Write opcodes, received “opcode not understood” after a delay. Had to reset </a:t>
            </a:r>
            <a:r>
              <a:rPr lang="en-GB" sz="1400" dirty="0" err="1">
                <a:solidFill>
                  <a:srgbClr val="FF0066"/>
                </a:solidFill>
              </a:rPr>
              <a:t>Nexys</a:t>
            </a:r>
            <a:r>
              <a:rPr lang="en-GB" sz="1400" dirty="0">
                <a:solidFill>
                  <a:srgbClr val="FF0066"/>
                </a:solidFill>
              </a:rPr>
              <a:t> Video multiples times with the reset button to clear this. Matt hasn’t seen this when testing the ITSDAQ build, though the ABCN’ was not included. Kevin will send Matt his current .bit file so that Matt can try to reproduce this. It will also help if Kevin can capture a </a:t>
            </a:r>
            <a:r>
              <a:rPr lang="en-GB" sz="1400" dirty="0" err="1">
                <a:solidFill>
                  <a:srgbClr val="FF0066"/>
                </a:solidFill>
              </a:rPr>
              <a:t>WireShark</a:t>
            </a:r>
            <a:r>
              <a:rPr lang="en-GB" sz="1400" dirty="0">
                <a:solidFill>
                  <a:srgbClr val="FF0066"/>
                </a:solidFill>
              </a:rPr>
              <a:t> trace of the opcodes sent. </a:t>
            </a:r>
          </a:p>
          <a:p>
            <a:pPr>
              <a:spcAft>
                <a:spcPts val="600"/>
              </a:spcAft>
            </a:pPr>
            <a:r>
              <a:rPr lang="en-GB" sz="1400" dirty="0">
                <a:solidFill>
                  <a:srgbClr val="FF0066"/>
                </a:solidFill>
              </a:rPr>
              <a:t>A second problem occurs when reading data out of the ABCN’. With a constant input (not hooked up to emulator yet), the reconstructed data is usually as expected, but sometimes becomes empty (single 0x7FD packet). Once it stops working, the board needs to be reset multiple times (10) to clear the issue. Will try again with new ITSDAQ code.</a:t>
            </a:r>
          </a:p>
          <a:p>
            <a:pPr>
              <a:spcAft>
                <a:spcPts val="600"/>
              </a:spcAft>
            </a:pPr>
            <a:r>
              <a:rPr lang="en-GB" sz="1400" dirty="0" smtClean="0">
                <a:solidFill>
                  <a:srgbClr val="FF0066"/>
                </a:solidFill>
              </a:rPr>
              <a:t>Kevin has made one change to DIO to change the buffer type.</a:t>
            </a:r>
          </a:p>
          <a:p>
            <a:pPr>
              <a:spcAft>
                <a:spcPts val="600"/>
              </a:spcAft>
            </a:pPr>
            <a:r>
              <a:rPr lang="en-GB" sz="1400" dirty="0" smtClean="0">
                <a:solidFill>
                  <a:srgbClr val="FF0066"/>
                </a:solidFill>
              </a:rPr>
              <a:t>Kevin ported the code to decode packets to ROOT. This would be good to check into SCTDAQ once the code settles.</a:t>
            </a:r>
          </a:p>
          <a:p>
            <a:pPr>
              <a:spcAft>
                <a:spcPts val="600"/>
              </a:spcAft>
            </a:pPr>
            <a:r>
              <a:rPr lang="en-GB" b="1" dirty="0" smtClean="0"/>
              <a:t>Kevin: [done] </a:t>
            </a:r>
            <a:r>
              <a:rPr lang="en-GB" dirty="0" smtClean="0"/>
              <a:t>implement single packet containing 0x7FD when the ABCN’ saw no hits in a given bunch crossing</a:t>
            </a:r>
            <a:r>
              <a:rPr lang="en-GB" sz="1400" dirty="0" smtClean="0"/>
              <a:t>. </a:t>
            </a:r>
            <a:r>
              <a:rPr lang="en-GB" sz="1400" dirty="0">
                <a:solidFill>
                  <a:schemeClr val="bg1"/>
                </a:solidFill>
              </a:rPr>
              <a:t> </a:t>
            </a:r>
            <a:r>
              <a:rPr lang="en-GB" sz="1400" dirty="0" smtClean="0">
                <a:solidFill>
                  <a:schemeClr val="bg1"/>
                </a:solidFill>
              </a:rPr>
              <a:t>-</a:t>
            </a:r>
            <a:endParaRPr lang="en-GB" sz="1400" dirty="0">
              <a:solidFill>
                <a:srgbClr val="FF0066"/>
              </a:solidFill>
            </a:endParaRPr>
          </a:p>
          <a:p>
            <a:pPr>
              <a:spcAft>
                <a:spcPts val="600"/>
              </a:spcAft>
            </a:pPr>
            <a:r>
              <a:rPr lang="en-GB" b="1" dirty="0" smtClean="0"/>
              <a:t>Tianbo:</a:t>
            </a:r>
            <a:r>
              <a:rPr lang="en-GB" dirty="0" smtClean="0"/>
              <a:t> [ongoing] working on CHESS-2 Data Emulator.</a:t>
            </a:r>
            <a:r>
              <a:rPr lang="en-GB" sz="1400" dirty="0" smtClean="0"/>
              <a:t> </a:t>
            </a:r>
            <a:r>
              <a:rPr lang="en-GB" sz="1400" dirty="0" smtClean="0">
                <a:solidFill>
                  <a:schemeClr val="bg1"/>
                </a:solidFill>
              </a:rPr>
              <a:t>–</a:t>
            </a:r>
            <a:r>
              <a:rPr lang="en-GB" sz="1400" dirty="0" smtClean="0">
                <a:solidFill>
                  <a:srgbClr val="FF0066"/>
                </a:solidFill>
              </a:rPr>
              <a:t> Latest version is uploaded to Git.</a:t>
            </a:r>
            <a:endParaRPr lang="en-GB" sz="1400" b="1" dirty="0">
              <a:solidFill>
                <a:srgbClr val="FF0066"/>
              </a:solidFill>
            </a:endParaRPr>
          </a:p>
          <a:p>
            <a:pPr>
              <a:spcAft>
                <a:spcPts val="600"/>
              </a:spcAft>
            </a:pPr>
            <a:r>
              <a:rPr lang="en-GB" b="1" dirty="0" smtClean="0"/>
              <a:t>Jaya John: </a:t>
            </a:r>
            <a:r>
              <a:rPr lang="en-GB" dirty="0" smtClean="0"/>
              <a:t>[on hold until Sept now] </a:t>
            </a:r>
            <a:r>
              <a:rPr lang="en-GB" dirty="0" smtClean="0"/>
              <a:t>prepare a tidied-up block diagram for the ABCN’</a:t>
            </a:r>
            <a:r>
              <a:rPr lang="en-GB" dirty="0" smtClean="0">
                <a:solidFill>
                  <a:srgbClr val="FF0066"/>
                </a:solidFill>
              </a:rPr>
              <a:t> </a:t>
            </a:r>
            <a:endParaRPr lang="en-GB" sz="1400" dirty="0" smtClean="0"/>
          </a:p>
          <a:p>
            <a:pPr>
              <a:spcAft>
                <a:spcPts val="600"/>
              </a:spcAft>
            </a:pPr>
            <a:r>
              <a:rPr lang="en-GB" b="1" dirty="0" smtClean="0"/>
              <a:t>Jaya </a:t>
            </a:r>
            <a:r>
              <a:rPr lang="en-GB" b="1" dirty="0"/>
              <a:t>John: </a:t>
            </a:r>
            <a:r>
              <a:rPr lang="en-GB" dirty="0" smtClean="0"/>
              <a:t>[on hold until Sept now] </a:t>
            </a:r>
            <a:r>
              <a:rPr lang="en-GB" dirty="0" smtClean="0"/>
              <a:t>understand CHESS-2 configuration registers and how to map them into the ABCN’ memory map. </a:t>
            </a:r>
            <a:endParaRPr lang="en-GB" sz="1400" b="1" dirty="0" smtClean="0"/>
          </a:p>
        </p:txBody>
      </p:sp>
      <p:sp>
        <p:nvSpPr>
          <p:cNvPr id="5" name="Slide Number Placeholder 1"/>
          <p:cNvSpPr txBox="1">
            <a:spLocks/>
          </p:cNvSpPr>
          <p:nvPr/>
        </p:nvSpPr>
        <p:spPr>
          <a:xfrm>
            <a:off x="7747000" y="217537"/>
            <a:ext cx="139750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smtClean="0">
                <a:solidFill>
                  <a:srgbClr val="0000FF"/>
                </a:solidFill>
              </a:rPr>
              <a:t>new actions in blue</a:t>
            </a:r>
          </a:p>
          <a:p>
            <a:pPr algn="l"/>
            <a:r>
              <a:rPr lang="en-GB" dirty="0" smtClean="0">
                <a:solidFill>
                  <a:srgbClr val="FF0066"/>
                </a:solidFill>
              </a:rPr>
              <a:t>updates in pink</a:t>
            </a:r>
            <a:endParaRPr lang="en-GB" dirty="0">
              <a:solidFill>
                <a:srgbClr val="FF0066"/>
              </a:solidFill>
            </a:endParaRPr>
          </a:p>
        </p:txBody>
      </p:sp>
    </p:spTree>
    <p:extLst>
      <p:ext uri="{BB962C8B-B14F-4D97-AF65-F5344CB8AC3E}">
        <p14:creationId xmlns:p14="http://schemas.microsoft.com/office/powerpoint/2010/main" val="397661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Status of CHESS-2 hardware</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4</a:t>
            </a:fld>
            <a:endParaRPr lang="en-GB" dirty="0">
              <a:solidFill>
                <a:schemeClr val="tx1"/>
              </a:solidFill>
            </a:endParaRPr>
          </a:p>
        </p:txBody>
      </p:sp>
      <p:sp>
        <p:nvSpPr>
          <p:cNvPr id="16" name="TextBox 15"/>
          <p:cNvSpPr txBox="1"/>
          <p:nvPr/>
        </p:nvSpPr>
        <p:spPr>
          <a:xfrm>
            <a:off x="156839" y="796642"/>
            <a:ext cx="8795842" cy="5201424"/>
          </a:xfrm>
          <a:prstGeom prst="rect">
            <a:avLst/>
          </a:prstGeom>
          <a:noFill/>
        </p:spPr>
        <p:txBody>
          <a:bodyPr wrap="square" rtlCol="0">
            <a:spAutoFit/>
          </a:bodyPr>
          <a:lstStyle/>
          <a:p>
            <a:pPr marL="914400" lvl="1" indent="-457200">
              <a:spcAft>
                <a:spcPts val="600"/>
              </a:spcAft>
              <a:buFont typeface="+mj-lt"/>
              <a:buAutoNum type="arabicPeriod"/>
            </a:pPr>
            <a:r>
              <a:rPr lang="en-GB" sz="2400" dirty="0" smtClean="0"/>
              <a:t>CHESS-2 digital system </a:t>
            </a:r>
          </a:p>
          <a:p>
            <a:pPr marL="1828800" lvl="3" indent="-457200">
              <a:spcAft>
                <a:spcPts val="600"/>
              </a:spcAft>
              <a:buFont typeface="Arial" panose="020B0604020202020204" pitchFamily="34" charset="0"/>
              <a:buChar char="•"/>
            </a:pPr>
            <a:r>
              <a:rPr lang="en-GB" sz="2400" dirty="0" smtClean="0"/>
              <a:t>Larry </a:t>
            </a:r>
            <a:r>
              <a:rPr lang="en-GB" sz="2400" dirty="0" err="1" smtClean="0"/>
              <a:t>Ruckman</a:t>
            </a:r>
            <a:r>
              <a:rPr lang="en-GB" sz="2400" dirty="0" smtClean="0"/>
              <a:t> at SLAC has been iterating the requirements with Jaya John and others, based on feedback on how the chips would be tested.</a:t>
            </a:r>
          </a:p>
          <a:p>
            <a:pPr marL="1828800" lvl="3" indent="-457200">
              <a:spcAft>
                <a:spcPts val="600"/>
              </a:spcAft>
              <a:buFont typeface="Arial" panose="020B0604020202020204" pitchFamily="34" charset="0"/>
              <a:buChar char="•"/>
            </a:pPr>
            <a:r>
              <a:rPr lang="en-GB" sz="2400" dirty="0" smtClean="0"/>
              <a:t>Now advancing on schematics with chip designers.</a:t>
            </a:r>
          </a:p>
          <a:p>
            <a:pPr marL="1828800" lvl="3" indent="-457200">
              <a:spcAft>
                <a:spcPts val="600"/>
              </a:spcAft>
              <a:buFont typeface="Arial" panose="020B0604020202020204" pitchFamily="34" charset="0"/>
              <a:buChar char="•"/>
            </a:pPr>
            <a:r>
              <a:rPr lang="en-GB" sz="2400" dirty="0" smtClean="0"/>
              <a:t>Current summary of requirements for digital daughterboard and carrier board </a:t>
            </a:r>
            <a:r>
              <a:rPr lang="en-GB" sz="2400" dirty="0"/>
              <a:t>(motherboard) is here: </a:t>
            </a:r>
            <a:r>
              <a:rPr lang="en-GB" sz="2400" dirty="0">
                <a:hlinkClick r:id="rId2"/>
              </a:rPr>
              <a:t>https://</a:t>
            </a:r>
            <a:r>
              <a:rPr lang="en-GB" sz="2400" dirty="0" smtClean="0">
                <a:hlinkClick r:id="rId2"/>
              </a:rPr>
              <a:t>indico.desy.de/getFile.py/access?contribId=1&amp;sessionId=0&amp;resId=0&amp;materialId=slides&amp;confId=15723</a:t>
            </a:r>
            <a:r>
              <a:rPr lang="en-GB" sz="2400" dirty="0" smtClean="0"/>
              <a:t> (Jaya John to share during meeting)</a:t>
            </a:r>
          </a:p>
          <a:p>
            <a:pPr lvl="1">
              <a:spcAft>
                <a:spcPts val="600"/>
              </a:spcAft>
            </a:pPr>
            <a:r>
              <a:rPr lang="en-GB" sz="2400" dirty="0" smtClean="0"/>
              <a:t/>
            </a:r>
            <a:br>
              <a:rPr lang="en-GB" sz="2400" dirty="0" smtClean="0"/>
            </a:br>
            <a:endParaRPr lang="en-GB" sz="2400" dirty="0" smtClean="0"/>
          </a:p>
        </p:txBody>
      </p:sp>
    </p:spTree>
    <p:extLst>
      <p:ext uri="{BB962C8B-B14F-4D97-AF65-F5344CB8AC3E}">
        <p14:creationId xmlns:p14="http://schemas.microsoft.com/office/powerpoint/2010/main" val="3766084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116632"/>
            <a:ext cx="8229600" cy="56693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solidFill>
                  <a:srgbClr val="0000FF"/>
                </a:solidFill>
              </a:rPr>
              <a:t>Status of CHESS-2 hardware</a:t>
            </a:r>
            <a:endParaRPr lang="en-GB" sz="3600" dirty="0">
              <a:solidFill>
                <a:srgbClr val="0000FF"/>
              </a:solidFill>
            </a:endParaRPr>
          </a:p>
        </p:txBody>
      </p:sp>
      <p:sp>
        <p:nvSpPr>
          <p:cNvPr id="9" name="Slide Number Placeholder 1"/>
          <p:cNvSpPr>
            <a:spLocks noGrp="1"/>
          </p:cNvSpPr>
          <p:nvPr>
            <p:ph type="sldNum" sz="quarter" idx="12"/>
          </p:nvPr>
        </p:nvSpPr>
        <p:spPr>
          <a:xfrm>
            <a:off x="8460432" y="6484255"/>
            <a:ext cx="684076" cy="365125"/>
          </a:xfrm>
        </p:spPr>
        <p:txBody>
          <a:bodyPr/>
          <a:lstStyle/>
          <a:p>
            <a:fld id="{7F2886EE-AD67-426B-9E40-D4D67DDB6EF0}" type="slidenum">
              <a:rPr lang="en-GB" sz="1800" smtClean="0">
                <a:solidFill>
                  <a:schemeClr val="tx1"/>
                </a:solidFill>
              </a:rPr>
              <a:t>5</a:t>
            </a:fld>
            <a:endParaRPr lang="en-GB" dirty="0">
              <a:solidFill>
                <a:schemeClr val="tx1"/>
              </a:solidFill>
            </a:endParaRPr>
          </a:p>
        </p:txBody>
      </p:sp>
      <p:sp>
        <p:nvSpPr>
          <p:cNvPr id="16" name="TextBox 15"/>
          <p:cNvSpPr txBox="1"/>
          <p:nvPr/>
        </p:nvSpPr>
        <p:spPr>
          <a:xfrm>
            <a:off x="156839" y="796642"/>
            <a:ext cx="8795842" cy="5062924"/>
          </a:xfrm>
          <a:prstGeom prst="rect">
            <a:avLst/>
          </a:prstGeom>
          <a:noFill/>
        </p:spPr>
        <p:txBody>
          <a:bodyPr wrap="square" rtlCol="0">
            <a:spAutoFit/>
          </a:bodyPr>
          <a:lstStyle/>
          <a:p>
            <a:pPr marL="914400" lvl="1" indent="-457200">
              <a:spcAft>
                <a:spcPts val="600"/>
              </a:spcAft>
              <a:buFont typeface="+mj-lt"/>
              <a:buAutoNum type="arabicPeriod" startAt="2"/>
            </a:pPr>
            <a:r>
              <a:rPr lang="en-GB" sz="2400" dirty="0" smtClean="0"/>
              <a:t>CHESS-2 analogue system</a:t>
            </a:r>
          </a:p>
          <a:p>
            <a:pPr marL="1828800" lvl="3" indent="-457200">
              <a:spcAft>
                <a:spcPts val="600"/>
              </a:spcAft>
              <a:buFont typeface="Arial" panose="020B0604020202020204" pitchFamily="34" charset="0"/>
              <a:buChar char="•"/>
            </a:pPr>
            <a:r>
              <a:rPr lang="en-GB" sz="2400" dirty="0" smtClean="0"/>
              <a:t>This is for testing analogue test structures</a:t>
            </a:r>
          </a:p>
          <a:p>
            <a:pPr marL="1828800" lvl="3" indent="-457200">
              <a:spcAft>
                <a:spcPts val="600"/>
              </a:spcAft>
              <a:buFont typeface="Arial" panose="020B0604020202020204" pitchFamily="34" charset="0"/>
              <a:buChar char="•"/>
            </a:pPr>
            <a:r>
              <a:rPr lang="en-GB" sz="2400" dirty="0" smtClean="0"/>
              <a:t>A new CHESS-2 analogue daughterboard will connect to the existing CHESS-1 motherboard</a:t>
            </a:r>
          </a:p>
          <a:p>
            <a:pPr marL="1828800" lvl="3" indent="-457200">
              <a:spcAft>
                <a:spcPts val="600"/>
              </a:spcAft>
              <a:buFont typeface="Arial" panose="020B0604020202020204" pitchFamily="34" charset="0"/>
              <a:buChar char="•"/>
            </a:pPr>
            <a:r>
              <a:rPr lang="en-GB" sz="2400" dirty="0" smtClean="0"/>
              <a:t>Not so relevant to ABCN’ work</a:t>
            </a:r>
          </a:p>
          <a:p>
            <a:pPr marL="914400" lvl="1" indent="-457200">
              <a:spcAft>
                <a:spcPts val="600"/>
              </a:spcAft>
              <a:buFont typeface="+mj-lt"/>
              <a:buAutoNum type="arabicPeriod" startAt="2"/>
            </a:pPr>
            <a:r>
              <a:rPr lang="en-GB" sz="2400" dirty="0" smtClean="0"/>
              <a:t>CHESS-2-to-FMC adaptor board</a:t>
            </a:r>
          </a:p>
          <a:p>
            <a:pPr marL="1828800" lvl="3" indent="-457200">
              <a:spcAft>
                <a:spcPts val="600"/>
              </a:spcAft>
              <a:buFont typeface="Arial" panose="020B0604020202020204" pitchFamily="34" charset="0"/>
              <a:buChar char="•"/>
            </a:pPr>
            <a:r>
              <a:rPr lang="en-GB" sz="2400" dirty="0" smtClean="0"/>
              <a:t>This development is much appreciated by colleagues</a:t>
            </a:r>
          </a:p>
          <a:p>
            <a:pPr marL="1828800" lvl="3" indent="-457200">
              <a:spcAft>
                <a:spcPts val="600"/>
              </a:spcAft>
              <a:buFont typeface="Arial" panose="020B0604020202020204" pitchFamily="34" charset="0"/>
              <a:buChar char="•"/>
            </a:pPr>
            <a:r>
              <a:rPr lang="en-GB" sz="2400" dirty="0" smtClean="0"/>
              <a:t>Met with Francis </a:t>
            </a:r>
            <a:r>
              <a:rPr lang="en-GB" sz="2400" dirty="0" err="1" smtClean="0"/>
              <a:t>Labrecque</a:t>
            </a:r>
            <a:r>
              <a:rPr lang="en-GB" sz="2400" dirty="0" smtClean="0"/>
              <a:t> (director of technical services at UBC Physics) last Friday to go over first draft of requirements “version 0.5”</a:t>
            </a:r>
          </a:p>
          <a:p>
            <a:pPr marL="1828800" lvl="3" indent="-457200">
              <a:spcAft>
                <a:spcPts val="600"/>
              </a:spcAft>
              <a:buFont typeface="Arial" panose="020B0604020202020204" pitchFamily="34" charset="0"/>
              <a:buChar char="•"/>
            </a:pPr>
            <a:r>
              <a:rPr lang="en-GB" sz="2400" dirty="0" smtClean="0"/>
              <a:t>Let’s go over current draft v0.6 in </a:t>
            </a:r>
            <a:r>
              <a:rPr lang="en-GB" sz="2400" smtClean="0"/>
              <a:t>this meeting</a:t>
            </a:r>
            <a:r>
              <a:rPr lang="en-GB" sz="2400" dirty="0" smtClean="0"/>
              <a:t/>
            </a:r>
            <a:br>
              <a:rPr lang="en-GB" sz="2400" dirty="0" smtClean="0"/>
            </a:br>
            <a:endParaRPr lang="en-GB" sz="2400" dirty="0" smtClean="0"/>
          </a:p>
        </p:txBody>
      </p:sp>
    </p:spTree>
    <p:extLst>
      <p:ext uri="{BB962C8B-B14F-4D97-AF65-F5344CB8AC3E}">
        <p14:creationId xmlns:p14="http://schemas.microsoft.com/office/powerpoint/2010/main" val="2703783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29215</TotalTime>
  <Words>539</Words>
  <Application>Microsoft Office PowerPoint</Application>
  <PresentationFormat>On-screen Show (4:3)</PresentationFormat>
  <Paragraphs>41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Next steps  3 August 2016  this version is the minutes – with notes added (in pink) </vt:lpstr>
      <vt:lpstr>PowerPoint Presentation</vt:lpstr>
      <vt:lpstr>PowerPoint Presentation</vt:lpstr>
      <vt:lpstr>PowerPoint Presentation</vt:lpstr>
      <vt:lpstr>PowerPoint Presentation</vt:lpstr>
    </vt:vector>
  </TitlesOfParts>
  <Company>Department of Physics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 for CHESS testing</dc:title>
  <dc:creator>Jaya John John</dc:creator>
  <cp:lastModifiedBy>Windows User</cp:lastModifiedBy>
  <cp:revision>940</cp:revision>
  <cp:lastPrinted>2015-07-21T15:43:16Z</cp:lastPrinted>
  <dcterms:created xsi:type="dcterms:W3CDTF">2014-09-18T13:48:06Z</dcterms:created>
  <dcterms:modified xsi:type="dcterms:W3CDTF">2016-08-03T13:32:51Z</dcterms:modified>
</cp:coreProperties>
</file>