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382" r:id="rId2"/>
    <p:sldId id="333" r:id="rId3"/>
    <p:sldId id="343" r:id="rId4"/>
    <p:sldId id="383" r:id="rId5"/>
    <p:sldId id="384" r:id="rId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CCECFF"/>
    <a:srgbClr val="006600"/>
    <a:srgbClr val="FF99CC"/>
    <a:srgbClr val="00CC00"/>
    <a:srgbClr val="FF9966"/>
    <a:srgbClr val="FF6600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17" autoAdjust="0"/>
    <p:restoredTop sz="97853" autoAdjust="0"/>
  </p:normalViewPr>
  <p:slideViewPr>
    <p:cSldViewPr snapToGrid="0">
      <p:cViewPr varScale="1">
        <p:scale>
          <a:sx n="108" d="100"/>
          <a:sy n="108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11/08/2016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11/08/2016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11/08/2016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uddendocs.samtec.com/catalog_english/mec1_em.pdf" TargetMode="External"/><Relationship Id="rId2" Type="http://schemas.openxmlformats.org/officeDocument/2006/relationships/hyperlink" Target="https://www.samtec.com/products/mec1-e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11 August 2016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this version is the minutes – with notes added (in pink)</a:t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Review current work and discuss steps for next week</a:t>
            </a:r>
          </a:p>
          <a:p>
            <a:pPr>
              <a:spcAft>
                <a:spcPts val="600"/>
              </a:spcAft>
            </a:pPr>
            <a:r>
              <a:rPr lang="en-GB" sz="2400" dirty="0" smtClean="0"/>
              <a:t>Update on </a:t>
            </a:r>
            <a:r>
              <a:rPr lang="en-GB" sz="2400" dirty="0" err="1" smtClean="0"/>
              <a:t>datapath</a:t>
            </a:r>
            <a:r>
              <a:rPr lang="en-GB" sz="2400" dirty="0" smtClean="0"/>
              <a:t> blocks (Kevin and Wojtek)</a:t>
            </a:r>
          </a:p>
          <a:p>
            <a:pPr>
              <a:spcAft>
                <a:spcPts val="600"/>
              </a:spcAft>
            </a:pPr>
            <a:r>
              <a:rPr lang="en-GB" sz="2400" dirty="0" smtClean="0"/>
              <a:t>Update on CHESS-2 data emulator (</a:t>
            </a:r>
            <a:r>
              <a:rPr lang="en-GB" sz="2400" dirty="0" smtClean="0"/>
              <a:t>Tianbo and Weiguo)</a:t>
            </a:r>
            <a:endParaRPr lang="en-GB" sz="2400" dirty="0" smtClean="0"/>
          </a:p>
          <a:p>
            <a:pPr>
              <a:spcAft>
                <a:spcPts val="600"/>
              </a:spcAft>
            </a:pPr>
            <a:r>
              <a:rPr lang="en-GB" sz="2400" dirty="0" smtClean="0"/>
              <a:t>Update on CHESS-2 hardware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CHESS-2 digital system (Jaya John)</a:t>
            </a:r>
            <a:endParaRPr lang="en-GB" sz="2400" dirty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CHESS-2-to-FMC adaptor board (Jaya John and Colin)</a:t>
            </a:r>
          </a:p>
          <a:p>
            <a:pPr>
              <a:spcAft>
                <a:spcPts val="600"/>
              </a:spcAft>
            </a:pP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Plan meetings for rest of August: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Jaya John could chair next Weds 17 August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Could someone else chair the 25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Aug? </a:t>
            </a:r>
            <a:r>
              <a:rPr lang="en-GB" dirty="0">
                <a:solidFill>
                  <a:srgbClr val="FF0066"/>
                </a:solidFill>
              </a:rPr>
              <a:t>Wojtek will chair 25</a:t>
            </a:r>
            <a:r>
              <a:rPr lang="en-GB" baseline="30000" dirty="0">
                <a:solidFill>
                  <a:srgbClr val="FF0066"/>
                </a:solidFill>
              </a:rPr>
              <a:t>th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dirty="0" smtClean="0"/>
              <a:t>(Jaya John away ~Thurs 18 Aug – Weds 31 Aug)</a:t>
            </a:r>
          </a:p>
          <a:p>
            <a:pPr lvl="2">
              <a:spcAft>
                <a:spcPts val="600"/>
              </a:spcAft>
            </a:pPr>
            <a:r>
              <a:rPr lang="en-GB" sz="1400" dirty="0" smtClean="0">
                <a:solidFill>
                  <a:srgbClr val="FF0066"/>
                </a:solidFill>
              </a:rPr>
              <a:t>Colin is away next week. Wojtek is away near the end of August.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Ongoing and new actions 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964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1400" dirty="0" smtClean="0"/>
              <a:t>(actions which were already done last week have been removed)</a:t>
            </a:r>
            <a:endParaRPr lang="en-GB" dirty="0" smtClean="0"/>
          </a:p>
          <a:p>
            <a:pPr>
              <a:spcAft>
                <a:spcPts val="600"/>
              </a:spcAft>
            </a:pPr>
            <a:r>
              <a:rPr lang="en-GB" b="1" dirty="0" smtClean="0"/>
              <a:t>Kevin and Matt:</a:t>
            </a:r>
            <a:r>
              <a:rPr lang="en-GB" dirty="0" smtClean="0"/>
              <a:t> update on ITSDAQ code for this week: </a:t>
            </a:r>
            <a:r>
              <a:rPr lang="en-GB" sz="1400" dirty="0" smtClean="0"/>
              <a:t> </a:t>
            </a:r>
            <a:r>
              <a:rPr lang="en-GB" sz="1400" dirty="0" smtClean="0">
                <a:solidFill>
                  <a:srgbClr val="FF0066"/>
                </a:solidFill>
              </a:rPr>
              <a:t>– Kevin sent the SCTDAQ macros for reading out the ABCN’. Matt forwarded Bruce Kevin’s e-mail. Matt will check into /macros directory of the software. </a:t>
            </a:r>
          </a:p>
          <a:p>
            <a:pPr>
              <a:spcAft>
                <a:spcPts val="600"/>
              </a:spcAft>
            </a:pPr>
            <a:r>
              <a:rPr lang="en-GB" sz="1400" dirty="0" smtClean="0">
                <a:solidFill>
                  <a:srgbClr val="FF0066"/>
                </a:solidFill>
              </a:rPr>
              <a:t>In current testing, Kevin is using fixed data. Not yet integrated with Data Emulator. </a:t>
            </a:r>
          </a:p>
          <a:p>
            <a:pPr>
              <a:spcAft>
                <a:spcPts val="600"/>
              </a:spcAft>
            </a:pPr>
            <a:r>
              <a:rPr lang="en-GB" b="1" dirty="0" smtClean="0"/>
              <a:t>Tianbo:</a:t>
            </a:r>
            <a:r>
              <a:rPr lang="en-GB" dirty="0" smtClean="0"/>
              <a:t> [ongoing] working on CHESS-2 Data Emulator.</a:t>
            </a:r>
            <a:r>
              <a:rPr lang="en-GB" sz="1400" dirty="0" smtClean="0"/>
              <a:t> </a:t>
            </a:r>
            <a:r>
              <a:rPr lang="en-GB" sz="1400" dirty="0" smtClean="0">
                <a:solidFill>
                  <a:schemeClr val="bg1"/>
                </a:solidFill>
              </a:rPr>
              <a:t>–</a:t>
            </a:r>
            <a:r>
              <a:rPr lang="en-GB" sz="1400" dirty="0">
                <a:solidFill>
                  <a:srgbClr val="FF0066"/>
                </a:solidFill>
              </a:rPr>
              <a:t>– </a:t>
            </a:r>
            <a:r>
              <a:rPr lang="en-GB" sz="1400" dirty="0" smtClean="0">
                <a:solidFill>
                  <a:srgbClr val="FF0066"/>
                </a:solidFill>
              </a:rPr>
              <a:t>Weiguo understood there is a synthesis issue with the present code for the emulator. Weiguo will speak with Tianbo to see if they can fix that and check a new version in.</a:t>
            </a:r>
            <a:endParaRPr lang="en-GB" sz="1400" dirty="0" smtClean="0">
              <a:solidFill>
                <a:schemeClr val="bg1"/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 smtClean="0"/>
              <a:t>Jaya John: </a:t>
            </a:r>
            <a:r>
              <a:rPr lang="en-GB" dirty="0" smtClean="0"/>
              <a:t>[on hold until Sept now] prepare a tidied-up block diagram for the ABCN’</a:t>
            </a:r>
            <a:r>
              <a:rPr lang="en-GB" dirty="0" smtClean="0">
                <a:solidFill>
                  <a:srgbClr val="FF0066"/>
                </a:solidFill>
              </a:rPr>
              <a:t> </a:t>
            </a:r>
            <a:endParaRPr lang="en-GB" sz="1400" dirty="0" smtClean="0"/>
          </a:p>
          <a:p>
            <a:pPr>
              <a:spcAft>
                <a:spcPts val="600"/>
              </a:spcAft>
            </a:pPr>
            <a:r>
              <a:rPr lang="en-GB" b="1" dirty="0" smtClean="0"/>
              <a:t>Jaya </a:t>
            </a:r>
            <a:r>
              <a:rPr lang="en-GB" b="1" dirty="0"/>
              <a:t>John: </a:t>
            </a:r>
            <a:r>
              <a:rPr lang="en-GB" dirty="0" smtClean="0"/>
              <a:t>[on hold until Sept now] understand CHESS-2 configuration registers and how to map them into the ABCN’ memory map. </a:t>
            </a:r>
            <a:endParaRPr lang="en-GB" sz="1400" b="1" dirty="0" smtClean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747000" y="217537"/>
            <a:ext cx="1397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 smtClean="0">
                <a:solidFill>
                  <a:srgbClr val="0000FF"/>
                </a:solidFill>
              </a:rPr>
              <a:t>new actions in blue</a:t>
            </a:r>
          </a:p>
          <a:p>
            <a:pPr algn="l"/>
            <a:r>
              <a:rPr lang="en-GB" dirty="0" smtClean="0">
                <a:solidFill>
                  <a:srgbClr val="FF0066"/>
                </a:solidFill>
              </a:rPr>
              <a:t>updates in pink</a:t>
            </a:r>
            <a:endParaRPr lang="en-GB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6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Status of CHESS-2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400" dirty="0" smtClean="0"/>
              <a:t>CHESS-2 digital system </a:t>
            </a:r>
          </a:p>
          <a:p>
            <a:pPr marL="1371600"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Larry </a:t>
            </a:r>
            <a:r>
              <a:rPr lang="en-GB" sz="2000" dirty="0" err="1" smtClean="0"/>
              <a:t>Ruckman</a:t>
            </a:r>
            <a:r>
              <a:rPr lang="en-GB" sz="2000" dirty="0" smtClean="0"/>
              <a:t> at SLAC settled on this edge connector for </a:t>
            </a:r>
            <a:r>
              <a:rPr lang="en-GB" sz="2000" dirty="0"/>
              <a:t>the CHESS-2 digital </a:t>
            </a:r>
            <a:r>
              <a:rPr lang="en-GB" sz="2000" dirty="0" smtClean="0"/>
              <a:t>daughterboard</a:t>
            </a:r>
            <a:r>
              <a:rPr lang="en-GB" sz="2000" dirty="0"/>
              <a:t>: MEC1-170-EM </a:t>
            </a:r>
            <a:r>
              <a:rPr lang="en-GB" sz="2000" dirty="0" smtClean="0"/>
              <a:t>–</a:t>
            </a:r>
            <a:br>
              <a:rPr lang="en-GB" sz="2000" dirty="0" smtClean="0"/>
            </a:br>
            <a:r>
              <a:rPr lang="en-GB" sz="1600" dirty="0" smtClean="0"/>
              <a:t>see </a:t>
            </a:r>
            <a:r>
              <a:rPr lang="en-GB" sz="1600" dirty="0" smtClean="0">
                <a:hlinkClick r:id="rId2"/>
              </a:rPr>
              <a:t>https</a:t>
            </a:r>
            <a:r>
              <a:rPr lang="en-GB" sz="1600" dirty="0">
                <a:hlinkClick r:id="rId2"/>
              </a:rPr>
              <a:t>://</a:t>
            </a:r>
            <a:r>
              <a:rPr lang="en-GB" sz="1600" dirty="0" smtClean="0">
                <a:hlinkClick r:id="rId2"/>
              </a:rPr>
              <a:t>www.samtec.com/products/mec1-em</a:t>
            </a:r>
            <a:r>
              <a:rPr lang="en-GB" sz="1600" dirty="0"/>
              <a:t> </a:t>
            </a:r>
            <a:br>
              <a:rPr lang="en-GB" sz="1600" dirty="0"/>
            </a:br>
            <a:r>
              <a:rPr lang="en-GB" sz="1600" dirty="0"/>
              <a:t>and </a:t>
            </a:r>
            <a:r>
              <a:rPr lang="en-GB" sz="1600" dirty="0">
                <a:hlinkClick r:id="rId3"/>
              </a:rPr>
              <a:t>http://</a:t>
            </a:r>
            <a:r>
              <a:rPr lang="en-GB" sz="1600" dirty="0" smtClean="0">
                <a:hlinkClick r:id="rId3"/>
              </a:rPr>
              <a:t>suddendocs.samtec.com/catalog_english/mec1_em.pdf</a:t>
            </a:r>
            <a:r>
              <a:rPr lang="en-GB" sz="1600" dirty="0" smtClean="0"/>
              <a:t> </a:t>
            </a:r>
          </a:p>
          <a:p>
            <a:pPr marL="2286000" lvl="4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1mm pitch</a:t>
            </a:r>
          </a:p>
          <a:p>
            <a:pPr marL="2286000" lvl="4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140 pins – 70 on each side of the daughterboard</a:t>
            </a:r>
          </a:p>
          <a:p>
            <a:pPr marL="2286000" lvl="4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Edge mount geometry – boards lie in same plane</a:t>
            </a:r>
          </a:p>
          <a:p>
            <a:pPr marL="2286000" lvl="4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1.8A per pin</a:t>
            </a:r>
          </a:p>
          <a:p>
            <a:pPr marL="1828800" lvl="3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6475" y="3706829"/>
            <a:ext cx="260032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011" y="5061685"/>
            <a:ext cx="4067742" cy="1796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394267" y="5304450"/>
            <a:ext cx="191476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solidFill>
                  <a:srgbClr val="0000FF"/>
                </a:solidFill>
                <a:latin typeface="+mn-lt"/>
              </a:rPr>
              <a:t>daughterboard</a:t>
            </a:r>
            <a:endParaRPr lang="en-GB" sz="200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5304450"/>
            <a:ext cx="2492943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solidFill>
                  <a:srgbClr val="0000FF"/>
                </a:solidFill>
                <a:latin typeface="+mn-lt"/>
              </a:rPr>
              <a:t>motherboard or </a:t>
            </a:r>
          </a:p>
          <a:p>
            <a:r>
              <a:rPr lang="en-GB" sz="2000" dirty="0" smtClean="0">
                <a:solidFill>
                  <a:srgbClr val="0000FF"/>
                </a:solidFill>
                <a:latin typeface="+mn-lt"/>
              </a:rPr>
              <a:t>adaptor board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772040" y="6170723"/>
            <a:ext cx="191476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 smtClean="0">
                <a:latin typeface="+mn-lt"/>
              </a:rPr>
              <a:t>images from Samtec</a:t>
            </a:r>
            <a:endParaRPr lang="en-GB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608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Status of CHESS-2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en-GB" sz="2400" dirty="0" smtClean="0"/>
              <a:t>CHESS-2-to-FMC adaptor board</a:t>
            </a:r>
          </a:p>
          <a:p>
            <a:pPr marL="1828800" lvl="3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Current draw details for power supplies sent to Dave and Francis</a:t>
            </a:r>
          </a:p>
          <a:p>
            <a:pPr marL="1828800" lvl="3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Details still needed by Dave:</a:t>
            </a:r>
          </a:p>
          <a:p>
            <a:pPr marL="2286000" lvl="4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final pinout of daughterboard</a:t>
            </a:r>
          </a:p>
          <a:p>
            <a:pPr marL="2286000" lvl="4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final pinout of FMC – would be good to discuss this</a:t>
            </a:r>
          </a:p>
          <a:p>
            <a:pPr>
              <a:spcAft>
                <a:spcPts val="600"/>
              </a:spcAft>
            </a:pPr>
            <a:r>
              <a:rPr lang="en-GB" sz="1600" b="1" dirty="0" smtClean="0">
                <a:solidFill>
                  <a:srgbClr val="FF0066"/>
                </a:solidFill>
              </a:rPr>
              <a:t>Note </a:t>
            </a:r>
            <a:r>
              <a:rPr lang="en-GB" sz="1600" b="1" dirty="0">
                <a:solidFill>
                  <a:srgbClr val="FF0066"/>
                </a:solidFill>
              </a:rPr>
              <a:t>end of August deadline </a:t>
            </a:r>
            <a:r>
              <a:rPr lang="en-GB" sz="1600" dirty="0">
                <a:solidFill>
                  <a:srgbClr val="FF0066"/>
                </a:solidFill>
              </a:rPr>
              <a:t>for the adaptor board completion. So </a:t>
            </a:r>
            <a:r>
              <a:rPr lang="en-GB" sz="1600" dirty="0" smtClean="0">
                <a:solidFill>
                  <a:srgbClr val="FF0066"/>
                </a:solidFill>
              </a:rPr>
              <a:t>we </a:t>
            </a:r>
            <a:r>
              <a:rPr lang="en-GB" sz="1600" dirty="0" smtClean="0">
                <a:solidFill>
                  <a:srgbClr val="FF0066"/>
                </a:solidFill>
              </a:rPr>
              <a:t>need </a:t>
            </a:r>
            <a:r>
              <a:rPr lang="en-GB" sz="1600" dirty="0">
                <a:solidFill>
                  <a:srgbClr val="FF0066"/>
                </a:solidFill>
              </a:rPr>
              <a:t>to expedite </a:t>
            </a:r>
            <a:r>
              <a:rPr lang="en-GB" sz="1600" dirty="0" smtClean="0">
                <a:solidFill>
                  <a:srgbClr val="FF0066"/>
                </a:solidFill>
              </a:rPr>
              <a:t>getting all information to Dave and Francis.</a:t>
            </a:r>
            <a:endParaRPr lang="en-GB" sz="1600" dirty="0">
              <a:solidFill>
                <a:srgbClr val="FF0066"/>
              </a:solidFill>
            </a:endParaRPr>
          </a:p>
          <a:p>
            <a:pPr>
              <a:spcAft>
                <a:spcPts val="600"/>
              </a:spcAft>
            </a:pPr>
            <a:r>
              <a:rPr lang="en-GB" sz="1600" dirty="0" smtClean="0">
                <a:solidFill>
                  <a:srgbClr val="FF0066"/>
                </a:solidFill>
              </a:rPr>
              <a:t>Let’s </a:t>
            </a:r>
            <a:r>
              <a:rPr lang="en-GB" sz="1600" dirty="0" smtClean="0">
                <a:solidFill>
                  <a:srgbClr val="FF0066"/>
                </a:solidFill>
              </a:rPr>
              <a:t>have another Skype/Vidyo </a:t>
            </a:r>
            <a:r>
              <a:rPr lang="en-GB" sz="1600" dirty="0" smtClean="0">
                <a:solidFill>
                  <a:srgbClr val="FF0066"/>
                </a:solidFill>
              </a:rPr>
              <a:t>meeting between Jaya John, Dave and Francis and hopefully Wojtek. Colin will ask Dave and Francis when we could </a:t>
            </a:r>
            <a:r>
              <a:rPr lang="en-GB" sz="1600" dirty="0" smtClean="0">
                <a:solidFill>
                  <a:srgbClr val="FF0066"/>
                </a:solidFill>
              </a:rPr>
              <a:t>meet up – will aim for Monday </a:t>
            </a:r>
            <a:r>
              <a:rPr lang="en-GB" sz="1600" dirty="0" smtClean="0">
                <a:solidFill>
                  <a:srgbClr val="FF0066"/>
                </a:solidFill>
              </a:rPr>
              <a:t>15 August.</a:t>
            </a:r>
          </a:p>
          <a:p>
            <a:pPr>
              <a:spcAft>
                <a:spcPts val="600"/>
              </a:spcAft>
            </a:pPr>
            <a:r>
              <a:rPr lang="en-GB" sz="1600" dirty="0" smtClean="0">
                <a:solidFill>
                  <a:srgbClr val="FF0066"/>
                </a:solidFill>
              </a:rPr>
              <a:t>Wojtek: will help to look at </a:t>
            </a:r>
            <a:r>
              <a:rPr lang="en-GB" sz="1600" dirty="0" smtClean="0">
                <a:solidFill>
                  <a:srgbClr val="FF0066"/>
                </a:solidFill>
              </a:rPr>
              <a:t>High Pin Count FMC connections for </a:t>
            </a:r>
            <a:r>
              <a:rPr lang="en-GB" sz="1600" dirty="0" smtClean="0">
                <a:solidFill>
                  <a:srgbClr val="FF0066"/>
                </a:solidFill>
              </a:rPr>
              <a:t>specific </a:t>
            </a:r>
            <a:r>
              <a:rPr lang="en-GB" sz="1600" dirty="0" smtClean="0">
                <a:solidFill>
                  <a:srgbClr val="FF0066"/>
                </a:solidFill>
              </a:rPr>
              <a:t>boards. In </a:t>
            </a:r>
            <a:r>
              <a:rPr lang="en-GB" sz="1600" dirty="0" smtClean="0">
                <a:solidFill>
                  <a:srgbClr val="FF0066"/>
                </a:solidFill>
              </a:rPr>
              <a:t>real life, different manufacturers connect up different subsets of the HPC pins. So we can’t assign the HPC pins blindly without </a:t>
            </a:r>
            <a:r>
              <a:rPr lang="en-GB" sz="1600" dirty="0" smtClean="0">
                <a:solidFill>
                  <a:srgbClr val="FF0066"/>
                </a:solidFill>
              </a:rPr>
              <a:t>checking the details of specific </a:t>
            </a:r>
            <a:r>
              <a:rPr lang="en-GB" sz="1600" dirty="0" smtClean="0">
                <a:solidFill>
                  <a:srgbClr val="FF0066"/>
                </a:solidFill>
              </a:rPr>
              <a:t>boards. Will look at Xilinx’s KC7xx board and </a:t>
            </a:r>
            <a:r>
              <a:rPr lang="en-GB" sz="1600" dirty="0" err="1" smtClean="0">
                <a:solidFill>
                  <a:srgbClr val="FF0066"/>
                </a:solidFill>
              </a:rPr>
              <a:t>Digilent’s</a:t>
            </a:r>
            <a:r>
              <a:rPr lang="en-GB" sz="1600" dirty="0" smtClean="0">
                <a:solidFill>
                  <a:srgbClr val="FF0066"/>
                </a:solidFill>
              </a:rPr>
              <a:t> </a:t>
            </a:r>
            <a:r>
              <a:rPr lang="en-GB" sz="1600" dirty="0" err="1" smtClean="0">
                <a:solidFill>
                  <a:srgbClr val="FF0066"/>
                </a:solidFill>
              </a:rPr>
              <a:t>Genesys</a:t>
            </a:r>
            <a:r>
              <a:rPr lang="en-GB" sz="1600" dirty="0" smtClean="0">
                <a:solidFill>
                  <a:srgbClr val="FF0066"/>
                </a:solidFill>
              </a:rPr>
              <a:t> – boards which have academic pricing. </a:t>
            </a:r>
          </a:p>
          <a:p>
            <a:pPr>
              <a:spcAft>
                <a:spcPts val="600"/>
              </a:spcAft>
            </a:pPr>
            <a:r>
              <a:rPr lang="en-GB" sz="1600" dirty="0" smtClean="0">
                <a:solidFill>
                  <a:srgbClr val="FF0066"/>
                </a:solidFill>
              </a:rPr>
              <a:t>JJJ to put Larry and Dave and Francis in touch for obtaining final schematics of the SLAC daughterboard.</a:t>
            </a:r>
          </a:p>
          <a:p>
            <a:pPr>
              <a:spcAft>
                <a:spcPts val="600"/>
              </a:spcAft>
            </a:pPr>
            <a:r>
              <a:rPr lang="en-GB" sz="1600" dirty="0" smtClean="0">
                <a:solidFill>
                  <a:srgbClr val="FF0066"/>
                </a:solidFill>
              </a:rPr>
              <a:t>JJJ to provide pinout for FMC. Matt will review.</a:t>
            </a:r>
          </a:p>
          <a:p>
            <a:pPr>
              <a:spcAft>
                <a:spcPts val="600"/>
              </a:spcAft>
            </a:pPr>
            <a:r>
              <a:rPr lang="en-GB" sz="1600" dirty="0">
                <a:solidFill>
                  <a:srgbClr val="FF0066"/>
                </a:solidFill>
              </a:rPr>
              <a:t>For wiring up the Low Pin Count FMC pins, note that the Nexys Video connects other chips to the JTAG and I2C buses, </a:t>
            </a:r>
            <a:r>
              <a:rPr lang="en-GB" sz="1600">
                <a:solidFill>
                  <a:srgbClr val="FF0066"/>
                </a:solidFill>
              </a:rPr>
              <a:t>so </a:t>
            </a:r>
            <a:r>
              <a:rPr lang="en-GB" sz="1600" smtClean="0">
                <a:solidFill>
                  <a:srgbClr val="FF0066"/>
                </a:solidFill>
              </a:rPr>
              <a:t>those pins </a:t>
            </a:r>
            <a:r>
              <a:rPr lang="en-GB" sz="1600" dirty="0">
                <a:solidFill>
                  <a:srgbClr val="FF0066"/>
                </a:solidFill>
              </a:rPr>
              <a:t>can’t be reassigned on the FMC</a:t>
            </a:r>
            <a:r>
              <a:rPr lang="en-GB" sz="1600" dirty="0" smtClean="0">
                <a:solidFill>
                  <a:srgbClr val="FF0066"/>
                </a:solidFill>
              </a:rPr>
              <a:t>.</a:t>
            </a:r>
            <a:endParaRPr lang="en-GB" sz="16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78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29317</TotalTime>
  <Words>495</Words>
  <Application>Microsoft Office PowerPoint</Application>
  <PresentationFormat>On-screen Show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Next steps  11 August 2016  this version is the minutes – with notes added (in pink) 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973</cp:revision>
  <cp:lastPrinted>2015-07-21T15:43:16Z</cp:lastPrinted>
  <dcterms:created xsi:type="dcterms:W3CDTF">2014-09-18T13:48:06Z</dcterms:created>
  <dcterms:modified xsi:type="dcterms:W3CDTF">2016-08-11T14:46:36Z</dcterms:modified>
</cp:coreProperties>
</file>