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382" r:id="rId2"/>
    <p:sldId id="333" r:id="rId3"/>
    <p:sldId id="343" r:id="rId4"/>
    <p:sldId id="389" r:id="rId5"/>
    <p:sldId id="383" r:id="rId6"/>
    <p:sldId id="385" r:id="rId7"/>
    <p:sldId id="386" r:id="rId8"/>
    <p:sldId id="388" r:id="rId9"/>
    <p:sldId id="387" r:id="rId10"/>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0066"/>
    <a:srgbClr val="0000FF"/>
    <a:srgbClr val="CCECFF"/>
    <a:srgbClr val="FF99CC"/>
    <a:srgbClr val="00CC00"/>
    <a:srgbClr val="FF9966"/>
    <a:srgbClr val="FF6600"/>
    <a:srgbClr val="99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17" autoAdjust="0"/>
    <p:restoredTop sz="97853" autoAdjust="0"/>
  </p:normalViewPr>
  <p:slideViewPr>
    <p:cSldViewPr snapToGrid="0">
      <p:cViewPr>
        <p:scale>
          <a:sx n="100" d="100"/>
          <a:sy n="100" d="100"/>
        </p:scale>
        <p:origin x="-642" y="-276"/>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43903FF-7B7F-4650-B377-95B9BB904032}" type="datetimeFigureOut">
              <a:rPr lang="en-GB" smtClean="0"/>
              <a:t>17/08/2016</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A83999C9-70B1-4FD2-959B-375AE71F5876}" type="slidenum">
              <a:rPr lang="en-GB" smtClean="0"/>
              <a:t>‹#›</a:t>
            </a:fld>
            <a:endParaRPr lang="en-GB"/>
          </a:p>
        </p:txBody>
      </p:sp>
    </p:spTree>
    <p:extLst>
      <p:ext uri="{BB962C8B-B14F-4D97-AF65-F5344CB8AC3E}">
        <p14:creationId xmlns:p14="http://schemas.microsoft.com/office/powerpoint/2010/main" val="261830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C73028-959A-4921-BF38-BD2DB0D51296}" type="datetime1">
              <a:rPr lang="en-GB" smtClean="0"/>
              <a:t>17/08/2016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4127124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9B51D4-5E23-4633-A92B-EEE476AC51E4}" type="datetime1">
              <a:rPr lang="en-GB" smtClean="0"/>
              <a:t>17/08/2016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89763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91C3C-0E3B-4B00-AC33-FF515A78F85F}" type="datetime1">
              <a:rPr lang="en-GB" smtClean="0"/>
              <a:t>17/08/2016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228001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964A98-9F44-4B53-A8B2-00E249F48934}" type="datetime1">
              <a:rPr lang="en-GB" smtClean="0"/>
              <a:t>17/08/2016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94029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8BFAD-CF8F-4BA1-8E34-5F0B756DA439}" type="datetime1">
              <a:rPr lang="en-GB" smtClean="0"/>
              <a:t>17/08/2016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00058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0356EF-8D88-4B53-9C34-08A513CE2BC7}" type="datetime1">
              <a:rPr lang="en-GB" smtClean="0"/>
              <a:t>17/08/2016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959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BAB97A-334F-47BC-99FA-08B840CB3CD0}" type="datetime1">
              <a:rPr lang="en-GB" smtClean="0"/>
              <a:t>17/08/2016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276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BC7C54-E519-49C6-A0EC-B11C32288A8D}" type="datetime1">
              <a:rPr lang="en-GB" smtClean="0"/>
              <a:t>17/08/2016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35845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869EFA-E68E-42B5-A197-AC116B6FB4C8}" type="datetime1">
              <a:rPr lang="en-GB" smtClean="0"/>
              <a:t>17/08/2016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668115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04C2D4-1065-465C-A239-A454E30F645F}" type="datetime1">
              <a:rPr lang="en-GB" smtClean="0"/>
              <a:t>17/08/2016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226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D8BB1-4107-44E1-BCF8-2D19052B92A9}" type="datetime1">
              <a:rPr lang="en-GB" smtClean="0"/>
              <a:t>17/08/2016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49064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36746-23CB-40B1-956A-853C0264A71A}" type="datetime1">
              <a:rPr lang="en-GB" smtClean="0"/>
              <a:t>17/08/2016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886EE-AD67-426B-9E40-D4D67DDB6EF0}" type="slidenum">
              <a:rPr lang="en-GB" smtClean="0"/>
              <a:t>‹#›</a:t>
            </a:fld>
            <a:endParaRPr lang="en-GB"/>
          </a:p>
        </p:txBody>
      </p:sp>
    </p:spTree>
    <p:extLst>
      <p:ext uri="{BB962C8B-B14F-4D97-AF65-F5344CB8AC3E}">
        <p14:creationId xmlns:p14="http://schemas.microsoft.com/office/powerpoint/2010/main" val="677570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indico.desy.de/conferenceDisplay.py?confId=15897" TargetMode="External"/><Relationship Id="rId2" Type="http://schemas.openxmlformats.org/officeDocument/2006/relationships/hyperlink" Target="https://indico.desy.de/conferenceDisplay.py?confId=1589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onfluence.slac.stanford.edu/display/AIRTRACK/PC_256_100_92_C00" TargetMode="External"/><Relationship Id="rId2" Type="http://schemas.openxmlformats.org/officeDocument/2006/relationships/hyperlink" Target="https://confluence.slac.stanford.edu/display/AIRTRACK/PC_256_100_91_C00" TargetMode="External"/><Relationship Id="rId1" Type="http://schemas.openxmlformats.org/officeDocument/2006/relationships/slideLayout" Target="../slideLayouts/slideLayout2.xml"/><Relationship Id="rId5" Type="http://schemas.openxmlformats.org/officeDocument/2006/relationships/hyperlink" Target="https://www.slac.stanford.edu/~ruckman/atlas_chess2_daughter_c00.pdf" TargetMode="External"/><Relationship Id="rId4" Type="http://schemas.openxmlformats.org/officeDocument/2006/relationships/hyperlink" Target="https://www.slac.stanford.edu/~ruckman/atlas_chess2_carrier_c00.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udong@slac.stanford.edu" TargetMode="External"/><Relationship Id="rId2" Type="http://schemas.openxmlformats.org/officeDocument/2006/relationships/hyperlink" Target="mailto:fadeyev@ucsc.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aximintegrated.com/en/products/interface/level-translators/MAX3000E.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groups.cern.ch/e-groups/Egroup.do?egroupName=atlas-upgrade-itk-strip-CMOS-genera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1287"/>
            <a:ext cx="7772400" cy="1988531"/>
          </a:xfrm>
        </p:spPr>
        <p:txBody>
          <a:bodyPr anchor="t">
            <a:normAutofit fontScale="90000"/>
          </a:bodyPr>
          <a:lstStyle/>
          <a:p>
            <a:r>
              <a:rPr lang="en-GB" dirty="0" smtClean="0">
                <a:solidFill>
                  <a:srgbClr val="0000FF"/>
                </a:solidFill>
              </a:rPr>
              <a:t>Next steps</a:t>
            </a:r>
            <a:r>
              <a:rPr lang="en-GB" dirty="0" smtClean="0"/>
              <a:t/>
            </a:r>
            <a:br>
              <a:rPr lang="en-GB" dirty="0" smtClean="0"/>
            </a:br>
            <a:r>
              <a:rPr lang="en-GB" sz="3100" dirty="0" smtClean="0"/>
              <a:t/>
            </a:r>
            <a:br>
              <a:rPr lang="en-GB" sz="3100" dirty="0" smtClean="0"/>
            </a:br>
            <a:r>
              <a:rPr lang="en-GB" sz="3200" dirty="0" smtClean="0"/>
              <a:t>17 August 2016</a:t>
            </a:r>
            <a:br>
              <a:rPr lang="en-GB" sz="3200" dirty="0" smtClean="0"/>
            </a:br>
            <a:r>
              <a:rPr lang="en-GB" sz="1800" dirty="0" smtClean="0">
                <a:solidFill>
                  <a:srgbClr val="FF0066"/>
                </a:solidFill>
              </a:rPr>
              <a:t/>
            </a:r>
            <a:br>
              <a:rPr lang="en-GB" sz="1800" dirty="0" smtClean="0">
                <a:solidFill>
                  <a:srgbClr val="FF0066"/>
                </a:solidFill>
              </a:rPr>
            </a:br>
            <a:r>
              <a:rPr lang="en-GB" sz="2000" dirty="0" smtClean="0">
                <a:solidFill>
                  <a:srgbClr val="FF0066"/>
                </a:solidFill>
              </a:rPr>
              <a:t>this version is the minutes – with notes added (in pink)</a:t>
            </a:r>
            <a:br>
              <a:rPr lang="en-GB" sz="2000" dirty="0" smtClean="0">
                <a:solidFill>
                  <a:srgbClr val="FF0066"/>
                </a:solidFill>
              </a:rPr>
            </a:br>
            <a:endParaRPr lang="en-GB" dirty="0">
              <a:solidFill>
                <a:srgbClr val="FF0066"/>
              </a:solidFill>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410" b="64122"/>
          <a:stretch/>
        </p:blipFill>
        <p:spPr>
          <a:xfrm>
            <a:off x="2157994" y="1041796"/>
            <a:ext cx="5299363" cy="1677971"/>
          </a:xfrm>
          <a:prstGeom prst="rect">
            <a:avLst/>
          </a:prstGeom>
        </p:spPr>
      </p:pic>
      <p:sp>
        <p:nvSpPr>
          <p:cNvPr id="3" name="Subtitle 2"/>
          <p:cNvSpPr>
            <a:spLocks noGrp="1"/>
          </p:cNvSpPr>
          <p:nvPr>
            <p:ph type="subTitle" idx="1"/>
          </p:nvPr>
        </p:nvSpPr>
        <p:spPr>
          <a:xfrm>
            <a:off x="755576" y="5804786"/>
            <a:ext cx="7632848" cy="831372"/>
          </a:xfrm>
        </p:spPr>
        <p:txBody>
          <a:bodyPr>
            <a:normAutofit/>
          </a:bodyPr>
          <a:lstStyle/>
          <a:p>
            <a:r>
              <a:rPr lang="en-GB" dirty="0" smtClean="0"/>
              <a:t>J. J. John on behalf of the team</a:t>
            </a:r>
          </a:p>
        </p:txBody>
      </p:sp>
    </p:spTree>
    <p:extLst>
      <p:ext uri="{BB962C8B-B14F-4D97-AF65-F5344CB8AC3E}">
        <p14:creationId xmlns:p14="http://schemas.microsoft.com/office/powerpoint/2010/main" val="504982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Agenda</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2</a:t>
            </a:fld>
            <a:endParaRPr lang="en-GB" dirty="0">
              <a:solidFill>
                <a:schemeClr val="tx1"/>
              </a:solidFill>
            </a:endParaRPr>
          </a:p>
        </p:txBody>
      </p:sp>
      <p:sp>
        <p:nvSpPr>
          <p:cNvPr id="16" name="TextBox 15"/>
          <p:cNvSpPr txBox="1"/>
          <p:nvPr/>
        </p:nvSpPr>
        <p:spPr>
          <a:xfrm>
            <a:off x="156839" y="796642"/>
            <a:ext cx="8795842" cy="5416868"/>
          </a:xfrm>
          <a:prstGeom prst="rect">
            <a:avLst/>
          </a:prstGeom>
          <a:noFill/>
        </p:spPr>
        <p:txBody>
          <a:bodyPr wrap="square" rtlCol="0">
            <a:spAutoFit/>
          </a:bodyPr>
          <a:lstStyle/>
          <a:p>
            <a:pPr>
              <a:spcAft>
                <a:spcPts val="600"/>
              </a:spcAft>
            </a:pPr>
            <a:r>
              <a:rPr lang="en-GB" sz="2400" dirty="0" smtClean="0"/>
              <a:t>Review current work and discuss steps for next week</a:t>
            </a:r>
          </a:p>
          <a:p>
            <a:pPr>
              <a:spcAft>
                <a:spcPts val="600"/>
              </a:spcAft>
            </a:pPr>
            <a:r>
              <a:rPr lang="en-GB" sz="2400" dirty="0" smtClean="0"/>
              <a:t>Update on </a:t>
            </a:r>
            <a:r>
              <a:rPr lang="en-GB" sz="2400" dirty="0" err="1" smtClean="0"/>
              <a:t>datapath</a:t>
            </a:r>
            <a:r>
              <a:rPr lang="en-GB" sz="2400" dirty="0" smtClean="0"/>
              <a:t> blocks (Kevin and Wojtek)</a:t>
            </a:r>
          </a:p>
          <a:p>
            <a:pPr>
              <a:spcAft>
                <a:spcPts val="600"/>
              </a:spcAft>
            </a:pPr>
            <a:r>
              <a:rPr lang="en-GB" sz="2400" dirty="0" smtClean="0"/>
              <a:t>Update on CHESS-2 data emulator (Tianbo and Weiguo)</a:t>
            </a:r>
          </a:p>
          <a:p>
            <a:pPr>
              <a:spcAft>
                <a:spcPts val="600"/>
              </a:spcAft>
            </a:pPr>
            <a:r>
              <a:rPr lang="en-GB" sz="2400" dirty="0" smtClean="0"/>
              <a:t>Update on CHESS-2 hardware </a:t>
            </a:r>
          </a:p>
          <a:p>
            <a:pPr marL="800100" lvl="1" indent="-342900">
              <a:spcAft>
                <a:spcPts val="600"/>
              </a:spcAft>
              <a:buFont typeface="Arial" panose="020B0604020202020204" pitchFamily="34" charset="0"/>
              <a:buChar char="•"/>
            </a:pPr>
            <a:r>
              <a:rPr lang="en-GB" sz="2400" dirty="0" smtClean="0"/>
              <a:t>CHESS-2 digital system (Jaya John)</a:t>
            </a:r>
            <a:endParaRPr lang="en-GB" sz="2400" dirty="0"/>
          </a:p>
          <a:p>
            <a:pPr marL="800100" lvl="1" indent="-342900">
              <a:spcAft>
                <a:spcPts val="600"/>
              </a:spcAft>
              <a:buFont typeface="Arial" panose="020B0604020202020204" pitchFamily="34" charset="0"/>
              <a:buChar char="•"/>
            </a:pPr>
            <a:r>
              <a:rPr lang="en-GB" sz="2400" dirty="0" smtClean="0"/>
              <a:t>CHESS-2-to-FMC adaptor board (Jaya John and Wojtek)</a:t>
            </a:r>
          </a:p>
          <a:p>
            <a:pPr>
              <a:spcAft>
                <a:spcPts val="600"/>
              </a:spcAft>
            </a:pPr>
            <a:r>
              <a:rPr lang="en-GB" sz="2400" dirty="0" smtClean="0"/>
              <a:t/>
            </a:r>
            <a:br>
              <a:rPr lang="en-GB" sz="2400" dirty="0" smtClean="0"/>
            </a:br>
            <a:r>
              <a:rPr lang="en-GB" sz="2400" dirty="0" smtClean="0"/>
              <a:t>Reminder of next 2 meetings:</a:t>
            </a:r>
          </a:p>
          <a:p>
            <a:pPr marL="800100" lvl="1" indent="-342900">
              <a:spcAft>
                <a:spcPts val="600"/>
              </a:spcAft>
              <a:buFont typeface="Arial" panose="020B0604020202020204" pitchFamily="34" charset="0"/>
              <a:buChar char="•"/>
            </a:pPr>
            <a:r>
              <a:rPr lang="en-GB" sz="2400" dirty="0" smtClean="0"/>
              <a:t>Thurs 25 August -- Wojtek chairing</a:t>
            </a:r>
            <a:br>
              <a:rPr lang="en-GB" sz="2400" dirty="0" smtClean="0"/>
            </a:br>
            <a:r>
              <a:rPr lang="en-GB" dirty="0" smtClean="0">
                <a:hlinkClick r:id="rId2"/>
              </a:rPr>
              <a:t>https</a:t>
            </a:r>
            <a:r>
              <a:rPr lang="en-GB" dirty="0">
                <a:hlinkClick r:id="rId2"/>
              </a:rPr>
              <a:t>://</a:t>
            </a:r>
            <a:r>
              <a:rPr lang="en-GB" dirty="0" smtClean="0">
                <a:hlinkClick r:id="rId2"/>
              </a:rPr>
              <a:t>indico.desy.de/conferenceDisplay.py?confId=15896</a:t>
            </a:r>
            <a:r>
              <a:rPr lang="en-GB" dirty="0" smtClean="0"/>
              <a:t> </a:t>
            </a:r>
            <a:endParaRPr lang="en-GB" sz="2400" dirty="0" smtClean="0"/>
          </a:p>
          <a:p>
            <a:pPr marL="800100" lvl="1" indent="-342900">
              <a:spcAft>
                <a:spcPts val="600"/>
              </a:spcAft>
              <a:buFont typeface="Arial" panose="020B0604020202020204" pitchFamily="34" charset="0"/>
              <a:buChar char="•"/>
            </a:pPr>
            <a:r>
              <a:rPr lang="en-GB" sz="2400" dirty="0" smtClean="0"/>
              <a:t>Thurs </a:t>
            </a:r>
            <a:r>
              <a:rPr lang="en-GB" sz="2400" dirty="0"/>
              <a:t>1 September</a:t>
            </a:r>
            <a:br>
              <a:rPr lang="en-GB" sz="2400" dirty="0"/>
            </a:br>
            <a:r>
              <a:rPr lang="en-GB" dirty="0">
                <a:hlinkClick r:id="rId3"/>
              </a:rPr>
              <a:t>https://</a:t>
            </a:r>
            <a:r>
              <a:rPr lang="en-GB" dirty="0" smtClean="0">
                <a:hlinkClick r:id="rId3"/>
              </a:rPr>
              <a:t>indico.desy.de/conferenceDisplay.py?confId=15897</a:t>
            </a:r>
            <a:r>
              <a:rPr lang="en-GB" dirty="0" smtClean="0"/>
              <a:t> </a:t>
            </a:r>
            <a:r>
              <a:rPr lang="en-GB" sz="2400" dirty="0" smtClean="0"/>
              <a:t/>
            </a:r>
            <a:br>
              <a:rPr lang="en-GB" sz="2400" dirty="0" smtClean="0"/>
            </a:br>
            <a:endParaRPr lang="en-GB" sz="2400" dirty="0" smtClean="0"/>
          </a:p>
        </p:txBody>
      </p:sp>
    </p:spTree>
    <p:extLst>
      <p:ext uri="{BB962C8B-B14F-4D97-AF65-F5344CB8AC3E}">
        <p14:creationId xmlns:p14="http://schemas.microsoft.com/office/powerpoint/2010/main" val="856191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t>Ongoing and new actions </a:t>
            </a:r>
            <a:endParaRPr lang="en-GB" sz="3600"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3</a:t>
            </a:fld>
            <a:endParaRPr lang="en-GB" dirty="0">
              <a:solidFill>
                <a:schemeClr val="tx1"/>
              </a:solidFill>
            </a:endParaRPr>
          </a:p>
        </p:txBody>
      </p:sp>
      <p:sp>
        <p:nvSpPr>
          <p:cNvPr id="16" name="TextBox 15"/>
          <p:cNvSpPr txBox="1"/>
          <p:nvPr/>
        </p:nvSpPr>
        <p:spPr>
          <a:xfrm>
            <a:off x="156839" y="796642"/>
            <a:ext cx="8795842" cy="5904180"/>
          </a:xfrm>
          <a:prstGeom prst="rect">
            <a:avLst/>
          </a:prstGeom>
          <a:noFill/>
        </p:spPr>
        <p:txBody>
          <a:bodyPr wrap="square" rtlCol="0">
            <a:spAutoFit/>
          </a:bodyPr>
          <a:lstStyle/>
          <a:p>
            <a:pPr>
              <a:spcAft>
                <a:spcPts val="800"/>
              </a:spcAft>
            </a:pPr>
            <a:r>
              <a:rPr lang="en-GB" sz="1400" dirty="0" smtClean="0"/>
              <a:t>(actions which were already done last week have been removed)</a:t>
            </a:r>
            <a:endParaRPr lang="en-GB" dirty="0" smtClean="0"/>
          </a:p>
          <a:p>
            <a:pPr>
              <a:spcAft>
                <a:spcPts val="600"/>
              </a:spcAft>
            </a:pPr>
            <a:r>
              <a:rPr lang="en-GB" b="1" dirty="0" smtClean="0"/>
              <a:t>Kevin and Matt:</a:t>
            </a:r>
            <a:r>
              <a:rPr lang="en-GB" dirty="0" smtClean="0"/>
              <a:t> update on ITSDAQ code for this week: </a:t>
            </a:r>
            <a:r>
              <a:rPr lang="en-GB" sz="1400" dirty="0" smtClean="0"/>
              <a:t> </a:t>
            </a:r>
            <a:r>
              <a:rPr lang="en-GB" sz="1400" dirty="0" smtClean="0">
                <a:solidFill>
                  <a:srgbClr val="FF0066"/>
                </a:solidFill>
              </a:rPr>
              <a:t>– Currently working on splitting the CHESS-2 data emulator from the ABCN’ using an FMC loopback connector to learn about timing. Kevin’s CHESS-2 data emulator is hooked up to some outgoing pads of the FPGA and the ABCN’ data in interface is hooked up to other pads of the FPGA. </a:t>
            </a:r>
          </a:p>
          <a:p>
            <a:pPr>
              <a:spcAft>
                <a:spcPts val="600"/>
              </a:spcAft>
            </a:pPr>
            <a:r>
              <a:rPr lang="en-GB" sz="1400" dirty="0" smtClean="0">
                <a:solidFill>
                  <a:srgbClr val="FF0066"/>
                </a:solidFill>
              </a:rPr>
              <a:t>Kevin is using fixed data at the moment so that the inputs to the ABCN’ are predictable. There is a phase adjustment to the outgoing data of the CHESS-2 data emulator using an MMCM to shift the clock sent to the CHESS-2 emulator.</a:t>
            </a:r>
          </a:p>
          <a:p>
            <a:pPr>
              <a:spcAft>
                <a:spcPts val="600"/>
              </a:spcAft>
            </a:pPr>
            <a:r>
              <a:rPr lang="en-GB" sz="1400" dirty="0" smtClean="0">
                <a:solidFill>
                  <a:srgbClr val="FF0066"/>
                </a:solidFill>
              </a:rPr>
              <a:t>In ITSDAQ, the usual way is to oversample inputs at 640MHz then select the phase of incoming data which works best (this is implemented as 320MHz DDR so effectively 640MHz). Done at input pads. e.g. DIO_IDC.</a:t>
            </a:r>
          </a:p>
          <a:p>
            <a:pPr>
              <a:spcAft>
                <a:spcPts val="600"/>
              </a:spcAft>
            </a:pPr>
            <a:r>
              <a:rPr lang="en-GB" sz="1400" dirty="0" smtClean="0">
                <a:solidFill>
                  <a:srgbClr val="FF0066"/>
                </a:solidFill>
              </a:rPr>
              <a:t>The next step will be to move the CHESS-2 data emulator to a different FPGA board using equipment at hand at UBC.</a:t>
            </a:r>
          </a:p>
          <a:p>
            <a:pPr>
              <a:spcAft>
                <a:spcPts val="600"/>
              </a:spcAft>
            </a:pPr>
            <a:r>
              <a:rPr lang="en-GB" sz="1400" dirty="0" smtClean="0">
                <a:solidFill>
                  <a:srgbClr val="FF0066"/>
                </a:solidFill>
              </a:rPr>
              <a:t>We discussed use of the 40MHz clock. This is needed for both the CHESS-2 emulator and especially the real CHESS-2. It tells CHESS-2 when bunch crossings begin. </a:t>
            </a:r>
          </a:p>
          <a:p>
            <a:pPr>
              <a:spcAft>
                <a:spcPts val="600"/>
              </a:spcAft>
            </a:pPr>
            <a:r>
              <a:rPr lang="en-GB" b="1" dirty="0" smtClean="0"/>
              <a:t>Tianbo and Weiguo:</a:t>
            </a:r>
            <a:r>
              <a:rPr lang="en-GB" dirty="0" smtClean="0"/>
              <a:t> [ongoing] working on CHESS-2 Data Emulator.</a:t>
            </a:r>
            <a:r>
              <a:rPr lang="en-GB" sz="1400" dirty="0" smtClean="0"/>
              <a:t> </a:t>
            </a:r>
            <a:r>
              <a:rPr lang="en-GB" sz="1400" dirty="0" smtClean="0">
                <a:solidFill>
                  <a:schemeClr val="bg1"/>
                </a:solidFill>
              </a:rPr>
              <a:t>–</a:t>
            </a:r>
            <a:r>
              <a:rPr lang="en-GB" sz="1400" dirty="0" smtClean="0">
                <a:solidFill>
                  <a:srgbClr val="FF0066"/>
                </a:solidFill>
              </a:rPr>
              <a:t>–Weiguo will speak with </a:t>
            </a:r>
            <a:r>
              <a:rPr lang="en-GB" sz="1400" dirty="0" err="1" smtClean="0">
                <a:solidFill>
                  <a:srgbClr val="FF0066"/>
                </a:solidFill>
              </a:rPr>
              <a:t>Hongbo</a:t>
            </a:r>
            <a:r>
              <a:rPr lang="en-GB" sz="1400" dirty="0" smtClean="0">
                <a:solidFill>
                  <a:srgbClr val="FF0066"/>
                </a:solidFill>
              </a:rPr>
              <a:t>.</a:t>
            </a:r>
            <a:endParaRPr lang="en-GB" sz="1400" dirty="0" smtClean="0">
              <a:solidFill>
                <a:schemeClr val="bg1"/>
              </a:solidFill>
            </a:endParaRPr>
          </a:p>
          <a:p>
            <a:pPr>
              <a:spcAft>
                <a:spcPts val="600"/>
              </a:spcAft>
            </a:pPr>
            <a:r>
              <a:rPr lang="en-GB" b="1" dirty="0" smtClean="0">
                <a:solidFill>
                  <a:srgbClr val="0000FF"/>
                </a:solidFill>
              </a:rPr>
              <a:t>Jaya John and Wojtek: </a:t>
            </a:r>
            <a:r>
              <a:rPr lang="en-GB" dirty="0" smtClean="0">
                <a:solidFill>
                  <a:srgbClr val="0000FF"/>
                </a:solidFill>
              </a:rPr>
              <a:t>work on FMC pinout for Dave </a:t>
            </a:r>
            <a:r>
              <a:rPr lang="en-GB" dirty="0" err="1" smtClean="0">
                <a:solidFill>
                  <a:srgbClr val="0000FF"/>
                </a:solidFill>
              </a:rPr>
              <a:t>Muhlert</a:t>
            </a:r>
            <a:r>
              <a:rPr lang="en-GB" dirty="0" smtClean="0">
                <a:solidFill>
                  <a:srgbClr val="0000FF"/>
                </a:solidFill>
              </a:rPr>
              <a:t> (UBC). Jaya John to work on LPC and Wojtek to work on HPC. </a:t>
            </a:r>
            <a:r>
              <a:rPr lang="en-GB" sz="1400" dirty="0" smtClean="0">
                <a:solidFill>
                  <a:srgbClr val="FF0066"/>
                </a:solidFill>
              </a:rPr>
              <a:t>– Question for Wojtek: do we need or want a meeting with Dave and Francis this week or is it fine to work by e-mail for Dave’s questions? See slides 6-7 for full details.</a:t>
            </a:r>
            <a:endParaRPr lang="en-GB" dirty="0" smtClean="0">
              <a:solidFill>
                <a:srgbClr val="0000FF"/>
              </a:solidFill>
            </a:endParaRPr>
          </a:p>
          <a:p>
            <a:pPr>
              <a:spcAft>
                <a:spcPts val="600"/>
              </a:spcAft>
            </a:pPr>
            <a:r>
              <a:rPr lang="en-GB" b="1" dirty="0" smtClean="0">
                <a:solidFill>
                  <a:srgbClr val="0000FF"/>
                </a:solidFill>
              </a:rPr>
              <a:t>Matt: </a:t>
            </a:r>
            <a:r>
              <a:rPr lang="en-GB" dirty="0" smtClean="0">
                <a:solidFill>
                  <a:srgbClr val="0000FF"/>
                </a:solidFill>
              </a:rPr>
              <a:t>help to review FMC pinout and adaptor board schematics.</a:t>
            </a:r>
          </a:p>
          <a:p>
            <a:pPr>
              <a:spcAft>
                <a:spcPts val="600"/>
              </a:spcAft>
            </a:pPr>
            <a:r>
              <a:rPr lang="en-GB" b="1" dirty="0"/>
              <a:t>Jaya John: </a:t>
            </a:r>
            <a:r>
              <a:rPr lang="en-GB" dirty="0"/>
              <a:t>[on hold until Sept now] prepare a tidied-up block diagram for the ABCN’</a:t>
            </a:r>
            <a:r>
              <a:rPr lang="en-GB" dirty="0">
                <a:solidFill>
                  <a:srgbClr val="FF0066"/>
                </a:solidFill>
              </a:rPr>
              <a:t> </a:t>
            </a:r>
            <a:endParaRPr lang="en-GB" sz="1400" dirty="0"/>
          </a:p>
          <a:p>
            <a:pPr>
              <a:spcAft>
                <a:spcPts val="600"/>
              </a:spcAft>
            </a:pPr>
            <a:r>
              <a:rPr lang="en-GB" b="1" dirty="0"/>
              <a:t>Jaya John: </a:t>
            </a:r>
            <a:r>
              <a:rPr lang="en-GB" dirty="0"/>
              <a:t>[on hold until Sept now] understand CHESS-2 configuration registers and how to map them into the ABCN’ memory map. </a:t>
            </a:r>
          </a:p>
        </p:txBody>
      </p:sp>
      <p:sp>
        <p:nvSpPr>
          <p:cNvPr id="5" name="Slide Number Placeholder 1"/>
          <p:cNvSpPr txBox="1">
            <a:spLocks/>
          </p:cNvSpPr>
          <p:nvPr/>
        </p:nvSpPr>
        <p:spPr>
          <a:xfrm>
            <a:off x="7747000" y="217537"/>
            <a:ext cx="139750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solidFill>
                  <a:srgbClr val="0000FF"/>
                </a:solidFill>
              </a:rPr>
              <a:t>new actions in blue</a:t>
            </a:r>
          </a:p>
          <a:p>
            <a:pPr algn="l"/>
            <a:r>
              <a:rPr lang="en-GB" dirty="0" smtClean="0">
                <a:solidFill>
                  <a:srgbClr val="FF0066"/>
                </a:solidFill>
              </a:rPr>
              <a:t>updates in pink</a:t>
            </a:r>
            <a:endParaRPr lang="en-GB" dirty="0">
              <a:solidFill>
                <a:srgbClr val="FF0066"/>
              </a:solidFill>
            </a:endParaRPr>
          </a:p>
        </p:txBody>
      </p:sp>
    </p:spTree>
    <p:extLst>
      <p:ext uri="{BB962C8B-B14F-4D97-AF65-F5344CB8AC3E}">
        <p14:creationId xmlns:p14="http://schemas.microsoft.com/office/powerpoint/2010/main" val="3976610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t>Actions, continued </a:t>
            </a:r>
            <a:endParaRPr lang="en-GB" sz="3600"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4</a:t>
            </a:fld>
            <a:endParaRPr lang="en-GB" dirty="0">
              <a:solidFill>
                <a:schemeClr val="tx1"/>
              </a:solidFill>
            </a:endParaRPr>
          </a:p>
        </p:txBody>
      </p:sp>
      <p:sp>
        <p:nvSpPr>
          <p:cNvPr id="16" name="TextBox 15"/>
          <p:cNvSpPr txBox="1"/>
          <p:nvPr/>
        </p:nvSpPr>
        <p:spPr>
          <a:xfrm>
            <a:off x="156839" y="796642"/>
            <a:ext cx="8795842" cy="4796185"/>
          </a:xfrm>
          <a:prstGeom prst="rect">
            <a:avLst/>
          </a:prstGeom>
          <a:noFill/>
        </p:spPr>
        <p:txBody>
          <a:bodyPr wrap="square" rtlCol="0">
            <a:spAutoFit/>
          </a:bodyPr>
          <a:lstStyle/>
          <a:p>
            <a:pPr>
              <a:spcAft>
                <a:spcPts val="800"/>
              </a:spcAft>
            </a:pPr>
            <a:r>
              <a:rPr lang="en-GB" sz="1400" dirty="0" smtClean="0"/>
              <a:t>(actions which were already done last week have been removed)</a:t>
            </a:r>
            <a:endParaRPr lang="en-GB" dirty="0" smtClean="0"/>
          </a:p>
          <a:p>
            <a:pPr>
              <a:spcAft>
                <a:spcPts val="600"/>
              </a:spcAft>
            </a:pPr>
            <a:r>
              <a:rPr lang="en-GB" b="1" dirty="0" smtClean="0">
                <a:solidFill>
                  <a:srgbClr val="0000FF"/>
                </a:solidFill>
              </a:rPr>
              <a:t>Jaya John: </a:t>
            </a:r>
            <a:r>
              <a:rPr lang="en-GB" b="1" dirty="0" smtClean="0">
                <a:solidFill>
                  <a:srgbClr val="006600"/>
                </a:solidFill>
              </a:rPr>
              <a:t>[done]</a:t>
            </a:r>
            <a:r>
              <a:rPr lang="en-GB" b="1" dirty="0" smtClean="0">
                <a:solidFill>
                  <a:srgbClr val="0000FF"/>
                </a:solidFill>
              </a:rPr>
              <a:t> </a:t>
            </a:r>
            <a:r>
              <a:rPr lang="en-GB" dirty="0" smtClean="0">
                <a:solidFill>
                  <a:srgbClr val="0000FF"/>
                </a:solidFill>
              </a:rPr>
              <a:t>send CHESS-2 pinout specification to Wojtek. </a:t>
            </a:r>
          </a:p>
          <a:p>
            <a:pPr>
              <a:spcAft>
                <a:spcPts val="600"/>
              </a:spcAft>
            </a:pPr>
            <a:r>
              <a:rPr lang="en-GB" b="1" dirty="0">
                <a:solidFill>
                  <a:srgbClr val="0000FF"/>
                </a:solidFill>
              </a:rPr>
              <a:t>Jaya John: </a:t>
            </a:r>
            <a:r>
              <a:rPr lang="en-GB" b="1" dirty="0">
                <a:solidFill>
                  <a:srgbClr val="006600"/>
                </a:solidFill>
              </a:rPr>
              <a:t>[done] </a:t>
            </a:r>
            <a:r>
              <a:rPr lang="en-GB" dirty="0" smtClean="0">
                <a:solidFill>
                  <a:srgbClr val="0000FF"/>
                </a:solidFill>
              </a:rPr>
              <a:t>check whether the Texas Instruments DAC from the CHESS-1 motherboard also comes in an I2C variant (instead of SPI bus). </a:t>
            </a:r>
            <a:r>
              <a:rPr lang="en-GB" sz="1400" dirty="0">
                <a:solidFill>
                  <a:srgbClr val="FF0066"/>
                </a:solidFill>
              </a:rPr>
              <a:t>– </a:t>
            </a:r>
            <a:r>
              <a:rPr lang="en-GB" sz="1400" dirty="0" smtClean="0">
                <a:solidFill>
                  <a:srgbClr val="FF0066"/>
                </a:solidFill>
              </a:rPr>
              <a:t>Note that the current, SPI-based TI DAC from the CHESS-1 motherboard</a:t>
            </a:r>
            <a:r>
              <a:rPr lang="en-GB" sz="1400" dirty="0">
                <a:solidFill>
                  <a:srgbClr val="FF0066"/>
                </a:solidFill>
              </a:rPr>
              <a:t>, the </a:t>
            </a:r>
            <a:r>
              <a:rPr lang="en-GB" sz="1400" dirty="0" smtClean="0">
                <a:solidFill>
                  <a:srgbClr val="FF0066"/>
                </a:solidFill>
              </a:rPr>
              <a:t>DAC128s085, has a minimum logic high level for inputs of 2.1V. That means we are fine to control the SPI lines using FPGA outputs from banks at 2.5V, as is required for LVDS operation. So there is no need to switch to an I2C-based DAC. </a:t>
            </a:r>
          </a:p>
          <a:p>
            <a:pPr>
              <a:spcAft>
                <a:spcPts val="600"/>
              </a:spcAft>
            </a:pPr>
            <a:r>
              <a:rPr lang="en-GB" sz="1400" dirty="0" smtClean="0">
                <a:solidFill>
                  <a:srgbClr val="FF0066"/>
                </a:solidFill>
              </a:rPr>
              <a:t>If we did need to investigate an I2C-based DAC some more </a:t>
            </a:r>
            <a:r>
              <a:rPr lang="en-GB" sz="1400" smtClean="0">
                <a:solidFill>
                  <a:srgbClr val="FF0066"/>
                </a:solidFill>
              </a:rPr>
              <a:t>for </a:t>
            </a:r>
            <a:r>
              <a:rPr lang="en-GB" sz="1400" smtClean="0">
                <a:solidFill>
                  <a:srgbClr val="FF0066"/>
                </a:solidFill>
              </a:rPr>
              <a:t>other </a:t>
            </a:r>
            <a:r>
              <a:rPr lang="en-GB" sz="1400" smtClean="0">
                <a:solidFill>
                  <a:srgbClr val="FF0066"/>
                </a:solidFill>
              </a:rPr>
              <a:t>reasons</a:t>
            </a:r>
            <a:r>
              <a:rPr lang="en-GB" sz="1400" dirty="0" smtClean="0">
                <a:solidFill>
                  <a:srgbClr val="FF0066"/>
                </a:solidFill>
              </a:rPr>
              <a:t>, then the model to check in more </a:t>
            </a:r>
            <a:r>
              <a:rPr lang="en-GB" sz="1400" dirty="0">
                <a:solidFill>
                  <a:srgbClr val="FF0066"/>
                </a:solidFill>
              </a:rPr>
              <a:t>detail from TI </a:t>
            </a:r>
            <a:r>
              <a:rPr lang="en-GB" sz="1400" dirty="0" smtClean="0">
                <a:solidFill>
                  <a:srgbClr val="FF0066"/>
                </a:solidFill>
              </a:rPr>
              <a:t>is the </a:t>
            </a:r>
            <a:r>
              <a:rPr lang="en-GB" sz="1400" dirty="0">
                <a:solidFill>
                  <a:srgbClr val="FF0066"/>
                </a:solidFill>
              </a:rPr>
              <a:t>TI DAC7578 </a:t>
            </a:r>
            <a:r>
              <a:rPr lang="en-GB" sz="1400" dirty="0" smtClean="0">
                <a:solidFill>
                  <a:srgbClr val="FF0066"/>
                </a:solidFill>
              </a:rPr>
              <a:t>(2-wire, 8 channels, 12-bit DAC). </a:t>
            </a:r>
            <a:endParaRPr lang="en-GB" dirty="0" smtClean="0">
              <a:solidFill>
                <a:srgbClr val="0000FF"/>
              </a:solidFill>
            </a:endParaRPr>
          </a:p>
          <a:p>
            <a:pPr>
              <a:spcAft>
                <a:spcPts val="600"/>
              </a:spcAft>
            </a:pPr>
            <a:r>
              <a:rPr lang="en-GB" b="1" dirty="0" smtClean="0">
                <a:solidFill>
                  <a:srgbClr val="0000FF"/>
                </a:solidFill>
              </a:rPr>
              <a:t>Colin and Wojtek: </a:t>
            </a:r>
            <a:r>
              <a:rPr lang="en-GB" dirty="0" smtClean="0">
                <a:solidFill>
                  <a:srgbClr val="0000FF"/>
                </a:solidFill>
              </a:rPr>
              <a:t>please think about putting out a call to see which institutes would like to obtain CHESS-2-to-FMC adaptor boards (see slide 9 of these minutes for details).</a:t>
            </a:r>
          </a:p>
          <a:p>
            <a:pPr>
              <a:spcAft>
                <a:spcPts val="600"/>
              </a:spcAft>
            </a:pPr>
            <a:r>
              <a:rPr lang="en-GB" b="1" dirty="0" smtClean="0">
                <a:solidFill>
                  <a:srgbClr val="0000FF"/>
                </a:solidFill>
              </a:rPr>
              <a:t>Wojtek</a:t>
            </a:r>
            <a:r>
              <a:rPr lang="en-GB" b="1" dirty="0">
                <a:solidFill>
                  <a:srgbClr val="0000FF"/>
                </a:solidFill>
              </a:rPr>
              <a:t>: </a:t>
            </a:r>
            <a:r>
              <a:rPr lang="en-GB" dirty="0" smtClean="0">
                <a:solidFill>
                  <a:srgbClr val="0000FF"/>
                </a:solidFill>
              </a:rPr>
              <a:t>build a Xilinx project for the Nexys Video which places: </a:t>
            </a:r>
          </a:p>
          <a:p>
            <a:pPr marL="285750" indent="-285750">
              <a:spcAft>
                <a:spcPts val="600"/>
              </a:spcAft>
              <a:buFont typeface="Arial" panose="020B0604020202020204" pitchFamily="34" charset="0"/>
              <a:buChar char="•"/>
            </a:pPr>
            <a:r>
              <a:rPr lang="en-GB" dirty="0" smtClean="0">
                <a:solidFill>
                  <a:srgbClr val="0000FF"/>
                </a:solidFill>
              </a:rPr>
              <a:t>the expected CHESS-2 bottom array LVDS pairs on the FMC bank pins </a:t>
            </a:r>
          </a:p>
          <a:p>
            <a:pPr marL="285750" indent="-285750">
              <a:spcAft>
                <a:spcPts val="600"/>
              </a:spcAft>
              <a:buFont typeface="Arial" panose="020B0604020202020204" pitchFamily="34" charset="0"/>
              <a:buChar char="•"/>
            </a:pPr>
            <a:r>
              <a:rPr lang="en-GB" dirty="0" smtClean="0">
                <a:solidFill>
                  <a:srgbClr val="0000FF"/>
                </a:solidFill>
              </a:rPr>
              <a:t>the SACI pins and the SPI (DAC) pins if possible on a 3.3V TTL/CMOS bank</a:t>
            </a:r>
            <a:br>
              <a:rPr lang="en-GB" dirty="0" smtClean="0">
                <a:solidFill>
                  <a:srgbClr val="0000FF"/>
                </a:solidFill>
              </a:rPr>
            </a:br>
            <a:r>
              <a:rPr lang="en-GB" dirty="0" smtClean="0">
                <a:solidFill>
                  <a:srgbClr val="0000FF"/>
                </a:solidFill>
              </a:rPr>
              <a:t>(See slide 8 of these minutes for more details)</a:t>
            </a:r>
            <a:endParaRPr lang="en-GB" dirty="0">
              <a:solidFill>
                <a:srgbClr val="0000FF"/>
              </a:solidFill>
            </a:endParaRPr>
          </a:p>
          <a:p>
            <a:pPr>
              <a:spcAft>
                <a:spcPts val="600"/>
              </a:spcAft>
            </a:pPr>
            <a:endParaRPr lang="en-GB" dirty="0">
              <a:solidFill>
                <a:srgbClr val="0000FF"/>
              </a:solidFill>
            </a:endParaRPr>
          </a:p>
        </p:txBody>
      </p:sp>
      <p:sp>
        <p:nvSpPr>
          <p:cNvPr id="5" name="Slide Number Placeholder 1"/>
          <p:cNvSpPr txBox="1">
            <a:spLocks/>
          </p:cNvSpPr>
          <p:nvPr/>
        </p:nvSpPr>
        <p:spPr>
          <a:xfrm>
            <a:off x="7747000" y="217537"/>
            <a:ext cx="139750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solidFill>
                  <a:srgbClr val="0000FF"/>
                </a:solidFill>
              </a:rPr>
              <a:t>new actions in blue</a:t>
            </a:r>
          </a:p>
          <a:p>
            <a:pPr algn="l"/>
            <a:r>
              <a:rPr lang="en-GB" dirty="0" smtClean="0">
                <a:solidFill>
                  <a:srgbClr val="FF0066"/>
                </a:solidFill>
              </a:rPr>
              <a:t>updates in pink</a:t>
            </a:r>
            <a:endParaRPr lang="en-GB" dirty="0">
              <a:solidFill>
                <a:srgbClr val="FF0066"/>
              </a:solidFill>
            </a:endParaRPr>
          </a:p>
        </p:txBody>
      </p:sp>
    </p:spTree>
    <p:extLst>
      <p:ext uri="{BB962C8B-B14F-4D97-AF65-F5344CB8AC3E}">
        <p14:creationId xmlns:p14="http://schemas.microsoft.com/office/powerpoint/2010/main" val="3602733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Status of CHESS-2 digital hardware (SLAC)</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5</a:t>
            </a:fld>
            <a:endParaRPr lang="en-GB" dirty="0">
              <a:solidFill>
                <a:schemeClr val="tx1"/>
              </a:solidFill>
            </a:endParaRPr>
          </a:p>
        </p:txBody>
      </p:sp>
      <p:sp>
        <p:nvSpPr>
          <p:cNvPr id="16" name="TextBox 15"/>
          <p:cNvSpPr txBox="1"/>
          <p:nvPr/>
        </p:nvSpPr>
        <p:spPr>
          <a:xfrm>
            <a:off x="156839" y="796642"/>
            <a:ext cx="8795842" cy="3447098"/>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n-GB" sz="2000" dirty="0" smtClean="0"/>
              <a:t>Schematics of digital daughterboard and carrier board are near-final and quite stable. Get PDF copies here:</a:t>
            </a:r>
          </a:p>
          <a:p>
            <a:pPr lvl="2">
              <a:spcAft>
                <a:spcPts val="600"/>
              </a:spcAft>
            </a:pPr>
            <a:r>
              <a:rPr lang="en-GB" sz="1400" dirty="0"/>
              <a:t># Official Link to schematics (requires SLAC account)</a:t>
            </a:r>
          </a:p>
          <a:p>
            <a:pPr lvl="2">
              <a:spcAft>
                <a:spcPts val="600"/>
              </a:spcAft>
            </a:pPr>
            <a:r>
              <a:rPr lang="en-GB" sz="1400" dirty="0">
                <a:hlinkClick r:id="rId2"/>
              </a:rPr>
              <a:t>https://</a:t>
            </a:r>
            <a:r>
              <a:rPr lang="en-GB" sz="1400" dirty="0" smtClean="0">
                <a:hlinkClick r:id="rId2"/>
              </a:rPr>
              <a:t>confluence.slac.stanford.edu/display/AIRTRACK/PC_256_100_91_C00</a:t>
            </a:r>
            <a:r>
              <a:rPr lang="en-GB" sz="1400" dirty="0" smtClean="0"/>
              <a:t> </a:t>
            </a:r>
            <a:endParaRPr lang="en-GB" sz="1400" dirty="0"/>
          </a:p>
          <a:p>
            <a:pPr lvl="2">
              <a:spcAft>
                <a:spcPts val="600"/>
              </a:spcAft>
            </a:pPr>
            <a:r>
              <a:rPr lang="en-GB" sz="1400" dirty="0">
                <a:hlinkClick r:id="rId3"/>
              </a:rPr>
              <a:t>https://</a:t>
            </a:r>
            <a:r>
              <a:rPr lang="en-GB" sz="1400" dirty="0" smtClean="0">
                <a:hlinkClick r:id="rId3"/>
              </a:rPr>
              <a:t>confluence.slac.stanford.edu/display/AIRTRACK/PC_256_100_92_C00</a:t>
            </a:r>
            <a:r>
              <a:rPr lang="en-GB" sz="1400" dirty="0" smtClean="0"/>
              <a:t> </a:t>
            </a:r>
            <a:endParaRPr lang="en-GB" sz="1400" dirty="0"/>
          </a:p>
          <a:p>
            <a:pPr lvl="2">
              <a:spcAft>
                <a:spcPts val="600"/>
              </a:spcAft>
            </a:pPr>
            <a:endParaRPr lang="en-GB" sz="1400" dirty="0"/>
          </a:p>
          <a:p>
            <a:pPr lvl="2">
              <a:spcAft>
                <a:spcPts val="600"/>
              </a:spcAft>
            </a:pPr>
            <a:r>
              <a:rPr lang="en-GB" sz="1400" dirty="0"/>
              <a:t># Unofficial Link to schematics (Public Domain) </a:t>
            </a:r>
            <a:r>
              <a:rPr lang="en-GB" sz="1400" dirty="0">
                <a:hlinkClick r:id="rId4"/>
              </a:rPr>
              <a:t>https://www.slac.stanford.edu/~</a:t>
            </a:r>
            <a:r>
              <a:rPr lang="en-GB" sz="1400" dirty="0" smtClean="0">
                <a:hlinkClick r:id="rId4"/>
              </a:rPr>
              <a:t>ruckman/atlas_chess2_carrier_c00.pdf</a:t>
            </a:r>
            <a:r>
              <a:rPr lang="en-GB" sz="1400" dirty="0" smtClean="0"/>
              <a:t> </a:t>
            </a:r>
            <a:endParaRPr lang="en-GB" sz="1400" dirty="0"/>
          </a:p>
          <a:p>
            <a:pPr lvl="2">
              <a:spcAft>
                <a:spcPts val="600"/>
              </a:spcAft>
            </a:pPr>
            <a:r>
              <a:rPr lang="en-GB" sz="1400" dirty="0">
                <a:hlinkClick r:id="rId5"/>
              </a:rPr>
              <a:t>https://www.slac.stanford.edu/~</a:t>
            </a:r>
            <a:r>
              <a:rPr lang="en-GB" sz="1400" dirty="0" smtClean="0">
                <a:hlinkClick r:id="rId5"/>
              </a:rPr>
              <a:t>ruckman/atlas_chess2_daughter_c00.pdf</a:t>
            </a:r>
            <a:r>
              <a:rPr lang="en-GB" sz="1400" dirty="0" smtClean="0"/>
              <a:t> </a:t>
            </a:r>
            <a:endParaRPr lang="en-GB" sz="1400" dirty="0"/>
          </a:p>
          <a:p>
            <a:pPr lvl="2">
              <a:spcAft>
                <a:spcPts val="600"/>
              </a:spcAft>
            </a:pPr>
            <a:endParaRPr lang="en-GB" sz="2000" dirty="0"/>
          </a:p>
          <a:p>
            <a:pPr marL="457200" indent="-457200">
              <a:spcAft>
                <a:spcPts val="600"/>
              </a:spcAft>
              <a:buFont typeface="Arial" panose="020B0604020202020204" pitchFamily="34" charset="0"/>
              <a:buChar char="•"/>
            </a:pPr>
            <a:r>
              <a:rPr lang="en-GB" sz="2000" dirty="0" smtClean="0"/>
              <a:t>Layout now in progress. Boards likely to be ordered </a:t>
            </a:r>
            <a:r>
              <a:rPr lang="en-GB" sz="2000" b="1" dirty="0" smtClean="0">
                <a:solidFill>
                  <a:srgbClr val="0000FF"/>
                </a:solidFill>
              </a:rPr>
              <a:t>~1 September</a:t>
            </a:r>
            <a:r>
              <a:rPr lang="en-GB" sz="2000" dirty="0" smtClean="0"/>
              <a:t>.</a:t>
            </a:r>
          </a:p>
        </p:txBody>
      </p:sp>
    </p:spTree>
    <p:extLst>
      <p:ext uri="{BB962C8B-B14F-4D97-AF65-F5344CB8AC3E}">
        <p14:creationId xmlns:p14="http://schemas.microsoft.com/office/powerpoint/2010/main" val="3766084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Ordering CHESS-2 digital hardware (SLAC)</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6</a:t>
            </a:fld>
            <a:endParaRPr lang="en-GB" dirty="0">
              <a:solidFill>
                <a:schemeClr val="tx1"/>
              </a:solidFill>
            </a:endParaRPr>
          </a:p>
        </p:txBody>
      </p:sp>
      <p:sp>
        <p:nvSpPr>
          <p:cNvPr id="16" name="TextBox 15"/>
          <p:cNvSpPr txBox="1"/>
          <p:nvPr/>
        </p:nvSpPr>
        <p:spPr>
          <a:xfrm>
            <a:off x="156839" y="796642"/>
            <a:ext cx="8795842" cy="5401479"/>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n-GB" sz="2000" dirty="0" smtClean="0"/>
              <a:t>SLAC’s intention is to supply the daughterboards free of charge to institutes. </a:t>
            </a:r>
          </a:p>
          <a:p>
            <a:pPr marL="457200" indent="-457200">
              <a:spcAft>
                <a:spcPts val="600"/>
              </a:spcAft>
              <a:buFont typeface="Arial" panose="020B0604020202020204" pitchFamily="34" charset="0"/>
              <a:buChar char="•"/>
            </a:pPr>
            <a:r>
              <a:rPr lang="en-GB" sz="2000" dirty="0" smtClean="0"/>
              <a:t>There will be a cost attached to the carrier board, estimated at order of USD 2k. More accurate costing will be available by end of August.</a:t>
            </a:r>
            <a:br>
              <a:rPr lang="en-GB" sz="2000" dirty="0" smtClean="0"/>
            </a:br>
            <a:endParaRPr lang="en-GB" sz="2000" dirty="0" smtClean="0"/>
          </a:p>
          <a:p>
            <a:pPr marL="457200" indent="-457200">
              <a:spcAft>
                <a:spcPts val="600"/>
              </a:spcAft>
              <a:buFont typeface="Arial" panose="020B0604020202020204" pitchFamily="34" charset="0"/>
              <a:buChar char="•"/>
            </a:pPr>
            <a:r>
              <a:rPr lang="en-GB" sz="2000" dirty="0" smtClean="0"/>
              <a:t>So each institute working on the ABCN’ should evaluate:</a:t>
            </a:r>
          </a:p>
          <a:p>
            <a:pPr marL="1371600" lvl="2" indent="-457200">
              <a:spcAft>
                <a:spcPts val="600"/>
              </a:spcAft>
              <a:buFont typeface="Arial" panose="020B0604020202020204" pitchFamily="34" charset="0"/>
              <a:buChar char="•"/>
            </a:pPr>
            <a:r>
              <a:rPr lang="en-GB" sz="2000" dirty="0" smtClean="0"/>
              <a:t>how many CHESS-2 digital daughterboards they would like</a:t>
            </a:r>
          </a:p>
          <a:p>
            <a:pPr marL="1371600" lvl="2" indent="-457200">
              <a:spcAft>
                <a:spcPts val="600"/>
              </a:spcAft>
              <a:buFont typeface="Arial" panose="020B0604020202020204" pitchFamily="34" charset="0"/>
              <a:buChar char="•"/>
            </a:pPr>
            <a:r>
              <a:rPr lang="en-GB" sz="2000" dirty="0" smtClean="0"/>
              <a:t>if they would like to order a CHESS-2 carrier board</a:t>
            </a:r>
            <a:br>
              <a:rPr lang="en-GB" sz="2000" dirty="0" smtClean="0"/>
            </a:br>
            <a:endParaRPr lang="en-GB" sz="2000" dirty="0" smtClean="0"/>
          </a:p>
          <a:p>
            <a:pPr marL="457200" indent="-457200">
              <a:spcAft>
                <a:spcPts val="600"/>
              </a:spcAft>
              <a:buFont typeface="Arial" panose="020B0604020202020204" pitchFamily="34" charset="0"/>
              <a:buChar char="•"/>
            </a:pPr>
            <a:r>
              <a:rPr lang="en-GB" sz="2000" dirty="0" smtClean="0"/>
              <a:t>Please let 2 people know: </a:t>
            </a:r>
          </a:p>
          <a:p>
            <a:pPr lvl="2">
              <a:spcAft>
                <a:spcPts val="600"/>
              </a:spcAft>
            </a:pPr>
            <a:r>
              <a:rPr lang="en-GB" sz="2000" b="1" dirty="0" smtClean="0"/>
              <a:t>Vitaliy Fadeyev </a:t>
            </a:r>
            <a:r>
              <a:rPr lang="en-GB" sz="2000" dirty="0" smtClean="0"/>
              <a:t>at Santa Cruz on </a:t>
            </a:r>
            <a:r>
              <a:rPr lang="en-GB" sz="2000" dirty="0" smtClean="0">
                <a:hlinkClick r:id="rId2"/>
              </a:rPr>
              <a:t>fadeyev@ucsc.edu</a:t>
            </a:r>
            <a:r>
              <a:rPr lang="en-GB" sz="2000" dirty="0" smtClean="0"/>
              <a:t> </a:t>
            </a:r>
          </a:p>
          <a:p>
            <a:pPr lvl="2">
              <a:spcAft>
                <a:spcPts val="600"/>
              </a:spcAft>
            </a:pPr>
            <a:r>
              <a:rPr lang="en-GB" sz="2000" b="1" dirty="0"/>
              <a:t>Su Dong </a:t>
            </a:r>
            <a:r>
              <a:rPr lang="en-GB" sz="2000" dirty="0"/>
              <a:t>at SLAC on </a:t>
            </a:r>
            <a:r>
              <a:rPr lang="en-GB" sz="2000" dirty="0" smtClean="0">
                <a:hlinkClick r:id="rId3"/>
              </a:rPr>
              <a:t>sudong@slac.stanford.edu</a:t>
            </a:r>
            <a:r>
              <a:rPr lang="en-GB" sz="2000" dirty="0" smtClean="0"/>
              <a:t> </a:t>
            </a:r>
            <a:br>
              <a:rPr lang="en-GB" sz="2000" dirty="0" smtClean="0"/>
            </a:br>
            <a:endParaRPr lang="en-GB" sz="2000" dirty="0" smtClean="0"/>
          </a:p>
          <a:p>
            <a:pPr marL="457200" indent="-457200">
              <a:spcAft>
                <a:spcPts val="600"/>
              </a:spcAft>
              <a:buFont typeface="Arial" panose="020B0604020202020204" pitchFamily="34" charset="0"/>
              <a:buChar char="•"/>
            </a:pPr>
            <a:r>
              <a:rPr lang="en-GB" sz="2000" dirty="0" smtClean="0"/>
              <a:t>The deadline for advising about carrier boards is </a:t>
            </a:r>
            <a:r>
              <a:rPr lang="en-GB" sz="2000" b="1" dirty="0" smtClean="0">
                <a:solidFill>
                  <a:srgbClr val="0000FF"/>
                </a:solidFill>
              </a:rPr>
              <a:t>1 September.</a:t>
            </a:r>
          </a:p>
          <a:p>
            <a:pPr marL="457200" indent="-457200">
              <a:spcAft>
                <a:spcPts val="600"/>
              </a:spcAft>
              <a:buFont typeface="Arial" panose="020B0604020202020204" pitchFamily="34" charset="0"/>
              <a:buChar char="•"/>
            </a:pPr>
            <a:r>
              <a:rPr lang="en-GB" sz="2000" dirty="0" smtClean="0"/>
              <a:t>For the digital daughterboards, please read </a:t>
            </a:r>
            <a:r>
              <a:rPr lang="en-GB" sz="2000" dirty="0" err="1" smtClean="0"/>
              <a:t>Vitaliy’s</a:t>
            </a:r>
            <a:r>
              <a:rPr lang="en-GB" sz="2000" dirty="0" smtClean="0"/>
              <a:t> pending e-mail in case the deadline is sooner.</a:t>
            </a:r>
            <a:endParaRPr lang="en-GB" sz="2000" dirty="0"/>
          </a:p>
        </p:txBody>
      </p:sp>
    </p:spTree>
    <p:extLst>
      <p:ext uri="{BB962C8B-B14F-4D97-AF65-F5344CB8AC3E}">
        <p14:creationId xmlns:p14="http://schemas.microsoft.com/office/powerpoint/2010/main" val="670049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Status of CHESS-2-to-FMC adaptor (UBC)</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7</a:t>
            </a:fld>
            <a:endParaRPr lang="en-GB" dirty="0">
              <a:solidFill>
                <a:schemeClr val="tx1"/>
              </a:solidFill>
            </a:endParaRPr>
          </a:p>
        </p:txBody>
      </p:sp>
      <p:sp>
        <p:nvSpPr>
          <p:cNvPr id="16" name="TextBox 15"/>
          <p:cNvSpPr txBox="1"/>
          <p:nvPr/>
        </p:nvSpPr>
        <p:spPr>
          <a:xfrm>
            <a:off x="156839" y="796642"/>
            <a:ext cx="8795842" cy="6355586"/>
          </a:xfrm>
          <a:prstGeom prst="rect">
            <a:avLst/>
          </a:prstGeom>
          <a:noFill/>
        </p:spPr>
        <p:txBody>
          <a:bodyPr wrap="square" rtlCol="0">
            <a:spAutoFit/>
          </a:bodyPr>
          <a:lstStyle/>
          <a:p>
            <a:pPr>
              <a:spcAft>
                <a:spcPts val="600"/>
              </a:spcAft>
            </a:pPr>
            <a:r>
              <a:rPr lang="en-GB" sz="2000" dirty="0" smtClean="0"/>
              <a:t>From Dave </a:t>
            </a:r>
            <a:r>
              <a:rPr lang="en-GB" sz="2000" dirty="0" err="1" smtClean="0"/>
              <a:t>Muhlert’s</a:t>
            </a:r>
            <a:r>
              <a:rPr lang="en-GB" sz="2000" dirty="0" smtClean="0"/>
              <a:t> latest e-mail and replies to it, the status is:</a:t>
            </a:r>
          </a:p>
          <a:p>
            <a:pPr marL="800100" lvl="1" indent="-342900">
              <a:spcAft>
                <a:spcPts val="600"/>
              </a:spcAft>
              <a:buFont typeface="Arial" panose="020B0604020202020204" pitchFamily="34" charset="0"/>
              <a:buChar char="•"/>
            </a:pPr>
            <a:r>
              <a:rPr lang="en-GB" sz="2000" dirty="0" smtClean="0"/>
              <a:t>Dave distributed preliminary schematics</a:t>
            </a:r>
          </a:p>
          <a:p>
            <a:pPr marL="800100" lvl="1" indent="-342900">
              <a:spcAft>
                <a:spcPts val="600"/>
              </a:spcAft>
              <a:buFont typeface="Arial" panose="020B0604020202020204" pitchFamily="34" charset="0"/>
              <a:buChar char="•"/>
            </a:pPr>
            <a:r>
              <a:rPr lang="en-GB" sz="2000" dirty="0" smtClean="0"/>
              <a:t>DAC and voltage regulator schematics taken from CHESS-1 motherboard except +3.3V digital regulator taken from TI’s typical application circuit for </a:t>
            </a:r>
            <a:r>
              <a:rPr lang="en-GB" sz="2000" dirty="0"/>
              <a:t>the high-capacity LMZ22005 </a:t>
            </a:r>
            <a:r>
              <a:rPr lang="en-GB" sz="2000" dirty="0" smtClean="0"/>
              <a:t>regulator.</a:t>
            </a:r>
          </a:p>
          <a:p>
            <a:pPr marL="800100" lvl="1" indent="-342900">
              <a:spcAft>
                <a:spcPts val="600"/>
              </a:spcAft>
              <a:buFont typeface="Arial" panose="020B0604020202020204" pitchFamily="34" charset="0"/>
              <a:buChar char="•"/>
            </a:pPr>
            <a:r>
              <a:rPr lang="en-GB" sz="2000" dirty="0" smtClean="0"/>
              <a:t>Layout mostly finished for these blocks: DAC and regulators</a:t>
            </a:r>
          </a:p>
          <a:p>
            <a:pPr>
              <a:spcAft>
                <a:spcPts val="600"/>
              </a:spcAft>
            </a:pPr>
            <a:endParaRPr lang="en-GB" sz="2000" dirty="0"/>
          </a:p>
          <a:p>
            <a:pPr>
              <a:spcAft>
                <a:spcPts val="600"/>
              </a:spcAft>
            </a:pPr>
            <a:r>
              <a:rPr lang="en-GB" sz="2000" dirty="0" smtClean="0"/>
              <a:t>Most of Dave’s questions of Tuesday 16</a:t>
            </a:r>
            <a:r>
              <a:rPr lang="en-GB" sz="2000" baseline="30000" dirty="0" smtClean="0"/>
              <a:t>th</a:t>
            </a:r>
            <a:r>
              <a:rPr lang="en-GB" sz="2000" dirty="0" smtClean="0"/>
              <a:t> have been answered except for:</a:t>
            </a:r>
          </a:p>
          <a:p>
            <a:pPr marL="800100" lvl="1" indent="-342900">
              <a:spcAft>
                <a:spcPts val="600"/>
              </a:spcAft>
              <a:buFont typeface="Arial" panose="020B0604020202020204" pitchFamily="34" charset="0"/>
              <a:buChar char="•"/>
            </a:pPr>
            <a:r>
              <a:rPr lang="en-GB" sz="2000" dirty="0" smtClean="0"/>
              <a:t>Final FMC pinout – suggest Jaya John drafts the LPC version for the Bottom Array of CHESS-2, then Matt and Wojtek check it, then Wojtek extends it to HPC pins for Top and Middle arrays of CHESS-2</a:t>
            </a:r>
            <a:r>
              <a:rPr lang="en-GB" sz="2000" dirty="0"/>
              <a:t/>
            </a:r>
            <a:br>
              <a:rPr lang="en-GB" sz="2000" dirty="0"/>
            </a:br>
            <a:r>
              <a:rPr lang="en-GB" sz="2000" dirty="0" smtClean="0"/>
              <a:t>-- sound all right?</a:t>
            </a:r>
          </a:p>
          <a:p>
            <a:pPr lvl="1">
              <a:spcAft>
                <a:spcPts val="600"/>
              </a:spcAft>
            </a:pPr>
            <a:r>
              <a:rPr lang="en-GB" sz="1400" dirty="0" smtClean="0">
                <a:solidFill>
                  <a:srgbClr val="FF0066"/>
                </a:solidFill>
              </a:rPr>
              <a:t>- discussed I2C and SPI. Bank voltages need to be checked. The CHESS-2 LVDS pairs will set the requirements for the bank those pins belong to. We need to see if we have spare I/</a:t>
            </a:r>
            <a:r>
              <a:rPr lang="en-GB" sz="1400" dirty="0" err="1" smtClean="0">
                <a:solidFill>
                  <a:srgbClr val="FF0066"/>
                </a:solidFill>
              </a:rPr>
              <a:t>Os</a:t>
            </a:r>
            <a:r>
              <a:rPr lang="en-GB" sz="1400" dirty="0" smtClean="0">
                <a:solidFill>
                  <a:srgbClr val="FF0066"/>
                </a:solidFill>
              </a:rPr>
              <a:t> on another bank which could be CMOS/TTL.</a:t>
            </a:r>
          </a:p>
          <a:p>
            <a:pPr lvl="1">
              <a:spcAft>
                <a:spcPts val="600"/>
              </a:spcAft>
            </a:pPr>
            <a:r>
              <a:rPr lang="en-GB" sz="1400" dirty="0" smtClean="0">
                <a:solidFill>
                  <a:srgbClr val="FF0066"/>
                </a:solidFill>
              </a:rPr>
              <a:t>- on the Nexys Video, the I2C pins – SDA and SCL – are on a 3.3V bank</a:t>
            </a:r>
          </a:p>
          <a:p>
            <a:pPr marL="742950" lvl="1" indent="-285750">
              <a:spcAft>
                <a:spcPts val="600"/>
              </a:spcAft>
              <a:buFontTx/>
              <a:buChar char="-"/>
            </a:pPr>
            <a:r>
              <a:rPr lang="en-GB" sz="1400" dirty="0" smtClean="0">
                <a:solidFill>
                  <a:srgbClr val="FF0066"/>
                </a:solidFill>
              </a:rPr>
              <a:t>The FMC bank is on VADJ – adjustable voltage bank</a:t>
            </a:r>
          </a:p>
          <a:p>
            <a:pPr marL="742950" lvl="1" indent="-285750">
              <a:spcAft>
                <a:spcPts val="600"/>
              </a:spcAft>
              <a:buFontTx/>
              <a:buChar char="-"/>
            </a:pPr>
            <a:r>
              <a:rPr lang="en-GB" sz="1400" dirty="0" smtClean="0">
                <a:solidFill>
                  <a:srgbClr val="FF0066"/>
                </a:solidFill>
              </a:rPr>
              <a:t>JJJ to check if DAC also available in I2C – then would be very safe, no bank voltage questions</a:t>
            </a:r>
          </a:p>
          <a:p>
            <a:pPr marL="742950" lvl="1" indent="-285750">
              <a:spcAft>
                <a:spcPts val="600"/>
              </a:spcAft>
              <a:buFontTx/>
              <a:buChar char="-"/>
            </a:pPr>
            <a:r>
              <a:rPr lang="en-GB" sz="1400" dirty="0" smtClean="0">
                <a:solidFill>
                  <a:srgbClr val="FF0066"/>
                </a:solidFill>
              </a:rPr>
              <a:t>Need </a:t>
            </a:r>
            <a:r>
              <a:rPr lang="en-GB" sz="1400" dirty="0">
                <a:solidFill>
                  <a:srgbClr val="FF0066"/>
                </a:solidFill>
              </a:rPr>
              <a:t>to check that </a:t>
            </a:r>
            <a:r>
              <a:rPr lang="en-GB" sz="1400" dirty="0" smtClean="0">
                <a:solidFill>
                  <a:srgbClr val="FF0066"/>
                </a:solidFill>
              </a:rPr>
              <a:t>signals which set the CHESS-2 LVDS common mode and current drive -- </a:t>
            </a:r>
            <a:r>
              <a:rPr lang="en-GB" sz="1400" dirty="0" err="1" smtClean="0">
                <a:solidFill>
                  <a:srgbClr val="FF0066"/>
                </a:solidFill>
              </a:rPr>
              <a:t>LVDS_TX_Vcommon</a:t>
            </a:r>
            <a:r>
              <a:rPr lang="en-GB" sz="1400" dirty="0">
                <a:solidFill>
                  <a:srgbClr val="FF0066"/>
                </a:solidFill>
              </a:rPr>
              <a:t>* and </a:t>
            </a:r>
            <a:r>
              <a:rPr lang="en-GB" sz="1400" dirty="0" err="1" smtClean="0">
                <a:solidFill>
                  <a:srgbClr val="FF0066"/>
                </a:solidFill>
              </a:rPr>
              <a:t>LVDS_TX_Current_Vctrl</a:t>
            </a:r>
            <a:r>
              <a:rPr lang="en-GB" sz="1400" dirty="0" smtClean="0">
                <a:solidFill>
                  <a:srgbClr val="FF0066"/>
                </a:solidFill>
              </a:rPr>
              <a:t>* -- come from DAC on the adaptor board.</a:t>
            </a:r>
          </a:p>
        </p:txBody>
      </p:sp>
    </p:spTree>
    <p:extLst>
      <p:ext uri="{BB962C8B-B14F-4D97-AF65-F5344CB8AC3E}">
        <p14:creationId xmlns:p14="http://schemas.microsoft.com/office/powerpoint/2010/main" val="1046475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Status of CHESS-2-to-FMC adaptor (UBC)</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8</a:t>
            </a:fld>
            <a:endParaRPr lang="en-GB" dirty="0">
              <a:solidFill>
                <a:schemeClr val="tx1"/>
              </a:solidFill>
            </a:endParaRPr>
          </a:p>
        </p:txBody>
      </p:sp>
      <p:sp>
        <p:nvSpPr>
          <p:cNvPr id="16" name="TextBox 15"/>
          <p:cNvSpPr txBox="1"/>
          <p:nvPr/>
        </p:nvSpPr>
        <p:spPr>
          <a:xfrm>
            <a:off x="156839" y="796642"/>
            <a:ext cx="8795842" cy="5339923"/>
          </a:xfrm>
          <a:prstGeom prst="rect">
            <a:avLst/>
          </a:prstGeom>
          <a:noFill/>
        </p:spPr>
        <p:txBody>
          <a:bodyPr wrap="square" rtlCol="0">
            <a:spAutoFit/>
          </a:bodyPr>
          <a:lstStyle/>
          <a:p>
            <a:pPr lvl="1">
              <a:spcAft>
                <a:spcPts val="600"/>
              </a:spcAft>
            </a:pPr>
            <a:r>
              <a:rPr lang="en-GB" sz="1400" dirty="0" smtClean="0">
                <a:solidFill>
                  <a:srgbClr val="FF0066"/>
                </a:solidFill>
              </a:rPr>
              <a:t>Next thing is to make a Xilinx project to check if we can make the bank voltages work out:</a:t>
            </a:r>
          </a:p>
          <a:p>
            <a:pPr lvl="1">
              <a:spcAft>
                <a:spcPts val="600"/>
              </a:spcAft>
            </a:pPr>
            <a:r>
              <a:rPr lang="en-GB" sz="1400" dirty="0" smtClean="0">
                <a:solidFill>
                  <a:srgbClr val="FF0066"/>
                </a:solidFill>
              </a:rPr>
              <a:t>Wojtek will try this out with a basic .</a:t>
            </a:r>
            <a:r>
              <a:rPr lang="en-GB" sz="1400" dirty="0" err="1" smtClean="0">
                <a:solidFill>
                  <a:srgbClr val="FF0066"/>
                </a:solidFill>
              </a:rPr>
              <a:t>ucf</a:t>
            </a:r>
            <a:r>
              <a:rPr lang="en-GB" sz="1400" dirty="0" smtClean="0">
                <a:solidFill>
                  <a:srgbClr val="FF0066"/>
                </a:solidFill>
              </a:rPr>
              <a:t> file. Try with</a:t>
            </a:r>
            <a:endParaRPr lang="en-GB" sz="1400" dirty="0">
              <a:solidFill>
                <a:srgbClr val="FF0066"/>
              </a:solidFill>
            </a:endParaRPr>
          </a:p>
          <a:p>
            <a:pPr lvl="1">
              <a:spcAft>
                <a:spcPts val="600"/>
              </a:spcAft>
            </a:pPr>
            <a:r>
              <a:rPr lang="en-GB" sz="1400" dirty="0" smtClean="0">
                <a:solidFill>
                  <a:srgbClr val="FF0066"/>
                </a:solidFill>
              </a:rPr>
              <a:t>3.3V nominal LVDS +</a:t>
            </a:r>
          </a:p>
          <a:p>
            <a:pPr lvl="1">
              <a:spcAft>
                <a:spcPts val="600"/>
              </a:spcAft>
            </a:pPr>
            <a:r>
              <a:rPr lang="en-GB" sz="1400" dirty="0" smtClean="0">
                <a:solidFill>
                  <a:srgbClr val="FF0066"/>
                </a:solidFill>
              </a:rPr>
              <a:t>3.3V CMOS for SACI bus signals and possibly the SPI (if we have enough CMOS pins anyway)</a:t>
            </a:r>
          </a:p>
          <a:p>
            <a:pPr lvl="1">
              <a:spcAft>
                <a:spcPts val="600"/>
              </a:spcAft>
            </a:pPr>
            <a:endParaRPr lang="en-GB" sz="1400" dirty="0">
              <a:solidFill>
                <a:srgbClr val="FF0066"/>
              </a:solidFill>
            </a:endParaRPr>
          </a:p>
          <a:p>
            <a:pPr lvl="1">
              <a:spcAft>
                <a:spcPts val="600"/>
              </a:spcAft>
            </a:pPr>
            <a:r>
              <a:rPr lang="en-GB" sz="1400" dirty="0" smtClean="0">
                <a:solidFill>
                  <a:srgbClr val="FF0066"/>
                </a:solidFill>
              </a:rPr>
              <a:t>Fall-back is to have voltage translators on the adaptor board? Or LVDS-to-TTL drivers. </a:t>
            </a:r>
          </a:p>
          <a:p>
            <a:pPr lvl="1">
              <a:spcAft>
                <a:spcPts val="600"/>
              </a:spcAft>
            </a:pPr>
            <a:r>
              <a:rPr lang="en-GB" sz="1400" dirty="0" smtClean="0">
                <a:solidFill>
                  <a:srgbClr val="FF0066"/>
                </a:solidFill>
              </a:rPr>
              <a:t>MAX3000 series might be helpful? </a:t>
            </a:r>
          </a:p>
          <a:p>
            <a:pPr lvl="1">
              <a:spcAft>
                <a:spcPts val="600"/>
              </a:spcAft>
            </a:pPr>
            <a:r>
              <a:rPr lang="en-GB" sz="1400" u="sng" dirty="0">
                <a:hlinkClick r:id="rId2"/>
              </a:rPr>
              <a:t>https://</a:t>
            </a:r>
            <a:r>
              <a:rPr lang="en-GB" sz="1400" u="sng" dirty="0" smtClean="0">
                <a:hlinkClick r:id="rId2"/>
              </a:rPr>
              <a:t>www.maximintegrated.com/en/products/interface/level-translators/MAX3000E.html</a:t>
            </a:r>
            <a:r>
              <a:rPr lang="en-GB" sz="1400" u="sng" dirty="0" smtClean="0"/>
              <a:t> </a:t>
            </a:r>
          </a:p>
          <a:p>
            <a:pPr lvl="1">
              <a:spcAft>
                <a:spcPts val="600"/>
              </a:spcAft>
            </a:pPr>
            <a:endParaRPr lang="en-GB" sz="1400" u="sng" dirty="0">
              <a:solidFill>
                <a:srgbClr val="FF0066"/>
              </a:solidFill>
            </a:endParaRPr>
          </a:p>
          <a:p>
            <a:pPr lvl="1">
              <a:spcAft>
                <a:spcPts val="600"/>
              </a:spcAft>
            </a:pPr>
            <a:r>
              <a:rPr lang="en-GB" sz="1400" dirty="0" smtClean="0">
                <a:solidFill>
                  <a:srgbClr val="FF0066"/>
                </a:solidFill>
              </a:rPr>
              <a:t>HPC: </a:t>
            </a:r>
            <a:r>
              <a:rPr lang="en-GB" sz="1400" dirty="0" err="1" smtClean="0">
                <a:solidFill>
                  <a:srgbClr val="FF0066"/>
                </a:solidFill>
              </a:rPr>
              <a:t>Genesys</a:t>
            </a:r>
            <a:r>
              <a:rPr lang="en-GB" sz="1400" dirty="0" smtClean="0">
                <a:solidFill>
                  <a:srgbClr val="FF0066"/>
                </a:solidFill>
              </a:rPr>
              <a:t> said to be fully connected HPC. </a:t>
            </a:r>
          </a:p>
          <a:p>
            <a:pPr lvl="1">
              <a:spcAft>
                <a:spcPts val="600"/>
              </a:spcAft>
            </a:pPr>
            <a:r>
              <a:rPr lang="en-GB" sz="1400" dirty="0" smtClean="0">
                <a:solidFill>
                  <a:srgbClr val="FF0066"/>
                </a:solidFill>
              </a:rPr>
              <a:t>ML605 (have at UBC): 2 pins missing from HB bank of HPC – HB20 and HB21. Should not be a problem.</a:t>
            </a:r>
          </a:p>
          <a:p>
            <a:pPr lvl="1">
              <a:spcAft>
                <a:spcPts val="600"/>
              </a:spcAft>
            </a:pPr>
            <a:r>
              <a:rPr lang="en-GB" sz="1400" dirty="0" smtClean="0">
                <a:solidFill>
                  <a:srgbClr val="FF0066"/>
                </a:solidFill>
              </a:rPr>
              <a:t>KC705: HB bank is disconnected which tends to rule out using the KC705, as we can’t fit all of the top and middle array signals within the HA bank. </a:t>
            </a:r>
          </a:p>
          <a:p>
            <a:pPr lvl="1">
              <a:spcAft>
                <a:spcPts val="600"/>
              </a:spcAft>
            </a:pPr>
            <a:endParaRPr lang="en-GB" sz="1400" dirty="0">
              <a:solidFill>
                <a:srgbClr val="FF0066"/>
              </a:solidFill>
            </a:endParaRPr>
          </a:p>
          <a:p>
            <a:pPr lvl="1">
              <a:spcAft>
                <a:spcPts val="600"/>
              </a:spcAft>
            </a:pPr>
            <a:r>
              <a:rPr lang="en-GB" sz="1400" dirty="0" smtClean="0">
                <a:solidFill>
                  <a:srgbClr val="FF0066"/>
                </a:solidFill>
              </a:rPr>
              <a:t>When looking at Digilent UCFs: Digilent sometimes leaves pins out if they are not using them. Worth checking against schematics which have the complete connections.</a:t>
            </a:r>
          </a:p>
          <a:p>
            <a:pPr lvl="1">
              <a:spcAft>
                <a:spcPts val="600"/>
              </a:spcAft>
            </a:pPr>
            <a:endParaRPr lang="en-GB" sz="1400" dirty="0">
              <a:solidFill>
                <a:srgbClr val="FF0066"/>
              </a:solidFill>
            </a:endParaRPr>
          </a:p>
          <a:p>
            <a:pPr lvl="1">
              <a:spcAft>
                <a:spcPts val="600"/>
              </a:spcAft>
            </a:pPr>
            <a:r>
              <a:rPr lang="en-GB" sz="1400" dirty="0" smtClean="0">
                <a:solidFill>
                  <a:srgbClr val="FF0066"/>
                </a:solidFill>
              </a:rPr>
              <a:t>Distribution of clocks: 40MHz, 320MHz: suggest to copy what the Carrier board did. Probably send each clock separately from the Nexys Video.</a:t>
            </a:r>
          </a:p>
        </p:txBody>
      </p:sp>
    </p:spTree>
    <p:extLst>
      <p:ext uri="{BB962C8B-B14F-4D97-AF65-F5344CB8AC3E}">
        <p14:creationId xmlns:p14="http://schemas.microsoft.com/office/powerpoint/2010/main" val="3619358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Ordering the CHESS-2-to-FMC </a:t>
            </a:r>
            <a:r>
              <a:rPr lang="en-GB" sz="3600" dirty="0">
                <a:solidFill>
                  <a:srgbClr val="0000FF"/>
                </a:solidFill>
              </a:rPr>
              <a:t>adaptor </a:t>
            </a: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9</a:t>
            </a:fld>
            <a:endParaRPr lang="en-GB" dirty="0">
              <a:solidFill>
                <a:schemeClr val="tx1"/>
              </a:solidFill>
            </a:endParaRPr>
          </a:p>
        </p:txBody>
      </p:sp>
      <p:sp>
        <p:nvSpPr>
          <p:cNvPr id="16" name="TextBox 15"/>
          <p:cNvSpPr txBox="1"/>
          <p:nvPr/>
        </p:nvSpPr>
        <p:spPr>
          <a:xfrm>
            <a:off x="156839" y="796642"/>
            <a:ext cx="8795842" cy="6078587"/>
          </a:xfrm>
          <a:prstGeom prst="rect">
            <a:avLst/>
          </a:prstGeom>
          <a:noFill/>
        </p:spPr>
        <p:txBody>
          <a:bodyPr wrap="square" rtlCol="0">
            <a:spAutoFit/>
          </a:bodyPr>
          <a:lstStyle/>
          <a:p>
            <a:pPr>
              <a:spcAft>
                <a:spcPts val="600"/>
              </a:spcAft>
            </a:pPr>
            <a:r>
              <a:rPr lang="en-GB" sz="2000" dirty="0" smtClean="0"/>
              <a:t>We’ll need a process for groups to order these. </a:t>
            </a:r>
          </a:p>
          <a:p>
            <a:pPr>
              <a:spcAft>
                <a:spcPts val="600"/>
              </a:spcAft>
            </a:pPr>
            <a:endParaRPr lang="en-GB" sz="1200" dirty="0"/>
          </a:p>
          <a:p>
            <a:pPr>
              <a:spcAft>
                <a:spcPts val="600"/>
              </a:spcAft>
            </a:pPr>
            <a:r>
              <a:rPr lang="en-GB" sz="2000" dirty="0" smtClean="0"/>
              <a:t>It would </a:t>
            </a:r>
            <a:r>
              <a:rPr lang="en-GB" sz="2000" dirty="0"/>
              <a:t>be great if Colin and Wojtek could think about: (hope you don’t mind the suggestions)</a:t>
            </a:r>
          </a:p>
          <a:p>
            <a:pPr>
              <a:spcAft>
                <a:spcPts val="600"/>
              </a:spcAft>
            </a:pPr>
            <a:endParaRPr lang="en-GB" sz="1200" dirty="0"/>
          </a:p>
          <a:p>
            <a:pPr marL="800100" lvl="1" indent="-342900">
              <a:spcAft>
                <a:spcPts val="600"/>
              </a:spcAft>
              <a:buFont typeface="Arial" panose="020B0604020202020204" pitchFamily="34" charset="0"/>
              <a:buChar char="•"/>
            </a:pPr>
            <a:r>
              <a:rPr lang="en-GB" sz="2000" dirty="0" smtClean="0"/>
              <a:t>deadline for groups to order</a:t>
            </a:r>
          </a:p>
          <a:p>
            <a:pPr marL="800100" lvl="1" indent="-342900">
              <a:spcAft>
                <a:spcPts val="600"/>
              </a:spcAft>
              <a:buFont typeface="Arial" panose="020B0604020202020204" pitchFamily="34" charset="0"/>
              <a:buChar char="•"/>
            </a:pPr>
            <a:r>
              <a:rPr lang="en-GB" sz="2000" dirty="0" smtClean="0"/>
              <a:t>how you want to share costs</a:t>
            </a:r>
          </a:p>
          <a:p>
            <a:pPr marL="800100" lvl="1" indent="-342900">
              <a:spcAft>
                <a:spcPts val="600"/>
              </a:spcAft>
              <a:buFont typeface="Arial" panose="020B0604020202020204" pitchFamily="34" charset="0"/>
              <a:buChar char="•"/>
            </a:pPr>
            <a:r>
              <a:rPr lang="en-GB" sz="2000" dirty="0" smtClean="0"/>
              <a:t>sending out an e-mail like </a:t>
            </a:r>
            <a:r>
              <a:rPr lang="en-GB" sz="2000" dirty="0" err="1" smtClean="0"/>
              <a:t>Vitaliy’s</a:t>
            </a:r>
            <a:r>
              <a:rPr lang="en-GB" sz="2000" dirty="0" smtClean="0"/>
              <a:t> to the usual ABCN’ groups plus the ITk Strip CMOS mailing list</a:t>
            </a:r>
          </a:p>
          <a:p>
            <a:pPr marL="1714500" lvl="3" indent="-342900">
              <a:spcAft>
                <a:spcPts val="600"/>
              </a:spcAft>
              <a:buFont typeface="Arial" panose="020B0604020202020204" pitchFamily="34" charset="0"/>
              <a:buChar char="•"/>
            </a:pPr>
            <a:r>
              <a:rPr lang="en-GB" sz="2000" dirty="0" smtClean="0"/>
              <a:t>can clone the To and CC list from the ABCN’ meeting reminder e-mails</a:t>
            </a:r>
          </a:p>
          <a:p>
            <a:pPr marL="1714500" lvl="3" indent="-342900">
              <a:spcAft>
                <a:spcPts val="600"/>
              </a:spcAft>
              <a:buFont typeface="Arial" panose="020B0604020202020204" pitchFamily="34" charset="0"/>
              <a:buChar char="•"/>
            </a:pPr>
            <a:r>
              <a:rPr lang="en-GB" sz="2000" dirty="0" smtClean="0"/>
              <a:t>needs to go out from an e-mail address subscribed to the ITk Strip CMOS mailing list – so either subscribe or ask Vitaliy Fadeyev (Santa Cruz) or Todd Huffman </a:t>
            </a:r>
            <a:r>
              <a:rPr lang="en-GB" sz="2000" dirty="0"/>
              <a:t>(Oxford) to send it out? </a:t>
            </a:r>
            <a:br>
              <a:rPr lang="en-GB" sz="2000" dirty="0"/>
            </a:br>
            <a:endParaRPr lang="en-GB" sz="1200" dirty="0" smtClean="0"/>
          </a:p>
          <a:p>
            <a:pPr lvl="3">
              <a:spcAft>
                <a:spcPts val="600"/>
              </a:spcAft>
            </a:pPr>
            <a:r>
              <a:rPr lang="en-GB" sz="2000" dirty="0" smtClean="0"/>
              <a:t>Link to subscribe:</a:t>
            </a:r>
            <a:r>
              <a:rPr lang="en-GB" sz="2000" dirty="0"/>
              <a:t/>
            </a:r>
            <a:br>
              <a:rPr lang="en-GB" sz="2000" dirty="0"/>
            </a:br>
            <a:r>
              <a:rPr lang="en-GB" sz="2000" dirty="0">
                <a:hlinkClick r:id="rId2"/>
              </a:rPr>
              <a:t>https://</a:t>
            </a:r>
            <a:r>
              <a:rPr lang="en-GB" sz="2000" dirty="0" smtClean="0">
                <a:hlinkClick r:id="rId2"/>
              </a:rPr>
              <a:t>e-groups.cern.ch/e-groups/Egroup.do?egroupName=atlas-upgrade-itk-strip-CMOS-general</a:t>
            </a:r>
            <a:r>
              <a:rPr lang="en-GB" sz="2000" dirty="0" smtClean="0"/>
              <a:t> </a:t>
            </a:r>
          </a:p>
        </p:txBody>
      </p:sp>
    </p:spTree>
    <p:extLst>
      <p:ext uri="{BB962C8B-B14F-4D97-AF65-F5344CB8AC3E}">
        <p14:creationId xmlns:p14="http://schemas.microsoft.com/office/powerpoint/2010/main" val="688604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29802</TotalTime>
  <Words>1245</Words>
  <Application>Microsoft Office PowerPoint</Application>
  <PresentationFormat>On-screen Show (4:3)</PresentationFormat>
  <Paragraphs>107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Next steps  17 August 2016  this version is the minutes – with notes added (in pink)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Department of Physics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 for CHESS testing</dc:title>
  <dc:creator>Jaya John John</dc:creator>
  <cp:lastModifiedBy>Jaya John John</cp:lastModifiedBy>
  <cp:revision>1043</cp:revision>
  <cp:lastPrinted>2015-07-21T15:43:16Z</cp:lastPrinted>
  <dcterms:created xsi:type="dcterms:W3CDTF">2014-09-18T13:48:06Z</dcterms:created>
  <dcterms:modified xsi:type="dcterms:W3CDTF">2016-08-17T20:18:26Z</dcterms:modified>
</cp:coreProperties>
</file>