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277" r:id="rId4"/>
    <p:sldId id="257" r:id="rId5"/>
    <p:sldId id="278" r:id="rId6"/>
    <p:sldId id="262" r:id="rId7"/>
    <p:sldId id="263" r:id="rId8"/>
    <p:sldId id="264" r:id="rId9"/>
    <p:sldId id="276" r:id="rId10"/>
    <p:sldId id="266" r:id="rId11"/>
    <p:sldId id="279" r:id="rId12"/>
    <p:sldId id="273" r:id="rId13"/>
    <p:sldId id="272" r:id="rId14"/>
    <p:sldId id="275" r:id="rId15"/>
    <p:sldId id="271" r:id="rId16"/>
    <p:sldId id="281" r:id="rId17"/>
    <p:sldId id="270" r:id="rId18"/>
    <p:sldId id="265" r:id="rId19"/>
    <p:sldId id="269" r:id="rId20"/>
    <p:sldId id="267" r:id="rId21"/>
    <p:sldId id="284" r:id="rId22"/>
    <p:sldId id="283" r:id="rId2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2744" autoAdjust="0"/>
  </p:normalViewPr>
  <p:slideViewPr>
    <p:cSldViewPr snapToGrid="0" snapToObjects="1">
      <p:cViewPr>
        <p:scale>
          <a:sx n="100" d="100"/>
          <a:sy n="100" d="100"/>
        </p:scale>
        <p:origin x="-23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14.12.2016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14.12.2016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15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fair-mesh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3" t="11489" r="5373" b="5511"/>
          <a:stretch/>
        </p:blipFill>
        <p:spPr>
          <a:xfrm>
            <a:off x="110437" y="1417154"/>
            <a:ext cx="8926586" cy="5056250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242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12" name="Gruppierung 11"/>
          <p:cNvGrpSpPr/>
          <p:nvPr userDrawn="1"/>
        </p:nvGrpSpPr>
        <p:grpSpPr>
          <a:xfrm>
            <a:off x="3193470" y="150090"/>
            <a:ext cx="5615712" cy="845209"/>
            <a:chOff x="3193470" y="150090"/>
            <a:chExt cx="5615712" cy="845209"/>
          </a:xfrm>
        </p:grpSpPr>
        <p:sp>
          <p:nvSpPr>
            <p:cNvPr id="9" name="Rechteck 8"/>
            <p:cNvSpPr/>
            <p:nvPr userDrawn="1"/>
          </p:nvSpPr>
          <p:spPr>
            <a:xfrm>
              <a:off x="7031182" y="150090"/>
              <a:ext cx="1778000" cy="56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 userDrawn="1"/>
          </p:nvSpPr>
          <p:spPr>
            <a:xfrm>
              <a:off x="3193470" y="595189"/>
              <a:ext cx="55308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000" dirty="0" smtClean="0">
                  <a:solidFill>
                    <a:srgbClr val="333333"/>
                  </a:solidFill>
                  <a:latin typeface="Arial"/>
                  <a:cs typeface="Arial"/>
                </a:rPr>
                <a:t>GSI Helmholtzzentrum für Schwerionenforschung GmbH</a:t>
              </a:r>
            </a:p>
            <a:p>
              <a:pPr algn="r"/>
              <a:endParaRPr lang="de-DE" sz="1000" dirty="0">
                <a:solidFill>
                  <a:srgbClr val="333333"/>
                </a:solidFill>
                <a:latin typeface="Arial"/>
                <a:cs typeface="Arial"/>
              </a:endParaRPr>
            </a:p>
          </p:txBody>
        </p:sp>
        <p:pic>
          <p:nvPicPr>
            <p:cNvPr id="10" name="Bild 9" descr="GSI_Logo_rgb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7965" y="178975"/>
              <a:ext cx="1349516" cy="449839"/>
            </a:xfrm>
            <a:prstGeom prst="rect">
              <a:avLst/>
            </a:prstGeom>
          </p:spPr>
        </p:pic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08120" y="6620368"/>
            <a:ext cx="3528060" cy="237632"/>
          </a:xfrm>
        </p:spPr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dirty="0" smtClean="0"/>
              <a:t>Tobias Hoffmann - </a:t>
            </a:r>
            <a:r>
              <a:rPr lang="de-DE" dirty="0" smtClean="0">
                <a:cs typeface="Arial"/>
              </a:rPr>
              <a:t>µTCA</a:t>
            </a:r>
            <a:r>
              <a:rPr lang="de-DE" dirty="0" smtClean="0"/>
              <a:t> Workshop 7.12.2016 - DESY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687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6242342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73858" y="6567604"/>
            <a:ext cx="3308571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 smtClean="0"/>
              <a:t>Tobias Hoffmann - µTCA Workshop 7.12.2016 - DESY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620368"/>
            <a:ext cx="744898" cy="245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965" y="259790"/>
            <a:ext cx="1349516" cy="449839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20368"/>
            <a:ext cx="3780832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smtClean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</a:t>
            </a:r>
            <a:r>
              <a:rPr lang="de-DE" sz="1000" b="0" dirty="0" smtClean="0">
                <a:solidFill>
                  <a:srgbClr val="333333"/>
                </a:solidFill>
                <a:latin typeface="Arial"/>
                <a:cs typeface="Arial"/>
              </a:rPr>
              <a:t>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6242342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08119" y="6609871"/>
            <a:ext cx="3862665" cy="2481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Tobias Hoffmann - </a:t>
            </a:r>
            <a:r>
              <a:rPr lang="de-DE" dirty="0" smtClean="0">
                <a:cs typeface="Arial"/>
              </a:rPr>
              <a:t>µTCA</a:t>
            </a:r>
            <a:r>
              <a:rPr lang="de-DE" dirty="0" smtClean="0"/>
              <a:t> Workshop 7.12.2016 - DESY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asrc.jaea.go.jp/soshiki/gr/hadron/workshop/reimei2016/slides/Reimei_Senger.pdf#page=43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244364"/>
            <a:ext cx="6607516" cy="779866"/>
          </a:xfrm>
        </p:spPr>
        <p:txBody>
          <a:bodyPr>
            <a:normAutofit/>
          </a:bodyPr>
          <a:lstStyle/>
          <a:p>
            <a:pPr algn="ctr"/>
            <a:r>
              <a:rPr lang="de-DE" sz="3200" dirty="0" smtClean="0"/>
              <a:t>MTCA at FAIR</a:t>
            </a:r>
            <a:endParaRPr lang="de-DE" sz="3200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7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197803"/>
            <a:ext cx="1558925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0740" y="138271"/>
            <a:ext cx="11525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CBM Experiment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sp>
        <p:nvSpPr>
          <p:cNvPr id="10" name="Foliennummernplatzhalter 3"/>
          <p:cNvSpPr txBox="1">
            <a:spLocks/>
          </p:cNvSpPr>
          <p:nvPr/>
        </p:nvSpPr>
        <p:spPr>
          <a:xfrm>
            <a:off x="7086600" y="64008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61C75F-1A6B-416A-BB04-E7633C132081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81000" y="152400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endParaRPr lang="en-US" altLang="de-D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30" name="Picture 66" descr="http://www.physi.uni-heidelberg.de/~demscher/aida/cbm/01_cbm_cave_201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07936" y="1143000"/>
            <a:ext cx="1327785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CBM Experiment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sp>
        <p:nvSpPr>
          <p:cNvPr id="10" name="Foliennummernplatzhalter 3"/>
          <p:cNvSpPr txBox="1">
            <a:spLocks/>
          </p:cNvSpPr>
          <p:nvPr/>
        </p:nvSpPr>
        <p:spPr>
          <a:xfrm>
            <a:off x="7086600" y="6400800"/>
            <a:ext cx="19050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0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61C75F-1A6B-416A-BB04-E7633C132081}" type="slidenum">
              <a:rPr lang="de-DE" altLang="de-DE" smtClean="0"/>
              <a:pPr/>
              <a:t>11</a:t>
            </a:fld>
            <a:endParaRPr lang="de-DE" altLang="de-DE"/>
          </a:p>
        </p:txBody>
      </p:sp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725" y="4151313"/>
            <a:ext cx="1438275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5257800"/>
            <a:ext cx="1295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32004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81000" y="152400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endParaRPr lang="en-US" altLang="de-D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768600" y="1185863"/>
            <a:ext cx="4445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</a:t>
            </a:r>
          </a:p>
          <a:p>
            <a:pPr algn="ctr"/>
            <a:endParaRPr lang="en-US" altLang="de-DE" sz="28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altLang="de-DE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</a:t>
            </a:r>
          </a:p>
          <a:p>
            <a:pPr algn="ctr"/>
            <a:r>
              <a:rPr lang="en-US" altLang="de-DE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</a:t>
            </a:r>
          </a:p>
          <a:p>
            <a:pPr algn="ctr"/>
            <a:endParaRPr lang="en-US" altLang="de-DE" sz="28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altLang="de-DE" sz="2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048000" y="1185863"/>
            <a:ext cx="11938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MC</a:t>
            </a:r>
          </a:p>
          <a:p>
            <a:endParaRPr lang="en-US" altLang="de-DE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en-US" altLang="de-DE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MC</a:t>
            </a:r>
          </a:p>
          <a:p>
            <a:r>
              <a:rPr lang="en-US" altLang="de-DE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arrier</a:t>
            </a:r>
            <a:endParaRPr lang="en-US" altLang="de-DE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endParaRPr lang="en-US" altLang="de-DE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r>
              <a:rPr lang="en-US" altLang="de-DE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intex</a:t>
            </a:r>
            <a:endParaRPr lang="en-US" altLang="de-DE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7" name="Picture 6" descr="http://cbm.uni-muenster.de/afck/more/schroff/101_schroff_transpar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3590925" y="4456113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FMC1</a:t>
            </a:r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 flipV="1">
            <a:off x="1600200" y="1600200"/>
            <a:ext cx="121920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 flipV="1">
            <a:off x="1981200" y="2667000"/>
            <a:ext cx="838200" cy="1600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V="1">
            <a:off x="1524000" y="3810000"/>
            <a:ext cx="1676400" cy="914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609600" y="5486400"/>
            <a:ext cx="966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AFCK</a:t>
            </a:r>
          </a:p>
        </p:txBody>
      </p: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3581400" y="5562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FMC2</a:t>
            </a:r>
          </a:p>
        </p:txBody>
      </p:sp>
      <p:sp>
        <p:nvSpPr>
          <p:cNvPr id="8" name="Rechteck 7"/>
          <p:cNvSpPr/>
          <p:nvPr/>
        </p:nvSpPr>
        <p:spPr>
          <a:xfrm>
            <a:off x="5295900" y="4189274"/>
            <a:ext cx="38481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Readout of:</a:t>
            </a:r>
          </a:p>
          <a:p>
            <a:r>
              <a:rPr lang="en-US" dirty="0" smtClean="0"/>
              <a:t>Time-Of-Flight (TOF)</a:t>
            </a:r>
          </a:p>
          <a:p>
            <a:r>
              <a:rPr lang="en-US" dirty="0" smtClean="0"/>
              <a:t>Muon Chamber (MUCH)</a:t>
            </a:r>
          </a:p>
          <a:p>
            <a:r>
              <a:rPr lang="en-US" dirty="0" smtClean="0"/>
              <a:t>Silicon </a:t>
            </a:r>
            <a:r>
              <a:rPr lang="en-US" dirty="0"/>
              <a:t>Tracking </a:t>
            </a:r>
            <a:r>
              <a:rPr lang="en-US" dirty="0" smtClean="0"/>
              <a:t>System (STS) Transition </a:t>
            </a:r>
            <a:r>
              <a:rPr lang="en-US" dirty="0"/>
              <a:t>Radiation </a:t>
            </a:r>
            <a:r>
              <a:rPr lang="en-US" dirty="0" smtClean="0"/>
              <a:t>Detector (TRD) </a:t>
            </a:r>
          </a:p>
          <a:p>
            <a:endParaRPr lang="en-US" dirty="0" smtClean="0"/>
          </a:p>
          <a:p>
            <a:r>
              <a:rPr lang="en-US" dirty="0" smtClean="0"/>
              <a:t>Mainly TDC and ADC readout.</a:t>
            </a:r>
            <a:endParaRPr lang="en-US" dirty="0"/>
          </a:p>
        </p:txBody>
      </p:sp>
      <p:sp>
        <p:nvSpPr>
          <p:cNvPr id="29" name="Rechteck 28"/>
          <p:cNvSpPr/>
          <p:nvPr/>
        </p:nvSpPr>
        <p:spPr>
          <a:xfrm>
            <a:off x="4436056" y="1284238"/>
            <a:ext cx="39688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Schroff</a:t>
            </a:r>
            <a:r>
              <a:rPr lang="en-US" dirty="0" smtClean="0"/>
              <a:t> </a:t>
            </a:r>
            <a:r>
              <a:rPr lang="en-US" dirty="0" err="1" smtClean="0"/>
              <a:t>Std</a:t>
            </a:r>
            <a:r>
              <a:rPr lang="en-US" dirty="0" smtClean="0"/>
              <a:t> and CERN Crates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Creotech</a:t>
            </a:r>
            <a:r>
              <a:rPr lang="en-US" dirty="0" smtClean="0"/>
              <a:t> AFCK FMC Carrier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FM-S14 FMC – 4x10GB/s (COTS)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CBM </a:t>
            </a:r>
            <a:r>
              <a:rPr lang="en-US" dirty="0"/>
              <a:t>FMC developments: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tDPB</a:t>
            </a:r>
            <a:r>
              <a:rPr lang="en-US" dirty="0"/>
              <a:t> </a:t>
            </a:r>
            <a:r>
              <a:rPr lang="en-US" dirty="0" smtClean="0"/>
              <a:t>FMC (L. </a:t>
            </a:r>
            <a:r>
              <a:rPr lang="en-US" dirty="0" err="1" smtClean="0"/>
              <a:t>Meder</a:t>
            </a:r>
            <a:r>
              <a:rPr lang="en-US" dirty="0" smtClean="0"/>
              <a:t>, KIT)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tDPB</a:t>
            </a:r>
            <a:r>
              <a:rPr lang="en-US" dirty="0"/>
              <a:t> </a:t>
            </a:r>
            <a:r>
              <a:rPr lang="en-US" dirty="0" smtClean="0"/>
              <a:t>FMC (C. Garcia, IRI)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gDPB</a:t>
            </a:r>
            <a:r>
              <a:rPr lang="en-US" dirty="0"/>
              <a:t> </a:t>
            </a:r>
            <a:r>
              <a:rPr lang="en-US" dirty="0" smtClean="0"/>
              <a:t>FMC (J. </a:t>
            </a:r>
            <a:r>
              <a:rPr lang="en-US" dirty="0" err="1" smtClean="0"/>
              <a:t>Frühauf</a:t>
            </a:r>
            <a:r>
              <a:rPr lang="en-US" dirty="0" smtClean="0"/>
              <a:t>, GSI)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CBM Experiment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30687" y="2094505"/>
            <a:ext cx="5431036" cy="362069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18" y="1189077"/>
            <a:ext cx="3609340" cy="54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66" descr="http://www.physi.uni-heidelberg.de/~demscher/aida/cbm/01_cbm_cave_2014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07936" y="1143000"/>
            <a:ext cx="1327785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CBM Experiment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sp>
        <p:nvSpPr>
          <p:cNvPr id="6" name="AutoShape 81"/>
          <p:cNvSpPr>
            <a:spLocks noChangeArrowheads="1"/>
          </p:cNvSpPr>
          <p:nvPr/>
        </p:nvSpPr>
        <p:spPr bwMode="auto">
          <a:xfrm rot="16200000">
            <a:off x="2247900" y="3155950"/>
            <a:ext cx="2286000" cy="2514600"/>
          </a:xfrm>
          <a:custGeom>
            <a:avLst/>
            <a:gdLst>
              <a:gd name="T0" fmla="*/ 1138661 w 21600"/>
              <a:gd name="T1" fmla="*/ 0 h 21600"/>
              <a:gd name="T2" fmla="*/ 225743 w 21600"/>
              <a:gd name="T3" fmla="*/ 1264751 h 21600"/>
              <a:gd name="T4" fmla="*/ 1140354 w 21600"/>
              <a:gd name="T5" fmla="*/ 496634 h 21600"/>
              <a:gd name="T6" fmla="*/ 2571750 w 21600"/>
              <a:gd name="T7" fmla="*/ 1257300 h 21600"/>
              <a:gd name="T8" fmla="*/ 2060258 w 21600"/>
              <a:gd name="T9" fmla="*/ 1819942 h 21600"/>
              <a:gd name="T10" fmla="*/ 1548765 w 21600"/>
              <a:gd name="T11" fmla="*/ 125730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334" y="10800"/>
                </a:moveTo>
                <a:cubicBezTo>
                  <a:pt x="17334" y="7191"/>
                  <a:pt x="14408" y="4266"/>
                  <a:pt x="10800" y="4266"/>
                </a:cubicBezTo>
                <a:cubicBezTo>
                  <a:pt x="7191" y="4266"/>
                  <a:pt x="4266" y="7191"/>
                  <a:pt x="4266" y="10800"/>
                </a:cubicBezTo>
                <a:cubicBezTo>
                  <a:pt x="4265" y="10816"/>
                  <a:pt x="4266" y="10832"/>
                  <a:pt x="4266" y="10848"/>
                </a:cubicBezTo>
                <a:lnTo>
                  <a:pt x="0" y="10880"/>
                </a:lnTo>
                <a:cubicBezTo>
                  <a:pt x="0" y="10853"/>
                  <a:pt x="0" y="10826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467" y="15633"/>
                </a:lnTo>
                <a:lnTo>
                  <a:pt x="14634" y="10800"/>
                </a:lnTo>
                <a:lnTo>
                  <a:pt x="17334" y="10800"/>
                </a:lnTo>
                <a:close/>
              </a:path>
            </a:pathLst>
          </a:custGeom>
          <a:solidFill>
            <a:srgbClr val="FF3300">
              <a:alpha val="74901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82"/>
          <p:cNvSpPr>
            <a:spLocks noChangeArrowheads="1"/>
          </p:cNvSpPr>
          <p:nvPr/>
        </p:nvSpPr>
        <p:spPr bwMode="auto">
          <a:xfrm rot="16200000">
            <a:off x="1890712" y="4122738"/>
            <a:ext cx="1065213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DE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data</a:t>
            </a:r>
          </a:p>
        </p:txBody>
      </p:sp>
      <p:sp>
        <p:nvSpPr>
          <p:cNvPr id="8" name="Rectangle 83"/>
          <p:cNvSpPr>
            <a:spLocks noChangeArrowheads="1"/>
          </p:cNvSpPr>
          <p:nvPr/>
        </p:nvSpPr>
        <p:spPr bwMode="auto">
          <a:xfrm rot="20011967">
            <a:off x="2438400" y="3346450"/>
            <a:ext cx="993775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DE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flow</a:t>
            </a:r>
          </a:p>
        </p:txBody>
      </p:sp>
      <p:sp>
        <p:nvSpPr>
          <p:cNvPr id="9" name="Rectangle 86"/>
          <p:cNvSpPr>
            <a:spLocks noChangeArrowheads="1"/>
          </p:cNvSpPr>
          <p:nvPr/>
        </p:nvSpPr>
        <p:spPr bwMode="auto">
          <a:xfrm>
            <a:off x="3962400" y="3194050"/>
            <a:ext cx="609600" cy="5334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de-DE" sz="1800"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1750" y="2447925"/>
            <a:ext cx="1905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5"/>
          <p:cNvSpPr>
            <a:spLocks noChangeArrowheads="1"/>
          </p:cNvSpPr>
          <p:nvPr/>
        </p:nvSpPr>
        <p:spPr bwMode="auto">
          <a:xfrm rot="19233263">
            <a:off x="6381750" y="2533650"/>
            <a:ext cx="725488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DE" sz="1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green</a:t>
            </a:r>
          </a:p>
        </p:txBody>
      </p:sp>
      <p:sp>
        <p:nvSpPr>
          <p:cNvPr id="12" name="Rectangle 36"/>
          <p:cNvSpPr>
            <a:spLocks noChangeArrowheads="1"/>
          </p:cNvSpPr>
          <p:nvPr/>
        </p:nvSpPr>
        <p:spPr bwMode="auto">
          <a:xfrm rot="1364639">
            <a:off x="7372350" y="2457450"/>
            <a:ext cx="630238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DE" sz="1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cube</a:t>
            </a:r>
          </a:p>
        </p:txBody>
      </p:sp>
      <p:sp>
        <p:nvSpPr>
          <p:cNvPr id="13" name="Rectangle 22"/>
          <p:cNvSpPr/>
          <p:nvPr/>
        </p:nvSpPr>
        <p:spPr>
          <a:xfrm>
            <a:off x="6105525" y="1217613"/>
            <a:ext cx="2322513" cy="1187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online event building and selection</a:t>
            </a:r>
          </a:p>
        </p:txBody>
      </p:sp>
      <p:sp>
        <p:nvSpPr>
          <p:cNvPr id="14" name="Rectangle 25"/>
          <p:cNvSpPr/>
          <p:nvPr/>
        </p:nvSpPr>
        <p:spPr>
          <a:xfrm>
            <a:off x="2487613" y="1174750"/>
            <a:ext cx="3563937" cy="118745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de-DE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DPB data </a:t>
            </a:r>
          </a:p>
          <a:p>
            <a:pPr algn="ctr"/>
            <a:r>
              <a:rPr lang="en-US" altLang="de-DE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pre-processing </a:t>
            </a:r>
          </a:p>
          <a:p>
            <a:pPr algn="ctr"/>
            <a:r>
              <a:rPr lang="en-US" altLang="de-DE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in many </a:t>
            </a:r>
            <a:r>
              <a:rPr lang="de-DE" altLang="de-DE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μ</a:t>
            </a:r>
            <a:r>
              <a:rPr lang="en-US" altLang="de-DE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TCA</a:t>
            </a:r>
            <a:r>
              <a:rPr lang="el-GR" altLang="de-DE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altLang="de-DE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crates</a:t>
            </a:r>
          </a:p>
        </p:txBody>
      </p:sp>
      <p:cxnSp>
        <p:nvCxnSpPr>
          <p:cNvPr id="15" name="Straight Arrow Connector 4"/>
          <p:cNvCxnSpPr>
            <a:stCxn id="14" idx="2"/>
            <a:endCxn id="9" idx="0"/>
          </p:cNvCxnSpPr>
          <p:nvPr/>
        </p:nvCxnSpPr>
        <p:spPr>
          <a:xfrm flipH="1">
            <a:off x="4267200" y="2362200"/>
            <a:ext cx="3175" cy="80327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26"/>
          <p:cNvSpPr/>
          <p:nvPr/>
        </p:nvSpPr>
        <p:spPr>
          <a:xfrm>
            <a:off x="4695825" y="2801938"/>
            <a:ext cx="153035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~700m</a:t>
            </a:r>
          </a:p>
        </p:txBody>
      </p:sp>
      <p:sp>
        <p:nvSpPr>
          <p:cNvPr id="17" name="Rectangle 27"/>
          <p:cNvSpPr/>
          <p:nvPr/>
        </p:nvSpPr>
        <p:spPr>
          <a:xfrm>
            <a:off x="2490788" y="4225925"/>
            <a:ext cx="153035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~80m</a:t>
            </a:r>
          </a:p>
        </p:txBody>
      </p:sp>
      <p:pic>
        <p:nvPicPr>
          <p:cNvPr id="18" name="Picture 21" descr="https://www.gsi.de/fileadmin/_processed_/csm_1_210116_f1fe4f176c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2438400"/>
            <a:ext cx="2286000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71"/>
          <p:cNvSpPr>
            <a:spLocks noChangeArrowheads="1"/>
          </p:cNvSpPr>
          <p:nvPr/>
        </p:nvSpPr>
        <p:spPr bwMode="auto">
          <a:xfrm>
            <a:off x="4648200" y="2971800"/>
            <a:ext cx="1905000" cy="1066800"/>
          </a:xfrm>
          <a:prstGeom prst="rightArrow">
            <a:avLst>
              <a:gd name="adj1" fmla="val 41074"/>
              <a:gd name="adj2" fmla="val 47768"/>
            </a:avLst>
          </a:prstGeom>
          <a:solidFill>
            <a:srgbClr val="FF3300">
              <a:alpha val="74901"/>
            </a:srgbClr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de-DE" sz="1800"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"/>
          <p:cNvSpPr/>
          <p:nvPr/>
        </p:nvSpPr>
        <p:spPr>
          <a:xfrm>
            <a:off x="4602163" y="3252788"/>
            <a:ext cx="1530350" cy="519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D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 TB/s</a:t>
            </a:r>
          </a:p>
        </p:txBody>
      </p:sp>
      <p:sp>
        <p:nvSpPr>
          <p:cNvPr id="21" name="Rectangle 35"/>
          <p:cNvSpPr>
            <a:spLocks noChangeArrowheads="1"/>
          </p:cNvSpPr>
          <p:nvPr/>
        </p:nvSpPr>
        <p:spPr bwMode="auto">
          <a:xfrm rot="21308814">
            <a:off x="6664325" y="3048000"/>
            <a:ext cx="1260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altLang="de-DE" sz="1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g</a:t>
            </a:r>
            <a:r>
              <a:rPr lang="en-US" altLang="de-DE" sz="16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charset="0"/>
              </a:rPr>
              <a:t>reen cube</a:t>
            </a:r>
          </a:p>
        </p:txBody>
      </p:sp>
      <p:pic>
        <p:nvPicPr>
          <p:cNvPr id="22" name="Picture 5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451547" y="5981700"/>
            <a:ext cx="2967479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David </a:t>
            </a:r>
            <a:r>
              <a:rPr lang="de-DE" dirty="0" err="1" smtClean="0">
                <a:solidFill>
                  <a:schemeClr val="bg1"/>
                </a:solidFill>
              </a:rPr>
              <a:t>Emschermann</a:t>
            </a:r>
            <a:r>
              <a:rPr lang="de-DE" dirty="0" smtClean="0">
                <a:solidFill>
                  <a:schemeClr val="bg1"/>
                </a:solidFill>
              </a:rPr>
              <a:t>, CBM</a:t>
            </a:r>
          </a:p>
        </p:txBody>
      </p:sp>
    </p:spTree>
    <p:extLst>
      <p:ext uri="{BB962C8B-B14F-4D97-AF65-F5344CB8AC3E}">
        <p14:creationId xmlns:p14="http://schemas.microsoft.com/office/powerpoint/2010/main" val="353809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" y="3219132"/>
            <a:ext cx="9015413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GSI UNILAC LLRF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52400" y="1305342"/>
            <a:ext cx="85574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need for a new </a:t>
            </a:r>
            <a:r>
              <a:rPr lang="en-US" dirty="0" smtClean="0"/>
              <a:t>LLRF: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Part </a:t>
            </a:r>
            <a:r>
              <a:rPr lang="en-US" dirty="0"/>
              <a:t>of the planned RF systems </a:t>
            </a:r>
            <a:r>
              <a:rPr lang="en-US" dirty="0" err="1" smtClean="0"/>
              <a:t>modernisation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Due </a:t>
            </a:r>
            <a:r>
              <a:rPr lang="en-US" dirty="0"/>
              <a:t>to long lifetime of analog LLRF </a:t>
            </a:r>
            <a:r>
              <a:rPr lang="en-US" dirty="0" smtClean="0"/>
              <a:t>difficult </a:t>
            </a:r>
            <a:r>
              <a:rPr lang="en-US" dirty="0"/>
              <a:t>to </a:t>
            </a:r>
            <a:r>
              <a:rPr lang="en-US" dirty="0" smtClean="0"/>
              <a:t>find </a:t>
            </a:r>
            <a:r>
              <a:rPr lang="en-US" dirty="0"/>
              <a:t>replacement </a:t>
            </a:r>
            <a:r>
              <a:rPr lang="en-US" dirty="0" smtClean="0"/>
              <a:t>parts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</a:t>
            </a:r>
            <a:r>
              <a:rPr lang="en-US" dirty="0"/>
              <a:t>dynamic range in pulse width and pulse amplitude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different </a:t>
            </a:r>
            <a:r>
              <a:rPr lang="en-US" dirty="0"/>
              <a:t>frequencies (36:1 MHz, 108:4 MHz)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Various </a:t>
            </a:r>
            <a:r>
              <a:rPr lang="en-US" dirty="0"/>
              <a:t>transient </a:t>
            </a:r>
            <a:r>
              <a:rPr lang="en-US" dirty="0" err="1"/>
              <a:t>behaviours</a:t>
            </a:r>
            <a:r>
              <a:rPr lang="en-US" dirty="0"/>
              <a:t> (cavities)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Non-linear amplifier </a:t>
            </a:r>
            <a:r>
              <a:rPr lang="en-US" dirty="0"/>
              <a:t>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Long-term </a:t>
            </a:r>
            <a:r>
              <a:rPr lang="en-US" dirty="0"/>
              <a:t>reliability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2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GSI UNILAC </a:t>
            </a:r>
            <a:r>
              <a:rPr lang="de-DE" dirty="0" smtClean="0"/>
              <a:t>LLRF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30487"/>
            <a:ext cx="2454287" cy="3869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6037" y="1310164"/>
            <a:ext cx="2400698" cy="387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4462545" y="5272444"/>
            <a:ext cx="20730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/>
              <a:t>SIS, </a:t>
            </a:r>
            <a:r>
              <a:rPr lang="de-DE" sz="1100" dirty="0" err="1"/>
              <a:t>under</a:t>
            </a:r>
            <a:r>
              <a:rPr lang="de-DE" sz="1100" dirty="0"/>
              <a:t> </a:t>
            </a:r>
            <a:r>
              <a:rPr lang="de-DE" sz="1100" dirty="0" err="1"/>
              <a:t>license</a:t>
            </a:r>
            <a:r>
              <a:rPr lang="de-DE" sz="1100" dirty="0"/>
              <a:t> </a:t>
            </a:r>
            <a:r>
              <a:rPr lang="de-DE" sz="1100" dirty="0" err="1"/>
              <a:t>from</a:t>
            </a:r>
            <a:r>
              <a:rPr lang="de-DE" sz="1100" dirty="0"/>
              <a:t> DESY</a:t>
            </a:r>
          </a:p>
        </p:txBody>
      </p:sp>
      <p:sp>
        <p:nvSpPr>
          <p:cNvPr id="6" name="Rechteck 5"/>
          <p:cNvSpPr/>
          <p:nvPr/>
        </p:nvSpPr>
        <p:spPr>
          <a:xfrm>
            <a:off x="7168409" y="1260491"/>
            <a:ext cx="12666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/>
              <a:t>SIS8300-L2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20980" y="1429768"/>
            <a:ext cx="4351020" cy="440120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SIS8300-L2:</a:t>
            </a:r>
            <a:br>
              <a:rPr lang="fr-FR" sz="1400" dirty="0" smtClean="0"/>
            </a:br>
            <a:r>
              <a:rPr lang="fr-FR" sz="1400" dirty="0" smtClean="0"/>
              <a:t>8 </a:t>
            </a:r>
            <a:r>
              <a:rPr lang="fr-FR" sz="1400" dirty="0"/>
              <a:t>AC- &amp; 2 DC </a:t>
            </a:r>
            <a:r>
              <a:rPr lang="fr-FR" sz="1400" dirty="0" smtClean="0"/>
              <a:t>ADC </a:t>
            </a:r>
            <a:r>
              <a:rPr lang="fr-FR" sz="1400" dirty="0" err="1" smtClean="0"/>
              <a:t>channels</a:t>
            </a:r>
            <a:r>
              <a:rPr lang="fr-FR" sz="1400" dirty="0" smtClean="0"/>
              <a:t>, </a:t>
            </a:r>
            <a:r>
              <a:rPr lang="de-DE" sz="1400" dirty="0" smtClean="0"/>
              <a:t>16bit</a:t>
            </a:r>
            <a:r>
              <a:rPr lang="de-DE" sz="1400" dirty="0"/>
              <a:t>, 125MHz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DESY </a:t>
            </a:r>
            <a:r>
              <a:rPr lang="de-DE" sz="1400" dirty="0" err="1" smtClean="0"/>
              <a:t>Vector</a:t>
            </a:r>
            <a:r>
              <a:rPr lang="de-DE" sz="1400" dirty="0" smtClean="0"/>
              <a:t> Modulator RTM: </a:t>
            </a:r>
            <a:br>
              <a:rPr lang="de-DE" sz="1400" dirty="0" smtClean="0"/>
            </a:br>
            <a:r>
              <a:rPr lang="de-DE" sz="1400" dirty="0" smtClean="0"/>
              <a:t>2 </a:t>
            </a:r>
            <a:r>
              <a:rPr lang="de-DE" sz="1400" dirty="0"/>
              <a:t>DAC </a:t>
            </a:r>
            <a:r>
              <a:rPr lang="de-DE" sz="1400" dirty="0" err="1"/>
              <a:t>channels</a:t>
            </a:r>
            <a:r>
              <a:rPr lang="de-DE" sz="1400" dirty="0"/>
              <a:t>, </a:t>
            </a:r>
            <a:r>
              <a:rPr lang="de-DE" sz="1400" dirty="0" smtClean="0"/>
              <a:t>16bit, 250MHz</a:t>
            </a:r>
            <a:endParaRPr lang="de-DE" sz="1400" dirty="0"/>
          </a:p>
          <a:p>
            <a:r>
              <a:rPr lang="de-DE" sz="1600" dirty="0"/>
              <a:t/>
            </a:r>
            <a:br>
              <a:rPr lang="de-DE" sz="1600" dirty="0"/>
            </a:br>
            <a:endParaRPr lang="de-DE" sz="1600" dirty="0" smtClean="0"/>
          </a:p>
          <a:p>
            <a:r>
              <a:rPr lang="de-DE" sz="1600" dirty="0" smtClean="0"/>
              <a:t>Basic </a:t>
            </a:r>
            <a:r>
              <a:rPr lang="de-DE" sz="1600" dirty="0" err="1"/>
              <a:t>features</a:t>
            </a:r>
            <a:r>
              <a:rPr lang="de-DE" sz="1600" dirty="0" smtClean="0"/>
              <a:t>:</a:t>
            </a:r>
            <a:r>
              <a:rPr lang="de-DE" sz="600" dirty="0" smtClean="0"/>
              <a:t/>
            </a:r>
            <a:br>
              <a:rPr lang="de-DE" sz="600" dirty="0" smtClean="0"/>
            </a:br>
            <a:endParaRPr lang="de-DE" sz="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 </a:t>
            </a:r>
            <a:r>
              <a:rPr lang="en-US" sz="1400" dirty="0"/>
              <a:t>Direct sampling of RF signals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 Separate </a:t>
            </a:r>
            <a:r>
              <a:rPr lang="en-US" sz="1400" dirty="0" smtClean="0"/>
              <a:t>“slow</a:t>
            </a:r>
            <a:r>
              <a:rPr lang="en-US" sz="1400" dirty="0"/>
              <a:t>" feedback for amplitude &amp; phase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 </a:t>
            </a:r>
            <a:r>
              <a:rPr lang="en-US" sz="1400" dirty="0" smtClean="0"/>
              <a:t>“Fast</a:t>
            </a:r>
            <a:r>
              <a:rPr lang="en-US" sz="1400" dirty="0"/>
              <a:t>" adaptive and beam-based feedforward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/>
              <a:t> Pulse-</a:t>
            </a:r>
            <a:r>
              <a:rPr lang="de-DE" sz="1400" dirty="0" err="1"/>
              <a:t>by</a:t>
            </a:r>
            <a:r>
              <a:rPr lang="de-DE" sz="1400" dirty="0"/>
              <a:t>-pulse variable </a:t>
            </a:r>
            <a:r>
              <a:rPr lang="de-DE" sz="1400" dirty="0" err="1"/>
              <a:t>attenuators</a:t>
            </a:r>
            <a:endParaRPr lang="de-DE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/>
              <a:t> </a:t>
            </a:r>
            <a:r>
              <a:rPr lang="de-DE" sz="1400" dirty="0" err="1"/>
              <a:t>Linearisation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amplier</a:t>
            </a:r>
            <a:r>
              <a:rPr lang="de-DE" sz="1400" dirty="0"/>
              <a:t> </a:t>
            </a:r>
            <a:r>
              <a:rPr lang="de-DE" sz="1400" dirty="0" err="1"/>
              <a:t>characteristics</a:t>
            </a:r>
            <a:endParaRPr lang="de-DE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 No tuner control for the </a:t>
            </a:r>
            <a:r>
              <a:rPr lang="en-US" sz="1400" dirty="0" smtClean="0"/>
              <a:t>moment</a:t>
            </a:r>
            <a:br>
              <a:rPr lang="en-US" sz="1400" dirty="0" smtClean="0"/>
            </a:br>
            <a:endParaRPr lang="en-US" sz="1400" dirty="0"/>
          </a:p>
          <a:p>
            <a:r>
              <a:rPr lang="de-DE" sz="1400" dirty="0"/>
              <a:t>Optional </a:t>
            </a:r>
            <a:r>
              <a:rPr lang="de-DE" sz="1400" dirty="0" err="1"/>
              <a:t>features</a:t>
            </a:r>
            <a:r>
              <a:rPr lang="de-DE" sz="1400" dirty="0" smtClean="0"/>
              <a:t>:</a:t>
            </a:r>
            <a:endParaRPr lang="de-DE" sz="600" dirty="0" smtClean="0"/>
          </a:p>
          <a:p>
            <a:endParaRPr lang="de-DE" sz="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 </a:t>
            </a:r>
            <a:r>
              <a:rPr lang="en-US" sz="1400" dirty="0" smtClean="0"/>
              <a:t>“RF </a:t>
            </a:r>
            <a:r>
              <a:rPr lang="en-US" sz="1400" dirty="0"/>
              <a:t>tuning": varying the RF frequency for faster warm-up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dirty="0"/>
              <a:t> Network </a:t>
            </a:r>
            <a:r>
              <a:rPr lang="de-DE" sz="1400" dirty="0" err="1"/>
              <a:t>analyser</a:t>
            </a:r>
            <a:r>
              <a:rPr lang="de-DE" sz="1400" dirty="0"/>
              <a:t> </a:t>
            </a:r>
            <a:r>
              <a:rPr lang="de-DE" sz="1400" dirty="0" err="1"/>
              <a:t>functionality</a:t>
            </a:r>
            <a:endParaRPr lang="de-DE" sz="14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5642236" y="1252871"/>
            <a:ext cx="1003801" cy="707886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r>
              <a:rPr lang="de-DE" sz="1600" dirty="0"/>
              <a:t>DS8VM1</a:t>
            </a:r>
            <a:endParaRPr lang="de-DE" sz="1400" dirty="0"/>
          </a:p>
          <a:p>
            <a:pPr algn="l"/>
            <a:endParaRPr lang="de-DE" sz="2400" dirty="0" smtClean="0"/>
          </a:p>
        </p:txBody>
      </p:sp>
      <p:sp>
        <p:nvSpPr>
          <p:cNvPr id="9" name="Textfeld 8"/>
          <p:cNvSpPr txBox="1"/>
          <p:nvPr/>
        </p:nvSpPr>
        <p:spPr>
          <a:xfrm>
            <a:off x="140625" y="6272599"/>
            <a:ext cx="3410295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1200" dirty="0">
                <a:solidFill>
                  <a:schemeClr val="tx2"/>
                </a:solidFill>
              </a:rPr>
              <a:t>J. </a:t>
            </a:r>
            <a:r>
              <a:rPr lang="de-DE" sz="1200" dirty="0" err="1">
                <a:solidFill>
                  <a:schemeClr val="tx2"/>
                </a:solidFill>
              </a:rPr>
              <a:t>Zappai</a:t>
            </a:r>
            <a:r>
              <a:rPr lang="de-DE" sz="1200" dirty="0">
                <a:solidFill>
                  <a:schemeClr val="tx2"/>
                </a:solidFill>
              </a:rPr>
              <a:t>, B. </a:t>
            </a:r>
            <a:r>
              <a:rPr lang="de-DE" sz="1200" dirty="0" err="1">
                <a:solidFill>
                  <a:schemeClr val="tx2"/>
                </a:solidFill>
              </a:rPr>
              <a:t>Schlitt</a:t>
            </a:r>
            <a:r>
              <a:rPr lang="de-DE" sz="1200" dirty="0">
                <a:solidFill>
                  <a:schemeClr val="tx2"/>
                </a:solidFill>
              </a:rPr>
              <a:t>, A. </a:t>
            </a:r>
            <a:r>
              <a:rPr lang="de-DE" sz="1200" dirty="0" err="1">
                <a:solidFill>
                  <a:schemeClr val="tx2"/>
                </a:solidFill>
              </a:rPr>
              <a:t>Schnase</a:t>
            </a:r>
            <a:r>
              <a:rPr lang="de-DE" sz="1200" dirty="0">
                <a:solidFill>
                  <a:schemeClr val="tx2"/>
                </a:solidFill>
              </a:rPr>
              <a:t>, G. Schreiber</a:t>
            </a:r>
            <a:endParaRPr lang="de-DE" sz="12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GSI UNILAC </a:t>
            </a:r>
            <a:r>
              <a:rPr lang="de-DE" dirty="0" smtClean="0"/>
              <a:t>LLRF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" y="1179053"/>
            <a:ext cx="8096408" cy="5395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420453" y="874226"/>
            <a:ext cx="3211135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Jens </a:t>
            </a:r>
            <a:r>
              <a:rPr lang="de-DE" dirty="0" err="1" smtClean="0"/>
              <a:t>Zappai</a:t>
            </a:r>
            <a:r>
              <a:rPr lang="de-DE" dirty="0" smtClean="0"/>
              <a:t>, GSI, UNILAC </a:t>
            </a:r>
            <a:r>
              <a:rPr lang="de-DE" dirty="0" err="1" smtClean="0"/>
              <a:t>rf</a:t>
            </a:r>
            <a:r>
              <a:rPr lang="de-D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65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FAIR Timing Receiver </a:t>
            </a:r>
            <a:r>
              <a:rPr lang="de-DE" dirty="0" err="1"/>
              <a:t>Node</a:t>
            </a:r>
            <a:r>
              <a:rPr lang="de-DE" dirty="0"/>
              <a:t> (FTRN)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740" y="2610029"/>
            <a:ext cx="4202816" cy="305430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7660" y="1333500"/>
            <a:ext cx="8382230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White </a:t>
            </a:r>
            <a:r>
              <a:rPr lang="de-DE" dirty="0" err="1" smtClean="0"/>
              <a:t>Rabbit</a:t>
            </a:r>
            <a:r>
              <a:rPr lang="de-DE" dirty="0" smtClean="0"/>
              <a:t> AMC FTRN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development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COSYLAB </a:t>
            </a:r>
            <a:r>
              <a:rPr lang="de-DE" dirty="0" err="1" smtClean="0"/>
              <a:t>as</a:t>
            </a:r>
            <a:r>
              <a:rPr lang="de-DE" dirty="0" smtClean="0"/>
              <a:t> FAIR In-Kind </a:t>
            </a:r>
            <a:r>
              <a:rPr lang="de-DE" dirty="0" err="1" smtClean="0"/>
              <a:t>partner</a:t>
            </a:r>
            <a:endParaRPr lang="de-DE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Not </a:t>
            </a:r>
            <a:r>
              <a:rPr lang="de-DE" dirty="0" err="1" smtClean="0"/>
              <a:t>true</a:t>
            </a:r>
            <a:r>
              <a:rPr lang="de-DE" dirty="0" smtClean="0"/>
              <a:t> MTCA.4 -&gt;  Single Width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Libera</a:t>
            </a:r>
            <a:r>
              <a:rPr lang="de-DE" dirty="0" smtClean="0"/>
              <a:t> Systems</a:t>
            </a:r>
          </a:p>
        </p:txBody>
      </p:sp>
      <p:sp>
        <p:nvSpPr>
          <p:cNvPr id="9" name="Rechteck 8"/>
          <p:cNvSpPr/>
          <p:nvPr/>
        </p:nvSpPr>
        <p:spPr>
          <a:xfrm>
            <a:off x="182880" y="263771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2"/>
                </a:solidFill>
              </a:rPr>
              <a:t>clock and time synchronization with a clock master according to the </a:t>
            </a:r>
            <a:r>
              <a:rPr lang="en-US" sz="1400" b="1" dirty="0" smtClean="0">
                <a:solidFill>
                  <a:schemeClr val="tx2"/>
                </a:solidFill>
              </a:rPr>
              <a:t>WR </a:t>
            </a:r>
            <a:r>
              <a:rPr lang="de-DE" sz="1400" b="1" dirty="0" err="1" smtClean="0">
                <a:solidFill>
                  <a:schemeClr val="tx2"/>
                </a:solidFill>
              </a:rPr>
              <a:t>specifications</a:t>
            </a:r>
            <a:endParaRPr lang="de-DE" sz="1400" b="1" dirty="0" smtClean="0">
              <a:solidFill>
                <a:schemeClr val="tx2"/>
              </a:solidFill>
            </a:endParaRPr>
          </a:p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2"/>
                </a:solidFill>
              </a:rPr>
              <a:t>record arrival time of a digital pulse (e.g. LVTTL)</a:t>
            </a:r>
          </a:p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2"/>
                </a:solidFill>
              </a:rPr>
              <a:t>generate a digital pulse or a pulse sequence at a given time</a:t>
            </a:r>
          </a:p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2"/>
                </a:solidFill>
              </a:rPr>
              <a:t>generate clock signals with a given frequency and phase</a:t>
            </a:r>
          </a:p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tx2"/>
                </a:solidFill>
              </a:rPr>
              <a:t>generate specified interrupts at given times</a:t>
            </a:r>
            <a:endParaRPr lang="de-DE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FAIR BI </a:t>
            </a:r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Readout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12103" y="1305341"/>
            <a:ext cx="801561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LASSIE: Large Analog Signal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Scaling</a:t>
            </a:r>
            <a:r>
              <a:rPr lang="de-DE" dirty="0" smtClean="0"/>
              <a:t> Information Environment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Multichannel</a:t>
            </a:r>
            <a:r>
              <a:rPr lang="de-DE" dirty="0" smtClean="0"/>
              <a:t> </a:t>
            </a:r>
            <a:r>
              <a:rPr lang="de-DE" dirty="0" err="1" smtClean="0"/>
              <a:t>Scaler</a:t>
            </a:r>
            <a:r>
              <a:rPr lang="de-DE" dirty="0" smtClean="0"/>
              <a:t>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Modular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Analog Signal </a:t>
            </a:r>
            <a:r>
              <a:rPr lang="de-DE" dirty="0" err="1" smtClean="0"/>
              <a:t>Discrimination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DAQ System </a:t>
            </a:r>
            <a:r>
              <a:rPr lang="de-DE" dirty="0" err="1" smtClean="0"/>
              <a:t>for</a:t>
            </a:r>
            <a:r>
              <a:rPr lang="de-DE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Ionisation Chambers (IC)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Secondary</a:t>
            </a:r>
            <a:r>
              <a:rPr lang="de-DE" dirty="0" smtClean="0"/>
              <a:t> </a:t>
            </a:r>
            <a:r>
              <a:rPr lang="de-DE" dirty="0" err="1" smtClean="0"/>
              <a:t>Electron</a:t>
            </a:r>
            <a:r>
              <a:rPr lang="de-DE" dirty="0" smtClean="0"/>
              <a:t> Monitors (SEM)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Plastic</a:t>
            </a:r>
            <a:r>
              <a:rPr lang="de-DE" dirty="0" smtClean="0"/>
              <a:t> </a:t>
            </a:r>
            <a:r>
              <a:rPr lang="de-DE" dirty="0" err="1" smtClean="0"/>
              <a:t>Scintillators</a:t>
            </a:r>
            <a:r>
              <a:rPr lang="de-DE" dirty="0" smtClean="0"/>
              <a:t> (</a:t>
            </a:r>
            <a:r>
              <a:rPr lang="de-DE" dirty="0" err="1" smtClean="0"/>
              <a:t>Sc</a:t>
            </a:r>
            <a:r>
              <a:rPr lang="de-DE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Beam Loss Monitors (BLM)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Proportional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signals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sources</a:t>
            </a:r>
            <a:endParaRPr lang="de-DE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Transformer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Cavity</a:t>
            </a:r>
            <a:r>
              <a:rPr lang="de-DE" dirty="0" smtClean="0"/>
              <a:t> </a:t>
            </a:r>
            <a:r>
              <a:rPr lang="de-DE" dirty="0" err="1" smtClean="0"/>
              <a:t>rf</a:t>
            </a:r>
            <a:endParaRPr lang="de-DE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Master </a:t>
            </a:r>
            <a:r>
              <a:rPr lang="de-DE" dirty="0" err="1" smtClean="0"/>
              <a:t>rf</a:t>
            </a:r>
            <a:endParaRPr lang="de-DE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e-DE" dirty="0" smtClean="0"/>
              <a:t>Magnet </a:t>
            </a:r>
            <a:r>
              <a:rPr lang="de-DE" dirty="0" err="1" smtClean="0"/>
              <a:t>ramps</a:t>
            </a:r>
            <a:endParaRPr lang="de-DE" dirty="0"/>
          </a:p>
        </p:txBody>
      </p:sp>
      <p:pic>
        <p:nvPicPr>
          <p:cNvPr id="10241" name="Picture 1" descr="D:\Work\Systems\BLM\BLM_Pics\BLM_zu_kmp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3019" y="1775143"/>
            <a:ext cx="1737606" cy="130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3568" y="1893074"/>
            <a:ext cx="1766599" cy="143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D:\Work\Systems\Scintillator\Rc2432_2 (Large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237" y="3918484"/>
            <a:ext cx="2450636" cy="16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Work\Systems\Scintillator\KOMBI1.bmp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382052" y="4449148"/>
            <a:ext cx="1383030" cy="220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truck.de/SIS8800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09926" y="1798637"/>
            <a:ext cx="3596026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FAIR BI </a:t>
            </a:r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Readout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086100" y="1981835"/>
            <a:ext cx="6057900" cy="350865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2400" b="1" dirty="0" smtClean="0">
                <a:solidFill>
                  <a:schemeClr val="tx2"/>
                </a:solidFill>
              </a:rPr>
              <a:t>Struck Innovative Systeme SIS8800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MTCA.4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4 </a:t>
            </a:r>
            <a:r>
              <a:rPr lang="de-DE" dirty="0" err="1"/>
              <a:t>lane</a:t>
            </a:r>
            <a:r>
              <a:rPr lang="de-DE" dirty="0"/>
              <a:t> PCI Express </a:t>
            </a:r>
            <a:r>
              <a:rPr lang="de-DE" dirty="0" smtClean="0"/>
              <a:t>Connectivity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16 </a:t>
            </a:r>
            <a:r>
              <a:rPr lang="de-DE" dirty="0"/>
              <a:t>Front </a:t>
            </a:r>
            <a:r>
              <a:rPr lang="de-DE" dirty="0" smtClean="0"/>
              <a:t>Panel </a:t>
            </a:r>
            <a:r>
              <a:rPr lang="de-DE" dirty="0"/>
              <a:t>Counter Channels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Count </a:t>
            </a:r>
            <a:r>
              <a:rPr lang="de-DE" dirty="0"/>
              <a:t>rate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200 MHz (NIM </a:t>
            </a:r>
            <a:r>
              <a:rPr lang="de-DE" dirty="0" err="1"/>
              <a:t>and</a:t>
            </a:r>
            <a:r>
              <a:rPr lang="de-DE" dirty="0"/>
              <a:t> ECL)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4 </a:t>
            </a:r>
            <a:r>
              <a:rPr lang="de-DE" dirty="0"/>
              <a:t>Control In- </a:t>
            </a:r>
            <a:r>
              <a:rPr lang="de-DE" dirty="0" err="1"/>
              <a:t>and</a:t>
            </a:r>
            <a:r>
              <a:rPr lang="de-DE" dirty="0"/>
              <a:t> 4 Control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Outputs </a:t>
            </a:r>
            <a:r>
              <a:rPr lang="de-DE" dirty="0"/>
              <a:t>NIM/TTL LEMO </a:t>
            </a:r>
            <a:r>
              <a:rPr lang="de-DE" dirty="0" err="1"/>
              <a:t>or</a:t>
            </a:r>
            <a:r>
              <a:rPr lang="de-DE" dirty="0"/>
              <a:t> ECL/TTL flat </a:t>
            </a:r>
            <a:r>
              <a:rPr lang="de-DE" dirty="0" err="1"/>
              <a:t>cable</a:t>
            </a:r>
            <a:r>
              <a:rPr lang="de-DE" dirty="0"/>
              <a:t> </a:t>
            </a:r>
            <a:r>
              <a:rPr lang="de-DE" dirty="0" err="1"/>
              <a:t>versions</a:t>
            </a:r>
            <a:r>
              <a:rPr lang="de-DE" dirty="0"/>
              <a:t> Gigabit Link Port </a:t>
            </a:r>
            <a:r>
              <a:rPr lang="de-DE" dirty="0" smtClean="0"/>
              <a:t>Implementation </a:t>
            </a:r>
            <a:r>
              <a:rPr lang="de-DE" dirty="0" err="1"/>
              <a:t>to</a:t>
            </a:r>
            <a:r>
              <a:rPr lang="de-DE" dirty="0"/>
              <a:t> Backplane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Virtex</a:t>
            </a:r>
            <a:r>
              <a:rPr lang="de-DE" dirty="0" smtClean="0"/>
              <a:t> </a:t>
            </a:r>
            <a:r>
              <a:rPr lang="de-DE" dirty="0"/>
              <a:t>6 FPGA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2 </a:t>
            </a:r>
            <a:r>
              <a:rPr lang="de-DE" dirty="0" err="1"/>
              <a:t>GByte</a:t>
            </a:r>
            <a:r>
              <a:rPr lang="de-DE" dirty="0"/>
              <a:t> Memory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In </a:t>
            </a:r>
            <a:r>
              <a:rPr lang="de-DE" dirty="0"/>
              <a:t>Field Firmware Upgrade </a:t>
            </a:r>
            <a:r>
              <a:rPr lang="de-DE" dirty="0" smtClean="0"/>
              <a:t>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DESY MMC1.0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19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smtClean="0"/>
              <a:t>GSI and FAIR</a:t>
            </a:r>
          </a:p>
        </p:txBody>
      </p:sp>
      <p:pic>
        <p:nvPicPr>
          <p:cNvPr id="4099" name="Picture 5" descr="fair-top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0" y="1209727"/>
            <a:ext cx="6858720" cy="493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feld 1"/>
          <p:cNvSpPr txBox="1">
            <a:spLocks noChangeArrowheads="1"/>
          </p:cNvSpPr>
          <p:nvPr/>
        </p:nvSpPr>
        <p:spPr bwMode="auto">
          <a:xfrm>
            <a:off x="361440" y="5897419"/>
            <a:ext cx="2359264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de-DE" altLang="de-DE">
                <a:solidFill>
                  <a:schemeClr val="accent2"/>
                </a:solidFill>
                <a:latin typeface="Verdana" pitchFamily="34" charset="0"/>
              </a:rPr>
              <a:t>www.fair-center.eu</a:t>
            </a:r>
            <a:endParaRPr lang="en-US" altLang="de-DE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727680" y="1664815"/>
            <a:ext cx="2426400" cy="3561631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>
              <a:defRPr/>
            </a:pPr>
            <a:endParaRPr lang="de-DE" sz="1300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defRPr/>
            </a:pPr>
            <a:r>
              <a:rPr lang="de-DE" sz="1300" b="1" dirty="0" err="1">
                <a:solidFill>
                  <a:schemeClr val="accent2"/>
                </a:solidFill>
                <a:latin typeface="Verdana" pitchFamily="34" charset="0"/>
              </a:rPr>
              <a:t>primary</a:t>
            </a:r>
            <a:r>
              <a:rPr lang="de-DE" sz="13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de-DE" sz="1300" b="1" dirty="0" err="1">
                <a:solidFill>
                  <a:schemeClr val="accent2"/>
                </a:solidFill>
                <a:latin typeface="Verdana" pitchFamily="34" charset="0"/>
              </a:rPr>
              <a:t>beams</a:t>
            </a:r>
            <a:r>
              <a:rPr lang="de-DE" sz="1300" dirty="0">
                <a:solidFill>
                  <a:schemeClr val="accent2"/>
                </a:solidFill>
                <a:latin typeface="Verdana" pitchFamily="34" charset="0"/>
              </a:rPr>
              <a:t>:</a:t>
            </a:r>
          </a:p>
          <a:p>
            <a:pPr>
              <a:defRPr/>
            </a:pPr>
            <a:r>
              <a:rPr lang="en-US" sz="1300" dirty="0">
                <a:solidFill>
                  <a:schemeClr val="accent2"/>
                </a:solidFill>
                <a:latin typeface="Verdana" pitchFamily="34" charset="0"/>
              </a:rPr>
              <a:t>up to 35 </a:t>
            </a:r>
            <a:r>
              <a:rPr lang="en-US" sz="1300" dirty="0" err="1">
                <a:solidFill>
                  <a:schemeClr val="accent2"/>
                </a:solidFill>
                <a:latin typeface="Verdana" pitchFamily="34" charset="0"/>
              </a:rPr>
              <a:t>GeV</a:t>
            </a:r>
            <a:r>
              <a:rPr lang="en-US" sz="1300" dirty="0">
                <a:solidFill>
                  <a:schemeClr val="accent2"/>
                </a:solidFill>
                <a:latin typeface="Verdana" pitchFamily="34" charset="0"/>
              </a:rPr>
              <a:t>/u Uranium</a:t>
            </a:r>
          </a:p>
          <a:p>
            <a:pPr>
              <a:defRPr/>
            </a:pPr>
            <a:r>
              <a:rPr lang="en-US" sz="1300" dirty="0">
                <a:solidFill>
                  <a:schemeClr val="accent2"/>
                </a:solidFill>
                <a:latin typeface="Verdana" pitchFamily="34" charset="0"/>
              </a:rPr>
              <a:t>up to 90 </a:t>
            </a:r>
            <a:r>
              <a:rPr lang="en-US" sz="1300" dirty="0" err="1">
                <a:solidFill>
                  <a:schemeClr val="accent2"/>
                </a:solidFill>
                <a:latin typeface="Verdana" pitchFamily="34" charset="0"/>
              </a:rPr>
              <a:t>GeV</a:t>
            </a:r>
            <a:r>
              <a:rPr lang="en-US" sz="1300" dirty="0">
                <a:solidFill>
                  <a:schemeClr val="accent2"/>
                </a:solidFill>
                <a:latin typeface="Verdana" pitchFamily="34" charset="0"/>
              </a:rPr>
              <a:t>/u Protons</a:t>
            </a:r>
          </a:p>
          <a:p>
            <a:pPr>
              <a:defRPr/>
            </a:pPr>
            <a:endParaRPr lang="en-US" sz="1300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sz="1300" b="1" dirty="0">
                <a:solidFill>
                  <a:schemeClr val="accent2"/>
                </a:solidFill>
                <a:latin typeface="Verdana" pitchFamily="34" charset="0"/>
              </a:rPr>
              <a:t>secondary beams</a:t>
            </a:r>
            <a:r>
              <a:rPr lang="en-US" sz="1300" dirty="0">
                <a:solidFill>
                  <a:schemeClr val="accent2"/>
                </a:solidFill>
                <a:latin typeface="Verdana" pitchFamily="34" charset="0"/>
              </a:rPr>
              <a:t>:</a:t>
            </a:r>
          </a:p>
          <a:p>
            <a:pPr marL="259204" indent="-259204"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schemeClr val="accent2"/>
                </a:solidFill>
                <a:latin typeface="Verdana" pitchFamily="34" charset="0"/>
              </a:rPr>
              <a:t>broad range of radioactive beams</a:t>
            </a:r>
          </a:p>
          <a:p>
            <a:pPr marL="259204" indent="-259204"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schemeClr val="accent2"/>
                </a:solidFill>
                <a:latin typeface="Verdana" pitchFamily="34" charset="0"/>
              </a:rPr>
              <a:t>antiprotons 0 - 30 </a:t>
            </a:r>
            <a:r>
              <a:rPr lang="en-US" sz="1300" dirty="0" err="1">
                <a:solidFill>
                  <a:schemeClr val="accent2"/>
                </a:solidFill>
                <a:latin typeface="Verdana" pitchFamily="34" charset="0"/>
              </a:rPr>
              <a:t>GeV</a:t>
            </a:r>
            <a:endParaRPr lang="en-US" sz="1300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defRPr/>
            </a:pPr>
            <a:endParaRPr lang="en-US" sz="1300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sz="1300" b="1" dirty="0">
                <a:solidFill>
                  <a:schemeClr val="accent2"/>
                </a:solidFill>
                <a:latin typeface="Verdana" pitchFamily="34" charset="0"/>
              </a:rPr>
              <a:t>storage and cooler rings</a:t>
            </a:r>
            <a:r>
              <a:rPr lang="en-US" sz="1300" dirty="0">
                <a:solidFill>
                  <a:schemeClr val="accent2"/>
                </a:solidFill>
                <a:latin typeface="Verdana" pitchFamily="34" charset="0"/>
              </a:rPr>
              <a:t>:</a:t>
            </a:r>
          </a:p>
          <a:p>
            <a:pPr marL="259204" indent="-259204"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schemeClr val="accent2"/>
                </a:solidFill>
                <a:latin typeface="Verdana" pitchFamily="34" charset="0"/>
              </a:rPr>
              <a:t>radioactive beams</a:t>
            </a:r>
          </a:p>
          <a:p>
            <a:pPr marL="259204" indent="-259204">
              <a:buFont typeface="Arial" pitchFamily="34" charset="0"/>
              <a:buChar char="•"/>
              <a:defRPr/>
            </a:pPr>
            <a:r>
              <a:rPr lang="en-US" sz="1300" dirty="0">
                <a:solidFill>
                  <a:schemeClr val="accent2"/>
                </a:solidFill>
                <a:latin typeface="Verdana" pitchFamily="34" charset="0"/>
              </a:rPr>
              <a:t>10</a:t>
            </a:r>
            <a:r>
              <a:rPr lang="en-US" sz="1300" baseline="30000" dirty="0">
                <a:solidFill>
                  <a:schemeClr val="accent2"/>
                </a:solidFill>
                <a:latin typeface="Verdana" pitchFamily="34" charset="0"/>
              </a:rPr>
              <a:t>11</a:t>
            </a:r>
            <a:r>
              <a:rPr lang="en-US" sz="1300" dirty="0">
                <a:solidFill>
                  <a:schemeClr val="accent2"/>
                </a:solidFill>
                <a:latin typeface="Verdana" pitchFamily="34" charset="0"/>
              </a:rPr>
              <a:t> stored and cooled 0.8 - 14.5 </a:t>
            </a:r>
            <a:r>
              <a:rPr lang="en-US" sz="1300" dirty="0" err="1">
                <a:solidFill>
                  <a:schemeClr val="accent2"/>
                </a:solidFill>
                <a:latin typeface="Verdana" pitchFamily="34" charset="0"/>
              </a:rPr>
              <a:t>GeV</a:t>
            </a:r>
            <a:r>
              <a:rPr lang="en-US" sz="1300" dirty="0">
                <a:solidFill>
                  <a:schemeClr val="accent2"/>
                </a:solidFill>
                <a:latin typeface="Verdana" pitchFamily="34" charset="0"/>
              </a:rPr>
              <a:t> antiprotons</a:t>
            </a:r>
            <a:endParaRPr lang="de-DE" sz="1300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defRPr/>
            </a:pPr>
            <a:endParaRPr lang="de-DE" dirty="0">
              <a:solidFill>
                <a:schemeClr val="accent2"/>
              </a:solidFill>
              <a:latin typeface="Verdana" pitchFamily="34" charset="0"/>
            </a:endParaRPr>
          </a:p>
        </p:txBody>
      </p:sp>
      <p:grpSp>
        <p:nvGrpSpPr>
          <p:cNvPr id="4102" name="Gruppieren 12"/>
          <p:cNvGrpSpPr>
            <a:grpSpLocks/>
          </p:cNvGrpSpPr>
          <p:nvPr/>
        </p:nvGrpSpPr>
        <p:grpSpPr bwMode="auto">
          <a:xfrm>
            <a:off x="426240" y="3886962"/>
            <a:ext cx="748800" cy="330778"/>
            <a:chOff x="8352680" y="5039533"/>
            <a:chExt cx="914400" cy="365801"/>
          </a:xfrm>
        </p:grpSpPr>
        <p:grpSp>
          <p:nvGrpSpPr>
            <p:cNvPr id="4104" name="Gruppieren 10"/>
            <p:cNvGrpSpPr>
              <a:grpSpLocks/>
            </p:cNvGrpSpPr>
            <p:nvPr/>
          </p:nvGrpSpPr>
          <p:grpSpPr bwMode="auto">
            <a:xfrm>
              <a:off x="8352680" y="5039533"/>
              <a:ext cx="914400" cy="219772"/>
              <a:chOff x="8352680" y="5039533"/>
              <a:chExt cx="914400" cy="219772"/>
            </a:xfrm>
          </p:grpSpPr>
          <p:cxnSp>
            <p:nvCxnSpPr>
              <p:cNvPr id="4106" name="Gerade Verbindung 6"/>
              <p:cNvCxnSpPr>
                <a:cxnSpLocks noChangeShapeType="1"/>
              </p:cNvCxnSpPr>
              <p:nvPr/>
            </p:nvCxnSpPr>
            <p:spPr bwMode="auto">
              <a:xfrm>
                <a:off x="8352680" y="5147989"/>
                <a:ext cx="914400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7" name="Gerade Verbindung 9"/>
              <p:cNvCxnSpPr>
                <a:cxnSpLocks noChangeShapeType="1"/>
              </p:cNvCxnSpPr>
              <p:nvPr/>
            </p:nvCxnSpPr>
            <p:spPr bwMode="auto">
              <a:xfrm>
                <a:off x="8352680" y="5039533"/>
                <a:ext cx="0" cy="216024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8" name="Gerade Verbindung 13"/>
              <p:cNvCxnSpPr>
                <a:cxnSpLocks noChangeShapeType="1"/>
              </p:cNvCxnSpPr>
              <p:nvPr/>
            </p:nvCxnSpPr>
            <p:spPr bwMode="auto">
              <a:xfrm>
                <a:off x="9267080" y="5043281"/>
                <a:ext cx="0" cy="216024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105" name="Textfeld 11"/>
            <p:cNvSpPr txBox="1">
              <a:spLocks noChangeArrowheads="1"/>
            </p:cNvSpPr>
            <p:nvPr/>
          </p:nvSpPr>
          <p:spPr bwMode="auto">
            <a:xfrm>
              <a:off x="8532400" y="5150062"/>
              <a:ext cx="632669" cy="255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900">
                  <a:latin typeface="Verdana" pitchFamily="34" charset="0"/>
                </a:rPr>
                <a:t>100m</a:t>
              </a:r>
              <a:endParaRPr lang="en-US" altLang="de-DE" sz="900">
                <a:latin typeface="Verdana" pitchFamily="34" charset="0"/>
              </a:endParaRPr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5421601" y="5125351"/>
            <a:ext cx="3591360" cy="1930415"/>
          </a:xfrm>
          <a:prstGeom prst="rect">
            <a:avLst/>
          </a:prstGeom>
          <a:noFill/>
        </p:spPr>
        <p:txBody>
          <a:bodyPr lIns="82945" tIns="41473" rIns="82945" bIns="41473">
            <a:spAutoFit/>
          </a:bodyPr>
          <a:lstStyle/>
          <a:p>
            <a:pPr marL="259204" indent="-259204">
              <a:buFont typeface="Arial" pitchFamily="34" charset="0"/>
              <a:buChar char="•"/>
              <a:defRPr/>
            </a:pPr>
            <a:r>
              <a:rPr lang="de-DE" dirty="0" err="1">
                <a:solidFill>
                  <a:schemeClr val="tx2"/>
                </a:solidFill>
                <a:latin typeface="Verdana" pitchFamily="34" charset="0"/>
              </a:rPr>
              <a:t>very</a:t>
            </a:r>
            <a:r>
              <a:rPr lang="de-DE" dirty="0">
                <a:solidFill>
                  <a:schemeClr val="tx2"/>
                </a:solidFill>
                <a:latin typeface="Verdana" pitchFamily="34" charset="0"/>
              </a:rPr>
              <a:t> high </a:t>
            </a:r>
            <a:r>
              <a:rPr lang="de-DE" dirty="0" err="1">
                <a:solidFill>
                  <a:schemeClr val="tx2"/>
                </a:solidFill>
                <a:latin typeface="Verdana" pitchFamily="34" charset="0"/>
              </a:rPr>
              <a:t>diversity</a:t>
            </a:r>
            <a:endParaRPr lang="de-DE" dirty="0">
              <a:solidFill>
                <a:schemeClr val="tx2"/>
              </a:solidFill>
              <a:latin typeface="Verdana" pitchFamily="34" charset="0"/>
            </a:endParaRPr>
          </a:p>
          <a:p>
            <a:pPr marL="259204" indent="-259204">
              <a:buFont typeface="Arial" pitchFamily="34" charset="0"/>
              <a:buChar char="•"/>
              <a:defRPr/>
            </a:pPr>
            <a:r>
              <a:rPr lang="de-DE" dirty="0">
                <a:solidFill>
                  <a:schemeClr val="tx2"/>
                </a:solidFill>
                <a:latin typeface="Verdana" pitchFamily="34" charset="0"/>
              </a:rPr>
              <a:t>all </a:t>
            </a:r>
            <a:r>
              <a:rPr lang="de-DE" dirty="0" err="1">
                <a:solidFill>
                  <a:schemeClr val="tx2"/>
                </a:solidFill>
                <a:latin typeface="Verdana" pitchFamily="34" charset="0"/>
              </a:rPr>
              <a:t>elements</a:t>
            </a:r>
            <a:r>
              <a:rPr lang="de-DE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de-DE" dirty="0" err="1">
                <a:solidFill>
                  <a:schemeClr val="tx2"/>
                </a:solidFill>
                <a:latin typeface="Verdana" pitchFamily="34" charset="0"/>
              </a:rPr>
              <a:t>from</a:t>
            </a:r>
            <a:r>
              <a:rPr lang="de-DE" dirty="0">
                <a:solidFill>
                  <a:schemeClr val="tx2"/>
                </a:solidFill>
                <a:latin typeface="Verdana" pitchFamily="34" charset="0"/>
              </a:rPr>
              <a:t> p </a:t>
            </a:r>
            <a:r>
              <a:rPr lang="de-DE" dirty="0" err="1">
                <a:solidFill>
                  <a:schemeClr val="tx2"/>
                </a:solidFill>
                <a:latin typeface="Verdana" pitchFamily="34" charset="0"/>
              </a:rPr>
              <a:t>to</a:t>
            </a:r>
            <a:r>
              <a:rPr lang="de-DE" dirty="0">
                <a:solidFill>
                  <a:schemeClr val="tx2"/>
                </a:solidFill>
                <a:latin typeface="Verdana" pitchFamily="34" charset="0"/>
              </a:rPr>
              <a:t> U</a:t>
            </a:r>
          </a:p>
          <a:p>
            <a:pPr marL="259204" indent="-259204">
              <a:buFont typeface="Arial" pitchFamily="34" charset="0"/>
              <a:buChar char="•"/>
              <a:defRPr/>
            </a:pPr>
            <a:r>
              <a:rPr lang="de-DE" dirty="0" smtClean="0">
                <a:solidFill>
                  <a:schemeClr val="tx2"/>
                </a:solidFill>
                <a:latin typeface="Verdana" pitchFamily="34" charset="0"/>
              </a:rPr>
              <a:t>10 </a:t>
            </a:r>
            <a:r>
              <a:rPr lang="de-DE" dirty="0" err="1">
                <a:solidFill>
                  <a:schemeClr val="tx2"/>
                </a:solidFill>
                <a:latin typeface="Verdana" pitchFamily="34" charset="0"/>
              </a:rPr>
              <a:t>new</a:t>
            </a:r>
            <a:r>
              <a:rPr lang="de-DE" dirty="0">
                <a:solidFill>
                  <a:schemeClr val="tx2"/>
                </a:solidFill>
                <a:latin typeface="Verdana" pitchFamily="34" charset="0"/>
              </a:rPr>
              <a:t> large </a:t>
            </a:r>
            <a:r>
              <a:rPr lang="de-DE" dirty="0" err="1">
                <a:solidFill>
                  <a:schemeClr val="tx2"/>
                </a:solidFill>
                <a:latin typeface="Verdana" pitchFamily="34" charset="0"/>
              </a:rPr>
              <a:t>facilities</a:t>
            </a:r>
            <a:endParaRPr lang="de-DE" dirty="0">
              <a:solidFill>
                <a:schemeClr val="tx2"/>
              </a:solidFill>
              <a:latin typeface="Verdana" pitchFamily="34" charset="0"/>
            </a:endParaRPr>
          </a:p>
          <a:p>
            <a:pPr marL="259204" indent="-259204">
              <a:buFont typeface="Arial" pitchFamily="34" charset="0"/>
              <a:buChar char="•"/>
              <a:defRPr/>
            </a:pPr>
            <a:r>
              <a:rPr lang="de-DE" dirty="0">
                <a:solidFill>
                  <a:schemeClr val="tx2"/>
                </a:solidFill>
                <a:latin typeface="Verdana" pitchFamily="34" charset="0"/>
              </a:rPr>
              <a:t>parallel beam </a:t>
            </a:r>
            <a:r>
              <a:rPr lang="de-DE" dirty="0" err="1">
                <a:solidFill>
                  <a:schemeClr val="tx2"/>
                </a:solidFill>
                <a:latin typeface="Verdana" pitchFamily="34" charset="0"/>
              </a:rPr>
              <a:t>operation</a:t>
            </a:r>
            <a:endParaRPr lang="de-DE" dirty="0">
              <a:solidFill>
                <a:schemeClr val="tx2"/>
              </a:solidFill>
              <a:latin typeface="Verdana" pitchFamily="34" charset="0"/>
            </a:endParaRPr>
          </a:p>
          <a:p>
            <a:pPr marL="259204" indent="-259204">
              <a:buFont typeface="Arial" pitchFamily="34" charset="0"/>
              <a:buChar char="•"/>
              <a:defRPr/>
            </a:pPr>
            <a:endParaRPr lang="de-DE" sz="1500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defRPr/>
            </a:pPr>
            <a:endParaRPr lang="en-US" sz="1500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7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FAIR BI </a:t>
            </a:r>
            <a:r>
              <a:rPr lang="de-DE" dirty="0" err="1"/>
              <a:t>Particle</a:t>
            </a:r>
            <a:r>
              <a:rPr lang="de-DE" dirty="0"/>
              <a:t> </a:t>
            </a:r>
            <a:r>
              <a:rPr lang="de-DE" dirty="0" err="1"/>
              <a:t>Detector</a:t>
            </a:r>
            <a:r>
              <a:rPr lang="de-DE" dirty="0"/>
              <a:t> </a:t>
            </a:r>
            <a:r>
              <a:rPr lang="de-DE" dirty="0" err="1"/>
              <a:t>Readout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pic>
        <p:nvPicPr>
          <p:cNvPr id="9220" name="Picture 4" descr="SIS8980 phot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493" y="1775425"/>
            <a:ext cx="2770505" cy="400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260882" y="1965672"/>
            <a:ext cx="5935980" cy="32316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Struck </a:t>
            </a:r>
            <a:r>
              <a:rPr lang="de-DE" sz="2400" b="1" dirty="0" smtClean="0">
                <a:solidFill>
                  <a:schemeClr val="tx2"/>
                </a:solidFill>
              </a:rPr>
              <a:t>Innovative Systeme SIS8980</a:t>
            </a:r>
            <a:endParaRPr lang="de-D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MTCA.4 </a:t>
            </a:r>
            <a:r>
              <a:rPr lang="de-DE" dirty="0"/>
              <a:t>RTM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16 </a:t>
            </a:r>
            <a:r>
              <a:rPr lang="de-DE" dirty="0" err="1"/>
              <a:t>Discriminator</a:t>
            </a:r>
            <a:r>
              <a:rPr lang="de-DE" dirty="0"/>
              <a:t> Inputs, Connector Type </a:t>
            </a:r>
            <a:r>
              <a:rPr lang="de-DE" dirty="0" smtClean="0"/>
              <a:t>MMCX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Leading</a:t>
            </a:r>
            <a:r>
              <a:rPr lang="de-DE" dirty="0" smtClean="0"/>
              <a:t> </a:t>
            </a:r>
            <a:r>
              <a:rPr lang="de-DE" dirty="0"/>
              <a:t>Edge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50 </a:t>
            </a:r>
            <a:r>
              <a:rPr lang="de-DE" dirty="0"/>
              <a:t>Ohm +/- 1% DC Inputs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14 </a:t>
            </a:r>
            <a:r>
              <a:rPr lang="de-DE" dirty="0"/>
              <a:t>Bit </a:t>
            </a:r>
            <a:r>
              <a:rPr lang="de-DE" dirty="0" err="1"/>
              <a:t>Threshold</a:t>
            </a:r>
            <a:r>
              <a:rPr lang="de-DE" dirty="0"/>
              <a:t> DAC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Channel, 0,4 mV/</a:t>
            </a:r>
            <a:r>
              <a:rPr lang="de-DE" dirty="0" err="1"/>
              <a:t>Step</a:t>
            </a:r>
            <a:r>
              <a:rPr lang="de-DE" dirty="0"/>
              <a:t>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16 </a:t>
            </a:r>
            <a:r>
              <a:rPr lang="de-DE" dirty="0"/>
              <a:t>Outputs </a:t>
            </a:r>
            <a:r>
              <a:rPr lang="de-DE" dirty="0" err="1"/>
              <a:t>with</a:t>
            </a:r>
            <a:r>
              <a:rPr lang="de-DE" dirty="0"/>
              <a:t> NIM Level, Connector Type </a:t>
            </a:r>
            <a:r>
              <a:rPr lang="de-DE" dirty="0" smtClean="0"/>
              <a:t>MMCX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Programmable</a:t>
            </a:r>
            <a:r>
              <a:rPr lang="de-DE" dirty="0" smtClean="0"/>
              <a:t> </a:t>
            </a:r>
            <a:r>
              <a:rPr lang="de-DE" dirty="0"/>
              <a:t>Pulse </a:t>
            </a:r>
            <a:r>
              <a:rPr lang="de-DE" dirty="0" err="1"/>
              <a:t>Length</a:t>
            </a:r>
            <a:r>
              <a:rPr lang="de-DE" dirty="0"/>
              <a:t> 10 </a:t>
            </a:r>
            <a:r>
              <a:rPr lang="de-DE" dirty="0" err="1"/>
              <a:t>ns</a:t>
            </a:r>
            <a:r>
              <a:rPr lang="de-DE" dirty="0"/>
              <a:t> - 250 </a:t>
            </a:r>
            <a:r>
              <a:rPr lang="de-DE" dirty="0" err="1"/>
              <a:t>ns</a:t>
            </a:r>
            <a:r>
              <a:rPr lang="de-DE" dirty="0"/>
              <a:t>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16 </a:t>
            </a:r>
            <a:r>
              <a:rPr lang="de-DE" dirty="0"/>
              <a:t>Front Panel Channel </a:t>
            </a:r>
            <a:r>
              <a:rPr lang="de-DE" dirty="0" err="1"/>
              <a:t>Activity</a:t>
            </a:r>
            <a:r>
              <a:rPr lang="de-DE" dirty="0"/>
              <a:t> LEDs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MMC </a:t>
            </a:r>
            <a:r>
              <a:rPr lang="de-DE" dirty="0"/>
              <a:t>1.0 </a:t>
            </a:r>
            <a:r>
              <a:rPr lang="de-DE" dirty="0" err="1"/>
              <a:t>compatible</a:t>
            </a:r>
            <a:r>
              <a:rPr lang="de-DE" dirty="0"/>
              <a:t>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Zone </a:t>
            </a:r>
            <a:r>
              <a:rPr lang="de-DE" dirty="0"/>
              <a:t>3 </a:t>
            </a:r>
            <a:r>
              <a:rPr lang="de-DE" dirty="0" err="1"/>
              <a:t>class</a:t>
            </a:r>
            <a:r>
              <a:rPr lang="de-DE" dirty="0"/>
              <a:t> D1.1 </a:t>
            </a:r>
            <a:r>
              <a:rPr lang="de-DE" dirty="0" err="1"/>
              <a:t>compatible</a:t>
            </a:r>
            <a:endParaRPr lang="de-DE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3242149" y="5416034"/>
            <a:ext cx="5771773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b="1" dirty="0" err="1" smtClean="0">
                <a:solidFill>
                  <a:srgbClr val="C00000"/>
                </a:solidFill>
              </a:rPr>
              <a:t>Thanks</a:t>
            </a:r>
            <a:r>
              <a:rPr lang="de-DE" b="1" dirty="0" smtClean="0">
                <a:solidFill>
                  <a:srgbClr val="C00000"/>
                </a:solidFill>
              </a:rPr>
              <a:t> </a:t>
            </a:r>
            <a:r>
              <a:rPr lang="de-DE" b="1" dirty="0" err="1" smtClean="0">
                <a:solidFill>
                  <a:srgbClr val="C00000"/>
                </a:solidFill>
              </a:rPr>
              <a:t>to</a:t>
            </a:r>
            <a:r>
              <a:rPr lang="de-DE" b="1" dirty="0" smtClean="0">
                <a:solidFill>
                  <a:srgbClr val="C00000"/>
                </a:solidFill>
              </a:rPr>
              <a:t> Matthias Kirsch </a:t>
            </a:r>
            <a:r>
              <a:rPr lang="de-DE" b="1" dirty="0" err="1" smtClean="0">
                <a:solidFill>
                  <a:srgbClr val="C00000"/>
                </a:solidFill>
              </a:rPr>
              <a:t>and</a:t>
            </a:r>
            <a:r>
              <a:rPr lang="de-DE" b="1" dirty="0" smtClean="0">
                <a:solidFill>
                  <a:srgbClr val="C00000"/>
                </a:solidFill>
              </a:rPr>
              <a:t> Tino </a:t>
            </a:r>
            <a:r>
              <a:rPr lang="de-DE" b="1" dirty="0" err="1" smtClean="0">
                <a:solidFill>
                  <a:srgbClr val="C00000"/>
                </a:solidFill>
              </a:rPr>
              <a:t>Häupke</a:t>
            </a:r>
            <a:r>
              <a:rPr lang="de-DE" b="1" dirty="0" smtClean="0">
                <a:solidFill>
                  <a:srgbClr val="C00000"/>
                </a:solidFill>
              </a:rPr>
              <a:t>, SIS !!</a:t>
            </a:r>
          </a:p>
        </p:txBody>
      </p:sp>
    </p:spTree>
    <p:extLst>
      <p:ext uri="{BB962C8B-B14F-4D97-AF65-F5344CB8AC3E}">
        <p14:creationId xmlns:p14="http://schemas.microsoft.com/office/powerpoint/2010/main" val="156165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300480" y="2843213"/>
            <a:ext cx="6553200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solidFill>
                  <a:schemeClr val="tx1"/>
                </a:solidFill>
                <a:latin typeface="Verdana" pitchFamily="34" charset="0"/>
              </a:rPr>
              <a:t>The End</a:t>
            </a:r>
          </a:p>
          <a:p>
            <a:pPr algn="ctr">
              <a:defRPr/>
            </a:pPr>
            <a:r>
              <a:rPr lang="de-DE" sz="2400" dirty="0" err="1">
                <a:solidFill>
                  <a:srgbClr val="C00000"/>
                </a:solidFill>
                <a:latin typeface="Verdana" pitchFamily="34" charset="0"/>
              </a:rPr>
              <a:t>Thank</a:t>
            </a:r>
            <a:r>
              <a:rPr lang="de-DE" sz="2400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Verdana" pitchFamily="34" charset="0"/>
              </a:rPr>
              <a:t>you</a:t>
            </a:r>
            <a:r>
              <a:rPr lang="de-DE" sz="2400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Verdana" pitchFamily="34" charset="0"/>
              </a:rPr>
              <a:t>for</a:t>
            </a:r>
            <a:r>
              <a:rPr lang="de-DE" sz="2400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Verdana" pitchFamily="34" charset="0"/>
              </a:rPr>
              <a:t>your</a:t>
            </a:r>
            <a:r>
              <a:rPr lang="de-DE" sz="2400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Verdana" pitchFamily="34" charset="0"/>
              </a:rPr>
              <a:t>attention</a:t>
            </a:r>
            <a:r>
              <a:rPr lang="de-DE" sz="2400" dirty="0">
                <a:solidFill>
                  <a:srgbClr val="C00000"/>
                </a:solidFill>
                <a:latin typeface="Verdana" pitchFamily="34" charset="0"/>
              </a:rPr>
              <a:t> !</a:t>
            </a:r>
          </a:p>
          <a:p>
            <a:pPr algn="ctr">
              <a:defRPr/>
            </a:pPr>
            <a:endParaRPr lang="de-DE" dirty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de-DE" sz="2800" dirty="0" err="1">
                <a:solidFill>
                  <a:srgbClr val="002060"/>
                </a:solidFill>
                <a:latin typeface="Verdana" pitchFamily="34" charset="0"/>
              </a:rPr>
              <a:t>Questions</a:t>
            </a:r>
            <a:r>
              <a:rPr lang="de-DE" sz="2800" dirty="0">
                <a:solidFill>
                  <a:srgbClr val="002060"/>
                </a:solidFill>
                <a:latin typeface="Verdana" pitchFamily="34" charset="0"/>
              </a:rPr>
              <a:t>? </a:t>
            </a:r>
            <a:endParaRPr lang="en-US" sz="28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0017"/>
            <a:ext cx="6242342" cy="80733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22</a:t>
            </a:fld>
            <a:endParaRPr lang="de-DE"/>
          </a:p>
        </p:txBody>
      </p:sp>
      <p:sp>
        <p:nvSpPr>
          <p:cNvPr id="9" name="Rectangle 78"/>
          <p:cNvSpPr>
            <a:spLocks noChangeArrowheads="1"/>
          </p:cNvSpPr>
          <p:nvPr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152400" y="152400"/>
            <a:ext cx="9144000" cy="1958975"/>
          </a:xfrm>
          <a:prstGeom prst="rect">
            <a:avLst/>
          </a:prstGeom>
          <a:solidFill>
            <a:schemeClr val="bg1">
              <a:alpha val="35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ea typeface="+mn-ea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300480" y="2843213"/>
            <a:ext cx="6553200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>
                <a:solidFill>
                  <a:schemeClr val="tx1"/>
                </a:solidFill>
                <a:latin typeface="Verdana" pitchFamily="34" charset="0"/>
              </a:rPr>
              <a:t>The End</a:t>
            </a:r>
          </a:p>
          <a:p>
            <a:pPr algn="ctr">
              <a:defRPr/>
            </a:pPr>
            <a:r>
              <a:rPr lang="de-DE" sz="2400" dirty="0" err="1">
                <a:solidFill>
                  <a:srgbClr val="C00000"/>
                </a:solidFill>
                <a:latin typeface="Verdana" pitchFamily="34" charset="0"/>
              </a:rPr>
              <a:t>Thank</a:t>
            </a:r>
            <a:r>
              <a:rPr lang="de-DE" sz="2400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Verdana" pitchFamily="34" charset="0"/>
              </a:rPr>
              <a:t>you</a:t>
            </a:r>
            <a:r>
              <a:rPr lang="de-DE" sz="2400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Verdana" pitchFamily="34" charset="0"/>
              </a:rPr>
              <a:t>for</a:t>
            </a:r>
            <a:r>
              <a:rPr lang="de-DE" sz="2400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Verdana" pitchFamily="34" charset="0"/>
              </a:rPr>
              <a:t>your</a:t>
            </a:r>
            <a:r>
              <a:rPr lang="de-DE" sz="2400" dirty="0">
                <a:solidFill>
                  <a:srgbClr val="C00000"/>
                </a:solidFill>
                <a:latin typeface="Verdana" pitchFamily="34" charset="0"/>
              </a:rPr>
              <a:t> </a:t>
            </a:r>
            <a:r>
              <a:rPr lang="de-DE" sz="2400" dirty="0" err="1">
                <a:solidFill>
                  <a:srgbClr val="C00000"/>
                </a:solidFill>
                <a:latin typeface="Verdana" pitchFamily="34" charset="0"/>
              </a:rPr>
              <a:t>attention</a:t>
            </a:r>
            <a:r>
              <a:rPr lang="de-DE" sz="2400" dirty="0">
                <a:solidFill>
                  <a:srgbClr val="C00000"/>
                </a:solidFill>
                <a:latin typeface="Verdana" pitchFamily="34" charset="0"/>
              </a:rPr>
              <a:t> !</a:t>
            </a:r>
          </a:p>
          <a:p>
            <a:pPr algn="ctr">
              <a:defRPr/>
            </a:pPr>
            <a:endParaRPr lang="de-DE" dirty="0">
              <a:solidFill>
                <a:schemeClr val="tx1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de-DE" sz="2800" dirty="0" err="1">
                <a:solidFill>
                  <a:srgbClr val="002060"/>
                </a:solidFill>
                <a:latin typeface="Verdana" pitchFamily="34" charset="0"/>
              </a:rPr>
              <a:t>Questions</a:t>
            </a:r>
            <a:r>
              <a:rPr lang="de-DE" sz="2800" dirty="0">
                <a:solidFill>
                  <a:srgbClr val="002060"/>
                </a:solidFill>
                <a:latin typeface="Verdana" pitchFamily="34" charset="0"/>
              </a:rPr>
              <a:t>? </a:t>
            </a:r>
            <a:endParaRPr lang="en-US" sz="2800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" y="1960274"/>
            <a:ext cx="8997104" cy="362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09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de-DE" dirty="0" smtClean="0"/>
              <a:t>FAIR in short</a:t>
            </a:r>
            <a:br>
              <a:rPr lang="en-US" altLang="de-DE" dirty="0" smtClean="0"/>
            </a:br>
            <a:r>
              <a:rPr lang="en-US" altLang="de-DE" dirty="0" smtClean="0"/>
              <a:t>(Facility for Antiproton and Ion Research)</a:t>
            </a:r>
          </a:p>
        </p:txBody>
      </p:sp>
      <p:sp>
        <p:nvSpPr>
          <p:cNvPr id="5123" name="Textfeld 1"/>
          <p:cNvSpPr txBox="1">
            <a:spLocks noChangeArrowheads="1"/>
          </p:cNvSpPr>
          <p:nvPr/>
        </p:nvSpPr>
        <p:spPr bwMode="auto">
          <a:xfrm>
            <a:off x="422565" y="6069715"/>
            <a:ext cx="2359264" cy="36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de-DE" altLang="de-DE" dirty="0">
                <a:solidFill>
                  <a:schemeClr val="accent2"/>
                </a:solidFill>
                <a:latin typeface="Verdana" pitchFamily="34" charset="0"/>
              </a:rPr>
              <a:t>www.fair-center.eu</a:t>
            </a:r>
            <a:endParaRPr lang="en-US" altLang="de-DE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1620" y="1275499"/>
            <a:ext cx="8939040" cy="3011481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</a:bodyPr>
          <a:lstStyle/>
          <a:p>
            <a:pPr marL="358775" indent="-35877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de-DE" sz="1600" b="1" dirty="0">
                <a:solidFill>
                  <a:schemeClr val="accent1"/>
                </a:solidFill>
              </a:rPr>
              <a:t>HEBT, Super FRS, CR, p-</a:t>
            </a:r>
            <a:r>
              <a:rPr lang="en-US" altLang="de-DE" sz="1600" b="1" dirty="0" err="1">
                <a:solidFill>
                  <a:schemeClr val="accent1"/>
                </a:solidFill>
              </a:rPr>
              <a:t>Linac</a:t>
            </a:r>
            <a:r>
              <a:rPr lang="en-US" altLang="de-DE" sz="1600" b="1" dirty="0">
                <a:solidFill>
                  <a:schemeClr val="accent1"/>
                </a:solidFill>
              </a:rPr>
              <a:t>, SIS100, </a:t>
            </a:r>
            <a:r>
              <a:rPr lang="en-US" altLang="de-DE" sz="1600" b="1" dirty="0" err="1">
                <a:solidFill>
                  <a:schemeClr val="accent1"/>
                </a:solidFill>
              </a:rPr>
              <a:t>pBar</a:t>
            </a:r>
            <a:r>
              <a:rPr lang="en-US" altLang="de-DE" sz="1600" b="1" dirty="0">
                <a:solidFill>
                  <a:schemeClr val="accent1"/>
                </a:solidFill>
              </a:rPr>
              <a:t> Target, HESR (later: NESR, SIS300, RESR</a:t>
            </a:r>
            <a:r>
              <a:rPr lang="en-US" altLang="de-DE" sz="1600" b="1" dirty="0" smtClean="0">
                <a:solidFill>
                  <a:schemeClr val="accent1"/>
                </a:solidFill>
              </a:rPr>
              <a:t>)</a:t>
            </a:r>
          </a:p>
          <a:p>
            <a:pPr marL="358775" indent="-358775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de-DE" sz="1600" b="1" dirty="0" smtClean="0">
              <a:solidFill>
                <a:schemeClr val="accent1"/>
              </a:solidFill>
            </a:endParaRPr>
          </a:p>
          <a:p>
            <a:pPr marL="358775" indent="-35877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de-DE" sz="1600" b="1" dirty="0" smtClean="0">
                <a:solidFill>
                  <a:schemeClr val="accent1"/>
                </a:solidFill>
              </a:rPr>
              <a:t>Scientific experimental </a:t>
            </a:r>
            <a:r>
              <a:rPr lang="en-US" altLang="de-DE" sz="1600" b="1" dirty="0">
                <a:solidFill>
                  <a:schemeClr val="accent1"/>
                </a:solidFill>
              </a:rPr>
              <a:t>c</a:t>
            </a:r>
            <a:r>
              <a:rPr lang="en-US" altLang="de-DE" sz="1600" b="1" dirty="0" smtClean="0">
                <a:solidFill>
                  <a:schemeClr val="accent1"/>
                </a:solidFill>
              </a:rPr>
              <a:t>ollaborations: APPA, PANDA, NUSTAR and CBM</a:t>
            </a:r>
          </a:p>
          <a:p>
            <a:pPr marL="358775" indent="-358775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de-DE" sz="1600" b="1" dirty="0">
              <a:solidFill>
                <a:schemeClr val="accent1"/>
              </a:solidFill>
            </a:endParaRPr>
          </a:p>
          <a:p>
            <a:pPr marL="358775" indent="-35877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de-DE" sz="1600" b="1" dirty="0" smtClean="0">
                <a:solidFill>
                  <a:schemeClr val="accent1"/>
                </a:solidFill>
              </a:rPr>
              <a:t>First beam in 2022 after delay and cost increase (civil construction)</a:t>
            </a:r>
          </a:p>
          <a:p>
            <a:pPr marL="358775" indent="-358775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de-DE" sz="1600" b="1" dirty="0">
              <a:solidFill>
                <a:schemeClr val="accent1"/>
              </a:solidFill>
            </a:endParaRPr>
          </a:p>
          <a:p>
            <a:pPr marL="358775" indent="-35877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de-DE" sz="1600" b="1" dirty="0" smtClean="0">
                <a:solidFill>
                  <a:schemeClr val="accent1"/>
                </a:solidFill>
              </a:rPr>
              <a:t>10 Member states</a:t>
            </a:r>
          </a:p>
          <a:p>
            <a:pPr marL="358775" indent="-358775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de-DE" sz="1600" b="1" dirty="0">
              <a:solidFill>
                <a:schemeClr val="accent1"/>
              </a:solidFill>
            </a:endParaRPr>
          </a:p>
          <a:p>
            <a:pPr marL="358775" indent="-35877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de-DE" sz="1600" b="1" dirty="0" smtClean="0">
                <a:solidFill>
                  <a:schemeClr val="accent1"/>
                </a:solidFill>
              </a:rPr>
              <a:t>Total cost of ~1.6 Billion € (German funds ~70%)</a:t>
            </a:r>
          </a:p>
          <a:p>
            <a:pPr marL="609600" indent="-609600">
              <a:lnSpc>
                <a:spcPct val="90000"/>
              </a:lnSpc>
            </a:pPr>
            <a:endParaRPr lang="en-US" altLang="de-DE" sz="1400" b="1" dirty="0">
              <a:solidFill>
                <a:schemeClr val="accent1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en-US" altLang="de-DE" sz="1400" b="1" dirty="0">
              <a:solidFill>
                <a:schemeClr val="accent1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de-DE" altLang="de-DE" sz="1050" dirty="0">
              <a:solidFill>
                <a:schemeClr val="accent2"/>
              </a:solidFill>
            </a:endParaRPr>
          </a:p>
          <a:p>
            <a:pPr>
              <a:defRPr/>
            </a:pPr>
            <a:endParaRPr lang="de-DE" sz="1300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defRPr/>
            </a:pPr>
            <a:endParaRPr lang="en-US" sz="1300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386" y="3121410"/>
            <a:ext cx="2454085" cy="333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950" y="3806162"/>
            <a:ext cx="3577908" cy="218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2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40017"/>
            <a:ext cx="6242342" cy="80733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6" name="Rectangle 3">
            <a:hlinkClick r:id="rId2" tooltip="Seite 43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9" name="Picture 5" descr="http://www.fair-center.de/fileadmin/fair/pr/aerial_photos/150422_FAIR-aerial-view_Till_Middelhauve_929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69624" y="1"/>
            <a:ext cx="10394348" cy="692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smtClean="0"/>
              <a:t>FAIR Beam Instrumentation in short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51620" y="1275499"/>
            <a:ext cx="8626620" cy="6003069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</a:bodyPr>
          <a:lstStyle/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altLang="de-DE" dirty="0">
                <a:solidFill>
                  <a:schemeClr val="tx2"/>
                </a:solidFill>
              </a:rPr>
              <a:t>24 different </a:t>
            </a:r>
            <a:r>
              <a:rPr lang="de-DE" altLang="de-DE" dirty="0" err="1">
                <a:solidFill>
                  <a:schemeClr val="tx2"/>
                </a:solidFill>
              </a:rPr>
              <a:t>types</a:t>
            </a:r>
            <a:r>
              <a:rPr lang="de-DE" altLang="de-DE" dirty="0">
                <a:solidFill>
                  <a:schemeClr val="tx2"/>
                </a:solidFill>
              </a:rPr>
              <a:t> </a:t>
            </a:r>
            <a:r>
              <a:rPr lang="de-DE" altLang="de-DE" dirty="0" err="1">
                <a:solidFill>
                  <a:schemeClr val="tx2"/>
                </a:solidFill>
              </a:rPr>
              <a:t>of</a:t>
            </a:r>
            <a:r>
              <a:rPr lang="de-DE" altLang="de-DE" dirty="0">
                <a:solidFill>
                  <a:schemeClr val="tx2"/>
                </a:solidFill>
              </a:rPr>
              <a:t> Beam Instrumentation </a:t>
            </a:r>
            <a:r>
              <a:rPr lang="de-DE" altLang="de-DE" dirty="0" err="1">
                <a:solidFill>
                  <a:schemeClr val="tx2"/>
                </a:solidFill>
              </a:rPr>
              <a:t>systems</a:t>
            </a:r>
            <a:r>
              <a:rPr lang="de-DE" altLang="de-DE" dirty="0">
                <a:solidFill>
                  <a:schemeClr val="tx2"/>
                </a:solidFill>
              </a:rPr>
              <a:t>, 17 electronic </a:t>
            </a:r>
            <a:r>
              <a:rPr lang="de-DE" altLang="de-DE" dirty="0" err="1">
                <a:solidFill>
                  <a:schemeClr val="tx2"/>
                </a:solidFill>
              </a:rPr>
              <a:t>rooms</a:t>
            </a:r>
            <a:r>
              <a:rPr lang="de-DE" altLang="de-DE" dirty="0">
                <a:solidFill>
                  <a:schemeClr val="tx2"/>
                </a:solidFill>
              </a:rPr>
              <a:t>, </a:t>
            </a:r>
            <a:br>
              <a:rPr lang="de-DE" altLang="de-DE" dirty="0">
                <a:solidFill>
                  <a:schemeClr val="tx2"/>
                </a:solidFill>
              </a:rPr>
            </a:br>
            <a:r>
              <a:rPr lang="de-DE" altLang="de-DE" dirty="0">
                <a:solidFill>
                  <a:schemeClr val="tx2"/>
                </a:solidFill>
              </a:rPr>
              <a:t>total </a:t>
            </a:r>
            <a:r>
              <a:rPr lang="de-DE" altLang="de-DE" dirty="0" err="1">
                <a:solidFill>
                  <a:schemeClr val="tx2"/>
                </a:solidFill>
              </a:rPr>
              <a:t>sum</a:t>
            </a:r>
            <a:r>
              <a:rPr lang="de-DE" altLang="de-DE" dirty="0">
                <a:solidFill>
                  <a:schemeClr val="tx2"/>
                </a:solidFill>
              </a:rPr>
              <a:t> </a:t>
            </a:r>
            <a:r>
              <a:rPr lang="de-DE" altLang="de-DE" dirty="0" err="1">
                <a:solidFill>
                  <a:schemeClr val="tx2"/>
                </a:solidFill>
              </a:rPr>
              <a:t>of</a:t>
            </a:r>
            <a:r>
              <a:rPr lang="de-DE" altLang="de-DE" dirty="0">
                <a:solidFill>
                  <a:schemeClr val="tx2"/>
                </a:solidFill>
              </a:rPr>
              <a:t> </a:t>
            </a:r>
            <a:r>
              <a:rPr lang="de-DE" altLang="de-DE" dirty="0" err="1">
                <a:solidFill>
                  <a:schemeClr val="tx2"/>
                </a:solidFill>
              </a:rPr>
              <a:t>approx</a:t>
            </a:r>
            <a:r>
              <a:rPr lang="de-DE" altLang="de-DE" dirty="0">
                <a:solidFill>
                  <a:schemeClr val="tx2"/>
                </a:solidFill>
              </a:rPr>
              <a:t>. 1000 </a:t>
            </a:r>
            <a:r>
              <a:rPr lang="de-DE" altLang="de-DE" dirty="0" err="1">
                <a:solidFill>
                  <a:schemeClr val="tx2"/>
                </a:solidFill>
              </a:rPr>
              <a:t>channels</a:t>
            </a:r>
            <a:r>
              <a:rPr lang="de-DE" altLang="de-DE" dirty="0">
                <a:solidFill>
                  <a:schemeClr val="tx2"/>
                </a:solidFill>
              </a:rPr>
              <a:t> </a:t>
            </a:r>
            <a:r>
              <a:rPr lang="de-DE" altLang="de-DE" dirty="0" err="1">
                <a:solidFill>
                  <a:schemeClr val="tx2"/>
                </a:solidFill>
              </a:rPr>
              <a:t>of</a:t>
            </a:r>
            <a:r>
              <a:rPr lang="de-DE" altLang="de-DE" dirty="0">
                <a:solidFill>
                  <a:schemeClr val="tx2"/>
                </a:solidFill>
              </a:rPr>
              <a:t> diverse </a:t>
            </a:r>
            <a:r>
              <a:rPr lang="de-DE" altLang="de-DE" dirty="0" err="1">
                <a:solidFill>
                  <a:schemeClr val="tx2"/>
                </a:solidFill>
              </a:rPr>
              <a:t>signal</a:t>
            </a:r>
            <a:r>
              <a:rPr lang="de-DE" altLang="de-DE" dirty="0">
                <a:solidFill>
                  <a:schemeClr val="tx2"/>
                </a:solidFill>
              </a:rPr>
              <a:t> </a:t>
            </a:r>
            <a:r>
              <a:rPr lang="de-DE" altLang="de-DE" dirty="0" err="1" smtClean="0">
                <a:solidFill>
                  <a:schemeClr val="tx2"/>
                </a:solidFill>
              </a:rPr>
              <a:t>types</a:t>
            </a:r>
            <a:endParaRPr lang="en-US" altLang="de-DE" b="1" dirty="0">
              <a:solidFill>
                <a:schemeClr val="tx2"/>
              </a:solidFill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de-DE" dirty="0">
                <a:solidFill>
                  <a:schemeClr val="tx2"/>
                </a:solidFill>
              </a:rPr>
              <a:t>Control System: FESA (Front-End Software </a:t>
            </a:r>
            <a:r>
              <a:rPr lang="en-US" altLang="de-DE" dirty="0" smtClean="0">
                <a:solidFill>
                  <a:schemeClr val="tx2"/>
                </a:solidFill>
              </a:rPr>
              <a:t>Architecture, CERN)</a:t>
            </a:r>
            <a:endParaRPr lang="en-US" altLang="de-DE" dirty="0">
              <a:solidFill>
                <a:schemeClr val="tx2"/>
              </a:solidFill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de-DE" dirty="0">
                <a:solidFill>
                  <a:schemeClr val="tx2"/>
                </a:solidFill>
              </a:rPr>
              <a:t>White Rabbit Timing System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de-DE" dirty="0">
                <a:solidFill>
                  <a:schemeClr val="tx2"/>
                </a:solidFill>
              </a:rPr>
              <a:t>VME, IPC and µTCA supported</a:t>
            </a: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de-DE" dirty="0">
                <a:solidFill>
                  <a:schemeClr val="tx2"/>
                </a:solidFill>
              </a:rPr>
              <a:t>Slow controls: Siemens PLC, </a:t>
            </a:r>
            <a:r>
              <a:rPr lang="en-US" altLang="de-DE" dirty="0" err="1">
                <a:solidFill>
                  <a:schemeClr val="tx2"/>
                </a:solidFill>
              </a:rPr>
              <a:t>Profinet</a:t>
            </a:r>
            <a:endParaRPr lang="en-US" altLang="de-DE" dirty="0">
              <a:solidFill>
                <a:schemeClr val="tx2"/>
              </a:solidFill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de-DE" dirty="0">
              <a:solidFill>
                <a:schemeClr val="tx2"/>
              </a:solidFill>
            </a:endParaRPr>
          </a:p>
          <a:p>
            <a:pPr marL="358775" indent="-3587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de-DE" dirty="0">
                <a:solidFill>
                  <a:schemeClr val="tx2"/>
                </a:solidFill>
              </a:rPr>
              <a:t>High </a:t>
            </a:r>
            <a:r>
              <a:rPr lang="en-US" altLang="de-DE" dirty="0" smtClean="0">
                <a:solidFill>
                  <a:schemeClr val="tx2"/>
                </a:solidFill>
              </a:rPr>
              <a:t>radiation</a:t>
            </a:r>
          </a:p>
          <a:p>
            <a:pPr marL="815975" lvl="1" indent="-3587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de-DE" dirty="0" smtClean="0">
                <a:solidFill>
                  <a:srgbClr val="C00000"/>
                </a:solidFill>
              </a:rPr>
              <a:t>no </a:t>
            </a:r>
            <a:r>
              <a:rPr lang="en-US" altLang="de-DE" dirty="0">
                <a:solidFill>
                  <a:srgbClr val="C00000"/>
                </a:solidFill>
              </a:rPr>
              <a:t>digital electronics near the beam </a:t>
            </a:r>
            <a:r>
              <a:rPr lang="en-US" altLang="de-DE" dirty="0" smtClean="0">
                <a:solidFill>
                  <a:srgbClr val="C00000"/>
                </a:solidFill>
              </a:rPr>
              <a:t>pipe</a:t>
            </a:r>
          </a:p>
          <a:p>
            <a:pPr marL="815975" lvl="1" indent="-3587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de-DE" dirty="0" smtClean="0">
                <a:solidFill>
                  <a:srgbClr val="C00000"/>
                </a:solidFill>
              </a:rPr>
              <a:t>remote control</a:t>
            </a:r>
          </a:p>
          <a:p>
            <a:pPr marL="815975" lvl="1" indent="-3587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de-DE" dirty="0" smtClean="0">
                <a:solidFill>
                  <a:srgbClr val="C00000"/>
                </a:solidFill>
              </a:rPr>
              <a:t>high reliability, high availability</a:t>
            </a:r>
          </a:p>
          <a:p>
            <a:pPr>
              <a:lnSpc>
                <a:spcPct val="150000"/>
              </a:lnSpc>
            </a:pPr>
            <a:endParaRPr lang="en-US" altLang="de-DE" dirty="0">
              <a:solidFill>
                <a:schemeClr val="tx2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en-US" altLang="de-DE" sz="1400" b="1" dirty="0">
              <a:solidFill>
                <a:schemeClr val="accent1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en-US" altLang="de-DE" sz="1400" b="1" dirty="0">
              <a:solidFill>
                <a:schemeClr val="accent1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de-DE" altLang="de-DE" sz="1050" dirty="0">
              <a:solidFill>
                <a:schemeClr val="accent2"/>
              </a:solidFill>
            </a:endParaRPr>
          </a:p>
          <a:p>
            <a:pPr>
              <a:defRPr/>
            </a:pPr>
            <a:endParaRPr lang="de-DE" sz="1300" dirty="0">
              <a:solidFill>
                <a:schemeClr val="accent2"/>
              </a:solidFill>
              <a:latin typeface="Verdana" pitchFamily="34" charset="0"/>
            </a:endParaRPr>
          </a:p>
          <a:p>
            <a:pPr>
              <a:defRPr/>
            </a:pPr>
            <a:endParaRPr lang="en-US" sz="1300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MTCA at GSI </a:t>
            </a:r>
            <a:r>
              <a:rPr lang="de-DE" dirty="0" err="1" smtClean="0"/>
              <a:t>and</a:t>
            </a:r>
            <a:r>
              <a:rPr lang="de-DE" dirty="0" smtClean="0"/>
              <a:t> FAIR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sz="2800" dirty="0" smtClean="0"/>
              <a:t>CRYRING BPM System</a:t>
            </a:r>
          </a:p>
          <a:p>
            <a:pPr>
              <a:lnSpc>
                <a:spcPct val="150000"/>
              </a:lnSpc>
            </a:pPr>
            <a:r>
              <a:rPr lang="de-DE" sz="2800" dirty="0" smtClean="0"/>
              <a:t>CBM Experiment</a:t>
            </a:r>
          </a:p>
          <a:p>
            <a:pPr>
              <a:lnSpc>
                <a:spcPct val="150000"/>
              </a:lnSpc>
            </a:pPr>
            <a:r>
              <a:rPr lang="de-DE" sz="2800" dirty="0" smtClean="0"/>
              <a:t>GSI UNILAC LLRF</a:t>
            </a:r>
          </a:p>
          <a:p>
            <a:pPr>
              <a:lnSpc>
                <a:spcPct val="150000"/>
              </a:lnSpc>
            </a:pPr>
            <a:r>
              <a:rPr lang="de-DE" sz="2800" dirty="0" smtClean="0"/>
              <a:t>FAIR Timing Receiver </a:t>
            </a:r>
            <a:r>
              <a:rPr lang="de-DE" sz="2800" dirty="0" err="1" smtClean="0"/>
              <a:t>Node</a:t>
            </a:r>
            <a:r>
              <a:rPr lang="de-DE" sz="2800" dirty="0" smtClean="0"/>
              <a:t> (FTRN)</a:t>
            </a:r>
          </a:p>
          <a:p>
            <a:pPr>
              <a:lnSpc>
                <a:spcPct val="150000"/>
              </a:lnSpc>
            </a:pPr>
            <a:r>
              <a:rPr lang="de-DE" sz="2800" dirty="0" smtClean="0"/>
              <a:t>FAIR BI </a:t>
            </a:r>
            <a:r>
              <a:rPr lang="de-DE" sz="2800" dirty="0" err="1" smtClean="0"/>
              <a:t>Particle</a:t>
            </a:r>
            <a:r>
              <a:rPr lang="de-DE" sz="2800" dirty="0" smtClean="0"/>
              <a:t> </a:t>
            </a:r>
            <a:r>
              <a:rPr lang="de-DE" sz="2800" dirty="0" err="1" smtClean="0"/>
              <a:t>Detector</a:t>
            </a:r>
            <a:r>
              <a:rPr lang="de-DE" sz="2800" dirty="0" smtClean="0"/>
              <a:t> </a:t>
            </a:r>
            <a:r>
              <a:rPr lang="de-DE" sz="2800" dirty="0" err="1" smtClean="0"/>
              <a:t>Readout</a:t>
            </a:r>
            <a:endParaRPr lang="de-DE" sz="28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39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CRYRING BPM System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pic>
        <p:nvPicPr>
          <p:cNvPr id="6146" name="Picture 2" descr="http://www.fair-center.de/uploads/pics/160818_Cryring3D_Wolfgang_Geithner_GSI_697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117" y="1256490"/>
            <a:ext cx="7228523" cy="518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CRYRING BPM System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412103" y="1305341"/>
            <a:ext cx="689610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solidFill>
                  <a:schemeClr val="tx2"/>
                </a:solidFill>
              </a:rPr>
              <a:t>CRYRING@ESR:</a:t>
            </a:r>
          </a:p>
          <a:p>
            <a:endParaRPr lang="de-DE" b="1" dirty="0" smtClean="0"/>
          </a:p>
          <a:p>
            <a:r>
              <a:rPr lang="de-DE" b="1" dirty="0" smtClean="0"/>
              <a:t>INDEPENDENT </a:t>
            </a:r>
            <a:r>
              <a:rPr lang="de-DE" b="1" dirty="0" err="1" smtClean="0"/>
              <a:t>test</a:t>
            </a:r>
            <a:r>
              <a:rPr lang="de-DE" b="1" dirty="0" smtClean="0"/>
              <a:t> </a:t>
            </a:r>
            <a:r>
              <a:rPr lang="de-DE" b="1" dirty="0" err="1" smtClean="0"/>
              <a:t>facility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FAIR relevant </a:t>
            </a:r>
            <a:r>
              <a:rPr lang="de-DE" b="1" dirty="0" err="1" smtClean="0"/>
              <a:t>technologies</a:t>
            </a:r>
            <a:r>
              <a:rPr lang="de-DE" b="1" dirty="0" smtClean="0"/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/>
              <a:t>Control System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/>
              <a:t>Settings Management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/>
              <a:t>Beam Instrumentation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/>
              <a:t>Slow Controls (</a:t>
            </a:r>
            <a:r>
              <a:rPr lang="de-DE" b="1" dirty="0" err="1" smtClean="0"/>
              <a:t>Profinet</a:t>
            </a:r>
            <a:r>
              <a:rPr lang="de-DE" b="1" dirty="0" smtClean="0"/>
              <a:t>)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many</a:t>
            </a:r>
            <a:r>
              <a:rPr lang="de-DE" b="1" dirty="0" smtClean="0"/>
              <a:t> </a:t>
            </a:r>
            <a:r>
              <a:rPr lang="de-DE" b="1" dirty="0" err="1" smtClean="0"/>
              <a:t>more</a:t>
            </a:r>
            <a:endParaRPr lang="de-DE" sz="1050" b="1" dirty="0"/>
          </a:p>
          <a:p>
            <a:endParaRPr lang="de-DE" sz="1050" b="1" dirty="0" smtClean="0"/>
          </a:p>
          <a:p>
            <a:endParaRPr lang="de-DE" sz="1600" dirty="0" smtClean="0"/>
          </a:p>
          <a:p>
            <a:r>
              <a:rPr lang="de-DE" sz="1600" b="1" dirty="0" err="1" smtClean="0">
                <a:solidFill>
                  <a:schemeClr val="tx2"/>
                </a:solidFill>
              </a:rPr>
              <a:t>Injector</a:t>
            </a:r>
            <a:r>
              <a:rPr lang="de-DE" sz="1600" b="1" dirty="0">
                <a:solidFill>
                  <a:schemeClr val="tx2"/>
                </a:solidFill>
              </a:rPr>
              <a:t>:</a:t>
            </a:r>
            <a:r>
              <a:rPr lang="de-DE" sz="1600" dirty="0"/>
              <a:t> </a:t>
            </a:r>
            <a:r>
              <a:rPr lang="de-DE" sz="1600" dirty="0" smtClean="0"/>
              <a:t>				108 </a:t>
            </a:r>
            <a:r>
              <a:rPr lang="de-DE" sz="1600" dirty="0"/>
              <a:t>MHz 300keV/u RFQ </a:t>
            </a:r>
            <a:r>
              <a:rPr lang="de-DE" sz="1600" dirty="0" err="1"/>
              <a:t>linac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a 50 kV </a:t>
            </a:r>
            <a:r>
              <a:rPr lang="de-DE" sz="1600" dirty="0" smtClean="0"/>
              <a:t>						MINIS </a:t>
            </a:r>
            <a:r>
              <a:rPr lang="de-DE" sz="1600" dirty="0" err="1"/>
              <a:t>ion</a:t>
            </a:r>
            <a:r>
              <a:rPr lang="de-DE" sz="1600" dirty="0"/>
              <a:t> </a:t>
            </a:r>
            <a:r>
              <a:rPr lang="de-DE" sz="1600" dirty="0" err="1"/>
              <a:t>source</a:t>
            </a:r>
            <a:r>
              <a:rPr lang="de-DE" sz="1600" dirty="0"/>
              <a:t> </a:t>
            </a:r>
            <a:r>
              <a:rPr lang="de-DE" sz="1600" dirty="0" err="1"/>
              <a:t>platform</a:t>
            </a:r>
            <a:r>
              <a:rPr lang="de-DE" sz="1600" dirty="0"/>
              <a:t> </a:t>
            </a:r>
            <a:endParaRPr lang="de-DE" sz="1600" dirty="0" smtClean="0"/>
          </a:p>
          <a:p>
            <a:endParaRPr lang="de-DE" sz="1600" dirty="0"/>
          </a:p>
          <a:p>
            <a:r>
              <a:rPr lang="de-DE" sz="1600" b="1" dirty="0">
                <a:solidFill>
                  <a:schemeClr val="tx2"/>
                </a:solidFill>
              </a:rPr>
              <a:t>Synchrotron</a:t>
            </a:r>
            <a:r>
              <a:rPr lang="de-DE" sz="1600" dirty="0"/>
              <a:t>: </a:t>
            </a:r>
            <a:r>
              <a:rPr lang="de-DE" sz="1600" dirty="0" smtClean="0"/>
              <a:t>			1,44Tm</a:t>
            </a:r>
            <a:r>
              <a:rPr lang="de-DE" sz="1600" dirty="0"/>
              <a:t>, e- Cooler, </a:t>
            </a:r>
            <a:r>
              <a:rPr lang="de-DE" sz="1600" dirty="0" err="1" smtClean="0"/>
              <a:t>experiment</a:t>
            </a:r>
            <a:r>
              <a:rPr lang="de-DE" sz="1600" dirty="0" smtClean="0"/>
              <a:t> </a:t>
            </a:r>
            <a:r>
              <a:rPr lang="de-DE" sz="1600" dirty="0" err="1" smtClean="0"/>
              <a:t>section</a:t>
            </a:r>
            <a:r>
              <a:rPr lang="de-DE" sz="1600" dirty="0" smtClean="0"/>
              <a:t> </a:t>
            </a:r>
          </a:p>
          <a:p>
            <a:r>
              <a:rPr lang="de-DE" sz="1600" b="1" dirty="0" err="1">
                <a:solidFill>
                  <a:schemeClr val="tx2"/>
                </a:solidFill>
              </a:rPr>
              <a:t>Circumference</a:t>
            </a:r>
            <a:r>
              <a:rPr lang="de-DE" sz="1600" dirty="0"/>
              <a:t>: </a:t>
            </a:r>
            <a:r>
              <a:rPr lang="de-DE" sz="1600" dirty="0" smtClean="0"/>
              <a:t>		54,18m </a:t>
            </a:r>
          </a:p>
          <a:p>
            <a:r>
              <a:rPr lang="de-DE" sz="1600" b="1" dirty="0">
                <a:solidFill>
                  <a:schemeClr val="tx2"/>
                </a:solidFill>
              </a:rPr>
              <a:t>max</a:t>
            </a:r>
            <a:r>
              <a:rPr lang="de-DE" sz="1600" dirty="0"/>
              <a:t>. </a:t>
            </a:r>
            <a:r>
              <a:rPr lang="de-DE" sz="1600" b="1" dirty="0" err="1">
                <a:solidFill>
                  <a:schemeClr val="tx2"/>
                </a:solidFill>
              </a:rPr>
              <a:t>Energy</a:t>
            </a:r>
            <a:r>
              <a:rPr lang="de-DE" sz="1600" dirty="0"/>
              <a:t>: </a:t>
            </a:r>
            <a:r>
              <a:rPr lang="de-DE" sz="1600" dirty="0" smtClean="0"/>
              <a:t>			96 </a:t>
            </a:r>
            <a:r>
              <a:rPr lang="de-DE" sz="1600" dirty="0" err="1"/>
              <a:t>MeV</a:t>
            </a:r>
            <a:r>
              <a:rPr lang="de-DE" sz="1600" dirty="0"/>
              <a:t> </a:t>
            </a:r>
            <a:r>
              <a:rPr lang="de-DE" sz="1600" dirty="0" err="1"/>
              <a:t>protons</a:t>
            </a:r>
            <a:r>
              <a:rPr lang="de-DE" sz="1600" dirty="0"/>
              <a:t> </a:t>
            </a:r>
            <a:endParaRPr lang="de-DE" sz="1600" dirty="0" smtClean="0"/>
          </a:p>
          <a:p>
            <a:r>
              <a:rPr lang="de-DE" sz="1600" b="1" baseline="30000" dirty="0" smtClean="0">
                <a:solidFill>
                  <a:schemeClr val="tx2"/>
                </a:solidFill>
              </a:rPr>
              <a:t>12</a:t>
            </a:r>
            <a:r>
              <a:rPr lang="de-DE" sz="1600" b="1" dirty="0" smtClean="0">
                <a:solidFill>
                  <a:schemeClr val="tx2"/>
                </a:solidFill>
              </a:rPr>
              <a:t>C</a:t>
            </a:r>
            <a:r>
              <a:rPr lang="de-DE" sz="1600" b="1" baseline="30000" dirty="0" smtClean="0">
                <a:solidFill>
                  <a:schemeClr val="tx2"/>
                </a:solidFill>
              </a:rPr>
              <a:t>6</a:t>
            </a:r>
            <a:r>
              <a:rPr lang="de-DE" sz="1600" b="1" baseline="30000" dirty="0">
                <a:solidFill>
                  <a:schemeClr val="tx2"/>
                </a:solidFill>
              </a:rPr>
              <a:t>+</a:t>
            </a:r>
            <a:r>
              <a:rPr lang="de-DE" sz="1600" b="1" dirty="0">
                <a:solidFill>
                  <a:schemeClr val="tx2"/>
                </a:solidFill>
              </a:rPr>
              <a:t> </a:t>
            </a:r>
            <a:r>
              <a:rPr lang="de-DE" sz="1600" b="1" dirty="0" err="1">
                <a:solidFill>
                  <a:schemeClr val="tx2"/>
                </a:solidFill>
              </a:rPr>
              <a:t>from</a:t>
            </a:r>
            <a:r>
              <a:rPr lang="de-DE" sz="1600" b="1" dirty="0">
                <a:solidFill>
                  <a:schemeClr val="tx2"/>
                </a:solidFill>
              </a:rPr>
              <a:t> ESR</a:t>
            </a:r>
            <a:r>
              <a:rPr lang="de-DE" sz="1600" b="1" dirty="0"/>
              <a:t>: </a:t>
            </a:r>
            <a:r>
              <a:rPr lang="de-DE" sz="1600" b="1" dirty="0" smtClean="0"/>
              <a:t>		</a:t>
            </a:r>
            <a:r>
              <a:rPr lang="de-DE" sz="1600" dirty="0" smtClean="0"/>
              <a:t>24.7MeV/u </a:t>
            </a:r>
          </a:p>
          <a:p>
            <a:r>
              <a:rPr lang="de-DE" sz="1600" b="1" baseline="30000" dirty="0" smtClean="0">
                <a:solidFill>
                  <a:schemeClr val="tx2"/>
                </a:solidFill>
              </a:rPr>
              <a:t>238</a:t>
            </a:r>
            <a:r>
              <a:rPr lang="de-DE" sz="1600" b="1" dirty="0" smtClean="0">
                <a:solidFill>
                  <a:schemeClr val="tx2"/>
                </a:solidFill>
              </a:rPr>
              <a:t>U</a:t>
            </a:r>
            <a:r>
              <a:rPr lang="de-DE" sz="1600" b="1" baseline="30000" dirty="0" smtClean="0">
                <a:solidFill>
                  <a:schemeClr val="tx2"/>
                </a:solidFill>
              </a:rPr>
              <a:t>92</a:t>
            </a:r>
            <a:r>
              <a:rPr lang="de-DE" sz="1600" b="1" baseline="30000" dirty="0">
                <a:solidFill>
                  <a:schemeClr val="tx2"/>
                </a:solidFill>
              </a:rPr>
              <a:t>+</a:t>
            </a:r>
            <a:r>
              <a:rPr lang="de-DE" sz="1600" b="1" dirty="0">
                <a:solidFill>
                  <a:schemeClr val="tx2"/>
                </a:solidFill>
              </a:rPr>
              <a:t> </a:t>
            </a:r>
            <a:r>
              <a:rPr lang="de-DE" sz="1600" b="1" dirty="0" err="1">
                <a:solidFill>
                  <a:schemeClr val="tx2"/>
                </a:solidFill>
              </a:rPr>
              <a:t>from</a:t>
            </a:r>
            <a:r>
              <a:rPr lang="de-DE" sz="1600" b="1" dirty="0">
                <a:solidFill>
                  <a:schemeClr val="tx2"/>
                </a:solidFill>
              </a:rPr>
              <a:t> ESR</a:t>
            </a:r>
            <a:r>
              <a:rPr lang="de-DE" sz="1600" b="1" dirty="0"/>
              <a:t>: </a:t>
            </a:r>
            <a:r>
              <a:rPr lang="de-DE" sz="1600" b="1" dirty="0" smtClean="0"/>
              <a:t>		</a:t>
            </a:r>
            <a:r>
              <a:rPr lang="de-DE" sz="1600" dirty="0" smtClean="0"/>
              <a:t>14.8 </a:t>
            </a:r>
            <a:r>
              <a:rPr lang="de-DE" sz="1600" dirty="0" err="1"/>
              <a:t>MeV</a:t>
            </a:r>
            <a:r>
              <a:rPr lang="de-DE" sz="1600" dirty="0"/>
              <a:t>/u </a:t>
            </a:r>
            <a:endParaRPr lang="de-DE" sz="1600" dirty="0" smtClean="0"/>
          </a:p>
          <a:p>
            <a:r>
              <a:rPr lang="de-DE" sz="1600" b="1" dirty="0">
                <a:solidFill>
                  <a:schemeClr val="tx2"/>
                </a:solidFill>
              </a:rPr>
              <a:t>Magnet </a:t>
            </a:r>
            <a:r>
              <a:rPr lang="de-DE" sz="1600" b="1" dirty="0" err="1">
                <a:solidFill>
                  <a:schemeClr val="tx2"/>
                </a:solidFill>
              </a:rPr>
              <a:t>ramp</a:t>
            </a:r>
            <a:r>
              <a:rPr lang="de-DE" sz="1600" b="1" dirty="0">
                <a:solidFill>
                  <a:schemeClr val="tx2"/>
                </a:solidFill>
              </a:rPr>
              <a:t> </a:t>
            </a:r>
            <a:r>
              <a:rPr lang="de-DE" sz="1600" b="1" dirty="0" err="1">
                <a:solidFill>
                  <a:schemeClr val="tx2"/>
                </a:solidFill>
              </a:rPr>
              <a:t>rates</a:t>
            </a:r>
            <a:r>
              <a:rPr lang="de-DE" sz="1600" dirty="0"/>
              <a:t>: </a:t>
            </a:r>
            <a:r>
              <a:rPr lang="de-DE" sz="1600" dirty="0" smtClean="0"/>
              <a:t>	(</a:t>
            </a:r>
            <a:r>
              <a:rPr lang="de-DE" sz="1600" dirty="0"/>
              <a:t>7 T/s), 4 T/s, 1 T/s </a:t>
            </a:r>
          </a:p>
        </p:txBody>
      </p:sp>
    </p:spTree>
    <p:extLst>
      <p:ext uri="{BB962C8B-B14F-4D97-AF65-F5344CB8AC3E}">
        <p14:creationId xmlns:p14="http://schemas.microsoft.com/office/powerpoint/2010/main" val="19212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CRYRING BPM System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smtClean="0"/>
              <a:t>Tobias Hoffmann - µTCA Workshop 7.12.2016 - DESY</a:t>
            </a:r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119" y="1332866"/>
            <a:ext cx="4273654" cy="291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838700" y="1202393"/>
            <a:ext cx="4251959" cy="286232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8 </a:t>
            </a:r>
            <a:r>
              <a:rPr lang="de-DE" dirty="0"/>
              <a:t>Linear Cut BPMs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Vadatech</a:t>
            </a:r>
            <a:r>
              <a:rPr lang="de-DE" dirty="0" smtClean="0"/>
              <a:t> </a:t>
            </a:r>
            <a:r>
              <a:rPr lang="de-DE" dirty="0"/>
              <a:t>MTCA.4 </a:t>
            </a:r>
            <a:r>
              <a:rPr lang="de-DE" dirty="0" err="1" smtClean="0"/>
              <a:t>chassis</a:t>
            </a:r>
            <a:r>
              <a:rPr lang="de-DE" dirty="0" smtClean="0"/>
              <a:t> (VT811</a:t>
            </a:r>
            <a:r>
              <a:rPr lang="de-DE" dirty="0"/>
              <a:t>)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Vadatech</a:t>
            </a:r>
            <a:r>
              <a:rPr lang="de-DE" dirty="0" smtClean="0"/>
              <a:t> </a:t>
            </a:r>
            <a:r>
              <a:rPr lang="de-DE" dirty="0"/>
              <a:t>UTC002 </a:t>
            </a:r>
            <a:r>
              <a:rPr lang="de-DE" dirty="0" smtClean="0"/>
              <a:t>MCH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Wiener Power Supply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Concurrent</a:t>
            </a:r>
            <a:r>
              <a:rPr lang="de-DE" dirty="0" smtClean="0"/>
              <a:t> </a:t>
            </a:r>
            <a:r>
              <a:rPr lang="de-DE" dirty="0"/>
              <a:t>AM 902/411-12</a:t>
            </a:r>
            <a:r>
              <a:rPr lang="de-DE" dirty="0" smtClean="0"/>
              <a:t> </a:t>
            </a:r>
            <a:r>
              <a:rPr lang="de-DE" dirty="0"/>
              <a:t>CPU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Creotech</a:t>
            </a:r>
            <a:r>
              <a:rPr lang="de-DE" dirty="0" smtClean="0"/>
              <a:t> </a:t>
            </a:r>
            <a:r>
              <a:rPr lang="de-DE" dirty="0"/>
              <a:t>FMC 250MHz </a:t>
            </a:r>
            <a:r>
              <a:rPr lang="de-DE" dirty="0" smtClean="0"/>
              <a:t>16bit </a:t>
            </a:r>
            <a:r>
              <a:rPr lang="de-DE" dirty="0"/>
              <a:t>ADC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AFCv2 </a:t>
            </a:r>
            <a:r>
              <a:rPr lang="de-DE" dirty="0"/>
              <a:t>FMC </a:t>
            </a:r>
            <a:r>
              <a:rPr lang="de-DE" dirty="0" err="1"/>
              <a:t>carrier</a:t>
            </a:r>
            <a:r>
              <a:rPr lang="de-DE" dirty="0"/>
              <a:t> (www.ohwr.org) 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GSI </a:t>
            </a:r>
            <a:r>
              <a:rPr lang="de-DE" dirty="0" err="1" smtClean="0"/>
              <a:t>Matpex</a:t>
            </a:r>
            <a:r>
              <a:rPr lang="de-DE" dirty="0" smtClean="0"/>
              <a:t> </a:t>
            </a:r>
            <a:r>
              <a:rPr lang="de-DE" dirty="0" err="1" smtClean="0"/>
              <a:t>PCIe</a:t>
            </a:r>
            <a:r>
              <a:rPr lang="de-DE" dirty="0" smtClean="0"/>
              <a:t> Extender </a:t>
            </a:r>
            <a:r>
              <a:rPr lang="de-DE" dirty="0"/>
              <a:t>(</a:t>
            </a:r>
            <a:r>
              <a:rPr lang="de-DE" dirty="0" smtClean="0"/>
              <a:t>Timing)</a:t>
            </a:r>
            <a:endParaRPr lang="de-DE" dirty="0"/>
          </a:p>
          <a:p>
            <a:pPr algn="l"/>
            <a:endParaRPr lang="de-DE" dirty="0" smtClean="0"/>
          </a:p>
        </p:txBody>
      </p:sp>
      <p:pic>
        <p:nvPicPr>
          <p:cNvPr id="14340" name="Picture 4" descr="http://www.ohwr.org/attachments/3301/250M_bo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2437" y="3980319"/>
            <a:ext cx="2119984" cy="250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200118" y="4300470"/>
            <a:ext cx="6010182" cy="203132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err="1" smtClean="0"/>
              <a:t>Issues</a:t>
            </a:r>
            <a:r>
              <a:rPr lang="de-DE" dirty="0" smtClean="0"/>
              <a:t>:</a:t>
            </a:r>
          </a:p>
          <a:p>
            <a:pPr algn="l"/>
            <a:endParaRPr lang="de-DE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Firmware on AFCv2 MMC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Firmware on AFCv2 -&gt; </a:t>
            </a:r>
            <a:r>
              <a:rPr lang="de-DE" dirty="0" err="1" smtClean="0"/>
              <a:t>PCIe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DDR </a:t>
            </a:r>
            <a:r>
              <a:rPr lang="de-DE" dirty="0" err="1" smtClean="0"/>
              <a:t>issues</a:t>
            </a:r>
            <a:r>
              <a:rPr lang="de-DE" dirty="0" smtClean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err="1" smtClean="0"/>
              <a:t>PCIe</a:t>
            </a:r>
            <a:r>
              <a:rPr lang="de-DE" dirty="0" smtClean="0"/>
              <a:t> </a:t>
            </a:r>
            <a:r>
              <a:rPr lang="de-DE" dirty="0" err="1" smtClean="0"/>
              <a:t>routing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CPU </a:t>
            </a:r>
            <a:r>
              <a:rPr lang="de-DE" dirty="0" err="1" smtClean="0"/>
              <a:t>with</a:t>
            </a:r>
            <a:r>
              <a:rPr lang="de-DE" dirty="0" smtClean="0"/>
              <a:t> FP2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Quality </a:t>
            </a:r>
            <a:r>
              <a:rPr lang="de-DE" dirty="0" err="1" smtClean="0"/>
              <a:t>aspects</a:t>
            </a:r>
            <a:r>
              <a:rPr lang="de-DE" dirty="0" smtClean="0"/>
              <a:t> </a:t>
            </a:r>
          </a:p>
          <a:p>
            <a:pPr algn="l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6022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folienmaster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</Template>
  <TotalTime>0</TotalTime>
  <Words>969</Words>
  <Application>Microsoft Office PowerPoint</Application>
  <PresentationFormat>Bildschirmpräsentation (4:3)</PresentationFormat>
  <Paragraphs>270</Paragraphs>
  <Slides>22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gsi-folienmaster</vt:lpstr>
      <vt:lpstr>MTCA at FAIR</vt:lpstr>
      <vt:lpstr>GSI and FAIR</vt:lpstr>
      <vt:lpstr>FAIR in short (Facility for Antiproton and Ion Research)</vt:lpstr>
      <vt:lpstr>PowerPoint-Präsentation</vt:lpstr>
      <vt:lpstr>FAIR Beam Instrumentation in short</vt:lpstr>
      <vt:lpstr>MTCA at GSI and FAIR</vt:lpstr>
      <vt:lpstr>CRYRING BPM System</vt:lpstr>
      <vt:lpstr>CRYRING BPM System</vt:lpstr>
      <vt:lpstr>CRYRING BPM System</vt:lpstr>
      <vt:lpstr>CBM Experiment</vt:lpstr>
      <vt:lpstr>CBM Experiment</vt:lpstr>
      <vt:lpstr>CBM Experiment</vt:lpstr>
      <vt:lpstr>CBM Experiment</vt:lpstr>
      <vt:lpstr>GSI UNILAC LLRF</vt:lpstr>
      <vt:lpstr>GSI UNILAC LLRF</vt:lpstr>
      <vt:lpstr>GSI UNILAC LLRF</vt:lpstr>
      <vt:lpstr>FAIR Timing Receiver Node (FTRN)</vt:lpstr>
      <vt:lpstr>FAIR BI Particle Detector Readout</vt:lpstr>
      <vt:lpstr>FAIR BI Particle Detector Readout</vt:lpstr>
      <vt:lpstr>FAIR BI Particle Detector Readout</vt:lpstr>
      <vt:lpstr>PowerPoint-Präsentation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MTCA at FAIR</dc:title>
  <dc:creator>Hoffmann, Tobias</dc:creator>
  <cp:lastModifiedBy>Hoffmann, Tobias</cp:lastModifiedBy>
  <cp:revision>59</cp:revision>
  <cp:lastPrinted>2016-12-02T09:31:00Z</cp:lastPrinted>
  <dcterms:created xsi:type="dcterms:W3CDTF">2016-11-21T12:54:06Z</dcterms:created>
  <dcterms:modified xsi:type="dcterms:W3CDTF">2016-12-14T06:38:38Z</dcterms:modified>
</cp:coreProperties>
</file>