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325" r:id="rId2"/>
    <p:sldId id="326" r:id="rId3"/>
    <p:sldId id="341" r:id="rId4"/>
    <p:sldId id="342" r:id="rId5"/>
    <p:sldId id="345" r:id="rId6"/>
    <p:sldId id="343" r:id="rId7"/>
    <p:sldId id="344" r:id="rId8"/>
    <p:sldId id="346" r:id="rId9"/>
    <p:sldId id="347" r:id="rId10"/>
    <p:sldId id="348" r:id="rId11"/>
    <p:sldId id="349" r:id="rId12"/>
    <p:sldId id="350" r:id="rId13"/>
    <p:sldId id="351" r:id="rId14"/>
    <p:sldId id="352" r:id="rId15"/>
    <p:sldId id="340" r:id="rId16"/>
  </p:sldIdLst>
  <p:sldSz cx="9144000" cy="6858000" type="screen4x3"/>
  <p:notesSz cx="7099300" cy="10234613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92D050"/>
    <a:srgbClr val="FFFF66"/>
    <a:srgbClr val="006600"/>
    <a:srgbClr val="A6EB35"/>
    <a:srgbClr val="DDDDDD"/>
    <a:srgbClr val="0066FF"/>
    <a:srgbClr val="FF6600"/>
    <a:srgbClr val="008000"/>
    <a:srgbClr val="B7C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897" autoAdjust="0"/>
    <p:restoredTop sz="96974" autoAdjust="0"/>
  </p:normalViewPr>
  <p:slideViewPr>
    <p:cSldViewPr snapToGrid="0">
      <p:cViewPr>
        <p:scale>
          <a:sx n="125" d="100"/>
          <a:sy n="125" d="100"/>
        </p:scale>
        <p:origin x="-1698" y="-402"/>
      </p:cViewPr>
      <p:guideLst>
        <p:guide orient="horz" pos="3816"/>
        <p:guide orient="horz" pos="167"/>
        <p:guide orient="horz" pos="616"/>
        <p:guide orient="horz" pos="2672"/>
        <p:guide orient="horz" pos="1165"/>
        <p:guide pos="5551"/>
        <p:guide pos="1551"/>
        <p:guide pos="4178"/>
        <p:guide pos="2927"/>
        <p:guide pos="2809"/>
        <p:guide pos="178"/>
        <p:guide pos="4299"/>
        <p:guide pos="143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94" d="100"/>
          <a:sy n="94" d="100"/>
        </p:scale>
        <p:origin x="-3618" y="-102"/>
      </p:cViewPr>
      <p:guideLst>
        <p:guide orient="horz" pos="3224"/>
        <p:guide pos="2236"/>
      </p:guideLst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917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GB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0725" y="0"/>
            <a:ext cx="3076917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GB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930" y="4861441"/>
            <a:ext cx="5679440" cy="4605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Textmasterformate durch Klicken bearbeiten</a:t>
            </a:r>
          </a:p>
          <a:p>
            <a:pPr lvl="1"/>
            <a:r>
              <a:rPr lang="en-GB" smtClean="0"/>
              <a:t>Zweite Ebene</a:t>
            </a:r>
          </a:p>
          <a:p>
            <a:pPr lvl="2"/>
            <a:r>
              <a:rPr lang="en-GB" smtClean="0"/>
              <a:t>Dritte Ebene</a:t>
            </a:r>
          </a:p>
          <a:p>
            <a:pPr lvl="3"/>
            <a:r>
              <a:rPr lang="en-GB" smtClean="0"/>
              <a:t>Vierte Ebene</a:t>
            </a:r>
          </a:p>
          <a:p>
            <a:pPr lvl="4"/>
            <a:r>
              <a:rPr lang="en-GB" smtClean="0"/>
              <a:t>Fünfte Ebene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243"/>
            <a:ext cx="3076917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GB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0725" y="9721243"/>
            <a:ext cx="3076917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9F78CA52-E024-45A9-A6DA-6EE92DD2B0F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9917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"/>
          <p:cNvSpPr>
            <a:spLocks noChangeArrowheads="1"/>
          </p:cNvSpPr>
          <p:nvPr/>
        </p:nvSpPr>
        <p:spPr bwMode="auto">
          <a:xfrm>
            <a:off x="0" y="0"/>
            <a:ext cx="9144000" cy="1254125"/>
          </a:xfrm>
          <a:prstGeom prst="rect">
            <a:avLst/>
          </a:prstGeom>
          <a:solidFill>
            <a:srgbClr val="00A6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02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2100" y="1363663"/>
            <a:ext cx="8520113" cy="485775"/>
          </a:xfrm>
        </p:spPr>
        <p:txBody>
          <a:bodyPr/>
          <a:lstStyle>
            <a:lvl1pPr marL="0" indent="0">
              <a:buFont typeface="Arial Black" pitchFamily="34" charset="0"/>
              <a:buNone/>
              <a:defRPr b="1">
                <a:solidFill>
                  <a:srgbClr val="F28E00"/>
                </a:solidFill>
              </a:defRPr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  <a:endParaRPr lang="en-GB" noProof="0" smtClean="0"/>
          </a:p>
        </p:txBody>
      </p:sp>
      <p:sp>
        <p:nvSpPr>
          <p:cNvPr id="40243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282575" y="0"/>
            <a:ext cx="8520113" cy="1266825"/>
          </a:xfrm>
        </p:spPr>
        <p:txBody>
          <a:bodyPr anchor="b"/>
          <a:lstStyle>
            <a:lvl1pPr>
              <a:lnSpc>
                <a:spcPct val="80000"/>
              </a:lnSpc>
              <a:defRPr sz="4000"/>
            </a:lvl1pPr>
          </a:lstStyle>
          <a:p>
            <a:pPr lvl="0"/>
            <a:r>
              <a:rPr lang="de-DE" noProof="0" smtClean="0"/>
              <a:t>Titelmasterformat durch Klicken bearbeiten</a:t>
            </a:r>
            <a:endParaRPr lang="en-GB" noProof="0" smtClean="0"/>
          </a:p>
        </p:txBody>
      </p:sp>
      <p:pic>
        <p:nvPicPr>
          <p:cNvPr id="402441" name="Picture 9" descr="DESY-Logo-cyan-RGB_ger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54" t="-4523" r="-13409"/>
          <a:stretch>
            <a:fillRect/>
          </a:stretch>
        </p:blipFill>
        <p:spPr bwMode="auto">
          <a:xfrm>
            <a:off x="7794625" y="5684838"/>
            <a:ext cx="1149350" cy="102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2442" name="Picture 10" descr="Helmholtz-Logo_schwarz_70_t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5959475"/>
            <a:ext cx="1647825" cy="58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2448" name="Text Box 16"/>
          <p:cNvSpPr txBox="1">
            <a:spLocks noChangeArrowheads="1"/>
          </p:cNvSpPr>
          <p:nvPr userDrawn="1"/>
        </p:nvSpPr>
        <p:spPr bwMode="auto">
          <a:xfrm>
            <a:off x="2003425" y="2481263"/>
            <a:ext cx="28559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5498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80200" y="103188"/>
            <a:ext cx="2132013" cy="566737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82575" y="103188"/>
            <a:ext cx="6245225" cy="566737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1308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9605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886575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82575" y="977900"/>
            <a:ext cx="4183063" cy="4792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18038" y="977900"/>
            <a:ext cx="4184650" cy="4792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2129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4820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8668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5040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570638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065785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2"/>
          <p:cNvSpPr>
            <a:spLocks noChangeArrowheads="1"/>
          </p:cNvSpPr>
          <p:nvPr/>
        </p:nvSpPr>
        <p:spPr bwMode="auto">
          <a:xfrm>
            <a:off x="0" y="0"/>
            <a:ext cx="9144000" cy="744538"/>
          </a:xfrm>
          <a:prstGeom prst="rect">
            <a:avLst/>
          </a:prstGeom>
          <a:solidFill>
            <a:srgbClr val="00A6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01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2575" y="977900"/>
            <a:ext cx="8520113" cy="479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 smtClean="0"/>
              <a:t>Textmasterformate</a:t>
            </a:r>
            <a:r>
              <a:rPr lang="en-GB" dirty="0" smtClean="0"/>
              <a:t> </a:t>
            </a:r>
            <a:r>
              <a:rPr lang="en-GB" dirty="0" err="1" smtClean="0"/>
              <a:t>durch</a:t>
            </a:r>
            <a:r>
              <a:rPr lang="en-GB" dirty="0" smtClean="0"/>
              <a:t> </a:t>
            </a:r>
            <a:r>
              <a:rPr lang="en-GB" dirty="0" err="1" smtClean="0"/>
              <a:t>Klicken</a:t>
            </a:r>
            <a:r>
              <a:rPr lang="en-GB" dirty="0" smtClean="0"/>
              <a:t> </a:t>
            </a:r>
            <a:r>
              <a:rPr lang="en-GB" dirty="0" err="1" smtClean="0"/>
              <a:t>bearbeiten</a:t>
            </a:r>
            <a:endParaRPr lang="en-GB" dirty="0" smtClean="0"/>
          </a:p>
          <a:p>
            <a:pPr lvl="1"/>
            <a:r>
              <a:rPr lang="en-GB" dirty="0" err="1" smtClean="0"/>
              <a:t>Zweite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</p:txBody>
      </p:sp>
      <p:sp>
        <p:nvSpPr>
          <p:cNvPr id="40141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92100" y="103188"/>
            <a:ext cx="8520113" cy="54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Titelmasterformat durch Klicken bearbeiten</a:t>
            </a:r>
          </a:p>
        </p:txBody>
      </p:sp>
      <p:sp>
        <p:nvSpPr>
          <p:cNvPr id="401413" name="Rectangle 5"/>
          <p:cNvSpPr>
            <a:spLocks noChangeArrowheads="1"/>
          </p:cNvSpPr>
          <p:nvPr/>
        </p:nvSpPr>
        <p:spPr bwMode="auto">
          <a:xfrm>
            <a:off x="282575" y="6280150"/>
            <a:ext cx="759301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0" anchor="ctr"/>
          <a:lstStyle/>
          <a:p>
            <a:pPr algn="r" eaLnBrk="1" hangingPunct="1"/>
            <a:r>
              <a:rPr lang="pl-PL" sz="900" b="1" dirty="0" smtClean="0">
                <a:solidFill>
                  <a:schemeClr val="bg2"/>
                </a:solidFill>
              </a:rPr>
              <a:t>Konrad</a:t>
            </a:r>
            <a:r>
              <a:rPr lang="pl-PL" sz="900" b="1" baseline="0" dirty="0" smtClean="0">
                <a:solidFill>
                  <a:schemeClr val="bg2"/>
                </a:solidFill>
              </a:rPr>
              <a:t> Przygoda</a:t>
            </a:r>
            <a:r>
              <a:rPr lang="en-US" sz="900" b="1" baseline="0" dirty="0" smtClean="0">
                <a:solidFill>
                  <a:schemeClr val="bg2"/>
                </a:solidFill>
              </a:rPr>
              <a:t> </a:t>
            </a:r>
            <a:r>
              <a:rPr lang="en-GB" sz="900" dirty="0" smtClean="0">
                <a:solidFill>
                  <a:schemeClr val="bg2"/>
                </a:solidFill>
              </a:rPr>
              <a:t>|  </a:t>
            </a:r>
            <a:r>
              <a:rPr lang="en-GB" sz="900" b="1" dirty="0" err="1">
                <a:solidFill>
                  <a:schemeClr val="bg2"/>
                </a:solidFill>
              </a:rPr>
              <a:t>Seite</a:t>
            </a:r>
            <a:r>
              <a:rPr lang="en-GB" sz="900" b="1" dirty="0">
                <a:solidFill>
                  <a:schemeClr val="bg2"/>
                </a:solidFill>
              </a:rPr>
              <a:t> </a:t>
            </a:r>
            <a:fld id="{9CF3698C-BB6B-42E9-B529-3BCF46D40F1F}" type="slidenum">
              <a:rPr lang="en-GB" sz="900" b="1">
                <a:solidFill>
                  <a:schemeClr val="bg2"/>
                </a:solidFill>
              </a:rPr>
              <a:pPr algn="r" eaLnBrk="1" hangingPunct="1"/>
              <a:t>‹#›</a:t>
            </a:fld>
            <a:endParaRPr lang="en-GB" sz="900" b="1" dirty="0">
              <a:solidFill>
                <a:schemeClr val="bg2"/>
              </a:solidFill>
            </a:endParaRPr>
          </a:p>
        </p:txBody>
      </p:sp>
      <p:pic>
        <p:nvPicPr>
          <p:cNvPr id="401418" name="Picture 10" descr="DESY-Logo-cyan-RGB_ger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24" t="-7854" r="-18587" b="-12566"/>
          <a:stretch>
            <a:fillRect/>
          </a:stretch>
        </p:blipFill>
        <p:spPr bwMode="auto">
          <a:xfrm>
            <a:off x="8035925" y="6099175"/>
            <a:ext cx="776288" cy="73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Helmholtz-Logo_schwarz_70_t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6201914"/>
            <a:ext cx="1195705" cy="426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265113" indent="-265113" algn="l" rtl="0" eaLnBrk="1" fontAlgn="base" hangingPunct="1">
        <a:spcBef>
          <a:spcPct val="0"/>
        </a:spcBef>
        <a:spcAft>
          <a:spcPct val="50000"/>
        </a:spcAft>
        <a:buClr>
          <a:srgbClr val="F28E00"/>
        </a:buClr>
        <a:buFont typeface="Arial Black" pitchFamily="34" charset="0"/>
        <a:buChar char="&gt;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184150" algn="l" rtl="0" eaLnBrk="1" fontAlgn="base" hangingPunct="1">
        <a:spcBef>
          <a:spcPct val="0"/>
        </a:spcBef>
        <a:spcAft>
          <a:spcPct val="5000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236663" indent="-228600" algn="l" rtl="0" eaLnBrk="1" fontAlgn="base" hangingPunct="1">
        <a:spcBef>
          <a:spcPct val="0"/>
        </a:spcBef>
        <a:spcAft>
          <a:spcPct val="0"/>
        </a:spcAft>
        <a:buClr>
          <a:srgbClr val="FF9900"/>
        </a:buClr>
        <a:buFont typeface="Arial Black" pitchFamily="34" charset="0"/>
        <a:defRPr sz="1200">
          <a:solidFill>
            <a:schemeClr val="tx1"/>
          </a:solidFill>
          <a:latin typeface="+mn-lt"/>
        </a:defRPr>
      </a:lvl3pPr>
      <a:lvl4pPr marL="1644650" indent="-228600" algn="l" rtl="0" eaLnBrk="1" fontAlgn="base" hangingPunct="1">
        <a:spcBef>
          <a:spcPct val="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27.jpeg"/><Relationship Id="rId18" Type="http://schemas.openxmlformats.org/officeDocument/2006/relationships/oleObject" Target="../embeddings/oleObject8.bin"/><Relationship Id="rId26" Type="http://schemas.openxmlformats.org/officeDocument/2006/relationships/image" Target="../media/image30.jpeg"/><Relationship Id="rId3" Type="http://schemas.openxmlformats.org/officeDocument/2006/relationships/image" Target="../media/image21.jpeg"/><Relationship Id="rId21" Type="http://schemas.openxmlformats.org/officeDocument/2006/relationships/oleObject" Target="../embeddings/oleObject11.bin"/><Relationship Id="rId7" Type="http://schemas.openxmlformats.org/officeDocument/2006/relationships/image" Target="../media/image25.png"/><Relationship Id="rId12" Type="http://schemas.openxmlformats.org/officeDocument/2006/relationships/image" Target="../media/image20.png"/><Relationship Id="rId17" Type="http://schemas.openxmlformats.org/officeDocument/2006/relationships/oleObject" Target="../embeddings/oleObject7.bin"/><Relationship Id="rId25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8.jpeg"/><Relationship Id="rId20" Type="http://schemas.openxmlformats.org/officeDocument/2006/relationships/oleObject" Target="../embeddings/oleObject10.bin"/><Relationship Id="rId1" Type="http://schemas.openxmlformats.org/officeDocument/2006/relationships/vmlDrawing" Target="../drawings/vmlDrawing3.vml"/><Relationship Id="rId6" Type="http://schemas.openxmlformats.org/officeDocument/2006/relationships/image" Target="../media/image24.jpeg"/><Relationship Id="rId11" Type="http://schemas.openxmlformats.org/officeDocument/2006/relationships/oleObject" Target="../embeddings/oleObject4.bin"/><Relationship Id="rId24" Type="http://schemas.openxmlformats.org/officeDocument/2006/relationships/image" Target="../media/image13.emf"/><Relationship Id="rId5" Type="http://schemas.openxmlformats.org/officeDocument/2006/relationships/image" Target="../media/image23.png"/><Relationship Id="rId15" Type="http://schemas.openxmlformats.org/officeDocument/2006/relationships/oleObject" Target="../embeddings/oleObject6.bin"/><Relationship Id="rId23" Type="http://schemas.openxmlformats.org/officeDocument/2006/relationships/oleObject" Target="../embeddings/oleObject13.bin"/><Relationship Id="rId10" Type="http://schemas.openxmlformats.org/officeDocument/2006/relationships/image" Target="../media/image19.png"/><Relationship Id="rId19" Type="http://schemas.openxmlformats.org/officeDocument/2006/relationships/oleObject" Target="../embeddings/oleObject9.bin"/><Relationship Id="rId4" Type="http://schemas.openxmlformats.org/officeDocument/2006/relationships/image" Target="../media/image22.png"/><Relationship Id="rId9" Type="http://schemas.openxmlformats.org/officeDocument/2006/relationships/oleObject" Target="../embeddings/oleObject3.bin"/><Relationship Id="rId14" Type="http://schemas.openxmlformats.org/officeDocument/2006/relationships/oleObject" Target="../embeddings/oleObject5.bin"/><Relationship Id="rId22" Type="http://schemas.openxmlformats.org/officeDocument/2006/relationships/oleObject" Target="../embeddings/oleObject12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20.png"/><Relationship Id="rId18" Type="http://schemas.openxmlformats.org/officeDocument/2006/relationships/image" Target="../media/image13.emf"/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12" Type="http://schemas.openxmlformats.org/officeDocument/2006/relationships/oleObject" Target="../embeddings/oleObject15.bin"/><Relationship Id="rId17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7.bin"/><Relationship Id="rId20" Type="http://schemas.openxmlformats.org/officeDocument/2006/relationships/image" Target="../media/image33.png"/><Relationship Id="rId1" Type="http://schemas.openxmlformats.org/officeDocument/2006/relationships/vmlDrawing" Target="../drawings/vmlDrawing4.vml"/><Relationship Id="rId6" Type="http://schemas.openxmlformats.org/officeDocument/2006/relationships/image" Target="../media/image24.jpeg"/><Relationship Id="rId11" Type="http://schemas.openxmlformats.org/officeDocument/2006/relationships/image" Target="../media/image19.png"/><Relationship Id="rId5" Type="http://schemas.openxmlformats.org/officeDocument/2006/relationships/image" Target="../media/image23.png"/><Relationship Id="rId15" Type="http://schemas.openxmlformats.org/officeDocument/2006/relationships/oleObject" Target="../embeddings/oleObject16.bin"/><Relationship Id="rId10" Type="http://schemas.openxmlformats.org/officeDocument/2006/relationships/oleObject" Target="../embeddings/oleObject14.bin"/><Relationship Id="rId19" Type="http://schemas.openxmlformats.org/officeDocument/2006/relationships/image" Target="../media/image32.png"/><Relationship Id="rId4" Type="http://schemas.openxmlformats.org/officeDocument/2006/relationships/image" Target="../media/image22.png"/><Relationship Id="rId9" Type="http://schemas.openxmlformats.org/officeDocument/2006/relationships/image" Target="../media/image27.jpeg"/><Relationship Id="rId1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20.png"/><Relationship Id="rId18" Type="http://schemas.openxmlformats.org/officeDocument/2006/relationships/image" Target="../media/image13.emf"/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12" Type="http://schemas.openxmlformats.org/officeDocument/2006/relationships/oleObject" Target="../embeddings/oleObject20.bin"/><Relationship Id="rId17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2.bin"/><Relationship Id="rId1" Type="http://schemas.openxmlformats.org/officeDocument/2006/relationships/vmlDrawing" Target="../drawings/vmlDrawing5.vml"/><Relationship Id="rId6" Type="http://schemas.openxmlformats.org/officeDocument/2006/relationships/image" Target="../media/image24.jpeg"/><Relationship Id="rId11" Type="http://schemas.openxmlformats.org/officeDocument/2006/relationships/image" Target="../media/image19.png"/><Relationship Id="rId5" Type="http://schemas.openxmlformats.org/officeDocument/2006/relationships/image" Target="../media/image23.png"/><Relationship Id="rId15" Type="http://schemas.openxmlformats.org/officeDocument/2006/relationships/oleObject" Target="../embeddings/oleObject21.bin"/><Relationship Id="rId10" Type="http://schemas.openxmlformats.org/officeDocument/2006/relationships/oleObject" Target="../embeddings/oleObject19.bin"/><Relationship Id="rId4" Type="http://schemas.openxmlformats.org/officeDocument/2006/relationships/image" Target="../media/image22.png"/><Relationship Id="rId9" Type="http://schemas.openxmlformats.org/officeDocument/2006/relationships/image" Target="../media/image27.jpeg"/><Relationship Id="rId1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292101" y="1363663"/>
            <a:ext cx="4241800" cy="775920"/>
          </a:xfrm>
        </p:spPr>
        <p:txBody>
          <a:bodyPr/>
          <a:lstStyle/>
          <a:p>
            <a:r>
              <a:rPr lang="en-US" dirty="0" smtClean="0"/>
              <a:t>pluggable </a:t>
            </a:r>
            <a:r>
              <a:rPr lang="en-US" dirty="0"/>
              <a:t>to</a:t>
            </a:r>
            <a:br>
              <a:rPr lang="en-US" dirty="0"/>
            </a:br>
            <a:r>
              <a:rPr lang="en-US" dirty="0"/>
              <a:t>NAT RTM Power Supply Carrier</a:t>
            </a:r>
            <a:endParaRPr lang="de-DE" dirty="0"/>
          </a:p>
        </p:txBody>
      </p:sp>
      <p:sp>
        <p:nvSpPr>
          <p:cNvPr id="3" name="Title 2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/>
              <a:t>High Voltage Power </a:t>
            </a:r>
            <a:r>
              <a:rPr lang="en-US" dirty="0" smtClean="0"/>
              <a:t>Module</a:t>
            </a:r>
            <a:endParaRPr lang="de-DE" dirty="0"/>
          </a:p>
        </p:txBody>
      </p:sp>
      <p:sp>
        <p:nvSpPr>
          <p:cNvPr id="6" name="TextBox 5"/>
          <p:cNvSpPr txBox="1"/>
          <p:nvPr/>
        </p:nvSpPr>
        <p:spPr>
          <a:xfrm>
            <a:off x="5288175" y="1315700"/>
            <a:ext cx="2546146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/>
              <a:t>Konrad </a:t>
            </a:r>
            <a:r>
              <a:rPr lang="en-US" sz="2000" u="sng" dirty="0" err="1" smtClean="0"/>
              <a:t>Przygoda</a:t>
            </a:r>
            <a:endParaRPr lang="en-US" sz="2000" u="sng" dirty="0" smtClean="0"/>
          </a:p>
          <a:p>
            <a:r>
              <a:rPr lang="en-US" sz="2000" dirty="0" smtClean="0"/>
              <a:t>Michael </a:t>
            </a:r>
            <a:r>
              <a:rPr lang="en-US" sz="2000" dirty="0" err="1" smtClean="0"/>
              <a:t>Fenner</a:t>
            </a:r>
            <a:r>
              <a:rPr lang="en-US" sz="2000" dirty="0" smtClean="0"/>
              <a:t>, </a:t>
            </a:r>
          </a:p>
          <a:p>
            <a:r>
              <a:rPr lang="en-US" sz="2000" dirty="0" smtClean="0"/>
              <a:t>DESY</a:t>
            </a:r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Helmut </a:t>
            </a:r>
            <a:r>
              <a:rPr lang="en-US" sz="2000" dirty="0" err="1" smtClean="0"/>
              <a:t>Lauftkoetter</a:t>
            </a:r>
            <a:r>
              <a:rPr lang="en-US" sz="2000" dirty="0" smtClean="0"/>
              <a:t>, </a:t>
            </a:r>
          </a:p>
          <a:p>
            <a:r>
              <a:rPr lang="en-US" sz="2000" dirty="0" smtClean="0"/>
              <a:t>NAT </a:t>
            </a:r>
            <a:endParaRPr lang="en-US" sz="2000" dirty="0" smtClean="0"/>
          </a:p>
          <a:p>
            <a:endParaRPr lang="en-US" sz="2000" dirty="0"/>
          </a:p>
        </p:txBody>
      </p:sp>
      <p:pic>
        <p:nvPicPr>
          <p:cNvPr id="9" name="Picture 8" descr="\\win.desy.de\group\msk\4all\public\HVF_MTCA\Industrie\_Logo_Industry partners\NAT\NAT-Log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6999" y="4317996"/>
            <a:ext cx="1139825" cy="11398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AutoShape 2" descr="Bildergebnis für high voltage symbol"/>
          <p:cNvSpPr>
            <a:spLocks noChangeAspect="1" noChangeArrowheads="1"/>
          </p:cNvSpPr>
          <p:nvPr/>
        </p:nvSpPr>
        <p:spPr bwMode="auto">
          <a:xfrm>
            <a:off x="155575" y="-411163"/>
            <a:ext cx="857250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4321" y="0"/>
            <a:ext cx="1301740" cy="1301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84" t="28276" r="38645" b="51925"/>
          <a:stretch/>
        </p:blipFill>
        <p:spPr bwMode="auto">
          <a:xfrm>
            <a:off x="250825" y="3346446"/>
            <a:ext cx="5810250" cy="2187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517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de-DE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988" y="885824"/>
            <a:ext cx="7351712" cy="5335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343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Applications (XFEL RF Station – 32 cavities)</a:t>
            </a:r>
            <a:endParaRPr lang="de-DE" dirty="0"/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3130000" y="762401"/>
            <a:ext cx="1564346" cy="1435849"/>
            <a:chOff x="908685" y="1931770"/>
            <a:chExt cx="4445534" cy="3552826"/>
          </a:xfrm>
        </p:grpSpPr>
        <p:sp>
          <p:nvSpPr>
            <p:cNvPr id="6" name="Rectangle 1040"/>
            <p:cNvSpPr>
              <a:spLocks noChangeArrowheads="1"/>
            </p:cNvSpPr>
            <p:nvPr/>
          </p:nvSpPr>
          <p:spPr bwMode="auto">
            <a:xfrm flipH="1">
              <a:off x="1350644" y="2191733"/>
              <a:ext cx="3604689" cy="3039566"/>
            </a:xfrm>
            <a:prstGeom prst="rect">
              <a:avLst/>
            </a:prstGeom>
            <a:solidFill>
              <a:srgbClr val="3399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500" dirty="0"/>
            </a:p>
          </p:txBody>
        </p:sp>
        <p:sp>
          <p:nvSpPr>
            <p:cNvPr id="7" name="Rectangle 1044"/>
            <p:cNvSpPr>
              <a:spLocks noChangeArrowheads="1"/>
            </p:cNvSpPr>
            <p:nvPr/>
          </p:nvSpPr>
          <p:spPr bwMode="auto">
            <a:xfrm flipH="1">
              <a:off x="1238250" y="2230061"/>
              <a:ext cx="1197974" cy="2953444"/>
            </a:xfrm>
            <a:prstGeom prst="rect">
              <a:avLst/>
            </a:prstGeom>
            <a:solidFill>
              <a:srgbClr val="3399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500" dirty="0"/>
            </a:p>
          </p:txBody>
        </p:sp>
        <p:sp>
          <p:nvSpPr>
            <p:cNvPr id="8" name="Rectangle 1046"/>
            <p:cNvSpPr>
              <a:spLocks noChangeArrowheads="1"/>
            </p:cNvSpPr>
            <p:nvPr/>
          </p:nvSpPr>
          <p:spPr bwMode="auto">
            <a:xfrm flipH="1">
              <a:off x="4886297" y="1931770"/>
              <a:ext cx="148815" cy="3552826"/>
            </a:xfrm>
            <a:prstGeom prst="rect">
              <a:avLst/>
            </a:prstGeom>
            <a:gradFill rotWithShape="0">
              <a:gsLst>
                <a:gs pos="0">
                  <a:srgbClr val="B2B2B2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500"/>
            </a:p>
          </p:txBody>
        </p:sp>
        <p:grpSp>
          <p:nvGrpSpPr>
            <p:cNvPr id="9" name="Group 1068"/>
            <p:cNvGrpSpPr>
              <a:grpSpLocks/>
            </p:cNvGrpSpPr>
            <p:nvPr/>
          </p:nvGrpSpPr>
          <p:grpSpPr bwMode="auto">
            <a:xfrm flipH="1">
              <a:off x="5041248" y="5069244"/>
              <a:ext cx="312971" cy="199971"/>
              <a:chOff x="704" y="1228"/>
              <a:chExt cx="204" cy="120"/>
            </a:xfrm>
          </p:grpSpPr>
          <p:sp>
            <p:nvSpPr>
              <p:cNvPr id="20" name="AutoShape 1065"/>
              <p:cNvSpPr>
                <a:spLocks noChangeArrowheads="1"/>
              </p:cNvSpPr>
              <p:nvPr/>
            </p:nvSpPr>
            <p:spPr bwMode="auto">
              <a:xfrm rot="5400000">
                <a:off x="737" y="1195"/>
                <a:ext cx="120" cy="185"/>
              </a:xfrm>
              <a:prstGeom prst="triangle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 sz="500"/>
              </a:p>
            </p:txBody>
          </p:sp>
          <p:sp>
            <p:nvSpPr>
              <p:cNvPr id="21" name="Rectangle 1066"/>
              <p:cNvSpPr>
                <a:spLocks noChangeArrowheads="1"/>
              </p:cNvSpPr>
              <p:nvPr/>
            </p:nvSpPr>
            <p:spPr bwMode="auto">
              <a:xfrm>
                <a:off x="758" y="1264"/>
                <a:ext cx="150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 sz="500"/>
              </a:p>
            </p:txBody>
          </p:sp>
        </p:grpSp>
        <p:sp>
          <p:nvSpPr>
            <p:cNvPr id="10" name="Rectangle 1070"/>
            <p:cNvSpPr>
              <a:spLocks noChangeArrowheads="1"/>
            </p:cNvSpPr>
            <p:nvPr/>
          </p:nvSpPr>
          <p:spPr bwMode="auto">
            <a:xfrm flipH="1">
              <a:off x="5035329" y="2209528"/>
              <a:ext cx="72106" cy="78322"/>
            </a:xfrm>
            <a:prstGeom prst="rect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500"/>
            </a:p>
          </p:txBody>
        </p:sp>
        <p:pic>
          <p:nvPicPr>
            <p:cNvPr id="11" name="Picture 23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0034" y="2389529"/>
              <a:ext cx="519227" cy="1117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23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8685" y="2256474"/>
              <a:ext cx="777240" cy="1559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23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7745" y="3697606"/>
              <a:ext cx="476393" cy="1478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4" name="Group 1"/>
            <p:cNvGrpSpPr>
              <a:grpSpLocks/>
            </p:cNvGrpSpPr>
            <p:nvPr/>
          </p:nvGrpSpPr>
          <p:grpSpPr bwMode="auto">
            <a:xfrm>
              <a:off x="5043487" y="1956535"/>
              <a:ext cx="221150" cy="182880"/>
              <a:chOff x="5437822" y="1962250"/>
              <a:chExt cx="221150" cy="182880"/>
            </a:xfrm>
          </p:grpSpPr>
          <p:pic>
            <p:nvPicPr>
              <p:cNvPr id="18" name="Picture 239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94123" y="1962250"/>
                <a:ext cx="164849" cy="1828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9" name="Picture 240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37822" y="2001983"/>
                <a:ext cx="65620" cy="1078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15" name="Group 236"/>
            <p:cNvGrpSpPr>
              <a:grpSpLocks/>
            </p:cNvGrpSpPr>
            <p:nvPr/>
          </p:nvGrpSpPr>
          <p:grpSpPr bwMode="auto">
            <a:xfrm>
              <a:off x="5043487" y="5294095"/>
              <a:ext cx="221150" cy="182880"/>
              <a:chOff x="5437822" y="1962250"/>
              <a:chExt cx="221150" cy="182880"/>
            </a:xfrm>
          </p:grpSpPr>
          <p:pic>
            <p:nvPicPr>
              <p:cNvPr id="16" name="Picture 239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94123" y="1962250"/>
                <a:ext cx="164849" cy="1828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7" name="Picture 240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37822" y="2001983"/>
                <a:ext cx="65620" cy="1078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grpSp>
        <p:nvGrpSpPr>
          <p:cNvPr id="22" name="Group 21"/>
          <p:cNvGrpSpPr/>
          <p:nvPr/>
        </p:nvGrpSpPr>
        <p:grpSpPr>
          <a:xfrm>
            <a:off x="1340737" y="775101"/>
            <a:ext cx="1637811" cy="1418486"/>
            <a:chOff x="2903488" y="852488"/>
            <a:chExt cx="5018087" cy="3943350"/>
          </a:xfrm>
        </p:grpSpPr>
        <p:sp>
          <p:nvSpPr>
            <p:cNvPr id="23" name="Rectangle 1040"/>
            <p:cNvSpPr>
              <a:spLocks noChangeArrowheads="1"/>
            </p:cNvSpPr>
            <p:nvPr/>
          </p:nvSpPr>
          <p:spPr bwMode="auto">
            <a:xfrm>
              <a:off x="3417838" y="1162050"/>
              <a:ext cx="3760787" cy="3373438"/>
            </a:xfrm>
            <a:prstGeom prst="rect">
              <a:avLst/>
            </a:prstGeom>
            <a:solidFill>
              <a:srgbClr val="33996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l-PL" sz="500" dirty="0">
                <a:latin typeface="Calibri" pitchFamily="34" charset="0"/>
              </a:endParaRPr>
            </a:p>
          </p:txBody>
        </p:sp>
        <p:sp>
          <p:nvSpPr>
            <p:cNvPr id="24" name="Rectangle 1044"/>
            <p:cNvSpPr>
              <a:spLocks noChangeArrowheads="1"/>
            </p:cNvSpPr>
            <p:nvPr/>
          </p:nvSpPr>
          <p:spPr bwMode="auto">
            <a:xfrm>
              <a:off x="6141988" y="1184275"/>
              <a:ext cx="1389062" cy="1474788"/>
            </a:xfrm>
            <a:prstGeom prst="rect">
              <a:avLst/>
            </a:prstGeom>
            <a:solidFill>
              <a:srgbClr val="33996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l-PL" sz="500">
                <a:latin typeface="Calibri" pitchFamily="34" charset="0"/>
              </a:endParaRPr>
            </a:p>
          </p:txBody>
        </p:sp>
        <p:sp>
          <p:nvSpPr>
            <p:cNvPr id="25" name="Rectangle 1050"/>
            <p:cNvSpPr>
              <a:spLocks noChangeArrowheads="1"/>
            </p:cNvSpPr>
            <p:nvPr/>
          </p:nvSpPr>
          <p:spPr bwMode="auto">
            <a:xfrm>
              <a:off x="7411988" y="1244600"/>
              <a:ext cx="509587" cy="120650"/>
            </a:xfrm>
            <a:prstGeom prst="rect">
              <a:avLst/>
            </a:prstGeom>
            <a:gradFill rotWithShape="0">
              <a:gsLst>
                <a:gs pos="0">
                  <a:srgbClr val="969696"/>
                </a:gs>
                <a:gs pos="50000">
                  <a:schemeClr val="bg1"/>
                </a:gs>
                <a:gs pos="100000">
                  <a:srgbClr val="969696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defTabSz="49775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500">
                <a:latin typeface="+mn-lt"/>
                <a:cs typeface="+mn-cs"/>
              </a:endParaRPr>
            </a:p>
          </p:txBody>
        </p:sp>
        <p:graphicFrame>
          <p:nvGraphicFramePr>
            <p:cNvPr id="26" name="Object 3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34074422"/>
                </p:ext>
              </p:extLst>
            </p:nvPr>
          </p:nvGraphicFramePr>
          <p:xfrm>
            <a:off x="7183388" y="1408113"/>
            <a:ext cx="631825" cy="11461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79" name="Image" r:id="rId9" imgW="1203894" imgH="2011287" progId="">
                    <p:embed/>
                  </p:oleObj>
                </mc:Choice>
                <mc:Fallback>
                  <p:oleObj name="Image" r:id="rId9" imgW="1203894" imgH="2011287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83388" y="1408113"/>
                          <a:ext cx="631825" cy="11461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8099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" name="Object 4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95334927"/>
                </p:ext>
              </p:extLst>
            </p:nvPr>
          </p:nvGraphicFramePr>
          <p:xfrm>
            <a:off x="7218313" y="1208088"/>
            <a:ext cx="460375" cy="188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80" name="Image" r:id="rId11" imgW="741640" imgH="279345" progId="">
                    <p:embed/>
                  </p:oleObj>
                </mc:Choice>
                <mc:Fallback>
                  <p:oleObj name="Image" r:id="rId11" imgW="741640" imgH="279345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18313" y="1208088"/>
                          <a:ext cx="460375" cy="1889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8099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28" name="Group 1068"/>
            <p:cNvGrpSpPr>
              <a:grpSpLocks/>
            </p:cNvGrpSpPr>
            <p:nvPr/>
          </p:nvGrpSpPr>
          <p:grpSpPr bwMode="auto">
            <a:xfrm>
              <a:off x="2903488" y="1103313"/>
              <a:ext cx="347662" cy="222250"/>
              <a:chOff x="704" y="1228"/>
              <a:chExt cx="204" cy="120"/>
            </a:xfrm>
          </p:grpSpPr>
          <p:sp>
            <p:nvSpPr>
              <p:cNvPr id="31" name="AutoShape 1065"/>
              <p:cNvSpPr>
                <a:spLocks noChangeArrowheads="1"/>
              </p:cNvSpPr>
              <p:nvPr/>
            </p:nvSpPr>
            <p:spPr bwMode="auto">
              <a:xfrm rot="5400000">
                <a:off x="737" y="1195"/>
                <a:ext cx="120" cy="185"/>
              </a:xfrm>
              <a:prstGeom prst="triangle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l-PL" sz="500">
                  <a:latin typeface="Calibri" pitchFamily="34" charset="0"/>
                </a:endParaRPr>
              </a:p>
            </p:txBody>
          </p:sp>
          <p:sp>
            <p:nvSpPr>
              <p:cNvPr id="32" name="Rectangle 1066"/>
              <p:cNvSpPr>
                <a:spLocks noChangeArrowheads="1"/>
              </p:cNvSpPr>
              <p:nvPr/>
            </p:nvSpPr>
            <p:spPr bwMode="auto">
              <a:xfrm>
                <a:off x="758" y="1264"/>
                <a:ext cx="150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l-PL" sz="500">
                  <a:latin typeface="Calibri" pitchFamily="34" charset="0"/>
                </a:endParaRPr>
              </a:p>
            </p:txBody>
          </p:sp>
        </p:grpSp>
        <p:sp>
          <p:nvSpPr>
            <p:cNvPr id="29" name="Rectangle 1070"/>
            <p:cNvSpPr>
              <a:spLocks noChangeArrowheads="1"/>
            </p:cNvSpPr>
            <p:nvPr/>
          </p:nvSpPr>
          <p:spPr bwMode="auto">
            <a:xfrm>
              <a:off x="3178125" y="4370388"/>
              <a:ext cx="79375" cy="87312"/>
            </a:xfrm>
            <a:prstGeom prst="rect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l-PL" sz="500">
                <a:latin typeface="Calibri" pitchFamily="34" charset="0"/>
              </a:endParaRPr>
            </a:p>
          </p:txBody>
        </p:sp>
        <p:sp>
          <p:nvSpPr>
            <p:cNvPr id="30" name="Rectangle 1046"/>
            <p:cNvSpPr>
              <a:spLocks noChangeArrowheads="1"/>
            </p:cNvSpPr>
            <p:nvPr/>
          </p:nvSpPr>
          <p:spPr bwMode="auto">
            <a:xfrm>
              <a:off x="3257500" y="852488"/>
              <a:ext cx="165100" cy="3943350"/>
            </a:xfrm>
            <a:prstGeom prst="rect">
              <a:avLst/>
            </a:prstGeom>
            <a:gradFill rotWithShape="0">
              <a:gsLst>
                <a:gs pos="0">
                  <a:srgbClr val="B2B2B2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l-PL" sz="500">
                <a:latin typeface="Calibri" pitchFamily="34" charset="0"/>
              </a:endParaRPr>
            </a:p>
          </p:txBody>
        </p:sp>
      </p:grpSp>
      <p:grpSp>
        <p:nvGrpSpPr>
          <p:cNvPr id="33" name="Group 3"/>
          <p:cNvGrpSpPr>
            <a:grpSpLocks/>
          </p:cNvGrpSpPr>
          <p:nvPr/>
        </p:nvGrpSpPr>
        <p:grpSpPr bwMode="auto">
          <a:xfrm>
            <a:off x="3131101" y="2219965"/>
            <a:ext cx="1564346" cy="1435849"/>
            <a:chOff x="908685" y="1931770"/>
            <a:chExt cx="4445534" cy="3552826"/>
          </a:xfrm>
        </p:grpSpPr>
        <p:sp>
          <p:nvSpPr>
            <p:cNvPr id="34" name="Rectangle 1040"/>
            <p:cNvSpPr>
              <a:spLocks noChangeArrowheads="1"/>
            </p:cNvSpPr>
            <p:nvPr/>
          </p:nvSpPr>
          <p:spPr bwMode="auto">
            <a:xfrm flipH="1">
              <a:off x="1350644" y="2191733"/>
              <a:ext cx="3604689" cy="3039566"/>
            </a:xfrm>
            <a:prstGeom prst="rect">
              <a:avLst/>
            </a:prstGeom>
            <a:solidFill>
              <a:srgbClr val="3399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500"/>
            </a:p>
          </p:txBody>
        </p:sp>
        <p:sp>
          <p:nvSpPr>
            <p:cNvPr id="35" name="Rectangle 1044"/>
            <p:cNvSpPr>
              <a:spLocks noChangeArrowheads="1"/>
            </p:cNvSpPr>
            <p:nvPr/>
          </p:nvSpPr>
          <p:spPr bwMode="auto">
            <a:xfrm flipH="1">
              <a:off x="1238250" y="2230061"/>
              <a:ext cx="1197974" cy="2953444"/>
            </a:xfrm>
            <a:prstGeom prst="rect">
              <a:avLst/>
            </a:prstGeom>
            <a:solidFill>
              <a:srgbClr val="3399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500"/>
            </a:p>
          </p:txBody>
        </p:sp>
        <p:sp>
          <p:nvSpPr>
            <p:cNvPr id="36" name="Rectangle 1046"/>
            <p:cNvSpPr>
              <a:spLocks noChangeArrowheads="1"/>
            </p:cNvSpPr>
            <p:nvPr/>
          </p:nvSpPr>
          <p:spPr bwMode="auto">
            <a:xfrm flipH="1">
              <a:off x="4886297" y="1931770"/>
              <a:ext cx="148815" cy="3552826"/>
            </a:xfrm>
            <a:prstGeom prst="rect">
              <a:avLst/>
            </a:prstGeom>
            <a:gradFill rotWithShape="0">
              <a:gsLst>
                <a:gs pos="0">
                  <a:srgbClr val="B2B2B2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500"/>
            </a:p>
          </p:txBody>
        </p:sp>
        <p:grpSp>
          <p:nvGrpSpPr>
            <p:cNvPr id="37" name="Group 1068"/>
            <p:cNvGrpSpPr>
              <a:grpSpLocks/>
            </p:cNvGrpSpPr>
            <p:nvPr/>
          </p:nvGrpSpPr>
          <p:grpSpPr bwMode="auto">
            <a:xfrm flipH="1">
              <a:off x="5041248" y="5069244"/>
              <a:ext cx="312971" cy="199971"/>
              <a:chOff x="704" y="1228"/>
              <a:chExt cx="204" cy="120"/>
            </a:xfrm>
          </p:grpSpPr>
          <p:sp>
            <p:nvSpPr>
              <p:cNvPr id="48" name="AutoShape 1065"/>
              <p:cNvSpPr>
                <a:spLocks noChangeArrowheads="1"/>
              </p:cNvSpPr>
              <p:nvPr/>
            </p:nvSpPr>
            <p:spPr bwMode="auto">
              <a:xfrm rot="5400000">
                <a:off x="737" y="1195"/>
                <a:ext cx="120" cy="185"/>
              </a:xfrm>
              <a:prstGeom prst="triangle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 sz="500"/>
              </a:p>
            </p:txBody>
          </p:sp>
          <p:sp>
            <p:nvSpPr>
              <p:cNvPr id="49" name="Rectangle 1066"/>
              <p:cNvSpPr>
                <a:spLocks noChangeArrowheads="1"/>
              </p:cNvSpPr>
              <p:nvPr/>
            </p:nvSpPr>
            <p:spPr bwMode="auto">
              <a:xfrm>
                <a:off x="758" y="1264"/>
                <a:ext cx="150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 sz="500"/>
              </a:p>
            </p:txBody>
          </p:sp>
        </p:grpSp>
        <p:sp>
          <p:nvSpPr>
            <p:cNvPr id="38" name="Rectangle 1070"/>
            <p:cNvSpPr>
              <a:spLocks noChangeArrowheads="1"/>
            </p:cNvSpPr>
            <p:nvPr/>
          </p:nvSpPr>
          <p:spPr bwMode="auto">
            <a:xfrm flipH="1">
              <a:off x="5035329" y="2209528"/>
              <a:ext cx="72106" cy="78322"/>
            </a:xfrm>
            <a:prstGeom prst="rect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500"/>
            </a:p>
          </p:txBody>
        </p:sp>
        <p:pic>
          <p:nvPicPr>
            <p:cNvPr id="39" name="Picture 23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0034" y="2389529"/>
              <a:ext cx="519227" cy="1117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" name="Picture 23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8685" y="2256474"/>
              <a:ext cx="777240" cy="1559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" name="Picture 23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7745" y="3697606"/>
              <a:ext cx="476393" cy="1478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42" name="Group 1"/>
            <p:cNvGrpSpPr>
              <a:grpSpLocks/>
            </p:cNvGrpSpPr>
            <p:nvPr/>
          </p:nvGrpSpPr>
          <p:grpSpPr bwMode="auto">
            <a:xfrm>
              <a:off x="5043487" y="1956535"/>
              <a:ext cx="221150" cy="182880"/>
              <a:chOff x="5437822" y="1962250"/>
              <a:chExt cx="221150" cy="182880"/>
            </a:xfrm>
          </p:grpSpPr>
          <p:pic>
            <p:nvPicPr>
              <p:cNvPr id="46" name="Picture 239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94123" y="1962250"/>
                <a:ext cx="164849" cy="1828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47" name="Picture 240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37822" y="2001983"/>
                <a:ext cx="65620" cy="1078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43" name="Group 236"/>
            <p:cNvGrpSpPr>
              <a:grpSpLocks/>
            </p:cNvGrpSpPr>
            <p:nvPr/>
          </p:nvGrpSpPr>
          <p:grpSpPr bwMode="auto">
            <a:xfrm>
              <a:off x="5043487" y="5294095"/>
              <a:ext cx="221150" cy="182880"/>
              <a:chOff x="5437822" y="1962250"/>
              <a:chExt cx="221150" cy="182880"/>
            </a:xfrm>
          </p:grpSpPr>
          <p:pic>
            <p:nvPicPr>
              <p:cNvPr id="44" name="Picture 239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94123" y="1962250"/>
                <a:ext cx="164849" cy="1828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45" name="Picture 240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37822" y="2001983"/>
                <a:ext cx="65620" cy="1078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grpSp>
        <p:nvGrpSpPr>
          <p:cNvPr id="50" name="Group 49"/>
          <p:cNvGrpSpPr/>
          <p:nvPr/>
        </p:nvGrpSpPr>
        <p:grpSpPr>
          <a:xfrm>
            <a:off x="1341838" y="2226315"/>
            <a:ext cx="1637811" cy="1418486"/>
            <a:chOff x="2903488" y="852488"/>
            <a:chExt cx="5018087" cy="3943350"/>
          </a:xfrm>
        </p:grpSpPr>
        <p:sp>
          <p:nvSpPr>
            <p:cNvPr id="51" name="Rectangle 1040"/>
            <p:cNvSpPr>
              <a:spLocks noChangeArrowheads="1"/>
            </p:cNvSpPr>
            <p:nvPr/>
          </p:nvSpPr>
          <p:spPr bwMode="auto">
            <a:xfrm>
              <a:off x="3417838" y="1162050"/>
              <a:ext cx="3760787" cy="3373438"/>
            </a:xfrm>
            <a:prstGeom prst="rect">
              <a:avLst/>
            </a:prstGeom>
            <a:solidFill>
              <a:srgbClr val="33996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l-PL" sz="500" dirty="0">
                <a:latin typeface="Calibri" pitchFamily="34" charset="0"/>
              </a:endParaRPr>
            </a:p>
          </p:txBody>
        </p:sp>
        <p:sp>
          <p:nvSpPr>
            <p:cNvPr id="52" name="Rectangle 1044"/>
            <p:cNvSpPr>
              <a:spLocks noChangeArrowheads="1"/>
            </p:cNvSpPr>
            <p:nvPr/>
          </p:nvSpPr>
          <p:spPr bwMode="auto">
            <a:xfrm>
              <a:off x="6141988" y="1184275"/>
              <a:ext cx="1389062" cy="1474788"/>
            </a:xfrm>
            <a:prstGeom prst="rect">
              <a:avLst/>
            </a:prstGeom>
            <a:solidFill>
              <a:srgbClr val="33996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l-PL" sz="500">
                <a:latin typeface="Calibri" pitchFamily="34" charset="0"/>
              </a:endParaRPr>
            </a:p>
          </p:txBody>
        </p:sp>
        <p:sp>
          <p:nvSpPr>
            <p:cNvPr id="53" name="Rectangle 1050"/>
            <p:cNvSpPr>
              <a:spLocks noChangeArrowheads="1"/>
            </p:cNvSpPr>
            <p:nvPr/>
          </p:nvSpPr>
          <p:spPr bwMode="auto">
            <a:xfrm>
              <a:off x="7411988" y="1244600"/>
              <a:ext cx="509587" cy="120650"/>
            </a:xfrm>
            <a:prstGeom prst="rect">
              <a:avLst/>
            </a:prstGeom>
            <a:gradFill rotWithShape="0">
              <a:gsLst>
                <a:gs pos="0">
                  <a:srgbClr val="969696"/>
                </a:gs>
                <a:gs pos="50000">
                  <a:schemeClr val="bg1"/>
                </a:gs>
                <a:gs pos="100000">
                  <a:srgbClr val="969696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defTabSz="49775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500">
                <a:latin typeface="+mn-lt"/>
                <a:cs typeface="+mn-cs"/>
              </a:endParaRPr>
            </a:p>
          </p:txBody>
        </p:sp>
        <p:graphicFrame>
          <p:nvGraphicFramePr>
            <p:cNvPr id="54" name="Object 3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36427112"/>
                </p:ext>
              </p:extLst>
            </p:nvPr>
          </p:nvGraphicFramePr>
          <p:xfrm>
            <a:off x="7183388" y="1408113"/>
            <a:ext cx="631825" cy="11461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81" name="Image" r:id="rId14" imgW="1203894" imgH="2011287" progId="">
                    <p:embed/>
                  </p:oleObj>
                </mc:Choice>
                <mc:Fallback>
                  <p:oleObj name="Image" r:id="rId14" imgW="1203894" imgH="2011287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83388" y="1408113"/>
                          <a:ext cx="631825" cy="11461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8099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5" name="Object 4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42331058"/>
                </p:ext>
              </p:extLst>
            </p:nvPr>
          </p:nvGraphicFramePr>
          <p:xfrm>
            <a:off x="7218313" y="1208088"/>
            <a:ext cx="460375" cy="188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82" name="Image" r:id="rId15" imgW="741640" imgH="279345" progId="">
                    <p:embed/>
                  </p:oleObj>
                </mc:Choice>
                <mc:Fallback>
                  <p:oleObj name="Image" r:id="rId15" imgW="741640" imgH="279345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18313" y="1208088"/>
                          <a:ext cx="460375" cy="1889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8099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56" name="Group 1068"/>
            <p:cNvGrpSpPr>
              <a:grpSpLocks/>
            </p:cNvGrpSpPr>
            <p:nvPr/>
          </p:nvGrpSpPr>
          <p:grpSpPr bwMode="auto">
            <a:xfrm>
              <a:off x="2903488" y="1103313"/>
              <a:ext cx="347662" cy="222250"/>
              <a:chOff x="704" y="1228"/>
              <a:chExt cx="204" cy="120"/>
            </a:xfrm>
          </p:grpSpPr>
          <p:sp>
            <p:nvSpPr>
              <p:cNvPr id="59" name="AutoShape 1065"/>
              <p:cNvSpPr>
                <a:spLocks noChangeArrowheads="1"/>
              </p:cNvSpPr>
              <p:nvPr/>
            </p:nvSpPr>
            <p:spPr bwMode="auto">
              <a:xfrm rot="5400000">
                <a:off x="737" y="1195"/>
                <a:ext cx="120" cy="185"/>
              </a:xfrm>
              <a:prstGeom prst="triangle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l-PL" sz="500">
                  <a:latin typeface="Calibri" pitchFamily="34" charset="0"/>
                </a:endParaRPr>
              </a:p>
            </p:txBody>
          </p:sp>
          <p:sp>
            <p:nvSpPr>
              <p:cNvPr id="60" name="Rectangle 1066"/>
              <p:cNvSpPr>
                <a:spLocks noChangeArrowheads="1"/>
              </p:cNvSpPr>
              <p:nvPr/>
            </p:nvSpPr>
            <p:spPr bwMode="auto">
              <a:xfrm>
                <a:off x="758" y="1264"/>
                <a:ext cx="150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l-PL" sz="500">
                  <a:latin typeface="Calibri" pitchFamily="34" charset="0"/>
                </a:endParaRPr>
              </a:p>
            </p:txBody>
          </p:sp>
        </p:grpSp>
        <p:sp>
          <p:nvSpPr>
            <p:cNvPr id="57" name="Rectangle 1070"/>
            <p:cNvSpPr>
              <a:spLocks noChangeArrowheads="1"/>
            </p:cNvSpPr>
            <p:nvPr/>
          </p:nvSpPr>
          <p:spPr bwMode="auto">
            <a:xfrm>
              <a:off x="3178125" y="4370388"/>
              <a:ext cx="79375" cy="87312"/>
            </a:xfrm>
            <a:prstGeom prst="rect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l-PL" sz="500">
                <a:latin typeface="Calibri" pitchFamily="34" charset="0"/>
              </a:endParaRPr>
            </a:p>
          </p:txBody>
        </p:sp>
        <p:sp>
          <p:nvSpPr>
            <p:cNvPr id="58" name="Rectangle 1046"/>
            <p:cNvSpPr>
              <a:spLocks noChangeArrowheads="1"/>
            </p:cNvSpPr>
            <p:nvPr/>
          </p:nvSpPr>
          <p:spPr bwMode="auto">
            <a:xfrm>
              <a:off x="3257500" y="852488"/>
              <a:ext cx="165100" cy="3943350"/>
            </a:xfrm>
            <a:prstGeom prst="rect">
              <a:avLst/>
            </a:prstGeom>
            <a:gradFill rotWithShape="0">
              <a:gsLst>
                <a:gs pos="0">
                  <a:srgbClr val="B2B2B2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l-PL" sz="500">
                <a:latin typeface="Calibri" pitchFamily="34" charset="0"/>
              </a:endParaRPr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1728127" y="1886565"/>
            <a:ext cx="521297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500" dirty="0" smtClean="0"/>
              <a:t>DRTM-</a:t>
            </a:r>
            <a:r>
              <a:rPr lang="en-US" sz="500" dirty="0" smtClean="0"/>
              <a:t>VM2</a:t>
            </a:r>
            <a:endParaRPr lang="en-US" sz="500" dirty="0"/>
          </a:p>
        </p:txBody>
      </p:sp>
      <p:sp>
        <p:nvSpPr>
          <p:cNvPr id="62" name="TextBox 61"/>
          <p:cNvSpPr txBox="1"/>
          <p:nvPr/>
        </p:nvSpPr>
        <p:spPr>
          <a:xfrm>
            <a:off x="3527658" y="1895258"/>
            <a:ext cx="558166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500" dirty="0" smtClean="0"/>
              <a:t>DAMC-TCK7</a:t>
            </a:r>
            <a:endParaRPr lang="en-US" sz="500" dirty="0"/>
          </a:p>
        </p:txBody>
      </p:sp>
      <p:sp>
        <p:nvSpPr>
          <p:cNvPr id="63" name="TextBox 62"/>
          <p:cNvSpPr txBox="1"/>
          <p:nvPr/>
        </p:nvSpPr>
        <p:spPr>
          <a:xfrm>
            <a:off x="3556673" y="3348476"/>
            <a:ext cx="593432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500" dirty="0" smtClean="0"/>
              <a:t>AMC-</a:t>
            </a:r>
            <a:r>
              <a:rPr lang="en-US" sz="500" dirty="0" smtClean="0"/>
              <a:t>SIS8300</a:t>
            </a:r>
            <a:endParaRPr lang="en-US" sz="500" dirty="0"/>
          </a:p>
        </p:txBody>
      </p:sp>
      <p:sp>
        <p:nvSpPr>
          <p:cNvPr id="64" name="TextBox 63"/>
          <p:cNvSpPr txBox="1"/>
          <p:nvPr/>
        </p:nvSpPr>
        <p:spPr>
          <a:xfrm>
            <a:off x="1759116" y="3339206"/>
            <a:ext cx="567784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500" dirty="0" smtClean="0"/>
              <a:t>RTM-DWC</a:t>
            </a:r>
            <a:r>
              <a:rPr lang="en-US" sz="500" dirty="0" smtClean="0"/>
              <a:t>10</a:t>
            </a:r>
            <a:endParaRPr lang="en-US" sz="500" dirty="0"/>
          </a:p>
        </p:txBody>
      </p:sp>
      <p:cxnSp>
        <p:nvCxnSpPr>
          <p:cNvPr id="65" name="Elbow Connector 64"/>
          <p:cNvCxnSpPr>
            <a:stCxn id="41" idx="1"/>
            <a:endCxn id="13" idx="1"/>
          </p:cNvCxnSpPr>
          <p:nvPr/>
        </p:nvCxnSpPr>
        <p:spPr bwMode="auto">
          <a:xfrm rot="10800000">
            <a:off x="3164859" y="1774841"/>
            <a:ext cx="1101" cy="1457564"/>
          </a:xfrm>
          <a:prstGeom prst="bentConnector3">
            <a:avLst>
              <a:gd name="adj1" fmla="val 11173569"/>
            </a:avLst>
          </a:prstGeom>
          <a:solidFill>
            <a:schemeClr val="accent1"/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6" name="Straight Arrow Connector 65"/>
          <p:cNvCxnSpPr/>
          <p:nvPr/>
        </p:nvCxnSpPr>
        <p:spPr bwMode="auto">
          <a:xfrm>
            <a:off x="1283330" y="2630795"/>
            <a:ext cx="2517957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7" name="Rectangle 66"/>
          <p:cNvSpPr/>
          <p:nvPr/>
        </p:nvSpPr>
        <p:spPr bwMode="auto">
          <a:xfrm>
            <a:off x="3801287" y="2479014"/>
            <a:ext cx="364921" cy="29571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FPGA</a:t>
            </a:r>
            <a:endParaRPr kumimoji="0" lang="en-US" sz="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68" name="Elbow Connector 67"/>
          <p:cNvCxnSpPr>
            <a:stCxn id="67" idx="2"/>
            <a:endCxn id="41" idx="3"/>
          </p:cNvCxnSpPr>
          <p:nvPr/>
        </p:nvCxnSpPr>
        <p:spPr bwMode="auto">
          <a:xfrm rot="5400000">
            <a:off x="3429836" y="2678494"/>
            <a:ext cx="457673" cy="650150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9" name="Rectangle 68"/>
          <p:cNvSpPr/>
          <p:nvPr/>
        </p:nvSpPr>
        <p:spPr bwMode="auto">
          <a:xfrm>
            <a:off x="3801272" y="1002579"/>
            <a:ext cx="364921" cy="29571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FPGA</a:t>
            </a:r>
            <a:endParaRPr kumimoji="0" lang="en-US" sz="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70" name="Elbow Connector 69"/>
          <p:cNvCxnSpPr>
            <a:stCxn id="13" idx="3"/>
            <a:endCxn id="69" idx="2"/>
          </p:cNvCxnSpPr>
          <p:nvPr/>
        </p:nvCxnSpPr>
        <p:spPr bwMode="auto">
          <a:xfrm flipV="1">
            <a:off x="3332496" y="1298297"/>
            <a:ext cx="651236" cy="476544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3" name="Straight Arrow Connector 72"/>
          <p:cNvCxnSpPr/>
          <p:nvPr/>
        </p:nvCxnSpPr>
        <p:spPr bwMode="auto">
          <a:xfrm flipH="1" flipV="1">
            <a:off x="1283332" y="1155602"/>
            <a:ext cx="2244326" cy="1076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" name="Straight Connector 73"/>
          <p:cNvCxnSpPr>
            <a:stCxn id="69" idx="1"/>
          </p:cNvCxnSpPr>
          <p:nvPr/>
        </p:nvCxnSpPr>
        <p:spPr bwMode="auto">
          <a:xfrm flipH="1">
            <a:off x="2292592" y="1150437"/>
            <a:ext cx="1508680" cy="957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75" name="Group 3"/>
          <p:cNvGrpSpPr>
            <a:grpSpLocks/>
          </p:cNvGrpSpPr>
          <p:nvPr/>
        </p:nvGrpSpPr>
        <p:grpSpPr bwMode="auto">
          <a:xfrm>
            <a:off x="3131101" y="3676123"/>
            <a:ext cx="1564346" cy="1435849"/>
            <a:chOff x="908685" y="1931770"/>
            <a:chExt cx="4445534" cy="3552826"/>
          </a:xfrm>
        </p:grpSpPr>
        <p:sp>
          <p:nvSpPr>
            <p:cNvPr id="76" name="Rectangle 1040"/>
            <p:cNvSpPr>
              <a:spLocks noChangeArrowheads="1"/>
            </p:cNvSpPr>
            <p:nvPr/>
          </p:nvSpPr>
          <p:spPr bwMode="auto">
            <a:xfrm flipH="1">
              <a:off x="1350644" y="2191733"/>
              <a:ext cx="3604689" cy="3039566"/>
            </a:xfrm>
            <a:prstGeom prst="rect">
              <a:avLst/>
            </a:prstGeom>
            <a:solidFill>
              <a:srgbClr val="3399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500"/>
            </a:p>
          </p:txBody>
        </p:sp>
        <p:sp>
          <p:nvSpPr>
            <p:cNvPr id="77" name="Rectangle 1044"/>
            <p:cNvSpPr>
              <a:spLocks noChangeArrowheads="1"/>
            </p:cNvSpPr>
            <p:nvPr/>
          </p:nvSpPr>
          <p:spPr bwMode="auto">
            <a:xfrm flipH="1">
              <a:off x="1238250" y="2230061"/>
              <a:ext cx="1197974" cy="2953444"/>
            </a:xfrm>
            <a:prstGeom prst="rect">
              <a:avLst/>
            </a:prstGeom>
            <a:solidFill>
              <a:srgbClr val="3399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500"/>
            </a:p>
          </p:txBody>
        </p:sp>
        <p:sp>
          <p:nvSpPr>
            <p:cNvPr id="78" name="Rectangle 1046"/>
            <p:cNvSpPr>
              <a:spLocks noChangeArrowheads="1"/>
            </p:cNvSpPr>
            <p:nvPr/>
          </p:nvSpPr>
          <p:spPr bwMode="auto">
            <a:xfrm flipH="1">
              <a:off x="4886297" y="1931770"/>
              <a:ext cx="148815" cy="3552826"/>
            </a:xfrm>
            <a:prstGeom prst="rect">
              <a:avLst/>
            </a:prstGeom>
            <a:gradFill rotWithShape="0">
              <a:gsLst>
                <a:gs pos="0">
                  <a:srgbClr val="B2B2B2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500"/>
            </a:p>
          </p:txBody>
        </p:sp>
        <p:grpSp>
          <p:nvGrpSpPr>
            <p:cNvPr id="79" name="Group 1068"/>
            <p:cNvGrpSpPr>
              <a:grpSpLocks/>
            </p:cNvGrpSpPr>
            <p:nvPr/>
          </p:nvGrpSpPr>
          <p:grpSpPr bwMode="auto">
            <a:xfrm flipH="1">
              <a:off x="5041248" y="5069244"/>
              <a:ext cx="312971" cy="199971"/>
              <a:chOff x="704" y="1228"/>
              <a:chExt cx="204" cy="120"/>
            </a:xfrm>
          </p:grpSpPr>
          <p:sp>
            <p:nvSpPr>
              <p:cNvPr id="90" name="AutoShape 1065"/>
              <p:cNvSpPr>
                <a:spLocks noChangeArrowheads="1"/>
              </p:cNvSpPr>
              <p:nvPr/>
            </p:nvSpPr>
            <p:spPr bwMode="auto">
              <a:xfrm rot="5400000">
                <a:off x="737" y="1195"/>
                <a:ext cx="120" cy="185"/>
              </a:xfrm>
              <a:prstGeom prst="triangle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 sz="500"/>
              </a:p>
            </p:txBody>
          </p:sp>
          <p:sp>
            <p:nvSpPr>
              <p:cNvPr id="91" name="Rectangle 1066"/>
              <p:cNvSpPr>
                <a:spLocks noChangeArrowheads="1"/>
              </p:cNvSpPr>
              <p:nvPr/>
            </p:nvSpPr>
            <p:spPr bwMode="auto">
              <a:xfrm>
                <a:off x="758" y="1264"/>
                <a:ext cx="150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 sz="500"/>
              </a:p>
            </p:txBody>
          </p:sp>
        </p:grpSp>
        <p:sp>
          <p:nvSpPr>
            <p:cNvPr id="80" name="Rectangle 1070"/>
            <p:cNvSpPr>
              <a:spLocks noChangeArrowheads="1"/>
            </p:cNvSpPr>
            <p:nvPr/>
          </p:nvSpPr>
          <p:spPr bwMode="auto">
            <a:xfrm flipH="1">
              <a:off x="5035329" y="2209528"/>
              <a:ext cx="72106" cy="78322"/>
            </a:xfrm>
            <a:prstGeom prst="rect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500"/>
            </a:p>
          </p:txBody>
        </p:sp>
        <p:pic>
          <p:nvPicPr>
            <p:cNvPr id="81" name="Picture 232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0034" y="2389529"/>
              <a:ext cx="519227" cy="1117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2" name="Picture 23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8685" y="2256474"/>
              <a:ext cx="777240" cy="1559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3" name="Picture 23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7745" y="3697606"/>
              <a:ext cx="476393" cy="1478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84" name="Group 1"/>
            <p:cNvGrpSpPr>
              <a:grpSpLocks/>
            </p:cNvGrpSpPr>
            <p:nvPr/>
          </p:nvGrpSpPr>
          <p:grpSpPr bwMode="auto">
            <a:xfrm>
              <a:off x="5043487" y="1956535"/>
              <a:ext cx="221150" cy="182880"/>
              <a:chOff x="5437822" y="1962250"/>
              <a:chExt cx="221150" cy="182880"/>
            </a:xfrm>
          </p:grpSpPr>
          <p:pic>
            <p:nvPicPr>
              <p:cNvPr id="88" name="Picture 239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94123" y="1962250"/>
                <a:ext cx="164849" cy="1828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89" name="Picture 240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37822" y="2001983"/>
                <a:ext cx="65620" cy="1078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85" name="Group 236"/>
            <p:cNvGrpSpPr>
              <a:grpSpLocks/>
            </p:cNvGrpSpPr>
            <p:nvPr/>
          </p:nvGrpSpPr>
          <p:grpSpPr bwMode="auto">
            <a:xfrm>
              <a:off x="5043487" y="5294095"/>
              <a:ext cx="221150" cy="182880"/>
              <a:chOff x="5437822" y="1962250"/>
              <a:chExt cx="221150" cy="182880"/>
            </a:xfrm>
          </p:grpSpPr>
          <p:pic>
            <p:nvPicPr>
              <p:cNvPr id="86" name="Picture 239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94123" y="1962250"/>
                <a:ext cx="164849" cy="1828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87" name="Picture 240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37822" y="2001983"/>
                <a:ext cx="65620" cy="1078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grpSp>
        <p:nvGrpSpPr>
          <p:cNvPr id="92" name="Group 91"/>
          <p:cNvGrpSpPr/>
          <p:nvPr/>
        </p:nvGrpSpPr>
        <p:grpSpPr>
          <a:xfrm>
            <a:off x="1341838" y="3682473"/>
            <a:ext cx="1637811" cy="1418486"/>
            <a:chOff x="2903488" y="852488"/>
            <a:chExt cx="5018087" cy="3943350"/>
          </a:xfrm>
        </p:grpSpPr>
        <p:sp>
          <p:nvSpPr>
            <p:cNvPr id="93" name="Rectangle 1040"/>
            <p:cNvSpPr>
              <a:spLocks noChangeArrowheads="1"/>
            </p:cNvSpPr>
            <p:nvPr/>
          </p:nvSpPr>
          <p:spPr bwMode="auto">
            <a:xfrm>
              <a:off x="3417838" y="1162050"/>
              <a:ext cx="3760787" cy="3373438"/>
            </a:xfrm>
            <a:prstGeom prst="rect">
              <a:avLst/>
            </a:prstGeom>
            <a:solidFill>
              <a:srgbClr val="33996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l-PL" sz="500" dirty="0">
                <a:latin typeface="Calibri" pitchFamily="34" charset="0"/>
              </a:endParaRPr>
            </a:p>
          </p:txBody>
        </p:sp>
        <p:sp>
          <p:nvSpPr>
            <p:cNvPr id="94" name="Rectangle 1044"/>
            <p:cNvSpPr>
              <a:spLocks noChangeArrowheads="1"/>
            </p:cNvSpPr>
            <p:nvPr/>
          </p:nvSpPr>
          <p:spPr bwMode="auto">
            <a:xfrm>
              <a:off x="6141988" y="1184275"/>
              <a:ext cx="1389062" cy="1474788"/>
            </a:xfrm>
            <a:prstGeom prst="rect">
              <a:avLst/>
            </a:prstGeom>
            <a:solidFill>
              <a:srgbClr val="33996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l-PL" sz="500">
                <a:latin typeface="Calibri" pitchFamily="34" charset="0"/>
              </a:endParaRPr>
            </a:p>
          </p:txBody>
        </p:sp>
        <p:sp>
          <p:nvSpPr>
            <p:cNvPr id="95" name="Rectangle 1050"/>
            <p:cNvSpPr>
              <a:spLocks noChangeArrowheads="1"/>
            </p:cNvSpPr>
            <p:nvPr/>
          </p:nvSpPr>
          <p:spPr bwMode="auto">
            <a:xfrm>
              <a:off x="7411988" y="1244600"/>
              <a:ext cx="509587" cy="120650"/>
            </a:xfrm>
            <a:prstGeom prst="rect">
              <a:avLst/>
            </a:prstGeom>
            <a:gradFill rotWithShape="0">
              <a:gsLst>
                <a:gs pos="0">
                  <a:srgbClr val="969696"/>
                </a:gs>
                <a:gs pos="50000">
                  <a:schemeClr val="bg1"/>
                </a:gs>
                <a:gs pos="100000">
                  <a:srgbClr val="969696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defTabSz="49775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500">
                <a:latin typeface="+mn-lt"/>
                <a:cs typeface="+mn-cs"/>
              </a:endParaRPr>
            </a:p>
          </p:txBody>
        </p:sp>
        <p:graphicFrame>
          <p:nvGraphicFramePr>
            <p:cNvPr id="96" name="Object 3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46479439"/>
                </p:ext>
              </p:extLst>
            </p:nvPr>
          </p:nvGraphicFramePr>
          <p:xfrm>
            <a:off x="7183388" y="1408113"/>
            <a:ext cx="631825" cy="11461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83" name="Image" r:id="rId17" imgW="1203894" imgH="2011287" progId="">
                    <p:embed/>
                  </p:oleObj>
                </mc:Choice>
                <mc:Fallback>
                  <p:oleObj name="Image" r:id="rId17" imgW="1203894" imgH="2011287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83388" y="1408113"/>
                          <a:ext cx="631825" cy="11461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8099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7" name="Object 4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65870974"/>
                </p:ext>
              </p:extLst>
            </p:nvPr>
          </p:nvGraphicFramePr>
          <p:xfrm>
            <a:off x="7218313" y="1208088"/>
            <a:ext cx="460375" cy="188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84" name="Image" r:id="rId18" imgW="741640" imgH="279345" progId="">
                    <p:embed/>
                  </p:oleObj>
                </mc:Choice>
                <mc:Fallback>
                  <p:oleObj name="Image" r:id="rId18" imgW="741640" imgH="279345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18313" y="1208088"/>
                          <a:ext cx="460375" cy="1889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8099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98" name="Group 1068"/>
            <p:cNvGrpSpPr>
              <a:grpSpLocks/>
            </p:cNvGrpSpPr>
            <p:nvPr/>
          </p:nvGrpSpPr>
          <p:grpSpPr bwMode="auto">
            <a:xfrm>
              <a:off x="2903488" y="1103313"/>
              <a:ext cx="347662" cy="222250"/>
              <a:chOff x="704" y="1228"/>
              <a:chExt cx="204" cy="120"/>
            </a:xfrm>
          </p:grpSpPr>
          <p:sp>
            <p:nvSpPr>
              <p:cNvPr id="101" name="AutoShape 1065"/>
              <p:cNvSpPr>
                <a:spLocks noChangeArrowheads="1"/>
              </p:cNvSpPr>
              <p:nvPr/>
            </p:nvSpPr>
            <p:spPr bwMode="auto">
              <a:xfrm rot="5400000">
                <a:off x="737" y="1195"/>
                <a:ext cx="120" cy="185"/>
              </a:xfrm>
              <a:prstGeom prst="triangle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l-PL" sz="500">
                  <a:latin typeface="Calibri" pitchFamily="34" charset="0"/>
                </a:endParaRPr>
              </a:p>
            </p:txBody>
          </p:sp>
          <p:sp>
            <p:nvSpPr>
              <p:cNvPr id="102" name="Rectangle 1066"/>
              <p:cNvSpPr>
                <a:spLocks noChangeArrowheads="1"/>
              </p:cNvSpPr>
              <p:nvPr/>
            </p:nvSpPr>
            <p:spPr bwMode="auto">
              <a:xfrm>
                <a:off x="758" y="1264"/>
                <a:ext cx="150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l-PL" sz="500">
                  <a:latin typeface="Calibri" pitchFamily="34" charset="0"/>
                </a:endParaRPr>
              </a:p>
            </p:txBody>
          </p:sp>
        </p:grpSp>
        <p:sp>
          <p:nvSpPr>
            <p:cNvPr id="99" name="Rectangle 1070"/>
            <p:cNvSpPr>
              <a:spLocks noChangeArrowheads="1"/>
            </p:cNvSpPr>
            <p:nvPr/>
          </p:nvSpPr>
          <p:spPr bwMode="auto">
            <a:xfrm>
              <a:off x="3178125" y="4370388"/>
              <a:ext cx="79375" cy="87312"/>
            </a:xfrm>
            <a:prstGeom prst="rect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l-PL" sz="500">
                <a:latin typeface="Calibri" pitchFamily="34" charset="0"/>
              </a:endParaRPr>
            </a:p>
          </p:txBody>
        </p:sp>
        <p:sp>
          <p:nvSpPr>
            <p:cNvPr id="100" name="Rectangle 1046"/>
            <p:cNvSpPr>
              <a:spLocks noChangeArrowheads="1"/>
            </p:cNvSpPr>
            <p:nvPr/>
          </p:nvSpPr>
          <p:spPr bwMode="auto">
            <a:xfrm>
              <a:off x="3257500" y="852488"/>
              <a:ext cx="165100" cy="3943350"/>
            </a:xfrm>
            <a:prstGeom prst="rect">
              <a:avLst/>
            </a:prstGeom>
            <a:gradFill rotWithShape="0">
              <a:gsLst>
                <a:gs pos="0">
                  <a:srgbClr val="B2B2B2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l-PL" sz="500">
                <a:latin typeface="Calibri" pitchFamily="34" charset="0"/>
              </a:endParaRPr>
            </a:p>
          </p:txBody>
        </p:sp>
      </p:grpSp>
      <p:sp>
        <p:nvSpPr>
          <p:cNvPr id="103" name="TextBox 102"/>
          <p:cNvSpPr txBox="1"/>
          <p:nvPr/>
        </p:nvSpPr>
        <p:spPr>
          <a:xfrm>
            <a:off x="3556673" y="4804633"/>
            <a:ext cx="593432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500" dirty="0" smtClean="0"/>
              <a:t>AMC-</a:t>
            </a:r>
            <a:r>
              <a:rPr lang="en-US" sz="500" dirty="0" smtClean="0"/>
              <a:t>SIS8300</a:t>
            </a:r>
            <a:endParaRPr lang="en-US" sz="500" dirty="0"/>
          </a:p>
        </p:txBody>
      </p:sp>
      <p:sp>
        <p:nvSpPr>
          <p:cNvPr id="104" name="TextBox 103"/>
          <p:cNvSpPr txBox="1"/>
          <p:nvPr/>
        </p:nvSpPr>
        <p:spPr>
          <a:xfrm>
            <a:off x="1759116" y="4795364"/>
            <a:ext cx="567784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500" dirty="0" smtClean="0"/>
              <a:t>RTM-DWC</a:t>
            </a:r>
            <a:r>
              <a:rPr lang="en-US" sz="500" dirty="0" smtClean="0"/>
              <a:t>10</a:t>
            </a:r>
            <a:endParaRPr lang="en-US" sz="500" dirty="0"/>
          </a:p>
        </p:txBody>
      </p:sp>
      <p:cxnSp>
        <p:nvCxnSpPr>
          <p:cNvPr id="105" name="Straight Arrow Connector 104"/>
          <p:cNvCxnSpPr/>
          <p:nvPr/>
        </p:nvCxnSpPr>
        <p:spPr bwMode="auto">
          <a:xfrm>
            <a:off x="1283330" y="4086952"/>
            <a:ext cx="2517957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6" name="Rectangle 105"/>
          <p:cNvSpPr/>
          <p:nvPr/>
        </p:nvSpPr>
        <p:spPr bwMode="auto">
          <a:xfrm>
            <a:off x="3801287" y="3935172"/>
            <a:ext cx="364921" cy="29571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FPGA</a:t>
            </a:r>
            <a:endParaRPr kumimoji="0" lang="en-US" sz="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07" name="Elbow Connector 106"/>
          <p:cNvCxnSpPr>
            <a:stCxn id="106" idx="2"/>
            <a:endCxn id="83" idx="3"/>
          </p:cNvCxnSpPr>
          <p:nvPr/>
        </p:nvCxnSpPr>
        <p:spPr bwMode="auto">
          <a:xfrm rot="5400000">
            <a:off x="3429836" y="4134651"/>
            <a:ext cx="457673" cy="650150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8" name="Elbow Connector 107"/>
          <p:cNvCxnSpPr>
            <a:stCxn id="83" idx="1"/>
          </p:cNvCxnSpPr>
          <p:nvPr/>
        </p:nvCxnSpPr>
        <p:spPr bwMode="auto">
          <a:xfrm rot="10800000">
            <a:off x="3040712" y="3251455"/>
            <a:ext cx="125248" cy="1437108"/>
          </a:xfrm>
          <a:prstGeom prst="bentConnector2">
            <a:avLst/>
          </a:prstGeom>
          <a:solidFill>
            <a:schemeClr val="accent1"/>
          </a:solidFill>
          <a:ln w="25400" cap="flat" cmpd="sng" algn="ctr">
            <a:solidFill>
              <a:srgbClr val="00A5EB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9" name="TextBox 108"/>
          <p:cNvSpPr txBox="1"/>
          <p:nvPr/>
        </p:nvSpPr>
        <p:spPr>
          <a:xfrm>
            <a:off x="804314" y="2463717"/>
            <a:ext cx="5677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8</a:t>
            </a:r>
            <a:r>
              <a:rPr lang="pl-PL" sz="800" dirty="0" smtClean="0"/>
              <a:t>x </a:t>
            </a:r>
            <a:r>
              <a:rPr lang="pl-PL" sz="800" dirty="0" smtClean="0"/>
              <a:t>RF in</a:t>
            </a:r>
          </a:p>
          <a:p>
            <a:r>
              <a:rPr lang="pl-PL" sz="800" dirty="0" smtClean="0"/>
              <a:t>(probe)</a:t>
            </a:r>
            <a:endParaRPr lang="en-US" sz="800" dirty="0"/>
          </a:p>
        </p:txBody>
      </p:sp>
      <p:sp>
        <p:nvSpPr>
          <p:cNvPr id="110" name="TextBox 109"/>
          <p:cNvSpPr txBox="1"/>
          <p:nvPr/>
        </p:nvSpPr>
        <p:spPr>
          <a:xfrm>
            <a:off x="811934" y="1058644"/>
            <a:ext cx="51809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1</a:t>
            </a:r>
            <a:r>
              <a:rPr lang="pl-PL" sz="800" dirty="0" smtClean="0"/>
              <a:t>x </a:t>
            </a:r>
            <a:r>
              <a:rPr lang="en-US" sz="800" dirty="0" smtClean="0"/>
              <a:t>KLY</a:t>
            </a:r>
            <a:endParaRPr lang="en-US" sz="800" baseline="-25000" dirty="0"/>
          </a:p>
        </p:txBody>
      </p:sp>
      <p:sp>
        <p:nvSpPr>
          <p:cNvPr id="111" name="TextBox 110"/>
          <p:cNvSpPr txBox="1"/>
          <p:nvPr/>
        </p:nvSpPr>
        <p:spPr>
          <a:xfrm>
            <a:off x="793495" y="3920381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800" dirty="0" smtClean="0"/>
              <a:t>8x RF in</a:t>
            </a:r>
          </a:p>
          <a:p>
            <a:r>
              <a:rPr lang="pl-PL" sz="800" dirty="0" smtClean="0"/>
              <a:t>(forward)</a:t>
            </a:r>
            <a:endParaRPr lang="en-US" sz="800" dirty="0"/>
          </a:p>
        </p:txBody>
      </p:sp>
      <p:grpSp>
        <p:nvGrpSpPr>
          <p:cNvPr id="112" name="Group 3"/>
          <p:cNvGrpSpPr>
            <a:grpSpLocks/>
          </p:cNvGrpSpPr>
          <p:nvPr/>
        </p:nvGrpSpPr>
        <p:grpSpPr bwMode="auto">
          <a:xfrm>
            <a:off x="3131101" y="5130273"/>
            <a:ext cx="1564346" cy="1435849"/>
            <a:chOff x="908685" y="1931770"/>
            <a:chExt cx="4445534" cy="3552826"/>
          </a:xfrm>
        </p:grpSpPr>
        <p:sp>
          <p:nvSpPr>
            <p:cNvPr id="113" name="Rectangle 1040"/>
            <p:cNvSpPr>
              <a:spLocks noChangeArrowheads="1"/>
            </p:cNvSpPr>
            <p:nvPr/>
          </p:nvSpPr>
          <p:spPr bwMode="auto">
            <a:xfrm flipH="1">
              <a:off x="1350644" y="2191733"/>
              <a:ext cx="3604689" cy="3039566"/>
            </a:xfrm>
            <a:prstGeom prst="rect">
              <a:avLst/>
            </a:prstGeom>
            <a:solidFill>
              <a:srgbClr val="3399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500"/>
            </a:p>
          </p:txBody>
        </p:sp>
        <p:sp>
          <p:nvSpPr>
            <p:cNvPr id="114" name="Rectangle 1044"/>
            <p:cNvSpPr>
              <a:spLocks noChangeArrowheads="1"/>
            </p:cNvSpPr>
            <p:nvPr/>
          </p:nvSpPr>
          <p:spPr bwMode="auto">
            <a:xfrm flipH="1">
              <a:off x="1238250" y="2230061"/>
              <a:ext cx="1197974" cy="2953444"/>
            </a:xfrm>
            <a:prstGeom prst="rect">
              <a:avLst/>
            </a:prstGeom>
            <a:solidFill>
              <a:srgbClr val="3399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500"/>
            </a:p>
          </p:txBody>
        </p:sp>
        <p:sp>
          <p:nvSpPr>
            <p:cNvPr id="115" name="Rectangle 1046"/>
            <p:cNvSpPr>
              <a:spLocks noChangeArrowheads="1"/>
            </p:cNvSpPr>
            <p:nvPr/>
          </p:nvSpPr>
          <p:spPr bwMode="auto">
            <a:xfrm flipH="1">
              <a:off x="4886297" y="1931770"/>
              <a:ext cx="148815" cy="3552826"/>
            </a:xfrm>
            <a:prstGeom prst="rect">
              <a:avLst/>
            </a:prstGeom>
            <a:gradFill rotWithShape="0">
              <a:gsLst>
                <a:gs pos="0">
                  <a:srgbClr val="B2B2B2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500"/>
            </a:p>
          </p:txBody>
        </p:sp>
        <p:grpSp>
          <p:nvGrpSpPr>
            <p:cNvPr id="116" name="Group 1068"/>
            <p:cNvGrpSpPr>
              <a:grpSpLocks/>
            </p:cNvGrpSpPr>
            <p:nvPr/>
          </p:nvGrpSpPr>
          <p:grpSpPr bwMode="auto">
            <a:xfrm flipH="1">
              <a:off x="5041248" y="5069244"/>
              <a:ext cx="312971" cy="199971"/>
              <a:chOff x="704" y="1228"/>
              <a:chExt cx="204" cy="120"/>
            </a:xfrm>
          </p:grpSpPr>
          <p:sp>
            <p:nvSpPr>
              <p:cNvPr id="127" name="AutoShape 1065"/>
              <p:cNvSpPr>
                <a:spLocks noChangeArrowheads="1"/>
              </p:cNvSpPr>
              <p:nvPr/>
            </p:nvSpPr>
            <p:spPr bwMode="auto">
              <a:xfrm rot="5400000">
                <a:off x="737" y="1195"/>
                <a:ext cx="120" cy="185"/>
              </a:xfrm>
              <a:prstGeom prst="triangle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 sz="500"/>
              </a:p>
            </p:txBody>
          </p:sp>
          <p:sp>
            <p:nvSpPr>
              <p:cNvPr id="128" name="Rectangle 1066"/>
              <p:cNvSpPr>
                <a:spLocks noChangeArrowheads="1"/>
              </p:cNvSpPr>
              <p:nvPr/>
            </p:nvSpPr>
            <p:spPr bwMode="auto">
              <a:xfrm>
                <a:off x="758" y="1264"/>
                <a:ext cx="150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 sz="500"/>
              </a:p>
            </p:txBody>
          </p:sp>
        </p:grpSp>
        <p:sp>
          <p:nvSpPr>
            <p:cNvPr id="117" name="Rectangle 1070"/>
            <p:cNvSpPr>
              <a:spLocks noChangeArrowheads="1"/>
            </p:cNvSpPr>
            <p:nvPr/>
          </p:nvSpPr>
          <p:spPr bwMode="auto">
            <a:xfrm flipH="1">
              <a:off x="5035329" y="2209528"/>
              <a:ext cx="72106" cy="78322"/>
            </a:xfrm>
            <a:prstGeom prst="rect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500"/>
            </a:p>
          </p:txBody>
        </p:sp>
        <p:pic>
          <p:nvPicPr>
            <p:cNvPr id="118" name="Picture 232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0034" y="2389529"/>
              <a:ext cx="519227" cy="1117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9" name="Picture 23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8685" y="2256474"/>
              <a:ext cx="777240" cy="1559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0" name="Picture 23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7745" y="3697606"/>
              <a:ext cx="476393" cy="1478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21" name="Group 1"/>
            <p:cNvGrpSpPr>
              <a:grpSpLocks/>
            </p:cNvGrpSpPr>
            <p:nvPr/>
          </p:nvGrpSpPr>
          <p:grpSpPr bwMode="auto">
            <a:xfrm>
              <a:off x="5043487" y="1956535"/>
              <a:ext cx="221150" cy="182880"/>
              <a:chOff x="5437822" y="1962250"/>
              <a:chExt cx="221150" cy="182880"/>
            </a:xfrm>
          </p:grpSpPr>
          <p:pic>
            <p:nvPicPr>
              <p:cNvPr id="125" name="Picture 239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94123" y="1962250"/>
                <a:ext cx="164849" cy="1828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26" name="Picture 240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37822" y="2001983"/>
                <a:ext cx="65620" cy="1078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122" name="Group 236"/>
            <p:cNvGrpSpPr>
              <a:grpSpLocks/>
            </p:cNvGrpSpPr>
            <p:nvPr/>
          </p:nvGrpSpPr>
          <p:grpSpPr bwMode="auto">
            <a:xfrm>
              <a:off x="5043487" y="5294095"/>
              <a:ext cx="221150" cy="182880"/>
              <a:chOff x="5437822" y="1962250"/>
              <a:chExt cx="221150" cy="182880"/>
            </a:xfrm>
          </p:grpSpPr>
          <p:pic>
            <p:nvPicPr>
              <p:cNvPr id="123" name="Picture 239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94123" y="1962250"/>
                <a:ext cx="164849" cy="1828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24" name="Picture 240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37822" y="2001983"/>
                <a:ext cx="65620" cy="1078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grpSp>
        <p:nvGrpSpPr>
          <p:cNvPr id="129" name="Group 128"/>
          <p:cNvGrpSpPr/>
          <p:nvPr/>
        </p:nvGrpSpPr>
        <p:grpSpPr>
          <a:xfrm>
            <a:off x="1341838" y="5136623"/>
            <a:ext cx="1637811" cy="1418486"/>
            <a:chOff x="2903488" y="852488"/>
            <a:chExt cx="5018087" cy="3943350"/>
          </a:xfrm>
        </p:grpSpPr>
        <p:sp>
          <p:nvSpPr>
            <p:cNvPr id="130" name="Rectangle 1040"/>
            <p:cNvSpPr>
              <a:spLocks noChangeArrowheads="1"/>
            </p:cNvSpPr>
            <p:nvPr/>
          </p:nvSpPr>
          <p:spPr bwMode="auto">
            <a:xfrm>
              <a:off x="3417838" y="1162050"/>
              <a:ext cx="3760787" cy="3373438"/>
            </a:xfrm>
            <a:prstGeom prst="rect">
              <a:avLst/>
            </a:prstGeom>
            <a:solidFill>
              <a:srgbClr val="33996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l-PL" sz="500" dirty="0">
                <a:latin typeface="Calibri" pitchFamily="34" charset="0"/>
              </a:endParaRPr>
            </a:p>
          </p:txBody>
        </p:sp>
        <p:sp>
          <p:nvSpPr>
            <p:cNvPr id="131" name="Rectangle 1044"/>
            <p:cNvSpPr>
              <a:spLocks noChangeArrowheads="1"/>
            </p:cNvSpPr>
            <p:nvPr/>
          </p:nvSpPr>
          <p:spPr bwMode="auto">
            <a:xfrm>
              <a:off x="6141988" y="1184275"/>
              <a:ext cx="1389062" cy="1474788"/>
            </a:xfrm>
            <a:prstGeom prst="rect">
              <a:avLst/>
            </a:prstGeom>
            <a:solidFill>
              <a:srgbClr val="33996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l-PL" sz="500">
                <a:latin typeface="Calibri" pitchFamily="34" charset="0"/>
              </a:endParaRPr>
            </a:p>
          </p:txBody>
        </p:sp>
        <p:sp>
          <p:nvSpPr>
            <p:cNvPr id="132" name="Rectangle 1050"/>
            <p:cNvSpPr>
              <a:spLocks noChangeArrowheads="1"/>
            </p:cNvSpPr>
            <p:nvPr/>
          </p:nvSpPr>
          <p:spPr bwMode="auto">
            <a:xfrm>
              <a:off x="7411988" y="1244600"/>
              <a:ext cx="509587" cy="120650"/>
            </a:xfrm>
            <a:prstGeom prst="rect">
              <a:avLst/>
            </a:prstGeom>
            <a:gradFill rotWithShape="0">
              <a:gsLst>
                <a:gs pos="0">
                  <a:srgbClr val="969696"/>
                </a:gs>
                <a:gs pos="50000">
                  <a:schemeClr val="bg1"/>
                </a:gs>
                <a:gs pos="100000">
                  <a:srgbClr val="969696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defTabSz="49775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500">
                <a:latin typeface="+mn-lt"/>
                <a:cs typeface="+mn-cs"/>
              </a:endParaRPr>
            </a:p>
          </p:txBody>
        </p:sp>
        <p:graphicFrame>
          <p:nvGraphicFramePr>
            <p:cNvPr id="133" name="Object 3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21007931"/>
                </p:ext>
              </p:extLst>
            </p:nvPr>
          </p:nvGraphicFramePr>
          <p:xfrm>
            <a:off x="7183388" y="1408113"/>
            <a:ext cx="631825" cy="11461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85" name="Image" r:id="rId19" imgW="1203894" imgH="2011287" progId="">
                    <p:embed/>
                  </p:oleObj>
                </mc:Choice>
                <mc:Fallback>
                  <p:oleObj name="Image" r:id="rId19" imgW="1203894" imgH="2011287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83388" y="1408113"/>
                          <a:ext cx="631825" cy="11461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8099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4" name="Object 4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73807564"/>
                </p:ext>
              </p:extLst>
            </p:nvPr>
          </p:nvGraphicFramePr>
          <p:xfrm>
            <a:off x="7218313" y="1208088"/>
            <a:ext cx="460375" cy="188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86" name="Image" r:id="rId20" imgW="741640" imgH="279345" progId="">
                    <p:embed/>
                  </p:oleObj>
                </mc:Choice>
                <mc:Fallback>
                  <p:oleObj name="Image" r:id="rId20" imgW="741640" imgH="279345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18313" y="1208088"/>
                          <a:ext cx="460375" cy="1889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8099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35" name="Group 1068"/>
            <p:cNvGrpSpPr>
              <a:grpSpLocks/>
            </p:cNvGrpSpPr>
            <p:nvPr/>
          </p:nvGrpSpPr>
          <p:grpSpPr bwMode="auto">
            <a:xfrm>
              <a:off x="2903488" y="1103313"/>
              <a:ext cx="347662" cy="222250"/>
              <a:chOff x="704" y="1228"/>
              <a:chExt cx="204" cy="120"/>
            </a:xfrm>
          </p:grpSpPr>
          <p:sp>
            <p:nvSpPr>
              <p:cNvPr id="138" name="AutoShape 1065"/>
              <p:cNvSpPr>
                <a:spLocks noChangeArrowheads="1"/>
              </p:cNvSpPr>
              <p:nvPr/>
            </p:nvSpPr>
            <p:spPr bwMode="auto">
              <a:xfrm rot="5400000">
                <a:off x="737" y="1195"/>
                <a:ext cx="120" cy="185"/>
              </a:xfrm>
              <a:prstGeom prst="triangle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l-PL" sz="500">
                  <a:latin typeface="Calibri" pitchFamily="34" charset="0"/>
                </a:endParaRPr>
              </a:p>
            </p:txBody>
          </p:sp>
          <p:sp>
            <p:nvSpPr>
              <p:cNvPr id="139" name="Rectangle 1066"/>
              <p:cNvSpPr>
                <a:spLocks noChangeArrowheads="1"/>
              </p:cNvSpPr>
              <p:nvPr/>
            </p:nvSpPr>
            <p:spPr bwMode="auto">
              <a:xfrm>
                <a:off x="758" y="1264"/>
                <a:ext cx="150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l-PL" sz="500">
                  <a:latin typeface="Calibri" pitchFamily="34" charset="0"/>
                </a:endParaRPr>
              </a:p>
            </p:txBody>
          </p:sp>
        </p:grpSp>
        <p:sp>
          <p:nvSpPr>
            <p:cNvPr id="136" name="Rectangle 1070"/>
            <p:cNvSpPr>
              <a:spLocks noChangeArrowheads="1"/>
            </p:cNvSpPr>
            <p:nvPr/>
          </p:nvSpPr>
          <p:spPr bwMode="auto">
            <a:xfrm>
              <a:off x="3178125" y="4370388"/>
              <a:ext cx="79375" cy="87312"/>
            </a:xfrm>
            <a:prstGeom prst="rect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l-PL" sz="500">
                <a:latin typeface="Calibri" pitchFamily="34" charset="0"/>
              </a:endParaRPr>
            </a:p>
          </p:txBody>
        </p:sp>
        <p:sp>
          <p:nvSpPr>
            <p:cNvPr id="137" name="Rectangle 1046"/>
            <p:cNvSpPr>
              <a:spLocks noChangeArrowheads="1"/>
            </p:cNvSpPr>
            <p:nvPr/>
          </p:nvSpPr>
          <p:spPr bwMode="auto">
            <a:xfrm>
              <a:off x="3257500" y="852488"/>
              <a:ext cx="165100" cy="3943350"/>
            </a:xfrm>
            <a:prstGeom prst="rect">
              <a:avLst/>
            </a:prstGeom>
            <a:gradFill rotWithShape="0">
              <a:gsLst>
                <a:gs pos="0">
                  <a:srgbClr val="B2B2B2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l-PL" sz="500">
                <a:latin typeface="Calibri" pitchFamily="34" charset="0"/>
              </a:endParaRPr>
            </a:p>
          </p:txBody>
        </p:sp>
      </p:grpSp>
      <p:sp>
        <p:nvSpPr>
          <p:cNvPr id="140" name="TextBox 139"/>
          <p:cNvSpPr txBox="1"/>
          <p:nvPr/>
        </p:nvSpPr>
        <p:spPr>
          <a:xfrm>
            <a:off x="3556673" y="6258783"/>
            <a:ext cx="593432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500" dirty="0" smtClean="0"/>
              <a:t>AMC-</a:t>
            </a:r>
            <a:r>
              <a:rPr lang="en-US" sz="500" dirty="0" smtClean="0"/>
              <a:t>SIS8300</a:t>
            </a:r>
            <a:endParaRPr lang="en-US" sz="500" dirty="0"/>
          </a:p>
        </p:txBody>
      </p:sp>
      <p:sp>
        <p:nvSpPr>
          <p:cNvPr id="141" name="TextBox 140"/>
          <p:cNvSpPr txBox="1"/>
          <p:nvPr/>
        </p:nvSpPr>
        <p:spPr>
          <a:xfrm>
            <a:off x="1759116" y="6249514"/>
            <a:ext cx="567784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500" dirty="0" smtClean="0"/>
              <a:t>RTM-DWC</a:t>
            </a:r>
            <a:r>
              <a:rPr lang="en-US" sz="500" dirty="0" smtClean="0"/>
              <a:t>10</a:t>
            </a:r>
            <a:endParaRPr lang="en-US" sz="500" dirty="0"/>
          </a:p>
        </p:txBody>
      </p:sp>
      <p:cxnSp>
        <p:nvCxnSpPr>
          <p:cNvPr id="142" name="Straight Arrow Connector 141"/>
          <p:cNvCxnSpPr/>
          <p:nvPr/>
        </p:nvCxnSpPr>
        <p:spPr bwMode="auto">
          <a:xfrm>
            <a:off x="1283330" y="5541102"/>
            <a:ext cx="2517957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3" name="Rectangle 142"/>
          <p:cNvSpPr/>
          <p:nvPr/>
        </p:nvSpPr>
        <p:spPr bwMode="auto">
          <a:xfrm>
            <a:off x="3801287" y="5389322"/>
            <a:ext cx="364921" cy="29571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FPGA</a:t>
            </a:r>
            <a:endParaRPr kumimoji="0" lang="en-US" sz="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44" name="Elbow Connector 143"/>
          <p:cNvCxnSpPr>
            <a:stCxn id="143" idx="2"/>
            <a:endCxn id="120" idx="3"/>
          </p:cNvCxnSpPr>
          <p:nvPr/>
        </p:nvCxnSpPr>
        <p:spPr bwMode="auto">
          <a:xfrm rot="5400000">
            <a:off x="3429836" y="5588801"/>
            <a:ext cx="457673" cy="650150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5" name="TextBox 144"/>
          <p:cNvSpPr txBox="1"/>
          <p:nvPr/>
        </p:nvSpPr>
        <p:spPr>
          <a:xfrm>
            <a:off x="770635" y="5382151"/>
            <a:ext cx="6479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800" dirty="0" smtClean="0"/>
              <a:t>8x RF in</a:t>
            </a:r>
          </a:p>
          <a:p>
            <a:r>
              <a:rPr lang="pl-PL" sz="800" dirty="0" smtClean="0"/>
              <a:t>(reflected)</a:t>
            </a:r>
            <a:endParaRPr lang="en-US" sz="800" dirty="0"/>
          </a:p>
        </p:txBody>
      </p:sp>
      <p:cxnSp>
        <p:nvCxnSpPr>
          <p:cNvPr id="146" name="Elbow Connector 145"/>
          <p:cNvCxnSpPr/>
          <p:nvPr/>
        </p:nvCxnSpPr>
        <p:spPr bwMode="auto">
          <a:xfrm rot="10800000">
            <a:off x="3040712" y="4692905"/>
            <a:ext cx="125248" cy="1437108"/>
          </a:xfrm>
          <a:prstGeom prst="bentConnector2">
            <a:avLst/>
          </a:prstGeom>
          <a:solidFill>
            <a:schemeClr val="accent1"/>
          </a:solidFill>
          <a:ln w="25400" cap="flat" cmpd="sng" algn="ctr">
            <a:solidFill>
              <a:srgbClr val="00A5EB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7" name="TextBox 146"/>
          <p:cNvSpPr txBox="1"/>
          <p:nvPr/>
        </p:nvSpPr>
        <p:spPr>
          <a:xfrm>
            <a:off x="7749188" y="3897284"/>
            <a:ext cx="1275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/>
              <a:t>Cavity tuner control – pulse or cw modes</a:t>
            </a:r>
            <a:endParaRPr lang="en-US" sz="1200" dirty="0"/>
          </a:p>
        </p:txBody>
      </p:sp>
      <p:sp>
        <p:nvSpPr>
          <p:cNvPr id="153" name="TextBox 152"/>
          <p:cNvSpPr txBox="1"/>
          <p:nvPr/>
        </p:nvSpPr>
        <p:spPr>
          <a:xfrm>
            <a:off x="1873857" y="1436286"/>
            <a:ext cx="4010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r>
              <a:rPr lang="en-US" dirty="0" smtClean="0"/>
              <a:t>x</a:t>
            </a:r>
            <a:endParaRPr lang="de-DE" dirty="0"/>
          </a:p>
        </p:txBody>
      </p:sp>
      <p:sp>
        <p:nvSpPr>
          <p:cNvPr id="155" name="TextBox 154"/>
          <p:cNvSpPr txBox="1"/>
          <p:nvPr/>
        </p:nvSpPr>
        <p:spPr>
          <a:xfrm>
            <a:off x="1728127" y="2828433"/>
            <a:ext cx="4010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2x</a:t>
            </a:r>
            <a:endParaRPr lang="de-DE" dirty="0"/>
          </a:p>
        </p:txBody>
      </p:sp>
      <p:sp>
        <p:nvSpPr>
          <p:cNvPr id="156" name="Rectangle 155"/>
          <p:cNvSpPr/>
          <p:nvPr/>
        </p:nvSpPr>
        <p:spPr bwMode="auto">
          <a:xfrm>
            <a:off x="277248" y="768801"/>
            <a:ext cx="4530403" cy="5801515"/>
          </a:xfrm>
          <a:prstGeom prst="rect">
            <a:avLst/>
          </a:prstGeom>
          <a:noFill/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60" name="Group 3"/>
          <p:cNvGrpSpPr>
            <a:grpSpLocks/>
          </p:cNvGrpSpPr>
          <p:nvPr/>
        </p:nvGrpSpPr>
        <p:grpSpPr bwMode="auto">
          <a:xfrm>
            <a:off x="7253810" y="762799"/>
            <a:ext cx="1564346" cy="1435849"/>
            <a:chOff x="908685" y="1931770"/>
            <a:chExt cx="4445534" cy="3552826"/>
          </a:xfrm>
        </p:grpSpPr>
        <p:sp>
          <p:nvSpPr>
            <p:cNvPr id="161" name="Rectangle 1040"/>
            <p:cNvSpPr>
              <a:spLocks noChangeArrowheads="1"/>
            </p:cNvSpPr>
            <p:nvPr/>
          </p:nvSpPr>
          <p:spPr bwMode="auto">
            <a:xfrm flipH="1">
              <a:off x="1350644" y="2191733"/>
              <a:ext cx="3604689" cy="3039566"/>
            </a:xfrm>
            <a:prstGeom prst="rect">
              <a:avLst/>
            </a:prstGeom>
            <a:solidFill>
              <a:srgbClr val="3399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500" dirty="0"/>
            </a:p>
          </p:txBody>
        </p:sp>
        <p:sp>
          <p:nvSpPr>
            <p:cNvPr id="162" name="Rectangle 1044"/>
            <p:cNvSpPr>
              <a:spLocks noChangeArrowheads="1"/>
            </p:cNvSpPr>
            <p:nvPr/>
          </p:nvSpPr>
          <p:spPr bwMode="auto">
            <a:xfrm flipH="1">
              <a:off x="1238250" y="2230061"/>
              <a:ext cx="1197974" cy="2953444"/>
            </a:xfrm>
            <a:prstGeom prst="rect">
              <a:avLst/>
            </a:prstGeom>
            <a:solidFill>
              <a:srgbClr val="3399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500" dirty="0"/>
            </a:p>
          </p:txBody>
        </p:sp>
        <p:sp>
          <p:nvSpPr>
            <p:cNvPr id="163" name="Rectangle 1046"/>
            <p:cNvSpPr>
              <a:spLocks noChangeArrowheads="1"/>
            </p:cNvSpPr>
            <p:nvPr/>
          </p:nvSpPr>
          <p:spPr bwMode="auto">
            <a:xfrm flipH="1">
              <a:off x="4886297" y="1931770"/>
              <a:ext cx="148815" cy="3552826"/>
            </a:xfrm>
            <a:prstGeom prst="rect">
              <a:avLst/>
            </a:prstGeom>
            <a:gradFill rotWithShape="0">
              <a:gsLst>
                <a:gs pos="0">
                  <a:srgbClr val="B2B2B2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500"/>
            </a:p>
          </p:txBody>
        </p:sp>
        <p:grpSp>
          <p:nvGrpSpPr>
            <p:cNvPr id="164" name="Group 1068"/>
            <p:cNvGrpSpPr>
              <a:grpSpLocks/>
            </p:cNvGrpSpPr>
            <p:nvPr/>
          </p:nvGrpSpPr>
          <p:grpSpPr bwMode="auto">
            <a:xfrm flipH="1">
              <a:off x="5041248" y="5069244"/>
              <a:ext cx="312971" cy="199971"/>
              <a:chOff x="704" y="1228"/>
              <a:chExt cx="204" cy="120"/>
            </a:xfrm>
          </p:grpSpPr>
          <p:sp>
            <p:nvSpPr>
              <p:cNvPr id="175" name="AutoShape 1065"/>
              <p:cNvSpPr>
                <a:spLocks noChangeArrowheads="1"/>
              </p:cNvSpPr>
              <p:nvPr/>
            </p:nvSpPr>
            <p:spPr bwMode="auto">
              <a:xfrm rot="5400000">
                <a:off x="737" y="1195"/>
                <a:ext cx="120" cy="185"/>
              </a:xfrm>
              <a:prstGeom prst="triangle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 sz="500"/>
              </a:p>
            </p:txBody>
          </p:sp>
          <p:sp>
            <p:nvSpPr>
              <p:cNvPr id="176" name="Rectangle 1066"/>
              <p:cNvSpPr>
                <a:spLocks noChangeArrowheads="1"/>
              </p:cNvSpPr>
              <p:nvPr/>
            </p:nvSpPr>
            <p:spPr bwMode="auto">
              <a:xfrm>
                <a:off x="758" y="1264"/>
                <a:ext cx="150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 sz="500"/>
              </a:p>
            </p:txBody>
          </p:sp>
        </p:grpSp>
        <p:sp>
          <p:nvSpPr>
            <p:cNvPr id="165" name="Rectangle 1070"/>
            <p:cNvSpPr>
              <a:spLocks noChangeArrowheads="1"/>
            </p:cNvSpPr>
            <p:nvPr/>
          </p:nvSpPr>
          <p:spPr bwMode="auto">
            <a:xfrm flipH="1">
              <a:off x="5035329" y="2209528"/>
              <a:ext cx="72106" cy="78322"/>
            </a:xfrm>
            <a:prstGeom prst="rect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500"/>
            </a:p>
          </p:txBody>
        </p:sp>
        <p:pic>
          <p:nvPicPr>
            <p:cNvPr id="166" name="Picture 23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0034" y="2389529"/>
              <a:ext cx="519227" cy="1117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7" name="Picture 23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8685" y="2256474"/>
              <a:ext cx="777240" cy="1559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8" name="Picture 23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7745" y="3697606"/>
              <a:ext cx="476393" cy="1478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69" name="Group 1"/>
            <p:cNvGrpSpPr>
              <a:grpSpLocks/>
            </p:cNvGrpSpPr>
            <p:nvPr/>
          </p:nvGrpSpPr>
          <p:grpSpPr bwMode="auto">
            <a:xfrm>
              <a:off x="5043487" y="1956535"/>
              <a:ext cx="221150" cy="182880"/>
              <a:chOff x="5437822" y="1962250"/>
              <a:chExt cx="221150" cy="182880"/>
            </a:xfrm>
          </p:grpSpPr>
          <p:pic>
            <p:nvPicPr>
              <p:cNvPr id="173" name="Picture 239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94123" y="1962250"/>
                <a:ext cx="164849" cy="1828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74" name="Picture 240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37822" y="2001983"/>
                <a:ext cx="65620" cy="1078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170" name="Group 236"/>
            <p:cNvGrpSpPr>
              <a:grpSpLocks/>
            </p:cNvGrpSpPr>
            <p:nvPr/>
          </p:nvGrpSpPr>
          <p:grpSpPr bwMode="auto">
            <a:xfrm>
              <a:off x="5043487" y="5294095"/>
              <a:ext cx="221150" cy="182880"/>
              <a:chOff x="5437822" y="1962250"/>
              <a:chExt cx="221150" cy="182880"/>
            </a:xfrm>
          </p:grpSpPr>
          <p:pic>
            <p:nvPicPr>
              <p:cNvPr id="171" name="Picture 239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94123" y="1962250"/>
                <a:ext cx="164849" cy="1828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72" name="Picture 240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37822" y="2001983"/>
                <a:ext cx="65620" cy="1078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grpSp>
        <p:nvGrpSpPr>
          <p:cNvPr id="177" name="Group 176"/>
          <p:cNvGrpSpPr/>
          <p:nvPr/>
        </p:nvGrpSpPr>
        <p:grpSpPr>
          <a:xfrm>
            <a:off x="5464547" y="780579"/>
            <a:ext cx="1637811" cy="1418486"/>
            <a:chOff x="2903488" y="852488"/>
            <a:chExt cx="5018087" cy="3943350"/>
          </a:xfrm>
        </p:grpSpPr>
        <p:sp>
          <p:nvSpPr>
            <p:cNvPr id="178" name="Rectangle 1040"/>
            <p:cNvSpPr>
              <a:spLocks noChangeArrowheads="1"/>
            </p:cNvSpPr>
            <p:nvPr/>
          </p:nvSpPr>
          <p:spPr bwMode="auto">
            <a:xfrm>
              <a:off x="3417838" y="1162050"/>
              <a:ext cx="3760787" cy="3373438"/>
            </a:xfrm>
            <a:prstGeom prst="rect">
              <a:avLst/>
            </a:prstGeom>
            <a:solidFill>
              <a:srgbClr val="33996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l-PL" sz="500" dirty="0">
                <a:latin typeface="Calibri" pitchFamily="34" charset="0"/>
              </a:endParaRPr>
            </a:p>
          </p:txBody>
        </p:sp>
        <p:sp>
          <p:nvSpPr>
            <p:cNvPr id="179" name="Rectangle 1044"/>
            <p:cNvSpPr>
              <a:spLocks noChangeArrowheads="1"/>
            </p:cNvSpPr>
            <p:nvPr/>
          </p:nvSpPr>
          <p:spPr bwMode="auto">
            <a:xfrm>
              <a:off x="6141988" y="1184275"/>
              <a:ext cx="1389062" cy="1474788"/>
            </a:xfrm>
            <a:prstGeom prst="rect">
              <a:avLst/>
            </a:prstGeom>
            <a:solidFill>
              <a:srgbClr val="33996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l-PL" sz="500">
                <a:latin typeface="Calibri" pitchFamily="34" charset="0"/>
              </a:endParaRPr>
            </a:p>
          </p:txBody>
        </p:sp>
        <p:sp>
          <p:nvSpPr>
            <p:cNvPr id="180" name="Rectangle 1050"/>
            <p:cNvSpPr>
              <a:spLocks noChangeArrowheads="1"/>
            </p:cNvSpPr>
            <p:nvPr/>
          </p:nvSpPr>
          <p:spPr bwMode="auto">
            <a:xfrm>
              <a:off x="7411988" y="1244600"/>
              <a:ext cx="509587" cy="120650"/>
            </a:xfrm>
            <a:prstGeom prst="rect">
              <a:avLst/>
            </a:prstGeom>
            <a:gradFill rotWithShape="0">
              <a:gsLst>
                <a:gs pos="0">
                  <a:srgbClr val="969696"/>
                </a:gs>
                <a:gs pos="50000">
                  <a:schemeClr val="bg1"/>
                </a:gs>
                <a:gs pos="100000">
                  <a:srgbClr val="969696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defTabSz="49775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500">
                <a:latin typeface="+mn-lt"/>
                <a:cs typeface="+mn-cs"/>
              </a:endParaRPr>
            </a:p>
          </p:txBody>
        </p:sp>
        <p:graphicFrame>
          <p:nvGraphicFramePr>
            <p:cNvPr id="181" name="Object 3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53490727"/>
                </p:ext>
              </p:extLst>
            </p:nvPr>
          </p:nvGraphicFramePr>
          <p:xfrm>
            <a:off x="7183388" y="1408113"/>
            <a:ext cx="631825" cy="11461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87" name="Image" r:id="rId21" imgW="1203894" imgH="2011287" progId="">
                    <p:embed/>
                  </p:oleObj>
                </mc:Choice>
                <mc:Fallback>
                  <p:oleObj name="Image" r:id="rId21" imgW="1203894" imgH="2011287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83388" y="1408113"/>
                          <a:ext cx="631825" cy="11461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8099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2" name="Object 4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17195661"/>
                </p:ext>
              </p:extLst>
            </p:nvPr>
          </p:nvGraphicFramePr>
          <p:xfrm>
            <a:off x="7218313" y="1208088"/>
            <a:ext cx="460375" cy="188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88" name="Image" r:id="rId22" imgW="741640" imgH="279345" progId="">
                    <p:embed/>
                  </p:oleObj>
                </mc:Choice>
                <mc:Fallback>
                  <p:oleObj name="Image" r:id="rId22" imgW="741640" imgH="279345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18313" y="1208088"/>
                          <a:ext cx="460375" cy="1889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8099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83" name="Group 1068"/>
            <p:cNvGrpSpPr>
              <a:grpSpLocks/>
            </p:cNvGrpSpPr>
            <p:nvPr/>
          </p:nvGrpSpPr>
          <p:grpSpPr bwMode="auto">
            <a:xfrm>
              <a:off x="2903488" y="1103313"/>
              <a:ext cx="347662" cy="222250"/>
              <a:chOff x="704" y="1228"/>
              <a:chExt cx="204" cy="120"/>
            </a:xfrm>
          </p:grpSpPr>
          <p:sp>
            <p:nvSpPr>
              <p:cNvPr id="186" name="AutoShape 1065"/>
              <p:cNvSpPr>
                <a:spLocks noChangeArrowheads="1"/>
              </p:cNvSpPr>
              <p:nvPr/>
            </p:nvSpPr>
            <p:spPr bwMode="auto">
              <a:xfrm rot="5400000">
                <a:off x="737" y="1195"/>
                <a:ext cx="120" cy="185"/>
              </a:xfrm>
              <a:prstGeom prst="triangle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l-PL" sz="500">
                  <a:latin typeface="Calibri" pitchFamily="34" charset="0"/>
                </a:endParaRPr>
              </a:p>
            </p:txBody>
          </p:sp>
          <p:sp>
            <p:nvSpPr>
              <p:cNvPr id="187" name="Rectangle 1066"/>
              <p:cNvSpPr>
                <a:spLocks noChangeArrowheads="1"/>
              </p:cNvSpPr>
              <p:nvPr/>
            </p:nvSpPr>
            <p:spPr bwMode="auto">
              <a:xfrm>
                <a:off x="758" y="1264"/>
                <a:ext cx="150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l-PL" sz="500">
                  <a:latin typeface="Calibri" pitchFamily="34" charset="0"/>
                </a:endParaRPr>
              </a:p>
            </p:txBody>
          </p:sp>
        </p:grpSp>
        <p:sp>
          <p:nvSpPr>
            <p:cNvPr id="184" name="Rectangle 1070"/>
            <p:cNvSpPr>
              <a:spLocks noChangeArrowheads="1"/>
            </p:cNvSpPr>
            <p:nvPr/>
          </p:nvSpPr>
          <p:spPr bwMode="auto">
            <a:xfrm>
              <a:off x="3178125" y="4370388"/>
              <a:ext cx="79375" cy="87312"/>
            </a:xfrm>
            <a:prstGeom prst="rect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l-PL" sz="500">
                <a:latin typeface="Calibri" pitchFamily="34" charset="0"/>
              </a:endParaRPr>
            </a:p>
          </p:txBody>
        </p:sp>
        <p:sp>
          <p:nvSpPr>
            <p:cNvPr id="185" name="Rectangle 1046"/>
            <p:cNvSpPr>
              <a:spLocks noChangeArrowheads="1"/>
            </p:cNvSpPr>
            <p:nvPr/>
          </p:nvSpPr>
          <p:spPr bwMode="auto">
            <a:xfrm>
              <a:off x="3257500" y="852488"/>
              <a:ext cx="165100" cy="3943350"/>
            </a:xfrm>
            <a:prstGeom prst="rect">
              <a:avLst/>
            </a:prstGeom>
            <a:gradFill rotWithShape="0">
              <a:gsLst>
                <a:gs pos="0">
                  <a:srgbClr val="B2B2B2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l-PL" sz="500">
                <a:latin typeface="Calibri" pitchFamily="34" charset="0"/>
              </a:endParaRPr>
            </a:p>
          </p:txBody>
        </p:sp>
      </p:grpSp>
      <p:sp>
        <p:nvSpPr>
          <p:cNvPr id="188" name="TextBox 187"/>
          <p:cNvSpPr txBox="1"/>
          <p:nvPr/>
        </p:nvSpPr>
        <p:spPr>
          <a:xfrm>
            <a:off x="5851937" y="1879343"/>
            <a:ext cx="565698" cy="1748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500" dirty="0" smtClean="0"/>
              <a:t>DRTM-PZT4</a:t>
            </a:r>
            <a:endParaRPr lang="en-US" sz="500" dirty="0"/>
          </a:p>
        </p:txBody>
      </p:sp>
      <p:sp>
        <p:nvSpPr>
          <p:cNvPr id="189" name="TextBox 188"/>
          <p:cNvSpPr txBox="1"/>
          <p:nvPr/>
        </p:nvSpPr>
        <p:spPr>
          <a:xfrm>
            <a:off x="7651468" y="1888036"/>
            <a:ext cx="872355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500" dirty="0" smtClean="0"/>
              <a:t>DAMC-FMC25</a:t>
            </a:r>
            <a:r>
              <a:rPr lang="en-US" sz="500" dirty="0" smtClean="0"/>
              <a:t>/20</a:t>
            </a:r>
            <a:r>
              <a:rPr lang="pl-PL" sz="500" dirty="0" smtClean="0"/>
              <a:t>/TCK7</a:t>
            </a:r>
            <a:endParaRPr lang="en-US" sz="500" dirty="0"/>
          </a:p>
        </p:txBody>
      </p:sp>
      <p:sp>
        <p:nvSpPr>
          <p:cNvPr id="190" name="Rectangle 189"/>
          <p:cNvSpPr/>
          <p:nvPr/>
        </p:nvSpPr>
        <p:spPr bwMode="auto">
          <a:xfrm>
            <a:off x="7925082" y="995357"/>
            <a:ext cx="364921" cy="29571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FPGA</a:t>
            </a:r>
            <a:endParaRPr kumimoji="0" lang="en-US" sz="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91" name="Elbow Connector 190"/>
          <p:cNvCxnSpPr>
            <a:stCxn id="168" idx="3"/>
            <a:endCxn id="190" idx="2"/>
          </p:cNvCxnSpPr>
          <p:nvPr/>
        </p:nvCxnSpPr>
        <p:spPr bwMode="auto">
          <a:xfrm flipV="1">
            <a:off x="7456307" y="1291075"/>
            <a:ext cx="651236" cy="484164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2" name="Isosceles Triangle 191"/>
          <p:cNvSpPr/>
          <p:nvPr/>
        </p:nvSpPr>
        <p:spPr bwMode="auto">
          <a:xfrm rot="16200000">
            <a:off x="6090791" y="993191"/>
            <a:ext cx="312919" cy="310376"/>
          </a:xfrm>
          <a:prstGeom prst="triangl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3" name="TextBox 192"/>
          <p:cNvSpPr txBox="1"/>
          <p:nvPr/>
        </p:nvSpPr>
        <p:spPr>
          <a:xfrm>
            <a:off x="6091816" y="1065346"/>
            <a:ext cx="324586" cy="1748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500" dirty="0" smtClean="0"/>
              <a:t>PZD</a:t>
            </a:r>
            <a:endParaRPr lang="en-US" sz="500" dirty="0"/>
          </a:p>
        </p:txBody>
      </p:sp>
      <p:cxnSp>
        <p:nvCxnSpPr>
          <p:cNvPr id="194" name="Straight Arrow Connector 193"/>
          <p:cNvCxnSpPr>
            <a:stCxn id="192" idx="0"/>
          </p:cNvCxnSpPr>
          <p:nvPr/>
        </p:nvCxnSpPr>
        <p:spPr bwMode="auto">
          <a:xfrm flipH="1">
            <a:off x="5407140" y="1148380"/>
            <a:ext cx="684923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5" name="Straight Connector 194"/>
          <p:cNvCxnSpPr>
            <a:stCxn id="190" idx="1"/>
            <a:endCxn id="193" idx="3"/>
          </p:cNvCxnSpPr>
          <p:nvPr/>
        </p:nvCxnSpPr>
        <p:spPr bwMode="auto">
          <a:xfrm flipH="1">
            <a:off x="6416402" y="1143215"/>
            <a:ext cx="1508680" cy="957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6" name="TextBox 195"/>
          <p:cNvSpPr txBox="1"/>
          <p:nvPr/>
        </p:nvSpPr>
        <p:spPr>
          <a:xfrm>
            <a:off x="4935744" y="1051422"/>
            <a:ext cx="55496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800" dirty="0" smtClean="0"/>
              <a:t>4x V</a:t>
            </a:r>
            <a:r>
              <a:rPr lang="pl-PL" sz="800" baseline="-25000" dirty="0" smtClean="0"/>
              <a:t>piezo</a:t>
            </a:r>
            <a:endParaRPr lang="en-US" sz="800" baseline="-25000" dirty="0"/>
          </a:p>
        </p:txBody>
      </p:sp>
      <p:sp>
        <p:nvSpPr>
          <p:cNvPr id="198" name="TextBox 197"/>
          <p:cNvSpPr txBox="1"/>
          <p:nvPr/>
        </p:nvSpPr>
        <p:spPr>
          <a:xfrm>
            <a:off x="6006240" y="1440096"/>
            <a:ext cx="4010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8x</a:t>
            </a:r>
            <a:endParaRPr lang="de-DE" dirty="0"/>
          </a:p>
        </p:txBody>
      </p:sp>
      <p:grpSp>
        <p:nvGrpSpPr>
          <p:cNvPr id="199" name="Group 3"/>
          <p:cNvGrpSpPr>
            <a:grpSpLocks/>
          </p:cNvGrpSpPr>
          <p:nvPr/>
        </p:nvGrpSpPr>
        <p:grpSpPr bwMode="auto">
          <a:xfrm>
            <a:off x="7249169" y="2280352"/>
            <a:ext cx="1564346" cy="1435849"/>
            <a:chOff x="908685" y="1931770"/>
            <a:chExt cx="4445534" cy="3552826"/>
          </a:xfrm>
        </p:grpSpPr>
        <p:sp>
          <p:nvSpPr>
            <p:cNvPr id="200" name="Rectangle 1040"/>
            <p:cNvSpPr>
              <a:spLocks noChangeArrowheads="1"/>
            </p:cNvSpPr>
            <p:nvPr/>
          </p:nvSpPr>
          <p:spPr bwMode="auto">
            <a:xfrm flipH="1">
              <a:off x="1350644" y="2191733"/>
              <a:ext cx="3604689" cy="3039566"/>
            </a:xfrm>
            <a:prstGeom prst="rect">
              <a:avLst/>
            </a:prstGeom>
            <a:solidFill>
              <a:srgbClr val="3399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500" dirty="0"/>
            </a:p>
          </p:txBody>
        </p:sp>
        <p:sp>
          <p:nvSpPr>
            <p:cNvPr id="201" name="Rectangle 1044"/>
            <p:cNvSpPr>
              <a:spLocks noChangeArrowheads="1"/>
            </p:cNvSpPr>
            <p:nvPr/>
          </p:nvSpPr>
          <p:spPr bwMode="auto">
            <a:xfrm flipH="1">
              <a:off x="1238250" y="2230061"/>
              <a:ext cx="1197974" cy="2953444"/>
            </a:xfrm>
            <a:prstGeom prst="rect">
              <a:avLst/>
            </a:prstGeom>
            <a:solidFill>
              <a:srgbClr val="3399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500" dirty="0"/>
            </a:p>
          </p:txBody>
        </p:sp>
        <p:sp>
          <p:nvSpPr>
            <p:cNvPr id="202" name="Rectangle 1046"/>
            <p:cNvSpPr>
              <a:spLocks noChangeArrowheads="1"/>
            </p:cNvSpPr>
            <p:nvPr/>
          </p:nvSpPr>
          <p:spPr bwMode="auto">
            <a:xfrm flipH="1">
              <a:off x="4886297" y="1931770"/>
              <a:ext cx="148815" cy="3552826"/>
            </a:xfrm>
            <a:prstGeom prst="rect">
              <a:avLst/>
            </a:prstGeom>
            <a:gradFill rotWithShape="0">
              <a:gsLst>
                <a:gs pos="0">
                  <a:srgbClr val="B2B2B2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500"/>
            </a:p>
          </p:txBody>
        </p:sp>
        <p:grpSp>
          <p:nvGrpSpPr>
            <p:cNvPr id="203" name="Group 1068"/>
            <p:cNvGrpSpPr>
              <a:grpSpLocks/>
            </p:cNvGrpSpPr>
            <p:nvPr/>
          </p:nvGrpSpPr>
          <p:grpSpPr bwMode="auto">
            <a:xfrm flipH="1">
              <a:off x="5041248" y="5069244"/>
              <a:ext cx="312971" cy="199971"/>
              <a:chOff x="704" y="1228"/>
              <a:chExt cx="204" cy="120"/>
            </a:xfrm>
          </p:grpSpPr>
          <p:sp>
            <p:nvSpPr>
              <p:cNvPr id="214" name="AutoShape 1065"/>
              <p:cNvSpPr>
                <a:spLocks noChangeArrowheads="1"/>
              </p:cNvSpPr>
              <p:nvPr/>
            </p:nvSpPr>
            <p:spPr bwMode="auto">
              <a:xfrm rot="5400000">
                <a:off x="737" y="1195"/>
                <a:ext cx="120" cy="185"/>
              </a:xfrm>
              <a:prstGeom prst="triangle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 sz="500"/>
              </a:p>
            </p:txBody>
          </p:sp>
          <p:sp>
            <p:nvSpPr>
              <p:cNvPr id="215" name="Rectangle 1066"/>
              <p:cNvSpPr>
                <a:spLocks noChangeArrowheads="1"/>
              </p:cNvSpPr>
              <p:nvPr/>
            </p:nvSpPr>
            <p:spPr bwMode="auto">
              <a:xfrm>
                <a:off x="758" y="1264"/>
                <a:ext cx="150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 sz="500"/>
              </a:p>
            </p:txBody>
          </p:sp>
        </p:grpSp>
        <p:sp>
          <p:nvSpPr>
            <p:cNvPr id="204" name="Rectangle 1070"/>
            <p:cNvSpPr>
              <a:spLocks noChangeArrowheads="1"/>
            </p:cNvSpPr>
            <p:nvPr/>
          </p:nvSpPr>
          <p:spPr bwMode="auto">
            <a:xfrm flipH="1">
              <a:off x="5035329" y="2209528"/>
              <a:ext cx="72106" cy="78322"/>
            </a:xfrm>
            <a:prstGeom prst="rect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500"/>
            </a:p>
          </p:txBody>
        </p:sp>
        <p:pic>
          <p:nvPicPr>
            <p:cNvPr id="205" name="Picture 23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0034" y="2389529"/>
              <a:ext cx="519227" cy="1117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6" name="Picture 23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8685" y="2256474"/>
              <a:ext cx="777240" cy="1559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7" name="Picture 23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7745" y="3697606"/>
              <a:ext cx="476393" cy="1478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08" name="Group 1"/>
            <p:cNvGrpSpPr>
              <a:grpSpLocks/>
            </p:cNvGrpSpPr>
            <p:nvPr/>
          </p:nvGrpSpPr>
          <p:grpSpPr bwMode="auto">
            <a:xfrm>
              <a:off x="5043487" y="1956535"/>
              <a:ext cx="221150" cy="182880"/>
              <a:chOff x="5437822" y="1962250"/>
              <a:chExt cx="221150" cy="182880"/>
            </a:xfrm>
          </p:grpSpPr>
          <p:pic>
            <p:nvPicPr>
              <p:cNvPr id="212" name="Picture 239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94123" y="1962250"/>
                <a:ext cx="164849" cy="1828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13" name="Picture 240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37822" y="2001983"/>
                <a:ext cx="65620" cy="1078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209" name="Group 236"/>
            <p:cNvGrpSpPr>
              <a:grpSpLocks/>
            </p:cNvGrpSpPr>
            <p:nvPr/>
          </p:nvGrpSpPr>
          <p:grpSpPr bwMode="auto">
            <a:xfrm>
              <a:off x="5043487" y="5294095"/>
              <a:ext cx="221150" cy="182880"/>
              <a:chOff x="5437822" y="1962250"/>
              <a:chExt cx="221150" cy="182880"/>
            </a:xfrm>
          </p:grpSpPr>
          <p:pic>
            <p:nvPicPr>
              <p:cNvPr id="210" name="Picture 239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94123" y="1962250"/>
                <a:ext cx="164849" cy="1828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11" name="Picture 240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37822" y="2001983"/>
                <a:ext cx="65620" cy="1078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sp>
        <p:nvSpPr>
          <p:cNvPr id="216" name="TextBox 215"/>
          <p:cNvSpPr txBox="1"/>
          <p:nvPr/>
        </p:nvSpPr>
        <p:spPr>
          <a:xfrm>
            <a:off x="7646827" y="3405589"/>
            <a:ext cx="872355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500" dirty="0" smtClean="0"/>
              <a:t>DAMC-FMC25</a:t>
            </a:r>
            <a:r>
              <a:rPr lang="en-US" sz="500" dirty="0" smtClean="0"/>
              <a:t>/20</a:t>
            </a:r>
            <a:r>
              <a:rPr lang="pl-PL" sz="500" dirty="0" smtClean="0"/>
              <a:t>/TCK7</a:t>
            </a:r>
            <a:endParaRPr lang="en-US" sz="500" dirty="0"/>
          </a:p>
        </p:txBody>
      </p:sp>
      <p:sp>
        <p:nvSpPr>
          <p:cNvPr id="217" name="Rectangle 216"/>
          <p:cNvSpPr/>
          <p:nvPr/>
        </p:nvSpPr>
        <p:spPr bwMode="auto">
          <a:xfrm>
            <a:off x="7920441" y="2512910"/>
            <a:ext cx="364921" cy="29571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FPGA</a:t>
            </a:r>
            <a:endParaRPr kumimoji="0" lang="en-US" sz="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18" name="Elbow Connector 217"/>
          <p:cNvCxnSpPr>
            <a:stCxn id="207" idx="3"/>
            <a:endCxn id="217" idx="2"/>
          </p:cNvCxnSpPr>
          <p:nvPr/>
        </p:nvCxnSpPr>
        <p:spPr bwMode="auto">
          <a:xfrm flipV="1">
            <a:off x="7451666" y="2808628"/>
            <a:ext cx="651236" cy="484164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9" name="Elbow Connector 218"/>
          <p:cNvCxnSpPr/>
          <p:nvPr/>
        </p:nvCxnSpPr>
        <p:spPr bwMode="auto">
          <a:xfrm rot="10800000">
            <a:off x="7285042" y="1875784"/>
            <a:ext cx="1101" cy="1457564"/>
          </a:xfrm>
          <a:prstGeom prst="bentConnector3">
            <a:avLst>
              <a:gd name="adj1" fmla="val 11173569"/>
            </a:avLst>
          </a:prstGeom>
          <a:solidFill>
            <a:schemeClr val="accent1"/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2" name="Straight Connector 221"/>
          <p:cNvCxnSpPr/>
          <p:nvPr/>
        </p:nvCxnSpPr>
        <p:spPr bwMode="auto">
          <a:xfrm>
            <a:off x="4586103" y="1895258"/>
            <a:ext cx="443097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CC00C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4" name="Straight Connector 223"/>
          <p:cNvCxnSpPr/>
          <p:nvPr/>
        </p:nvCxnSpPr>
        <p:spPr bwMode="auto">
          <a:xfrm>
            <a:off x="5029200" y="1895258"/>
            <a:ext cx="0" cy="194360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CC00C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6" name="Straight Connector 225"/>
          <p:cNvCxnSpPr/>
          <p:nvPr/>
        </p:nvCxnSpPr>
        <p:spPr bwMode="auto">
          <a:xfrm>
            <a:off x="5029200" y="3838865"/>
            <a:ext cx="3819166" cy="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CC00C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8" name="Straight Connector 227"/>
          <p:cNvCxnSpPr/>
          <p:nvPr/>
        </p:nvCxnSpPr>
        <p:spPr bwMode="auto">
          <a:xfrm flipV="1">
            <a:off x="8848366" y="3251455"/>
            <a:ext cx="0" cy="59450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CC00C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0" name="Straight Connector 229"/>
          <p:cNvCxnSpPr/>
          <p:nvPr/>
        </p:nvCxnSpPr>
        <p:spPr bwMode="auto">
          <a:xfrm flipH="1">
            <a:off x="8708812" y="3251455"/>
            <a:ext cx="13955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CC00C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4" name="Oval 233"/>
          <p:cNvSpPr/>
          <p:nvPr/>
        </p:nvSpPr>
        <p:spPr bwMode="auto">
          <a:xfrm>
            <a:off x="5407140" y="3523370"/>
            <a:ext cx="345014" cy="322594"/>
          </a:xfrm>
          <a:prstGeom prst="ellipse">
            <a:avLst/>
          </a:prstGeom>
          <a:noFill/>
          <a:ln w="19050" cap="flat" cmpd="sng" algn="ctr">
            <a:solidFill>
              <a:srgbClr val="CC00C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5" name="Oval 234"/>
          <p:cNvSpPr/>
          <p:nvPr/>
        </p:nvSpPr>
        <p:spPr bwMode="auto">
          <a:xfrm>
            <a:off x="5559540" y="3523370"/>
            <a:ext cx="345014" cy="322594"/>
          </a:xfrm>
          <a:prstGeom prst="ellipse">
            <a:avLst/>
          </a:prstGeom>
          <a:noFill/>
          <a:ln w="19050" cap="flat" cmpd="sng" algn="ctr">
            <a:solidFill>
              <a:srgbClr val="CC00C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6" name="TextBox 235"/>
          <p:cNvSpPr txBox="1"/>
          <p:nvPr/>
        </p:nvSpPr>
        <p:spPr>
          <a:xfrm>
            <a:off x="6092063" y="3534130"/>
            <a:ext cx="5822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SFP</a:t>
            </a:r>
            <a:endParaRPr lang="de-DE" dirty="0"/>
          </a:p>
        </p:txBody>
      </p:sp>
      <p:sp>
        <p:nvSpPr>
          <p:cNvPr id="238" name="Rectangle 237"/>
          <p:cNvSpPr/>
          <p:nvPr/>
        </p:nvSpPr>
        <p:spPr bwMode="auto">
          <a:xfrm>
            <a:off x="4932516" y="766060"/>
            <a:ext cx="3968944" cy="3147971"/>
          </a:xfrm>
          <a:prstGeom prst="rect">
            <a:avLst/>
          </a:prstGeom>
          <a:noFill/>
          <a:ln w="254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9" name="TextBox 238"/>
          <p:cNvSpPr txBox="1"/>
          <p:nvPr/>
        </p:nvSpPr>
        <p:spPr>
          <a:xfrm>
            <a:off x="5034566" y="3923633"/>
            <a:ext cx="24705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32x cavities = 64x </a:t>
            </a:r>
            <a:r>
              <a:rPr lang="en-US" dirty="0" err="1" smtClean="0"/>
              <a:t>piezos</a:t>
            </a:r>
            <a:endParaRPr lang="de-DE" dirty="0"/>
          </a:p>
        </p:txBody>
      </p:sp>
      <p:graphicFrame>
        <p:nvGraphicFramePr>
          <p:cNvPr id="241" name="Object 2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9791852"/>
              </p:ext>
            </p:extLst>
          </p:nvPr>
        </p:nvGraphicFramePr>
        <p:xfrm>
          <a:off x="5536300" y="2340517"/>
          <a:ext cx="1344328" cy="11056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89" r:id="rId23" imgW="8140186" imgH="6693981" progId="Visio.Drawing.11">
                  <p:embed/>
                </p:oleObj>
              </mc:Choice>
              <mc:Fallback>
                <p:oleObj r:id="rId23" imgW="8140186" imgH="6693981" progId="Visio.Drawing.11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6300" y="2340517"/>
                        <a:ext cx="1344328" cy="11056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2" name="TextBox 241"/>
          <p:cNvSpPr txBox="1"/>
          <p:nvPr/>
        </p:nvSpPr>
        <p:spPr>
          <a:xfrm>
            <a:off x="5801970" y="2590654"/>
            <a:ext cx="4010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2x</a:t>
            </a:r>
            <a:endParaRPr lang="de-DE" dirty="0"/>
          </a:p>
        </p:txBody>
      </p:sp>
      <p:sp>
        <p:nvSpPr>
          <p:cNvPr id="243" name="TextBox 242"/>
          <p:cNvSpPr txBox="1"/>
          <p:nvPr/>
        </p:nvSpPr>
        <p:spPr>
          <a:xfrm>
            <a:off x="3456749" y="1363880"/>
            <a:ext cx="4010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2x</a:t>
            </a:r>
            <a:endParaRPr lang="de-DE" dirty="0"/>
          </a:p>
        </p:txBody>
      </p:sp>
      <p:sp>
        <p:nvSpPr>
          <p:cNvPr id="244" name="TextBox 243"/>
          <p:cNvSpPr txBox="1"/>
          <p:nvPr/>
        </p:nvSpPr>
        <p:spPr>
          <a:xfrm>
            <a:off x="3468093" y="2791692"/>
            <a:ext cx="4010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2x</a:t>
            </a:r>
            <a:endParaRPr lang="de-DE" dirty="0"/>
          </a:p>
        </p:txBody>
      </p:sp>
      <p:sp>
        <p:nvSpPr>
          <p:cNvPr id="245" name="TextBox 244"/>
          <p:cNvSpPr txBox="1"/>
          <p:nvPr/>
        </p:nvSpPr>
        <p:spPr>
          <a:xfrm>
            <a:off x="1728127" y="4216089"/>
            <a:ext cx="4010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2x</a:t>
            </a:r>
            <a:endParaRPr lang="de-DE" dirty="0"/>
          </a:p>
        </p:txBody>
      </p:sp>
      <p:sp>
        <p:nvSpPr>
          <p:cNvPr id="246" name="TextBox 245"/>
          <p:cNvSpPr txBox="1"/>
          <p:nvPr/>
        </p:nvSpPr>
        <p:spPr>
          <a:xfrm>
            <a:off x="3458136" y="4258935"/>
            <a:ext cx="4010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2x</a:t>
            </a:r>
            <a:endParaRPr lang="de-DE" dirty="0"/>
          </a:p>
        </p:txBody>
      </p:sp>
      <p:sp>
        <p:nvSpPr>
          <p:cNvPr id="247" name="TextBox 246"/>
          <p:cNvSpPr txBox="1"/>
          <p:nvPr/>
        </p:nvSpPr>
        <p:spPr>
          <a:xfrm>
            <a:off x="1770606" y="5670239"/>
            <a:ext cx="4010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2x</a:t>
            </a:r>
            <a:endParaRPr lang="de-DE" dirty="0"/>
          </a:p>
        </p:txBody>
      </p:sp>
      <p:sp>
        <p:nvSpPr>
          <p:cNvPr id="248" name="TextBox 247"/>
          <p:cNvSpPr txBox="1"/>
          <p:nvPr/>
        </p:nvSpPr>
        <p:spPr>
          <a:xfrm>
            <a:off x="3518172" y="5720705"/>
            <a:ext cx="4010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2x</a:t>
            </a:r>
            <a:endParaRPr lang="de-DE" dirty="0"/>
          </a:p>
        </p:txBody>
      </p:sp>
      <p:sp>
        <p:nvSpPr>
          <p:cNvPr id="249" name="TextBox 248"/>
          <p:cNvSpPr txBox="1"/>
          <p:nvPr/>
        </p:nvSpPr>
        <p:spPr>
          <a:xfrm>
            <a:off x="7615946" y="1436286"/>
            <a:ext cx="4010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8x</a:t>
            </a:r>
            <a:endParaRPr lang="de-DE" dirty="0"/>
          </a:p>
        </p:txBody>
      </p:sp>
      <p:sp>
        <p:nvSpPr>
          <p:cNvPr id="250" name="TextBox 249"/>
          <p:cNvSpPr txBox="1"/>
          <p:nvPr/>
        </p:nvSpPr>
        <p:spPr>
          <a:xfrm>
            <a:off x="7566117" y="2856625"/>
            <a:ext cx="4010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r>
              <a:rPr lang="en-US" dirty="0" smtClean="0"/>
              <a:t>x</a:t>
            </a:r>
            <a:endParaRPr lang="de-DE" dirty="0"/>
          </a:p>
        </p:txBody>
      </p:sp>
      <p:pic>
        <p:nvPicPr>
          <p:cNvPr id="251" name="Picture 7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745" y="4200073"/>
            <a:ext cx="2962983" cy="1956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3" name="TextBox 252"/>
          <p:cNvSpPr txBox="1"/>
          <p:nvPr/>
        </p:nvSpPr>
        <p:spPr>
          <a:xfrm>
            <a:off x="384573" y="1388968"/>
            <a:ext cx="6864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2x12</a:t>
            </a:r>
          </a:p>
          <a:p>
            <a:r>
              <a:rPr lang="en-US" dirty="0" smtClean="0"/>
              <a:t>Slot</a:t>
            </a:r>
          </a:p>
          <a:p>
            <a:r>
              <a:rPr lang="en-US" dirty="0" smtClean="0"/>
              <a:t>Crate</a:t>
            </a:r>
            <a:endParaRPr lang="de-DE" dirty="0"/>
          </a:p>
        </p:txBody>
      </p:sp>
      <p:sp>
        <p:nvSpPr>
          <p:cNvPr id="254" name="TextBox 253"/>
          <p:cNvSpPr txBox="1"/>
          <p:nvPr/>
        </p:nvSpPr>
        <p:spPr>
          <a:xfrm>
            <a:off x="4957857" y="2466816"/>
            <a:ext cx="6864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r>
              <a:rPr lang="en-US" dirty="0" smtClean="0"/>
              <a:t>x12</a:t>
            </a:r>
          </a:p>
          <a:p>
            <a:r>
              <a:rPr lang="en-US" dirty="0" smtClean="0"/>
              <a:t>Slot</a:t>
            </a:r>
          </a:p>
          <a:p>
            <a:r>
              <a:rPr lang="en-US" dirty="0" smtClean="0"/>
              <a:t>Crate</a:t>
            </a:r>
            <a:endParaRPr lang="de-DE" dirty="0"/>
          </a:p>
        </p:txBody>
      </p:sp>
      <p:pic>
        <p:nvPicPr>
          <p:cNvPr id="255" name="Obraz 23" descr="DSCN0196.JPG"/>
          <p:cNvPicPr>
            <a:picLocks noChangeAspect="1"/>
          </p:cNvPicPr>
          <p:nvPr/>
        </p:nvPicPr>
        <p:blipFill>
          <a:blip r:embed="rId26" cstate="print"/>
          <a:srcRect l="28976" r="16476"/>
          <a:stretch>
            <a:fillRect/>
          </a:stretch>
        </p:blipFill>
        <p:spPr bwMode="auto">
          <a:xfrm>
            <a:off x="7749188" y="4488167"/>
            <a:ext cx="1234792" cy="1543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97570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3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4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7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1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2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5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6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9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0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3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4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7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8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1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2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5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6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9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0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3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4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7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8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1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2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5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6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9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0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3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4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7" dur="5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8" dur="5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1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2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5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6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9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0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3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4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7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8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1" dur="5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2" dur="5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5" dur="5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6" dur="5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9" dur="5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0" dur="5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5" dur="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6" dur="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2" grpId="0"/>
      <p:bldP spid="63" grpId="0"/>
      <p:bldP spid="64" grpId="0"/>
      <p:bldP spid="67" grpId="0" animBg="1"/>
      <p:bldP spid="69" grpId="0" animBg="1"/>
      <p:bldP spid="103" grpId="0"/>
      <p:bldP spid="104" grpId="0"/>
      <p:bldP spid="106" grpId="0" animBg="1"/>
      <p:bldP spid="109" grpId="0"/>
      <p:bldP spid="110" grpId="0"/>
      <p:bldP spid="111" grpId="0"/>
      <p:bldP spid="140" grpId="0"/>
      <p:bldP spid="141" grpId="0"/>
      <p:bldP spid="143" grpId="0" animBg="1"/>
      <p:bldP spid="145" grpId="0"/>
      <p:bldP spid="153" grpId="0"/>
      <p:bldP spid="155" grpId="0"/>
      <p:bldP spid="156" grpId="0" animBg="1"/>
      <p:bldP spid="188" grpId="0"/>
      <p:bldP spid="189" grpId="0"/>
      <p:bldP spid="190" grpId="0" animBg="1"/>
      <p:bldP spid="192" grpId="0" animBg="1"/>
      <p:bldP spid="193" grpId="0"/>
      <p:bldP spid="196" grpId="0"/>
      <p:bldP spid="198" grpId="0"/>
      <p:bldP spid="216" grpId="0"/>
      <p:bldP spid="217" grpId="0" animBg="1"/>
      <p:bldP spid="234" grpId="0" animBg="1"/>
      <p:bldP spid="235" grpId="0" animBg="1"/>
      <p:bldP spid="236" grpId="0"/>
      <p:bldP spid="238" grpId="0" animBg="1"/>
      <p:bldP spid="242" grpId="0"/>
      <p:bldP spid="243" grpId="0"/>
      <p:bldP spid="244" grpId="0"/>
      <p:bldP spid="245" grpId="0"/>
      <p:bldP spid="246" grpId="0"/>
      <p:bldP spid="247" grpId="0"/>
      <p:bldP spid="248" grpId="0"/>
      <p:bldP spid="249" grpId="0"/>
      <p:bldP spid="250" grpId="0"/>
      <p:bldP spid="253" grpId="0"/>
      <p:bldP spid="25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3188"/>
            <a:ext cx="9137680" cy="544512"/>
          </a:xfrm>
        </p:spPr>
        <p:txBody>
          <a:bodyPr/>
          <a:lstStyle/>
          <a:p>
            <a:r>
              <a:rPr lang="en-US" dirty="0" smtClean="0"/>
              <a:t>Possible Applications (XFEL link stabilization)</a:t>
            </a:r>
            <a:endParaRPr lang="de-DE" dirty="0"/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3099520" y="762401"/>
            <a:ext cx="1564346" cy="1435849"/>
            <a:chOff x="908685" y="1931770"/>
            <a:chExt cx="4445534" cy="3552826"/>
          </a:xfrm>
        </p:grpSpPr>
        <p:sp>
          <p:nvSpPr>
            <p:cNvPr id="6" name="Rectangle 1040"/>
            <p:cNvSpPr>
              <a:spLocks noChangeArrowheads="1"/>
            </p:cNvSpPr>
            <p:nvPr/>
          </p:nvSpPr>
          <p:spPr bwMode="auto">
            <a:xfrm flipH="1">
              <a:off x="1350644" y="2191733"/>
              <a:ext cx="3604689" cy="3039566"/>
            </a:xfrm>
            <a:prstGeom prst="rect">
              <a:avLst/>
            </a:prstGeom>
            <a:solidFill>
              <a:srgbClr val="3399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500" dirty="0"/>
            </a:p>
          </p:txBody>
        </p:sp>
        <p:sp>
          <p:nvSpPr>
            <p:cNvPr id="7" name="Rectangle 1044"/>
            <p:cNvSpPr>
              <a:spLocks noChangeArrowheads="1"/>
            </p:cNvSpPr>
            <p:nvPr/>
          </p:nvSpPr>
          <p:spPr bwMode="auto">
            <a:xfrm flipH="1">
              <a:off x="1238250" y="2230061"/>
              <a:ext cx="1197974" cy="2953444"/>
            </a:xfrm>
            <a:prstGeom prst="rect">
              <a:avLst/>
            </a:prstGeom>
            <a:solidFill>
              <a:srgbClr val="3399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500" dirty="0"/>
            </a:p>
          </p:txBody>
        </p:sp>
        <p:sp>
          <p:nvSpPr>
            <p:cNvPr id="8" name="Rectangle 1046"/>
            <p:cNvSpPr>
              <a:spLocks noChangeArrowheads="1"/>
            </p:cNvSpPr>
            <p:nvPr/>
          </p:nvSpPr>
          <p:spPr bwMode="auto">
            <a:xfrm flipH="1">
              <a:off x="4886297" y="1931770"/>
              <a:ext cx="148815" cy="3552826"/>
            </a:xfrm>
            <a:prstGeom prst="rect">
              <a:avLst/>
            </a:prstGeom>
            <a:gradFill rotWithShape="0">
              <a:gsLst>
                <a:gs pos="0">
                  <a:srgbClr val="B2B2B2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500"/>
            </a:p>
          </p:txBody>
        </p:sp>
        <p:grpSp>
          <p:nvGrpSpPr>
            <p:cNvPr id="9" name="Group 1068"/>
            <p:cNvGrpSpPr>
              <a:grpSpLocks/>
            </p:cNvGrpSpPr>
            <p:nvPr/>
          </p:nvGrpSpPr>
          <p:grpSpPr bwMode="auto">
            <a:xfrm flipH="1">
              <a:off x="5041248" y="5069244"/>
              <a:ext cx="312971" cy="199971"/>
              <a:chOff x="704" y="1228"/>
              <a:chExt cx="204" cy="120"/>
            </a:xfrm>
          </p:grpSpPr>
          <p:sp>
            <p:nvSpPr>
              <p:cNvPr id="20" name="AutoShape 1065"/>
              <p:cNvSpPr>
                <a:spLocks noChangeArrowheads="1"/>
              </p:cNvSpPr>
              <p:nvPr/>
            </p:nvSpPr>
            <p:spPr bwMode="auto">
              <a:xfrm rot="5400000">
                <a:off x="737" y="1195"/>
                <a:ext cx="120" cy="185"/>
              </a:xfrm>
              <a:prstGeom prst="triangle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 sz="500"/>
              </a:p>
            </p:txBody>
          </p:sp>
          <p:sp>
            <p:nvSpPr>
              <p:cNvPr id="21" name="Rectangle 1066"/>
              <p:cNvSpPr>
                <a:spLocks noChangeArrowheads="1"/>
              </p:cNvSpPr>
              <p:nvPr/>
            </p:nvSpPr>
            <p:spPr bwMode="auto">
              <a:xfrm>
                <a:off x="758" y="1264"/>
                <a:ext cx="150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 sz="500"/>
              </a:p>
            </p:txBody>
          </p:sp>
        </p:grpSp>
        <p:sp>
          <p:nvSpPr>
            <p:cNvPr id="10" name="Rectangle 1070"/>
            <p:cNvSpPr>
              <a:spLocks noChangeArrowheads="1"/>
            </p:cNvSpPr>
            <p:nvPr/>
          </p:nvSpPr>
          <p:spPr bwMode="auto">
            <a:xfrm flipH="1">
              <a:off x="5035329" y="2209528"/>
              <a:ext cx="72106" cy="78322"/>
            </a:xfrm>
            <a:prstGeom prst="rect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500"/>
            </a:p>
          </p:txBody>
        </p:sp>
        <p:pic>
          <p:nvPicPr>
            <p:cNvPr id="11" name="Picture 23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0034" y="2389529"/>
              <a:ext cx="519227" cy="1117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23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8685" y="2256474"/>
              <a:ext cx="777240" cy="1559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23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7745" y="3697606"/>
              <a:ext cx="476393" cy="1478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4" name="Group 1"/>
            <p:cNvGrpSpPr>
              <a:grpSpLocks/>
            </p:cNvGrpSpPr>
            <p:nvPr/>
          </p:nvGrpSpPr>
          <p:grpSpPr bwMode="auto">
            <a:xfrm>
              <a:off x="5043487" y="1956535"/>
              <a:ext cx="221150" cy="182880"/>
              <a:chOff x="5437822" y="1962250"/>
              <a:chExt cx="221150" cy="182880"/>
            </a:xfrm>
          </p:grpSpPr>
          <p:pic>
            <p:nvPicPr>
              <p:cNvPr id="18" name="Picture 239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94123" y="1962250"/>
                <a:ext cx="164849" cy="1828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9" name="Picture 240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37822" y="2001983"/>
                <a:ext cx="65620" cy="1078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15" name="Group 236"/>
            <p:cNvGrpSpPr>
              <a:grpSpLocks/>
            </p:cNvGrpSpPr>
            <p:nvPr/>
          </p:nvGrpSpPr>
          <p:grpSpPr bwMode="auto">
            <a:xfrm>
              <a:off x="5043487" y="5294095"/>
              <a:ext cx="221150" cy="182880"/>
              <a:chOff x="5437822" y="1962250"/>
              <a:chExt cx="221150" cy="182880"/>
            </a:xfrm>
          </p:grpSpPr>
          <p:pic>
            <p:nvPicPr>
              <p:cNvPr id="16" name="Picture 239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94123" y="1962250"/>
                <a:ext cx="164849" cy="1828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7" name="Picture 240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37822" y="2001983"/>
                <a:ext cx="65620" cy="1078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grpSp>
        <p:nvGrpSpPr>
          <p:cNvPr id="33" name="Group 3"/>
          <p:cNvGrpSpPr>
            <a:grpSpLocks/>
          </p:cNvGrpSpPr>
          <p:nvPr/>
        </p:nvGrpSpPr>
        <p:grpSpPr bwMode="auto">
          <a:xfrm>
            <a:off x="3100621" y="2219965"/>
            <a:ext cx="1564346" cy="1435849"/>
            <a:chOff x="908685" y="1931770"/>
            <a:chExt cx="4445534" cy="3552826"/>
          </a:xfrm>
        </p:grpSpPr>
        <p:sp>
          <p:nvSpPr>
            <p:cNvPr id="34" name="Rectangle 1040"/>
            <p:cNvSpPr>
              <a:spLocks noChangeArrowheads="1"/>
            </p:cNvSpPr>
            <p:nvPr/>
          </p:nvSpPr>
          <p:spPr bwMode="auto">
            <a:xfrm flipH="1">
              <a:off x="1350644" y="2191733"/>
              <a:ext cx="3604689" cy="3039566"/>
            </a:xfrm>
            <a:prstGeom prst="rect">
              <a:avLst/>
            </a:prstGeom>
            <a:solidFill>
              <a:srgbClr val="3399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500"/>
            </a:p>
          </p:txBody>
        </p:sp>
        <p:sp>
          <p:nvSpPr>
            <p:cNvPr id="35" name="Rectangle 1044"/>
            <p:cNvSpPr>
              <a:spLocks noChangeArrowheads="1"/>
            </p:cNvSpPr>
            <p:nvPr/>
          </p:nvSpPr>
          <p:spPr bwMode="auto">
            <a:xfrm flipH="1">
              <a:off x="1238250" y="2230061"/>
              <a:ext cx="1197974" cy="2953444"/>
            </a:xfrm>
            <a:prstGeom prst="rect">
              <a:avLst/>
            </a:prstGeom>
            <a:solidFill>
              <a:srgbClr val="3399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500"/>
            </a:p>
          </p:txBody>
        </p:sp>
        <p:sp>
          <p:nvSpPr>
            <p:cNvPr id="36" name="Rectangle 1046"/>
            <p:cNvSpPr>
              <a:spLocks noChangeArrowheads="1"/>
            </p:cNvSpPr>
            <p:nvPr/>
          </p:nvSpPr>
          <p:spPr bwMode="auto">
            <a:xfrm flipH="1">
              <a:off x="4886297" y="1931770"/>
              <a:ext cx="148815" cy="3552826"/>
            </a:xfrm>
            <a:prstGeom prst="rect">
              <a:avLst/>
            </a:prstGeom>
            <a:gradFill rotWithShape="0">
              <a:gsLst>
                <a:gs pos="0">
                  <a:srgbClr val="B2B2B2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500"/>
            </a:p>
          </p:txBody>
        </p:sp>
        <p:grpSp>
          <p:nvGrpSpPr>
            <p:cNvPr id="37" name="Group 1068"/>
            <p:cNvGrpSpPr>
              <a:grpSpLocks/>
            </p:cNvGrpSpPr>
            <p:nvPr/>
          </p:nvGrpSpPr>
          <p:grpSpPr bwMode="auto">
            <a:xfrm flipH="1">
              <a:off x="5041248" y="5069244"/>
              <a:ext cx="312971" cy="199971"/>
              <a:chOff x="704" y="1228"/>
              <a:chExt cx="204" cy="120"/>
            </a:xfrm>
          </p:grpSpPr>
          <p:sp>
            <p:nvSpPr>
              <p:cNvPr id="48" name="AutoShape 1065"/>
              <p:cNvSpPr>
                <a:spLocks noChangeArrowheads="1"/>
              </p:cNvSpPr>
              <p:nvPr/>
            </p:nvSpPr>
            <p:spPr bwMode="auto">
              <a:xfrm rot="5400000">
                <a:off x="737" y="1195"/>
                <a:ext cx="120" cy="185"/>
              </a:xfrm>
              <a:prstGeom prst="triangle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 sz="500"/>
              </a:p>
            </p:txBody>
          </p:sp>
          <p:sp>
            <p:nvSpPr>
              <p:cNvPr id="49" name="Rectangle 1066"/>
              <p:cNvSpPr>
                <a:spLocks noChangeArrowheads="1"/>
              </p:cNvSpPr>
              <p:nvPr/>
            </p:nvSpPr>
            <p:spPr bwMode="auto">
              <a:xfrm>
                <a:off x="758" y="1264"/>
                <a:ext cx="150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 sz="500"/>
              </a:p>
            </p:txBody>
          </p:sp>
        </p:grpSp>
        <p:sp>
          <p:nvSpPr>
            <p:cNvPr id="38" name="Rectangle 1070"/>
            <p:cNvSpPr>
              <a:spLocks noChangeArrowheads="1"/>
            </p:cNvSpPr>
            <p:nvPr/>
          </p:nvSpPr>
          <p:spPr bwMode="auto">
            <a:xfrm flipH="1">
              <a:off x="5035329" y="2209528"/>
              <a:ext cx="72106" cy="78322"/>
            </a:xfrm>
            <a:prstGeom prst="rect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500"/>
            </a:p>
          </p:txBody>
        </p:sp>
        <p:pic>
          <p:nvPicPr>
            <p:cNvPr id="39" name="Picture 23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0034" y="2389529"/>
              <a:ext cx="519227" cy="1117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" name="Picture 23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8685" y="2256474"/>
              <a:ext cx="777240" cy="1559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" name="Picture 23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7745" y="3697606"/>
              <a:ext cx="476393" cy="1478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42" name="Group 1"/>
            <p:cNvGrpSpPr>
              <a:grpSpLocks/>
            </p:cNvGrpSpPr>
            <p:nvPr/>
          </p:nvGrpSpPr>
          <p:grpSpPr bwMode="auto">
            <a:xfrm>
              <a:off x="5043487" y="1956535"/>
              <a:ext cx="221150" cy="182880"/>
              <a:chOff x="5437822" y="1962250"/>
              <a:chExt cx="221150" cy="182880"/>
            </a:xfrm>
          </p:grpSpPr>
          <p:pic>
            <p:nvPicPr>
              <p:cNvPr id="46" name="Picture 239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94123" y="1962250"/>
                <a:ext cx="164849" cy="1828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47" name="Picture 240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37822" y="2001983"/>
                <a:ext cx="65620" cy="1078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43" name="Group 236"/>
            <p:cNvGrpSpPr>
              <a:grpSpLocks/>
            </p:cNvGrpSpPr>
            <p:nvPr/>
          </p:nvGrpSpPr>
          <p:grpSpPr bwMode="auto">
            <a:xfrm>
              <a:off x="5043487" y="5294095"/>
              <a:ext cx="221150" cy="182880"/>
              <a:chOff x="5437822" y="1962250"/>
              <a:chExt cx="221150" cy="182880"/>
            </a:xfrm>
          </p:grpSpPr>
          <p:pic>
            <p:nvPicPr>
              <p:cNvPr id="44" name="Picture 239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94123" y="1962250"/>
                <a:ext cx="164849" cy="1828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45" name="Picture 240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37822" y="2001983"/>
                <a:ext cx="65620" cy="1078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grpSp>
        <p:nvGrpSpPr>
          <p:cNvPr id="50" name="Group 49"/>
          <p:cNvGrpSpPr/>
          <p:nvPr/>
        </p:nvGrpSpPr>
        <p:grpSpPr>
          <a:xfrm>
            <a:off x="1311358" y="2226315"/>
            <a:ext cx="1637811" cy="1418486"/>
            <a:chOff x="2903488" y="852488"/>
            <a:chExt cx="5018087" cy="3943350"/>
          </a:xfrm>
        </p:grpSpPr>
        <p:sp>
          <p:nvSpPr>
            <p:cNvPr id="51" name="Rectangle 1040"/>
            <p:cNvSpPr>
              <a:spLocks noChangeArrowheads="1"/>
            </p:cNvSpPr>
            <p:nvPr/>
          </p:nvSpPr>
          <p:spPr bwMode="auto">
            <a:xfrm>
              <a:off x="3417838" y="1162050"/>
              <a:ext cx="3760787" cy="3373438"/>
            </a:xfrm>
            <a:prstGeom prst="rect">
              <a:avLst/>
            </a:prstGeom>
            <a:solidFill>
              <a:srgbClr val="33996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l-PL" sz="500" dirty="0">
                <a:latin typeface="Calibri" pitchFamily="34" charset="0"/>
              </a:endParaRPr>
            </a:p>
          </p:txBody>
        </p:sp>
        <p:sp>
          <p:nvSpPr>
            <p:cNvPr id="52" name="Rectangle 1044"/>
            <p:cNvSpPr>
              <a:spLocks noChangeArrowheads="1"/>
            </p:cNvSpPr>
            <p:nvPr/>
          </p:nvSpPr>
          <p:spPr bwMode="auto">
            <a:xfrm>
              <a:off x="6141988" y="1184275"/>
              <a:ext cx="1389062" cy="1474788"/>
            </a:xfrm>
            <a:prstGeom prst="rect">
              <a:avLst/>
            </a:prstGeom>
            <a:solidFill>
              <a:srgbClr val="33996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l-PL" sz="500">
                <a:latin typeface="Calibri" pitchFamily="34" charset="0"/>
              </a:endParaRPr>
            </a:p>
          </p:txBody>
        </p:sp>
        <p:sp>
          <p:nvSpPr>
            <p:cNvPr id="53" name="Rectangle 1050"/>
            <p:cNvSpPr>
              <a:spLocks noChangeArrowheads="1"/>
            </p:cNvSpPr>
            <p:nvPr/>
          </p:nvSpPr>
          <p:spPr bwMode="auto">
            <a:xfrm>
              <a:off x="7411988" y="1244600"/>
              <a:ext cx="509587" cy="120650"/>
            </a:xfrm>
            <a:prstGeom prst="rect">
              <a:avLst/>
            </a:prstGeom>
            <a:gradFill rotWithShape="0">
              <a:gsLst>
                <a:gs pos="0">
                  <a:srgbClr val="969696"/>
                </a:gs>
                <a:gs pos="50000">
                  <a:schemeClr val="bg1"/>
                </a:gs>
                <a:gs pos="100000">
                  <a:srgbClr val="969696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defTabSz="49775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500">
                <a:latin typeface="+mn-lt"/>
                <a:cs typeface="+mn-cs"/>
              </a:endParaRPr>
            </a:p>
          </p:txBody>
        </p:sp>
        <p:graphicFrame>
          <p:nvGraphicFramePr>
            <p:cNvPr id="54" name="Object 3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76389950"/>
                </p:ext>
              </p:extLst>
            </p:nvPr>
          </p:nvGraphicFramePr>
          <p:xfrm>
            <a:off x="7183388" y="1408113"/>
            <a:ext cx="631825" cy="11461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17" name="Image" r:id="rId10" imgW="1203894" imgH="2011287" progId="">
                    <p:embed/>
                  </p:oleObj>
                </mc:Choice>
                <mc:Fallback>
                  <p:oleObj name="Image" r:id="rId10" imgW="1203894" imgH="2011287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83388" y="1408113"/>
                          <a:ext cx="631825" cy="11461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8099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5" name="Object 4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69057731"/>
                </p:ext>
              </p:extLst>
            </p:nvPr>
          </p:nvGraphicFramePr>
          <p:xfrm>
            <a:off x="7218313" y="1208088"/>
            <a:ext cx="460375" cy="188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18" name="Image" r:id="rId12" imgW="741640" imgH="279345" progId="">
                    <p:embed/>
                  </p:oleObj>
                </mc:Choice>
                <mc:Fallback>
                  <p:oleObj name="Image" r:id="rId12" imgW="741640" imgH="279345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18313" y="1208088"/>
                          <a:ext cx="460375" cy="1889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8099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56" name="Group 1068"/>
            <p:cNvGrpSpPr>
              <a:grpSpLocks/>
            </p:cNvGrpSpPr>
            <p:nvPr/>
          </p:nvGrpSpPr>
          <p:grpSpPr bwMode="auto">
            <a:xfrm>
              <a:off x="2903488" y="1103313"/>
              <a:ext cx="347662" cy="222250"/>
              <a:chOff x="704" y="1228"/>
              <a:chExt cx="204" cy="120"/>
            </a:xfrm>
          </p:grpSpPr>
          <p:sp>
            <p:nvSpPr>
              <p:cNvPr id="59" name="AutoShape 1065"/>
              <p:cNvSpPr>
                <a:spLocks noChangeArrowheads="1"/>
              </p:cNvSpPr>
              <p:nvPr/>
            </p:nvSpPr>
            <p:spPr bwMode="auto">
              <a:xfrm rot="5400000">
                <a:off x="737" y="1195"/>
                <a:ext cx="120" cy="185"/>
              </a:xfrm>
              <a:prstGeom prst="triangle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l-PL" sz="500">
                  <a:latin typeface="Calibri" pitchFamily="34" charset="0"/>
                </a:endParaRPr>
              </a:p>
            </p:txBody>
          </p:sp>
          <p:sp>
            <p:nvSpPr>
              <p:cNvPr id="60" name="Rectangle 1066"/>
              <p:cNvSpPr>
                <a:spLocks noChangeArrowheads="1"/>
              </p:cNvSpPr>
              <p:nvPr/>
            </p:nvSpPr>
            <p:spPr bwMode="auto">
              <a:xfrm>
                <a:off x="758" y="1264"/>
                <a:ext cx="150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l-PL" sz="500">
                  <a:latin typeface="Calibri" pitchFamily="34" charset="0"/>
                </a:endParaRPr>
              </a:p>
            </p:txBody>
          </p:sp>
        </p:grpSp>
        <p:sp>
          <p:nvSpPr>
            <p:cNvPr id="57" name="Rectangle 1070"/>
            <p:cNvSpPr>
              <a:spLocks noChangeArrowheads="1"/>
            </p:cNvSpPr>
            <p:nvPr/>
          </p:nvSpPr>
          <p:spPr bwMode="auto">
            <a:xfrm>
              <a:off x="3178125" y="4370388"/>
              <a:ext cx="79375" cy="87312"/>
            </a:xfrm>
            <a:prstGeom prst="rect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l-PL" sz="500">
                <a:latin typeface="Calibri" pitchFamily="34" charset="0"/>
              </a:endParaRPr>
            </a:p>
          </p:txBody>
        </p:sp>
        <p:sp>
          <p:nvSpPr>
            <p:cNvPr id="58" name="Rectangle 1046"/>
            <p:cNvSpPr>
              <a:spLocks noChangeArrowheads="1"/>
            </p:cNvSpPr>
            <p:nvPr/>
          </p:nvSpPr>
          <p:spPr bwMode="auto">
            <a:xfrm>
              <a:off x="3257500" y="852488"/>
              <a:ext cx="165100" cy="3943350"/>
            </a:xfrm>
            <a:prstGeom prst="rect">
              <a:avLst/>
            </a:prstGeom>
            <a:gradFill rotWithShape="0">
              <a:gsLst>
                <a:gs pos="0">
                  <a:srgbClr val="B2B2B2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l-PL" sz="500">
                <a:latin typeface="Calibri" pitchFamily="34" charset="0"/>
              </a:endParaRPr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3497178" y="1895258"/>
            <a:ext cx="603050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500" dirty="0" smtClean="0"/>
              <a:t>DAMC-</a:t>
            </a:r>
            <a:r>
              <a:rPr lang="en-US" sz="500" dirty="0" smtClean="0"/>
              <a:t>FMC25</a:t>
            </a:r>
            <a:endParaRPr lang="en-US" sz="500" dirty="0"/>
          </a:p>
        </p:txBody>
      </p:sp>
      <p:sp>
        <p:nvSpPr>
          <p:cNvPr id="63" name="TextBox 62"/>
          <p:cNvSpPr txBox="1"/>
          <p:nvPr/>
        </p:nvSpPr>
        <p:spPr>
          <a:xfrm>
            <a:off x="3526193" y="3348476"/>
            <a:ext cx="603050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" dirty="0" smtClean="0"/>
              <a:t>D</a:t>
            </a:r>
            <a:r>
              <a:rPr lang="pl-PL" sz="500" dirty="0" smtClean="0"/>
              <a:t>AMC-</a:t>
            </a:r>
            <a:r>
              <a:rPr lang="en-US" sz="500" dirty="0" smtClean="0"/>
              <a:t>FMC25</a:t>
            </a:r>
            <a:endParaRPr lang="en-US" sz="500" dirty="0"/>
          </a:p>
        </p:txBody>
      </p:sp>
      <p:sp>
        <p:nvSpPr>
          <p:cNvPr id="64" name="TextBox 63"/>
          <p:cNvSpPr txBox="1"/>
          <p:nvPr/>
        </p:nvSpPr>
        <p:spPr>
          <a:xfrm>
            <a:off x="1728636" y="3339206"/>
            <a:ext cx="503664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500" dirty="0" smtClean="0"/>
              <a:t>RTM-</a:t>
            </a:r>
            <a:r>
              <a:rPr lang="en-US" sz="500" dirty="0" smtClean="0"/>
              <a:t>AD84</a:t>
            </a:r>
            <a:endParaRPr lang="en-US" sz="500" dirty="0"/>
          </a:p>
        </p:txBody>
      </p:sp>
      <p:cxnSp>
        <p:nvCxnSpPr>
          <p:cNvPr id="65" name="Elbow Connector 64"/>
          <p:cNvCxnSpPr>
            <a:stCxn id="41" idx="1"/>
            <a:endCxn id="13" idx="1"/>
          </p:cNvCxnSpPr>
          <p:nvPr/>
        </p:nvCxnSpPr>
        <p:spPr bwMode="auto">
          <a:xfrm rot="10800000">
            <a:off x="3134379" y="1774841"/>
            <a:ext cx="1101" cy="1457564"/>
          </a:xfrm>
          <a:prstGeom prst="bentConnector3">
            <a:avLst>
              <a:gd name="adj1" fmla="val 11173569"/>
            </a:avLst>
          </a:prstGeom>
          <a:solidFill>
            <a:schemeClr val="accent1"/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6" name="Straight Arrow Connector 65"/>
          <p:cNvCxnSpPr/>
          <p:nvPr/>
        </p:nvCxnSpPr>
        <p:spPr bwMode="auto">
          <a:xfrm>
            <a:off x="1252850" y="2630795"/>
            <a:ext cx="2517957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7" name="Rectangle 66"/>
          <p:cNvSpPr/>
          <p:nvPr/>
        </p:nvSpPr>
        <p:spPr bwMode="auto">
          <a:xfrm>
            <a:off x="3770807" y="2479014"/>
            <a:ext cx="364921" cy="29571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FPGA</a:t>
            </a:r>
            <a:endParaRPr kumimoji="0" lang="en-US" sz="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68" name="Elbow Connector 67"/>
          <p:cNvCxnSpPr>
            <a:stCxn id="67" idx="2"/>
            <a:endCxn id="41" idx="3"/>
          </p:cNvCxnSpPr>
          <p:nvPr/>
        </p:nvCxnSpPr>
        <p:spPr bwMode="auto">
          <a:xfrm rot="5400000">
            <a:off x="3399356" y="2678494"/>
            <a:ext cx="457673" cy="650150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9" name="Rectangle 68"/>
          <p:cNvSpPr/>
          <p:nvPr/>
        </p:nvSpPr>
        <p:spPr bwMode="auto">
          <a:xfrm>
            <a:off x="3770792" y="1002579"/>
            <a:ext cx="364921" cy="29571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FPGA</a:t>
            </a:r>
            <a:endParaRPr kumimoji="0" lang="en-US" sz="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70" name="Elbow Connector 69"/>
          <p:cNvCxnSpPr>
            <a:stCxn id="13" idx="3"/>
            <a:endCxn id="69" idx="2"/>
          </p:cNvCxnSpPr>
          <p:nvPr/>
        </p:nvCxnSpPr>
        <p:spPr bwMode="auto">
          <a:xfrm flipV="1">
            <a:off x="3302016" y="1298297"/>
            <a:ext cx="651236" cy="476544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9" name="TextBox 108"/>
          <p:cNvSpPr txBox="1"/>
          <p:nvPr/>
        </p:nvSpPr>
        <p:spPr>
          <a:xfrm>
            <a:off x="773834" y="2463717"/>
            <a:ext cx="54534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4</a:t>
            </a:r>
            <a:r>
              <a:rPr lang="pl-PL" sz="800" dirty="0" smtClean="0"/>
              <a:t>x </a:t>
            </a:r>
            <a:r>
              <a:rPr lang="en-US" sz="800" dirty="0" smtClean="0"/>
              <a:t>OXC</a:t>
            </a:r>
            <a:endParaRPr lang="pl-PL" sz="800" dirty="0" smtClean="0"/>
          </a:p>
        </p:txBody>
      </p:sp>
      <p:sp>
        <p:nvSpPr>
          <p:cNvPr id="155" name="TextBox 154"/>
          <p:cNvSpPr txBox="1"/>
          <p:nvPr/>
        </p:nvSpPr>
        <p:spPr>
          <a:xfrm>
            <a:off x="1697647" y="2828433"/>
            <a:ext cx="4010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6x</a:t>
            </a:r>
            <a:endParaRPr lang="de-DE" dirty="0"/>
          </a:p>
        </p:txBody>
      </p:sp>
      <p:sp>
        <p:nvSpPr>
          <p:cNvPr id="156" name="Rectangle 155"/>
          <p:cNvSpPr/>
          <p:nvPr/>
        </p:nvSpPr>
        <p:spPr bwMode="auto">
          <a:xfrm>
            <a:off x="246768" y="768801"/>
            <a:ext cx="4530403" cy="3145230"/>
          </a:xfrm>
          <a:prstGeom prst="rect">
            <a:avLst/>
          </a:prstGeom>
          <a:noFill/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60" name="Group 3"/>
          <p:cNvGrpSpPr>
            <a:grpSpLocks/>
          </p:cNvGrpSpPr>
          <p:nvPr/>
        </p:nvGrpSpPr>
        <p:grpSpPr bwMode="auto">
          <a:xfrm>
            <a:off x="7223330" y="762799"/>
            <a:ext cx="1564346" cy="1435849"/>
            <a:chOff x="908685" y="1931770"/>
            <a:chExt cx="4445534" cy="3552826"/>
          </a:xfrm>
        </p:grpSpPr>
        <p:sp>
          <p:nvSpPr>
            <p:cNvPr id="161" name="Rectangle 1040"/>
            <p:cNvSpPr>
              <a:spLocks noChangeArrowheads="1"/>
            </p:cNvSpPr>
            <p:nvPr/>
          </p:nvSpPr>
          <p:spPr bwMode="auto">
            <a:xfrm flipH="1">
              <a:off x="1350644" y="2191733"/>
              <a:ext cx="3604689" cy="3039566"/>
            </a:xfrm>
            <a:prstGeom prst="rect">
              <a:avLst/>
            </a:prstGeom>
            <a:solidFill>
              <a:srgbClr val="3399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500" dirty="0"/>
            </a:p>
          </p:txBody>
        </p:sp>
        <p:sp>
          <p:nvSpPr>
            <p:cNvPr id="162" name="Rectangle 1044"/>
            <p:cNvSpPr>
              <a:spLocks noChangeArrowheads="1"/>
            </p:cNvSpPr>
            <p:nvPr/>
          </p:nvSpPr>
          <p:spPr bwMode="auto">
            <a:xfrm flipH="1">
              <a:off x="1238250" y="2230061"/>
              <a:ext cx="1197974" cy="2953444"/>
            </a:xfrm>
            <a:prstGeom prst="rect">
              <a:avLst/>
            </a:prstGeom>
            <a:solidFill>
              <a:srgbClr val="3399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500" dirty="0"/>
            </a:p>
          </p:txBody>
        </p:sp>
        <p:sp>
          <p:nvSpPr>
            <p:cNvPr id="163" name="Rectangle 1046"/>
            <p:cNvSpPr>
              <a:spLocks noChangeArrowheads="1"/>
            </p:cNvSpPr>
            <p:nvPr/>
          </p:nvSpPr>
          <p:spPr bwMode="auto">
            <a:xfrm flipH="1">
              <a:off x="4886297" y="1931770"/>
              <a:ext cx="148815" cy="3552826"/>
            </a:xfrm>
            <a:prstGeom prst="rect">
              <a:avLst/>
            </a:prstGeom>
            <a:gradFill rotWithShape="0">
              <a:gsLst>
                <a:gs pos="0">
                  <a:srgbClr val="B2B2B2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500"/>
            </a:p>
          </p:txBody>
        </p:sp>
        <p:grpSp>
          <p:nvGrpSpPr>
            <p:cNvPr id="164" name="Group 1068"/>
            <p:cNvGrpSpPr>
              <a:grpSpLocks/>
            </p:cNvGrpSpPr>
            <p:nvPr/>
          </p:nvGrpSpPr>
          <p:grpSpPr bwMode="auto">
            <a:xfrm flipH="1">
              <a:off x="5041248" y="5069244"/>
              <a:ext cx="312971" cy="199971"/>
              <a:chOff x="704" y="1228"/>
              <a:chExt cx="204" cy="120"/>
            </a:xfrm>
          </p:grpSpPr>
          <p:sp>
            <p:nvSpPr>
              <p:cNvPr id="175" name="AutoShape 1065"/>
              <p:cNvSpPr>
                <a:spLocks noChangeArrowheads="1"/>
              </p:cNvSpPr>
              <p:nvPr/>
            </p:nvSpPr>
            <p:spPr bwMode="auto">
              <a:xfrm rot="5400000">
                <a:off x="737" y="1195"/>
                <a:ext cx="120" cy="185"/>
              </a:xfrm>
              <a:prstGeom prst="triangle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 sz="500"/>
              </a:p>
            </p:txBody>
          </p:sp>
          <p:sp>
            <p:nvSpPr>
              <p:cNvPr id="176" name="Rectangle 1066"/>
              <p:cNvSpPr>
                <a:spLocks noChangeArrowheads="1"/>
              </p:cNvSpPr>
              <p:nvPr/>
            </p:nvSpPr>
            <p:spPr bwMode="auto">
              <a:xfrm>
                <a:off x="758" y="1264"/>
                <a:ext cx="150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 sz="500"/>
              </a:p>
            </p:txBody>
          </p:sp>
        </p:grpSp>
        <p:sp>
          <p:nvSpPr>
            <p:cNvPr id="165" name="Rectangle 1070"/>
            <p:cNvSpPr>
              <a:spLocks noChangeArrowheads="1"/>
            </p:cNvSpPr>
            <p:nvPr/>
          </p:nvSpPr>
          <p:spPr bwMode="auto">
            <a:xfrm flipH="1">
              <a:off x="5035329" y="2209528"/>
              <a:ext cx="72106" cy="78322"/>
            </a:xfrm>
            <a:prstGeom prst="rect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500"/>
            </a:p>
          </p:txBody>
        </p:sp>
        <p:pic>
          <p:nvPicPr>
            <p:cNvPr id="166" name="Picture 23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0034" y="2389529"/>
              <a:ext cx="519227" cy="1117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7" name="Picture 23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8685" y="2256474"/>
              <a:ext cx="777240" cy="1559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8" name="Picture 23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7745" y="3697606"/>
              <a:ext cx="476393" cy="1478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69" name="Group 1"/>
            <p:cNvGrpSpPr>
              <a:grpSpLocks/>
            </p:cNvGrpSpPr>
            <p:nvPr/>
          </p:nvGrpSpPr>
          <p:grpSpPr bwMode="auto">
            <a:xfrm>
              <a:off x="5043487" y="1956535"/>
              <a:ext cx="221150" cy="182880"/>
              <a:chOff x="5437822" y="1962250"/>
              <a:chExt cx="221150" cy="182880"/>
            </a:xfrm>
          </p:grpSpPr>
          <p:pic>
            <p:nvPicPr>
              <p:cNvPr id="173" name="Picture 239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94123" y="1962250"/>
                <a:ext cx="164849" cy="1828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74" name="Picture 240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37822" y="2001983"/>
                <a:ext cx="65620" cy="1078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170" name="Group 236"/>
            <p:cNvGrpSpPr>
              <a:grpSpLocks/>
            </p:cNvGrpSpPr>
            <p:nvPr/>
          </p:nvGrpSpPr>
          <p:grpSpPr bwMode="auto">
            <a:xfrm>
              <a:off x="5043487" y="5294095"/>
              <a:ext cx="221150" cy="182880"/>
              <a:chOff x="5437822" y="1962250"/>
              <a:chExt cx="221150" cy="182880"/>
            </a:xfrm>
          </p:grpSpPr>
          <p:pic>
            <p:nvPicPr>
              <p:cNvPr id="171" name="Picture 239"/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94123" y="1962250"/>
                <a:ext cx="164849" cy="1828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72" name="Picture 240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37822" y="2001983"/>
                <a:ext cx="65620" cy="1078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grpSp>
        <p:nvGrpSpPr>
          <p:cNvPr id="177" name="Group 176"/>
          <p:cNvGrpSpPr/>
          <p:nvPr/>
        </p:nvGrpSpPr>
        <p:grpSpPr>
          <a:xfrm>
            <a:off x="5434067" y="780579"/>
            <a:ext cx="1637811" cy="1418486"/>
            <a:chOff x="2903488" y="852488"/>
            <a:chExt cx="5018087" cy="3943350"/>
          </a:xfrm>
        </p:grpSpPr>
        <p:sp>
          <p:nvSpPr>
            <p:cNvPr id="178" name="Rectangle 1040"/>
            <p:cNvSpPr>
              <a:spLocks noChangeArrowheads="1"/>
            </p:cNvSpPr>
            <p:nvPr/>
          </p:nvSpPr>
          <p:spPr bwMode="auto">
            <a:xfrm>
              <a:off x="3417838" y="1162050"/>
              <a:ext cx="3760787" cy="3373438"/>
            </a:xfrm>
            <a:prstGeom prst="rect">
              <a:avLst/>
            </a:prstGeom>
            <a:solidFill>
              <a:srgbClr val="33996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l-PL" sz="500" dirty="0">
                <a:latin typeface="Calibri" pitchFamily="34" charset="0"/>
              </a:endParaRPr>
            </a:p>
          </p:txBody>
        </p:sp>
        <p:sp>
          <p:nvSpPr>
            <p:cNvPr id="179" name="Rectangle 1044"/>
            <p:cNvSpPr>
              <a:spLocks noChangeArrowheads="1"/>
            </p:cNvSpPr>
            <p:nvPr/>
          </p:nvSpPr>
          <p:spPr bwMode="auto">
            <a:xfrm>
              <a:off x="6141988" y="1184275"/>
              <a:ext cx="1389062" cy="1474788"/>
            </a:xfrm>
            <a:prstGeom prst="rect">
              <a:avLst/>
            </a:prstGeom>
            <a:solidFill>
              <a:srgbClr val="33996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l-PL" sz="500">
                <a:latin typeface="Calibri" pitchFamily="34" charset="0"/>
              </a:endParaRPr>
            </a:p>
          </p:txBody>
        </p:sp>
        <p:sp>
          <p:nvSpPr>
            <p:cNvPr id="180" name="Rectangle 1050"/>
            <p:cNvSpPr>
              <a:spLocks noChangeArrowheads="1"/>
            </p:cNvSpPr>
            <p:nvPr/>
          </p:nvSpPr>
          <p:spPr bwMode="auto">
            <a:xfrm>
              <a:off x="7411988" y="1244600"/>
              <a:ext cx="509587" cy="120650"/>
            </a:xfrm>
            <a:prstGeom prst="rect">
              <a:avLst/>
            </a:prstGeom>
            <a:gradFill rotWithShape="0">
              <a:gsLst>
                <a:gs pos="0">
                  <a:srgbClr val="969696"/>
                </a:gs>
                <a:gs pos="50000">
                  <a:schemeClr val="bg1"/>
                </a:gs>
                <a:gs pos="100000">
                  <a:srgbClr val="969696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defTabSz="49775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500">
                <a:latin typeface="+mn-lt"/>
                <a:cs typeface="+mn-cs"/>
              </a:endParaRPr>
            </a:p>
          </p:txBody>
        </p:sp>
        <p:graphicFrame>
          <p:nvGraphicFramePr>
            <p:cNvPr id="181" name="Object 3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48040326"/>
                </p:ext>
              </p:extLst>
            </p:nvPr>
          </p:nvGraphicFramePr>
          <p:xfrm>
            <a:off x="7183388" y="1408113"/>
            <a:ext cx="631825" cy="11461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19" name="Image" r:id="rId15" imgW="1203894" imgH="2011287" progId="">
                    <p:embed/>
                  </p:oleObj>
                </mc:Choice>
                <mc:Fallback>
                  <p:oleObj name="Image" r:id="rId15" imgW="1203894" imgH="2011287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83388" y="1408113"/>
                          <a:ext cx="631825" cy="11461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8099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2" name="Object 4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6291161"/>
                </p:ext>
              </p:extLst>
            </p:nvPr>
          </p:nvGraphicFramePr>
          <p:xfrm>
            <a:off x="7218313" y="1208088"/>
            <a:ext cx="460375" cy="188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20" name="Image" r:id="rId16" imgW="741640" imgH="279345" progId="">
                    <p:embed/>
                  </p:oleObj>
                </mc:Choice>
                <mc:Fallback>
                  <p:oleObj name="Image" r:id="rId16" imgW="741640" imgH="279345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18313" y="1208088"/>
                          <a:ext cx="460375" cy="1889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8099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83" name="Group 1068"/>
            <p:cNvGrpSpPr>
              <a:grpSpLocks/>
            </p:cNvGrpSpPr>
            <p:nvPr/>
          </p:nvGrpSpPr>
          <p:grpSpPr bwMode="auto">
            <a:xfrm>
              <a:off x="2903488" y="1103313"/>
              <a:ext cx="347662" cy="222250"/>
              <a:chOff x="704" y="1228"/>
              <a:chExt cx="204" cy="120"/>
            </a:xfrm>
          </p:grpSpPr>
          <p:sp>
            <p:nvSpPr>
              <p:cNvPr id="186" name="AutoShape 1065"/>
              <p:cNvSpPr>
                <a:spLocks noChangeArrowheads="1"/>
              </p:cNvSpPr>
              <p:nvPr/>
            </p:nvSpPr>
            <p:spPr bwMode="auto">
              <a:xfrm rot="5400000">
                <a:off x="737" y="1195"/>
                <a:ext cx="120" cy="185"/>
              </a:xfrm>
              <a:prstGeom prst="triangle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l-PL" sz="500">
                  <a:latin typeface="Calibri" pitchFamily="34" charset="0"/>
                </a:endParaRPr>
              </a:p>
            </p:txBody>
          </p:sp>
          <p:sp>
            <p:nvSpPr>
              <p:cNvPr id="187" name="Rectangle 1066"/>
              <p:cNvSpPr>
                <a:spLocks noChangeArrowheads="1"/>
              </p:cNvSpPr>
              <p:nvPr/>
            </p:nvSpPr>
            <p:spPr bwMode="auto">
              <a:xfrm>
                <a:off x="758" y="1264"/>
                <a:ext cx="150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l-PL" sz="500">
                  <a:latin typeface="Calibri" pitchFamily="34" charset="0"/>
                </a:endParaRPr>
              </a:p>
            </p:txBody>
          </p:sp>
        </p:grpSp>
        <p:sp>
          <p:nvSpPr>
            <p:cNvPr id="184" name="Rectangle 1070"/>
            <p:cNvSpPr>
              <a:spLocks noChangeArrowheads="1"/>
            </p:cNvSpPr>
            <p:nvPr/>
          </p:nvSpPr>
          <p:spPr bwMode="auto">
            <a:xfrm>
              <a:off x="3178125" y="4370388"/>
              <a:ext cx="79375" cy="87312"/>
            </a:xfrm>
            <a:prstGeom prst="rect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l-PL" sz="500">
                <a:latin typeface="Calibri" pitchFamily="34" charset="0"/>
              </a:endParaRPr>
            </a:p>
          </p:txBody>
        </p:sp>
        <p:sp>
          <p:nvSpPr>
            <p:cNvPr id="185" name="Rectangle 1046"/>
            <p:cNvSpPr>
              <a:spLocks noChangeArrowheads="1"/>
            </p:cNvSpPr>
            <p:nvPr/>
          </p:nvSpPr>
          <p:spPr bwMode="auto">
            <a:xfrm>
              <a:off x="3257500" y="852488"/>
              <a:ext cx="165100" cy="3943350"/>
            </a:xfrm>
            <a:prstGeom prst="rect">
              <a:avLst/>
            </a:prstGeom>
            <a:gradFill rotWithShape="0">
              <a:gsLst>
                <a:gs pos="0">
                  <a:srgbClr val="B2B2B2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l-PL" sz="500">
                <a:latin typeface="Calibri" pitchFamily="34" charset="0"/>
              </a:endParaRPr>
            </a:p>
          </p:txBody>
        </p:sp>
      </p:grpSp>
      <p:sp>
        <p:nvSpPr>
          <p:cNvPr id="188" name="TextBox 187"/>
          <p:cNvSpPr txBox="1"/>
          <p:nvPr/>
        </p:nvSpPr>
        <p:spPr>
          <a:xfrm>
            <a:off x="5821457" y="1879343"/>
            <a:ext cx="565698" cy="1748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500" dirty="0" smtClean="0"/>
              <a:t>DRTM-PZT4</a:t>
            </a:r>
            <a:endParaRPr lang="en-US" sz="500" dirty="0"/>
          </a:p>
        </p:txBody>
      </p:sp>
      <p:sp>
        <p:nvSpPr>
          <p:cNvPr id="189" name="TextBox 188"/>
          <p:cNvSpPr txBox="1"/>
          <p:nvPr/>
        </p:nvSpPr>
        <p:spPr>
          <a:xfrm>
            <a:off x="7620988" y="1888036"/>
            <a:ext cx="872355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500" dirty="0" smtClean="0"/>
              <a:t>DAMC-FMC25</a:t>
            </a:r>
            <a:r>
              <a:rPr lang="en-US" sz="500" dirty="0" smtClean="0"/>
              <a:t>/20</a:t>
            </a:r>
            <a:r>
              <a:rPr lang="pl-PL" sz="500" dirty="0" smtClean="0"/>
              <a:t>/TCK7</a:t>
            </a:r>
            <a:endParaRPr lang="en-US" sz="500" dirty="0"/>
          </a:p>
        </p:txBody>
      </p:sp>
      <p:sp>
        <p:nvSpPr>
          <p:cNvPr id="190" name="Rectangle 189"/>
          <p:cNvSpPr/>
          <p:nvPr/>
        </p:nvSpPr>
        <p:spPr bwMode="auto">
          <a:xfrm>
            <a:off x="7894602" y="995357"/>
            <a:ext cx="364921" cy="29571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FPGA</a:t>
            </a:r>
            <a:endParaRPr kumimoji="0" lang="en-US" sz="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91" name="Elbow Connector 190"/>
          <p:cNvCxnSpPr>
            <a:stCxn id="168" idx="3"/>
            <a:endCxn id="190" idx="2"/>
          </p:cNvCxnSpPr>
          <p:nvPr/>
        </p:nvCxnSpPr>
        <p:spPr bwMode="auto">
          <a:xfrm flipV="1">
            <a:off x="7425827" y="1291075"/>
            <a:ext cx="651236" cy="484164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2" name="Isosceles Triangle 191"/>
          <p:cNvSpPr/>
          <p:nvPr/>
        </p:nvSpPr>
        <p:spPr bwMode="auto">
          <a:xfrm rot="16200000">
            <a:off x="6060311" y="993191"/>
            <a:ext cx="312919" cy="310376"/>
          </a:xfrm>
          <a:prstGeom prst="triangl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3" name="TextBox 192"/>
          <p:cNvSpPr txBox="1"/>
          <p:nvPr/>
        </p:nvSpPr>
        <p:spPr>
          <a:xfrm>
            <a:off x="6061336" y="1065346"/>
            <a:ext cx="324586" cy="1748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500" dirty="0" smtClean="0"/>
              <a:t>PZD</a:t>
            </a:r>
            <a:endParaRPr lang="en-US" sz="500" dirty="0"/>
          </a:p>
        </p:txBody>
      </p:sp>
      <p:cxnSp>
        <p:nvCxnSpPr>
          <p:cNvPr id="194" name="Straight Arrow Connector 193"/>
          <p:cNvCxnSpPr>
            <a:stCxn id="192" idx="0"/>
          </p:cNvCxnSpPr>
          <p:nvPr/>
        </p:nvCxnSpPr>
        <p:spPr bwMode="auto">
          <a:xfrm flipH="1">
            <a:off x="5376660" y="1148380"/>
            <a:ext cx="684923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5" name="Straight Connector 194"/>
          <p:cNvCxnSpPr>
            <a:stCxn id="190" idx="1"/>
            <a:endCxn id="193" idx="3"/>
          </p:cNvCxnSpPr>
          <p:nvPr/>
        </p:nvCxnSpPr>
        <p:spPr bwMode="auto">
          <a:xfrm flipH="1">
            <a:off x="6385922" y="1143215"/>
            <a:ext cx="1508680" cy="957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6" name="TextBox 195"/>
          <p:cNvSpPr txBox="1"/>
          <p:nvPr/>
        </p:nvSpPr>
        <p:spPr>
          <a:xfrm>
            <a:off x="4905264" y="1051422"/>
            <a:ext cx="55496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800" dirty="0" smtClean="0"/>
              <a:t>4x V</a:t>
            </a:r>
            <a:r>
              <a:rPr lang="pl-PL" sz="800" baseline="-25000" dirty="0" smtClean="0"/>
              <a:t>piezo</a:t>
            </a:r>
            <a:endParaRPr lang="en-US" sz="800" baseline="-25000" dirty="0"/>
          </a:p>
        </p:txBody>
      </p:sp>
      <p:sp>
        <p:nvSpPr>
          <p:cNvPr id="197" name="Rectangle 196"/>
          <p:cNvSpPr/>
          <p:nvPr/>
        </p:nvSpPr>
        <p:spPr bwMode="auto">
          <a:xfrm>
            <a:off x="4953000" y="765755"/>
            <a:ext cx="3888930" cy="1435849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8" name="TextBox 197"/>
          <p:cNvSpPr txBox="1"/>
          <p:nvPr/>
        </p:nvSpPr>
        <p:spPr>
          <a:xfrm>
            <a:off x="5975760" y="1440096"/>
            <a:ext cx="4010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6x</a:t>
            </a:r>
            <a:endParaRPr lang="de-DE" dirty="0"/>
          </a:p>
        </p:txBody>
      </p:sp>
      <p:grpSp>
        <p:nvGrpSpPr>
          <p:cNvPr id="199" name="Group 3"/>
          <p:cNvGrpSpPr>
            <a:grpSpLocks/>
          </p:cNvGrpSpPr>
          <p:nvPr/>
        </p:nvGrpSpPr>
        <p:grpSpPr bwMode="auto">
          <a:xfrm>
            <a:off x="7218689" y="2280352"/>
            <a:ext cx="1564346" cy="1435849"/>
            <a:chOff x="908685" y="1931770"/>
            <a:chExt cx="4445534" cy="3552826"/>
          </a:xfrm>
        </p:grpSpPr>
        <p:sp>
          <p:nvSpPr>
            <p:cNvPr id="200" name="Rectangle 1040"/>
            <p:cNvSpPr>
              <a:spLocks noChangeArrowheads="1"/>
            </p:cNvSpPr>
            <p:nvPr/>
          </p:nvSpPr>
          <p:spPr bwMode="auto">
            <a:xfrm flipH="1">
              <a:off x="1350644" y="2191733"/>
              <a:ext cx="3604689" cy="3039566"/>
            </a:xfrm>
            <a:prstGeom prst="rect">
              <a:avLst/>
            </a:prstGeom>
            <a:solidFill>
              <a:srgbClr val="3399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500" dirty="0"/>
            </a:p>
          </p:txBody>
        </p:sp>
        <p:sp>
          <p:nvSpPr>
            <p:cNvPr id="201" name="Rectangle 1044"/>
            <p:cNvSpPr>
              <a:spLocks noChangeArrowheads="1"/>
            </p:cNvSpPr>
            <p:nvPr/>
          </p:nvSpPr>
          <p:spPr bwMode="auto">
            <a:xfrm flipH="1">
              <a:off x="1238250" y="2230061"/>
              <a:ext cx="1197974" cy="2953444"/>
            </a:xfrm>
            <a:prstGeom prst="rect">
              <a:avLst/>
            </a:prstGeom>
            <a:solidFill>
              <a:srgbClr val="3399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500" dirty="0"/>
            </a:p>
          </p:txBody>
        </p:sp>
        <p:sp>
          <p:nvSpPr>
            <p:cNvPr id="202" name="Rectangle 1046"/>
            <p:cNvSpPr>
              <a:spLocks noChangeArrowheads="1"/>
            </p:cNvSpPr>
            <p:nvPr/>
          </p:nvSpPr>
          <p:spPr bwMode="auto">
            <a:xfrm flipH="1">
              <a:off x="4886297" y="1931770"/>
              <a:ext cx="148815" cy="3552826"/>
            </a:xfrm>
            <a:prstGeom prst="rect">
              <a:avLst/>
            </a:prstGeom>
            <a:gradFill rotWithShape="0">
              <a:gsLst>
                <a:gs pos="0">
                  <a:srgbClr val="B2B2B2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500"/>
            </a:p>
          </p:txBody>
        </p:sp>
        <p:grpSp>
          <p:nvGrpSpPr>
            <p:cNvPr id="203" name="Group 1068"/>
            <p:cNvGrpSpPr>
              <a:grpSpLocks/>
            </p:cNvGrpSpPr>
            <p:nvPr/>
          </p:nvGrpSpPr>
          <p:grpSpPr bwMode="auto">
            <a:xfrm flipH="1">
              <a:off x="5041248" y="5069244"/>
              <a:ext cx="312971" cy="199971"/>
              <a:chOff x="704" y="1228"/>
              <a:chExt cx="204" cy="120"/>
            </a:xfrm>
          </p:grpSpPr>
          <p:sp>
            <p:nvSpPr>
              <p:cNvPr id="214" name="AutoShape 1065"/>
              <p:cNvSpPr>
                <a:spLocks noChangeArrowheads="1"/>
              </p:cNvSpPr>
              <p:nvPr/>
            </p:nvSpPr>
            <p:spPr bwMode="auto">
              <a:xfrm rot="5400000">
                <a:off x="737" y="1195"/>
                <a:ext cx="120" cy="185"/>
              </a:xfrm>
              <a:prstGeom prst="triangle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 sz="500"/>
              </a:p>
            </p:txBody>
          </p:sp>
          <p:sp>
            <p:nvSpPr>
              <p:cNvPr id="215" name="Rectangle 1066"/>
              <p:cNvSpPr>
                <a:spLocks noChangeArrowheads="1"/>
              </p:cNvSpPr>
              <p:nvPr/>
            </p:nvSpPr>
            <p:spPr bwMode="auto">
              <a:xfrm>
                <a:off x="758" y="1264"/>
                <a:ext cx="150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 sz="500"/>
              </a:p>
            </p:txBody>
          </p:sp>
        </p:grpSp>
        <p:sp>
          <p:nvSpPr>
            <p:cNvPr id="204" name="Rectangle 1070"/>
            <p:cNvSpPr>
              <a:spLocks noChangeArrowheads="1"/>
            </p:cNvSpPr>
            <p:nvPr/>
          </p:nvSpPr>
          <p:spPr bwMode="auto">
            <a:xfrm flipH="1">
              <a:off x="5035329" y="2209528"/>
              <a:ext cx="72106" cy="78322"/>
            </a:xfrm>
            <a:prstGeom prst="rect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500"/>
            </a:p>
          </p:txBody>
        </p:sp>
        <p:pic>
          <p:nvPicPr>
            <p:cNvPr id="205" name="Picture 23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0034" y="2389529"/>
              <a:ext cx="519227" cy="1117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6" name="Picture 23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8685" y="2256474"/>
              <a:ext cx="777240" cy="1559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7" name="Picture 23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7745" y="3697606"/>
              <a:ext cx="476393" cy="1478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08" name="Group 1"/>
            <p:cNvGrpSpPr>
              <a:grpSpLocks/>
            </p:cNvGrpSpPr>
            <p:nvPr/>
          </p:nvGrpSpPr>
          <p:grpSpPr bwMode="auto">
            <a:xfrm>
              <a:off x="5043487" y="1956535"/>
              <a:ext cx="221150" cy="182880"/>
              <a:chOff x="5437822" y="1962250"/>
              <a:chExt cx="221150" cy="182880"/>
            </a:xfrm>
          </p:grpSpPr>
          <p:pic>
            <p:nvPicPr>
              <p:cNvPr id="212" name="Picture 239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94123" y="1962250"/>
                <a:ext cx="164849" cy="1828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13" name="Picture 240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37822" y="2001983"/>
                <a:ext cx="65620" cy="1078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209" name="Group 236"/>
            <p:cNvGrpSpPr>
              <a:grpSpLocks/>
            </p:cNvGrpSpPr>
            <p:nvPr/>
          </p:nvGrpSpPr>
          <p:grpSpPr bwMode="auto">
            <a:xfrm>
              <a:off x="5043487" y="5294095"/>
              <a:ext cx="221150" cy="182880"/>
              <a:chOff x="5437822" y="1962250"/>
              <a:chExt cx="221150" cy="182880"/>
            </a:xfrm>
          </p:grpSpPr>
          <p:pic>
            <p:nvPicPr>
              <p:cNvPr id="210" name="Picture 239"/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94123" y="1962250"/>
                <a:ext cx="164849" cy="1828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11" name="Picture 240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37822" y="2001983"/>
                <a:ext cx="65620" cy="1078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sp>
        <p:nvSpPr>
          <p:cNvPr id="216" name="TextBox 215"/>
          <p:cNvSpPr txBox="1"/>
          <p:nvPr/>
        </p:nvSpPr>
        <p:spPr>
          <a:xfrm>
            <a:off x="7616347" y="3405589"/>
            <a:ext cx="872355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500" dirty="0" smtClean="0"/>
              <a:t>DAMC-FMC25</a:t>
            </a:r>
            <a:r>
              <a:rPr lang="en-US" sz="500" dirty="0" smtClean="0"/>
              <a:t>/20</a:t>
            </a:r>
            <a:r>
              <a:rPr lang="pl-PL" sz="500" dirty="0" smtClean="0"/>
              <a:t>/TCK7</a:t>
            </a:r>
            <a:endParaRPr lang="en-US" sz="500" dirty="0"/>
          </a:p>
        </p:txBody>
      </p:sp>
      <p:sp>
        <p:nvSpPr>
          <p:cNvPr id="217" name="Rectangle 216"/>
          <p:cNvSpPr/>
          <p:nvPr/>
        </p:nvSpPr>
        <p:spPr bwMode="auto">
          <a:xfrm>
            <a:off x="7889961" y="2512910"/>
            <a:ext cx="364921" cy="29571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FPGA</a:t>
            </a:r>
            <a:endParaRPr kumimoji="0" lang="en-US" sz="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18" name="Elbow Connector 217"/>
          <p:cNvCxnSpPr>
            <a:stCxn id="207" idx="3"/>
            <a:endCxn id="217" idx="2"/>
          </p:cNvCxnSpPr>
          <p:nvPr/>
        </p:nvCxnSpPr>
        <p:spPr bwMode="auto">
          <a:xfrm flipV="1">
            <a:off x="7421186" y="2808628"/>
            <a:ext cx="651236" cy="484164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9" name="Elbow Connector 218"/>
          <p:cNvCxnSpPr/>
          <p:nvPr/>
        </p:nvCxnSpPr>
        <p:spPr bwMode="auto">
          <a:xfrm rot="10800000">
            <a:off x="7254562" y="1875784"/>
            <a:ext cx="1101" cy="1457564"/>
          </a:xfrm>
          <a:prstGeom prst="bentConnector3">
            <a:avLst>
              <a:gd name="adj1" fmla="val 11173569"/>
            </a:avLst>
          </a:prstGeom>
          <a:solidFill>
            <a:schemeClr val="accent1"/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2" name="Straight Connector 221"/>
          <p:cNvCxnSpPr/>
          <p:nvPr/>
        </p:nvCxnSpPr>
        <p:spPr bwMode="auto">
          <a:xfrm>
            <a:off x="4555623" y="1895258"/>
            <a:ext cx="443097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CC00C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4" name="Straight Connector 223"/>
          <p:cNvCxnSpPr/>
          <p:nvPr/>
        </p:nvCxnSpPr>
        <p:spPr bwMode="auto">
          <a:xfrm>
            <a:off x="4998720" y="1895258"/>
            <a:ext cx="0" cy="194360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CC00C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6" name="Straight Connector 225"/>
          <p:cNvCxnSpPr/>
          <p:nvPr/>
        </p:nvCxnSpPr>
        <p:spPr bwMode="auto">
          <a:xfrm>
            <a:off x="4998720" y="3838865"/>
            <a:ext cx="3819166" cy="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CC00C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8" name="Straight Connector 227"/>
          <p:cNvCxnSpPr/>
          <p:nvPr/>
        </p:nvCxnSpPr>
        <p:spPr bwMode="auto">
          <a:xfrm flipV="1">
            <a:off x="8817886" y="3251455"/>
            <a:ext cx="0" cy="59450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CC00C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0" name="Straight Connector 229"/>
          <p:cNvCxnSpPr/>
          <p:nvPr/>
        </p:nvCxnSpPr>
        <p:spPr bwMode="auto">
          <a:xfrm flipH="1">
            <a:off x="8678332" y="3251455"/>
            <a:ext cx="13955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CC00C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4" name="Oval 233"/>
          <p:cNvSpPr/>
          <p:nvPr/>
        </p:nvSpPr>
        <p:spPr bwMode="auto">
          <a:xfrm>
            <a:off x="5376660" y="3523370"/>
            <a:ext cx="345014" cy="322594"/>
          </a:xfrm>
          <a:prstGeom prst="ellipse">
            <a:avLst/>
          </a:prstGeom>
          <a:noFill/>
          <a:ln w="19050" cap="flat" cmpd="sng" algn="ctr">
            <a:solidFill>
              <a:srgbClr val="CC00C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5" name="Oval 234"/>
          <p:cNvSpPr/>
          <p:nvPr/>
        </p:nvSpPr>
        <p:spPr bwMode="auto">
          <a:xfrm>
            <a:off x="5529060" y="3523370"/>
            <a:ext cx="345014" cy="322594"/>
          </a:xfrm>
          <a:prstGeom prst="ellipse">
            <a:avLst/>
          </a:prstGeom>
          <a:noFill/>
          <a:ln w="19050" cap="flat" cmpd="sng" algn="ctr">
            <a:solidFill>
              <a:srgbClr val="CC00C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6" name="TextBox 235"/>
          <p:cNvSpPr txBox="1"/>
          <p:nvPr/>
        </p:nvSpPr>
        <p:spPr>
          <a:xfrm>
            <a:off x="6061583" y="3534130"/>
            <a:ext cx="5822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SFP</a:t>
            </a:r>
            <a:endParaRPr lang="de-DE" dirty="0"/>
          </a:p>
        </p:txBody>
      </p:sp>
      <p:sp>
        <p:nvSpPr>
          <p:cNvPr id="238" name="Rectangle 237"/>
          <p:cNvSpPr/>
          <p:nvPr/>
        </p:nvSpPr>
        <p:spPr bwMode="auto">
          <a:xfrm>
            <a:off x="4902036" y="766060"/>
            <a:ext cx="3968944" cy="3147971"/>
          </a:xfrm>
          <a:prstGeom prst="rect">
            <a:avLst/>
          </a:prstGeom>
          <a:noFill/>
          <a:ln w="254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9" name="TextBox 238"/>
          <p:cNvSpPr txBox="1"/>
          <p:nvPr/>
        </p:nvSpPr>
        <p:spPr>
          <a:xfrm>
            <a:off x="5329940" y="3940074"/>
            <a:ext cx="35108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24x links = 24x piezo fiber stretchers</a:t>
            </a:r>
            <a:endParaRPr lang="de-DE" dirty="0"/>
          </a:p>
        </p:txBody>
      </p:sp>
      <p:graphicFrame>
        <p:nvGraphicFramePr>
          <p:cNvPr id="241" name="Object 2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6842302"/>
              </p:ext>
            </p:extLst>
          </p:nvPr>
        </p:nvGraphicFramePr>
        <p:xfrm>
          <a:off x="5505820" y="2340517"/>
          <a:ext cx="1344328" cy="11056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1" r:id="rId17" imgW="8140186" imgH="6693981" progId="Visio.Drawing.11">
                  <p:embed/>
                </p:oleObj>
              </mc:Choice>
              <mc:Fallback>
                <p:oleObj r:id="rId17" imgW="8140186" imgH="6693981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5820" y="2340517"/>
                        <a:ext cx="1344328" cy="11056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2" name="TextBox 241"/>
          <p:cNvSpPr txBox="1"/>
          <p:nvPr/>
        </p:nvSpPr>
        <p:spPr>
          <a:xfrm>
            <a:off x="5771490" y="2590654"/>
            <a:ext cx="4010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2x</a:t>
            </a:r>
            <a:endParaRPr lang="de-DE" dirty="0"/>
          </a:p>
        </p:txBody>
      </p:sp>
      <p:sp>
        <p:nvSpPr>
          <p:cNvPr id="243" name="TextBox 242"/>
          <p:cNvSpPr txBox="1"/>
          <p:nvPr/>
        </p:nvSpPr>
        <p:spPr>
          <a:xfrm>
            <a:off x="3426269" y="1363880"/>
            <a:ext cx="4010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1x</a:t>
            </a:r>
            <a:endParaRPr lang="de-DE" dirty="0"/>
          </a:p>
        </p:txBody>
      </p:sp>
      <p:sp>
        <p:nvSpPr>
          <p:cNvPr id="244" name="TextBox 243"/>
          <p:cNvSpPr txBox="1"/>
          <p:nvPr/>
        </p:nvSpPr>
        <p:spPr>
          <a:xfrm>
            <a:off x="3437613" y="2791692"/>
            <a:ext cx="4010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6x</a:t>
            </a:r>
            <a:endParaRPr lang="de-DE" dirty="0"/>
          </a:p>
        </p:txBody>
      </p:sp>
      <p:sp>
        <p:nvSpPr>
          <p:cNvPr id="249" name="TextBox 248"/>
          <p:cNvSpPr txBox="1"/>
          <p:nvPr/>
        </p:nvSpPr>
        <p:spPr>
          <a:xfrm>
            <a:off x="7585466" y="1436286"/>
            <a:ext cx="4010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6x</a:t>
            </a:r>
            <a:endParaRPr lang="de-DE" dirty="0"/>
          </a:p>
        </p:txBody>
      </p:sp>
      <p:sp>
        <p:nvSpPr>
          <p:cNvPr id="250" name="TextBox 249"/>
          <p:cNvSpPr txBox="1"/>
          <p:nvPr/>
        </p:nvSpPr>
        <p:spPr>
          <a:xfrm>
            <a:off x="7535637" y="2856625"/>
            <a:ext cx="4010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r>
              <a:rPr lang="en-US" dirty="0" smtClean="0"/>
              <a:t>x</a:t>
            </a:r>
            <a:endParaRPr lang="de-DE" dirty="0"/>
          </a:p>
        </p:txBody>
      </p:sp>
      <p:sp>
        <p:nvSpPr>
          <p:cNvPr id="233" name="TextBox 232"/>
          <p:cNvSpPr txBox="1"/>
          <p:nvPr/>
        </p:nvSpPr>
        <p:spPr>
          <a:xfrm>
            <a:off x="4927377" y="2466816"/>
            <a:ext cx="6864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r>
              <a:rPr lang="en-US" dirty="0" smtClean="0"/>
              <a:t>x12</a:t>
            </a:r>
          </a:p>
          <a:p>
            <a:r>
              <a:rPr lang="en-US" dirty="0" smtClean="0"/>
              <a:t>Slot</a:t>
            </a:r>
          </a:p>
          <a:p>
            <a:r>
              <a:rPr lang="en-US" dirty="0" smtClean="0"/>
              <a:t>Crate</a:t>
            </a:r>
            <a:endParaRPr lang="de-DE" dirty="0"/>
          </a:p>
        </p:txBody>
      </p:sp>
      <p:sp>
        <p:nvSpPr>
          <p:cNvPr id="237" name="TextBox 236"/>
          <p:cNvSpPr txBox="1"/>
          <p:nvPr/>
        </p:nvSpPr>
        <p:spPr>
          <a:xfrm>
            <a:off x="311505" y="832037"/>
            <a:ext cx="6864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r>
              <a:rPr lang="en-US" dirty="0" smtClean="0"/>
              <a:t>x12</a:t>
            </a:r>
          </a:p>
          <a:p>
            <a:r>
              <a:rPr lang="en-US" dirty="0" smtClean="0"/>
              <a:t>Slot</a:t>
            </a:r>
          </a:p>
          <a:p>
            <a:r>
              <a:rPr lang="en-US" dirty="0" smtClean="0"/>
              <a:t>Crate</a:t>
            </a:r>
            <a:endParaRPr lang="de-DE" dirty="0"/>
          </a:p>
        </p:txBody>
      </p:sp>
      <p:grpSp>
        <p:nvGrpSpPr>
          <p:cNvPr id="253" name="Group 252"/>
          <p:cNvGrpSpPr/>
          <p:nvPr/>
        </p:nvGrpSpPr>
        <p:grpSpPr>
          <a:xfrm>
            <a:off x="1289037" y="4254104"/>
            <a:ext cx="3642360" cy="2056719"/>
            <a:chOff x="21771" y="877093"/>
            <a:chExt cx="9122229" cy="5211286"/>
          </a:xfrm>
        </p:grpSpPr>
        <p:sp>
          <p:nvSpPr>
            <p:cNvPr id="254" name="Rectangle 253"/>
            <p:cNvSpPr/>
            <p:nvPr/>
          </p:nvSpPr>
          <p:spPr bwMode="auto">
            <a:xfrm>
              <a:off x="6979920" y="1744980"/>
              <a:ext cx="1935006" cy="2202710"/>
            </a:xfrm>
            <a:prstGeom prst="rect">
              <a:avLst/>
            </a:prstGeom>
            <a:solidFill>
              <a:schemeClr val="accent3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3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5" name="Rectangle 254"/>
            <p:cNvSpPr/>
            <p:nvPr/>
          </p:nvSpPr>
          <p:spPr bwMode="auto">
            <a:xfrm>
              <a:off x="266700" y="1744980"/>
              <a:ext cx="2958941" cy="1555799"/>
            </a:xfrm>
            <a:prstGeom prst="rect">
              <a:avLst/>
            </a:prstGeom>
            <a:solidFill>
              <a:schemeClr val="tx2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256" name="Straight Arrow Connector 255"/>
            <p:cNvCxnSpPr>
              <a:endCxn id="272" idx="0"/>
            </p:cNvCxnSpPr>
            <p:nvPr/>
          </p:nvCxnSpPr>
          <p:spPr bwMode="auto">
            <a:xfrm>
              <a:off x="495306" y="3084008"/>
              <a:ext cx="1" cy="172421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57" name="Elbow Connector 256"/>
            <p:cNvCxnSpPr>
              <a:endCxn id="273" idx="0"/>
            </p:cNvCxnSpPr>
            <p:nvPr/>
          </p:nvCxnSpPr>
          <p:spPr bwMode="auto">
            <a:xfrm rot="16200000" flipH="1">
              <a:off x="-77243" y="3798955"/>
              <a:ext cx="1724212" cy="294317"/>
            </a:xfrm>
            <a:prstGeom prst="bentConnector3">
              <a:avLst>
                <a:gd name="adj1" fmla="val 33726"/>
              </a:avLst>
            </a:prstGeom>
            <a:solidFill>
              <a:schemeClr val="accent1"/>
            </a:solidFill>
            <a:ln w="9525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58" name="Elbow Connector 257"/>
            <p:cNvCxnSpPr>
              <a:stCxn id="271" idx="2"/>
              <a:endCxn id="274" idx="0"/>
            </p:cNvCxnSpPr>
            <p:nvPr/>
          </p:nvCxnSpPr>
          <p:spPr bwMode="auto">
            <a:xfrm rot="16200000" flipH="1">
              <a:off x="279746" y="3592063"/>
              <a:ext cx="1779529" cy="652781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9525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59" name="Elbow Connector 258"/>
            <p:cNvCxnSpPr>
              <a:endCxn id="275" idx="0"/>
            </p:cNvCxnSpPr>
            <p:nvPr/>
          </p:nvCxnSpPr>
          <p:spPr bwMode="auto">
            <a:xfrm rot="16200000" flipH="1">
              <a:off x="720863" y="3336911"/>
              <a:ext cx="1618490" cy="1110767"/>
            </a:xfrm>
            <a:prstGeom prst="bentConnector3">
              <a:avLst>
                <a:gd name="adj1" fmla="val 29801"/>
              </a:avLst>
            </a:prstGeom>
            <a:solidFill>
              <a:schemeClr val="accent1"/>
            </a:solidFill>
            <a:ln w="9525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0" name="Elbow Connector 259"/>
            <p:cNvCxnSpPr/>
            <p:nvPr/>
          </p:nvCxnSpPr>
          <p:spPr bwMode="auto">
            <a:xfrm>
              <a:off x="1033145" y="3517550"/>
              <a:ext cx="2151222" cy="1290670"/>
            </a:xfrm>
            <a:prstGeom prst="bentConnector2">
              <a:avLst/>
            </a:prstGeom>
            <a:solidFill>
              <a:schemeClr val="accent1"/>
            </a:solidFill>
            <a:ln w="9525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1" name="Straight Connector 260"/>
            <p:cNvCxnSpPr/>
            <p:nvPr/>
          </p:nvCxnSpPr>
          <p:spPr bwMode="auto">
            <a:xfrm flipV="1">
              <a:off x="1033145" y="3084008"/>
              <a:ext cx="0" cy="43354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2" name="Elbow Connector 261"/>
            <p:cNvCxnSpPr/>
            <p:nvPr/>
          </p:nvCxnSpPr>
          <p:spPr bwMode="auto">
            <a:xfrm>
              <a:off x="1090136" y="3472358"/>
              <a:ext cx="3316605" cy="1335861"/>
            </a:xfrm>
            <a:prstGeom prst="bentConnector3">
              <a:avLst>
                <a:gd name="adj1" fmla="val 99971"/>
              </a:avLst>
            </a:prstGeom>
            <a:solidFill>
              <a:schemeClr val="accent1"/>
            </a:solidFill>
            <a:ln w="9525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3" name="Straight Connector 262"/>
            <p:cNvCxnSpPr/>
            <p:nvPr/>
          </p:nvCxnSpPr>
          <p:spPr bwMode="auto">
            <a:xfrm flipV="1">
              <a:off x="1090136" y="3087160"/>
              <a:ext cx="0" cy="38519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4" name="Straight Connector 263"/>
            <p:cNvCxnSpPr/>
            <p:nvPr/>
          </p:nvCxnSpPr>
          <p:spPr bwMode="auto">
            <a:xfrm flipV="1">
              <a:off x="1147286" y="3087161"/>
              <a:ext cx="0" cy="34183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5" name="Elbow Connector 264"/>
            <p:cNvCxnSpPr>
              <a:endCxn id="279" idx="0"/>
            </p:cNvCxnSpPr>
            <p:nvPr/>
          </p:nvCxnSpPr>
          <p:spPr bwMode="auto">
            <a:xfrm>
              <a:off x="1147286" y="3429000"/>
              <a:ext cx="4608196" cy="1379220"/>
            </a:xfrm>
            <a:prstGeom prst="bentConnector2">
              <a:avLst/>
            </a:prstGeom>
            <a:solidFill>
              <a:schemeClr val="accent1"/>
            </a:solidFill>
            <a:ln w="9525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6" name="Straight Connector 265"/>
            <p:cNvCxnSpPr/>
            <p:nvPr/>
          </p:nvCxnSpPr>
          <p:spPr bwMode="auto">
            <a:xfrm>
              <a:off x="1202310" y="3087161"/>
              <a:ext cx="0" cy="28786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7" name="Elbow Connector 266"/>
            <p:cNvCxnSpPr>
              <a:endCxn id="277" idx="0"/>
            </p:cNvCxnSpPr>
            <p:nvPr/>
          </p:nvCxnSpPr>
          <p:spPr bwMode="auto">
            <a:xfrm>
              <a:off x="1202310" y="3375025"/>
              <a:ext cx="5635212" cy="1433195"/>
            </a:xfrm>
            <a:prstGeom prst="bentConnector2">
              <a:avLst/>
            </a:prstGeom>
            <a:solidFill>
              <a:schemeClr val="accent1"/>
            </a:solidFill>
            <a:ln w="9525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268" name="Picture 2"/>
            <p:cNvPicPr>
              <a:picLocks noChangeAspect="1" noChangeArrowheads="1"/>
            </p:cNvPicPr>
            <p:nvPr/>
          </p:nvPicPr>
          <p:blipFill rotWithShape="1"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143" t="78604" b="2476"/>
            <a:stretch/>
          </p:blipFill>
          <p:spPr bwMode="auto">
            <a:xfrm>
              <a:off x="21771" y="4998720"/>
              <a:ext cx="9122229" cy="10896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9" name="Text Box 56"/>
            <p:cNvSpPr txBox="1">
              <a:spLocks noChangeArrowheads="1"/>
            </p:cNvSpPr>
            <p:nvPr/>
          </p:nvSpPr>
          <p:spPr bwMode="auto">
            <a:xfrm>
              <a:off x="434340" y="877093"/>
              <a:ext cx="819150" cy="573087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spcBef>
                  <a:spcPct val="10000"/>
                </a:spcBef>
              </a:pPr>
              <a:r>
                <a:rPr lang="de-DE" sz="300" b="1" dirty="0">
                  <a:cs typeface="Lucida Sans Unicode" pitchFamily="34" charset="0"/>
                </a:rPr>
                <a:t>RF Master </a:t>
              </a:r>
              <a:r>
                <a:rPr lang="de-DE" sz="300" b="1" dirty="0" err="1">
                  <a:cs typeface="Lucida Sans Unicode" pitchFamily="34" charset="0"/>
                </a:rPr>
                <a:t>Oscillator</a:t>
              </a:r>
              <a:endParaRPr lang="de-DE" sz="300" b="1" dirty="0">
                <a:cs typeface="Lucida Sans Unicode" pitchFamily="34" charset="0"/>
              </a:endParaRPr>
            </a:p>
          </p:txBody>
        </p:sp>
        <p:sp>
          <p:nvSpPr>
            <p:cNvPr id="270" name="Text Box 53"/>
            <p:cNvSpPr txBox="1">
              <a:spLocks noChangeArrowheads="1"/>
            </p:cNvSpPr>
            <p:nvPr/>
          </p:nvSpPr>
          <p:spPr bwMode="auto">
            <a:xfrm>
              <a:off x="434340" y="1864678"/>
              <a:ext cx="817562" cy="573087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spcBef>
                  <a:spcPct val="10000"/>
                </a:spcBef>
              </a:pPr>
              <a:r>
                <a:rPr lang="de-DE" sz="300" b="1" dirty="0">
                  <a:cs typeface="Lucida Sans Unicode" pitchFamily="34" charset="0"/>
                </a:rPr>
                <a:t>Master Laser </a:t>
              </a:r>
              <a:r>
                <a:rPr lang="de-DE" sz="300" b="1" dirty="0" err="1">
                  <a:cs typeface="Lucida Sans Unicode" pitchFamily="34" charset="0"/>
                </a:rPr>
                <a:t>Oscillator</a:t>
              </a:r>
              <a:endParaRPr lang="de-DE" sz="300" b="1" dirty="0">
                <a:cs typeface="Lucida Sans Unicode" pitchFamily="34" charset="0"/>
              </a:endParaRPr>
            </a:p>
          </p:txBody>
        </p:sp>
        <p:sp>
          <p:nvSpPr>
            <p:cNvPr id="271" name="TextBox 270"/>
            <p:cNvSpPr txBox="1"/>
            <p:nvPr/>
          </p:nvSpPr>
          <p:spPr>
            <a:xfrm>
              <a:off x="434340" y="2560786"/>
              <a:ext cx="817561" cy="467904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300" dirty="0" smtClean="0"/>
                <a:t>RF</a:t>
              </a:r>
            </a:p>
            <a:p>
              <a:pPr algn="ctr"/>
              <a:r>
                <a:rPr lang="en-US" sz="300" dirty="0" smtClean="0"/>
                <a:t>Links</a:t>
              </a:r>
              <a:endParaRPr lang="de-DE" sz="300" dirty="0"/>
            </a:p>
          </p:txBody>
        </p:sp>
        <p:sp>
          <p:nvSpPr>
            <p:cNvPr id="272" name="Text Box 25"/>
            <p:cNvSpPr txBox="1">
              <a:spLocks noChangeArrowheads="1"/>
            </p:cNvSpPr>
            <p:nvPr/>
          </p:nvSpPr>
          <p:spPr bwMode="auto">
            <a:xfrm>
              <a:off x="352908" y="4808220"/>
              <a:ext cx="284797" cy="1905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eaLnBrk="1" hangingPunct="1">
                <a:spcBef>
                  <a:spcPct val="10000"/>
                </a:spcBef>
              </a:pPr>
              <a:r>
                <a:rPr lang="de-DE" sz="300" b="1" dirty="0">
                  <a:cs typeface="Lucida Sans Unicode" pitchFamily="34" charset="0"/>
                </a:rPr>
                <a:t>REFM</a:t>
              </a:r>
            </a:p>
          </p:txBody>
        </p:sp>
        <p:sp>
          <p:nvSpPr>
            <p:cNvPr id="273" name="Text Box 25"/>
            <p:cNvSpPr txBox="1">
              <a:spLocks noChangeArrowheads="1"/>
            </p:cNvSpPr>
            <p:nvPr/>
          </p:nvSpPr>
          <p:spPr bwMode="auto">
            <a:xfrm>
              <a:off x="789623" y="4808220"/>
              <a:ext cx="284797" cy="1905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eaLnBrk="1" hangingPunct="1">
                <a:spcBef>
                  <a:spcPct val="10000"/>
                </a:spcBef>
              </a:pPr>
              <a:r>
                <a:rPr lang="de-DE" sz="300" b="1" dirty="0">
                  <a:cs typeface="Lucida Sans Unicode" pitchFamily="34" charset="0"/>
                </a:rPr>
                <a:t>REFM</a:t>
              </a:r>
            </a:p>
          </p:txBody>
        </p:sp>
        <p:sp>
          <p:nvSpPr>
            <p:cNvPr id="274" name="Text Box 25"/>
            <p:cNvSpPr txBox="1">
              <a:spLocks noChangeArrowheads="1"/>
            </p:cNvSpPr>
            <p:nvPr/>
          </p:nvSpPr>
          <p:spPr bwMode="auto">
            <a:xfrm>
              <a:off x="1353503" y="4808220"/>
              <a:ext cx="284797" cy="1905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eaLnBrk="1" hangingPunct="1">
                <a:spcBef>
                  <a:spcPct val="10000"/>
                </a:spcBef>
              </a:pPr>
              <a:r>
                <a:rPr lang="de-DE" sz="300" b="1" dirty="0">
                  <a:cs typeface="Lucida Sans Unicode" pitchFamily="34" charset="0"/>
                </a:rPr>
                <a:t>REFM</a:t>
              </a:r>
            </a:p>
          </p:txBody>
        </p:sp>
        <p:sp>
          <p:nvSpPr>
            <p:cNvPr id="275" name="Text Box 25"/>
            <p:cNvSpPr txBox="1">
              <a:spLocks noChangeArrowheads="1"/>
            </p:cNvSpPr>
            <p:nvPr/>
          </p:nvSpPr>
          <p:spPr bwMode="auto">
            <a:xfrm>
              <a:off x="1920233" y="4701540"/>
              <a:ext cx="330517" cy="29718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eaLnBrk="1" hangingPunct="1">
                <a:spcBef>
                  <a:spcPct val="10000"/>
                </a:spcBef>
              </a:pPr>
              <a:r>
                <a:rPr lang="de-DE" sz="300" b="1" dirty="0" smtClean="0">
                  <a:cs typeface="Lucida Sans Unicode" pitchFamily="34" charset="0"/>
                </a:rPr>
                <a:t>3x</a:t>
              </a:r>
            </a:p>
            <a:p>
              <a:pPr algn="ctr" eaLnBrk="1" hangingPunct="1">
                <a:spcBef>
                  <a:spcPct val="10000"/>
                </a:spcBef>
              </a:pPr>
              <a:r>
                <a:rPr lang="de-DE" sz="300" b="1" dirty="0" smtClean="0">
                  <a:cs typeface="Lucida Sans Unicode" pitchFamily="34" charset="0"/>
                </a:rPr>
                <a:t>REFM</a:t>
              </a:r>
              <a:endParaRPr lang="de-DE" sz="300" b="1" dirty="0">
                <a:cs typeface="Lucida Sans Unicode" pitchFamily="34" charset="0"/>
              </a:endParaRPr>
            </a:p>
          </p:txBody>
        </p:sp>
        <p:sp>
          <p:nvSpPr>
            <p:cNvPr id="276" name="Text Box 25"/>
            <p:cNvSpPr txBox="1">
              <a:spLocks noChangeArrowheads="1"/>
            </p:cNvSpPr>
            <p:nvPr/>
          </p:nvSpPr>
          <p:spPr bwMode="auto">
            <a:xfrm>
              <a:off x="3083243" y="4808220"/>
              <a:ext cx="284797" cy="1905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eaLnBrk="1" hangingPunct="1">
                <a:spcBef>
                  <a:spcPct val="10000"/>
                </a:spcBef>
              </a:pPr>
              <a:r>
                <a:rPr lang="de-DE" sz="300" b="1" dirty="0">
                  <a:cs typeface="Lucida Sans Unicode" pitchFamily="34" charset="0"/>
                </a:rPr>
                <a:t>REFM</a:t>
              </a:r>
            </a:p>
          </p:txBody>
        </p:sp>
        <p:sp>
          <p:nvSpPr>
            <p:cNvPr id="277" name="Text Box 25"/>
            <p:cNvSpPr txBox="1">
              <a:spLocks noChangeArrowheads="1"/>
            </p:cNvSpPr>
            <p:nvPr/>
          </p:nvSpPr>
          <p:spPr bwMode="auto">
            <a:xfrm>
              <a:off x="6695123" y="4808220"/>
              <a:ext cx="284797" cy="1905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eaLnBrk="1" hangingPunct="1">
                <a:spcBef>
                  <a:spcPct val="10000"/>
                </a:spcBef>
              </a:pPr>
              <a:r>
                <a:rPr lang="de-DE" sz="300" b="1" dirty="0">
                  <a:cs typeface="Lucida Sans Unicode" pitchFamily="34" charset="0"/>
                </a:rPr>
                <a:t>REFM</a:t>
              </a:r>
            </a:p>
          </p:txBody>
        </p:sp>
        <p:sp>
          <p:nvSpPr>
            <p:cNvPr id="278" name="Text Box 25"/>
            <p:cNvSpPr txBox="1">
              <a:spLocks noChangeArrowheads="1"/>
            </p:cNvSpPr>
            <p:nvPr/>
          </p:nvSpPr>
          <p:spPr bwMode="auto">
            <a:xfrm>
              <a:off x="4264343" y="4808220"/>
              <a:ext cx="284797" cy="1905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eaLnBrk="1" hangingPunct="1">
                <a:spcBef>
                  <a:spcPct val="10000"/>
                </a:spcBef>
              </a:pPr>
              <a:r>
                <a:rPr lang="de-DE" sz="300" b="1" dirty="0">
                  <a:cs typeface="Lucida Sans Unicode" pitchFamily="34" charset="0"/>
                </a:rPr>
                <a:t>REFM</a:t>
              </a:r>
            </a:p>
          </p:txBody>
        </p:sp>
        <p:sp>
          <p:nvSpPr>
            <p:cNvPr id="279" name="Text Box 25"/>
            <p:cNvSpPr txBox="1">
              <a:spLocks noChangeArrowheads="1"/>
            </p:cNvSpPr>
            <p:nvPr/>
          </p:nvSpPr>
          <p:spPr bwMode="auto">
            <a:xfrm>
              <a:off x="5613083" y="4808220"/>
              <a:ext cx="284797" cy="1905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eaLnBrk="1" hangingPunct="1">
                <a:spcBef>
                  <a:spcPct val="10000"/>
                </a:spcBef>
              </a:pPr>
              <a:r>
                <a:rPr lang="de-DE" sz="300" b="1" dirty="0">
                  <a:cs typeface="Lucida Sans Unicode" pitchFamily="34" charset="0"/>
                </a:rPr>
                <a:t>REFM</a:t>
              </a:r>
            </a:p>
          </p:txBody>
        </p:sp>
        <p:sp>
          <p:nvSpPr>
            <p:cNvPr id="280" name="Text Box 44"/>
            <p:cNvSpPr txBox="1">
              <a:spLocks noChangeArrowheads="1"/>
            </p:cNvSpPr>
            <p:nvPr/>
          </p:nvSpPr>
          <p:spPr bwMode="auto">
            <a:xfrm>
              <a:off x="7321004" y="4808220"/>
              <a:ext cx="284797" cy="1905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eaLnBrk="1" hangingPunct="1">
                <a:spcBef>
                  <a:spcPct val="10000"/>
                </a:spcBef>
              </a:pPr>
              <a:r>
                <a:rPr lang="en-US" sz="300" b="1" dirty="0" smtClean="0">
                  <a:cs typeface="Lucida Sans Unicode" pitchFamily="34" charset="0"/>
                </a:rPr>
                <a:t>SEED</a:t>
              </a:r>
              <a:endParaRPr lang="de-DE" sz="300" b="1" dirty="0">
                <a:cs typeface="Lucida Sans Unicode" pitchFamily="34" charset="0"/>
              </a:endParaRPr>
            </a:p>
          </p:txBody>
        </p:sp>
        <p:sp>
          <p:nvSpPr>
            <p:cNvPr id="281" name="Text Box 44"/>
            <p:cNvSpPr txBox="1">
              <a:spLocks noChangeArrowheads="1"/>
            </p:cNvSpPr>
            <p:nvPr/>
          </p:nvSpPr>
          <p:spPr bwMode="auto">
            <a:xfrm>
              <a:off x="7893111" y="4808220"/>
              <a:ext cx="284797" cy="1905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eaLnBrk="1" hangingPunct="1">
                <a:spcBef>
                  <a:spcPct val="10000"/>
                </a:spcBef>
              </a:pPr>
              <a:r>
                <a:rPr lang="en-US" sz="300" b="1" dirty="0" smtClean="0">
                  <a:cs typeface="Lucida Sans Unicode" pitchFamily="34" charset="0"/>
                </a:rPr>
                <a:t>SEED</a:t>
              </a:r>
              <a:endParaRPr lang="de-DE" sz="300" b="1" dirty="0">
                <a:cs typeface="Lucida Sans Unicode" pitchFamily="34" charset="0"/>
              </a:endParaRPr>
            </a:p>
          </p:txBody>
        </p:sp>
        <p:sp>
          <p:nvSpPr>
            <p:cNvPr id="282" name="Text Box 44"/>
            <p:cNvSpPr txBox="1">
              <a:spLocks noChangeArrowheads="1"/>
            </p:cNvSpPr>
            <p:nvPr/>
          </p:nvSpPr>
          <p:spPr bwMode="auto">
            <a:xfrm>
              <a:off x="8630129" y="4808220"/>
              <a:ext cx="284797" cy="1905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eaLnBrk="1" hangingPunct="1">
                <a:spcBef>
                  <a:spcPct val="10000"/>
                </a:spcBef>
              </a:pPr>
              <a:r>
                <a:rPr lang="en-US" sz="300" b="1" dirty="0" smtClean="0">
                  <a:cs typeface="Lucida Sans Unicode" pitchFamily="34" charset="0"/>
                </a:rPr>
                <a:t>PPL</a:t>
              </a:r>
              <a:endParaRPr lang="de-DE" sz="300" b="1" dirty="0">
                <a:cs typeface="Lucida Sans Unicode" pitchFamily="34" charset="0"/>
              </a:endParaRPr>
            </a:p>
          </p:txBody>
        </p:sp>
        <p:sp>
          <p:nvSpPr>
            <p:cNvPr id="283" name="Text Box 44"/>
            <p:cNvSpPr txBox="1">
              <a:spLocks noChangeArrowheads="1"/>
            </p:cNvSpPr>
            <p:nvPr/>
          </p:nvSpPr>
          <p:spPr bwMode="auto">
            <a:xfrm>
              <a:off x="38131" y="4808220"/>
              <a:ext cx="284797" cy="1905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eaLnBrk="1" hangingPunct="1">
                <a:spcBef>
                  <a:spcPct val="10000"/>
                </a:spcBef>
              </a:pPr>
              <a:r>
                <a:rPr lang="en-US" sz="300" b="1" dirty="0" smtClean="0">
                  <a:cs typeface="Lucida Sans Unicode" pitchFamily="34" charset="0"/>
                </a:rPr>
                <a:t>INJL</a:t>
              </a:r>
              <a:endParaRPr lang="de-DE" sz="300" b="1" dirty="0">
                <a:cs typeface="Lucida Sans Unicode" pitchFamily="34" charset="0"/>
              </a:endParaRPr>
            </a:p>
          </p:txBody>
        </p:sp>
        <p:sp>
          <p:nvSpPr>
            <p:cNvPr id="284" name="Text Box 33"/>
            <p:cNvSpPr txBox="1">
              <a:spLocks noChangeArrowheads="1"/>
            </p:cNvSpPr>
            <p:nvPr/>
          </p:nvSpPr>
          <p:spPr bwMode="auto">
            <a:xfrm>
              <a:off x="1100611" y="4808220"/>
              <a:ext cx="228798" cy="190500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eaLnBrk="1" hangingPunct="1">
                <a:spcBef>
                  <a:spcPct val="10000"/>
                </a:spcBef>
              </a:pPr>
              <a:r>
                <a:rPr lang="de-DE" sz="300" b="1" dirty="0">
                  <a:cs typeface="Lucida Sans Unicode" pitchFamily="34" charset="0"/>
                </a:rPr>
                <a:t>BAM</a:t>
              </a:r>
            </a:p>
          </p:txBody>
        </p:sp>
        <p:sp>
          <p:nvSpPr>
            <p:cNvPr id="285" name="Text Box 33"/>
            <p:cNvSpPr txBox="1">
              <a:spLocks noChangeArrowheads="1"/>
            </p:cNvSpPr>
            <p:nvPr/>
          </p:nvSpPr>
          <p:spPr bwMode="auto">
            <a:xfrm>
              <a:off x="1664968" y="4701540"/>
              <a:ext cx="228798" cy="297180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eaLnBrk="1" hangingPunct="1">
                <a:spcBef>
                  <a:spcPct val="10000"/>
                </a:spcBef>
              </a:pPr>
              <a:r>
                <a:rPr lang="de-DE" sz="300" b="1" dirty="0" smtClean="0">
                  <a:cs typeface="Lucida Sans Unicode" pitchFamily="34" charset="0"/>
                </a:rPr>
                <a:t>2x</a:t>
              </a:r>
            </a:p>
            <a:p>
              <a:pPr algn="ctr" eaLnBrk="1" hangingPunct="1">
                <a:spcBef>
                  <a:spcPct val="10000"/>
                </a:spcBef>
              </a:pPr>
              <a:r>
                <a:rPr lang="de-DE" sz="300" b="1" dirty="0" smtClean="0">
                  <a:cs typeface="Lucida Sans Unicode" pitchFamily="34" charset="0"/>
                </a:rPr>
                <a:t>BAM</a:t>
              </a:r>
              <a:endParaRPr lang="de-DE" sz="300" b="1" dirty="0">
                <a:cs typeface="Lucida Sans Unicode" pitchFamily="34" charset="0"/>
              </a:endParaRPr>
            </a:p>
          </p:txBody>
        </p:sp>
        <p:sp>
          <p:nvSpPr>
            <p:cNvPr id="286" name="Text Box 33"/>
            <p:cNvSpPr txBox="1">
              <a:spLocks noChangeArrowheads="1"/>
            </p:cNvSpPr>
            <p:nvPr/>
          </p:nvSpPr>
          <p:spPr bwMode="auto">
            <a:xfrm>
              <a:off x="2280035" y="4700588"/>
              <a:ext cx="228798" cy="297180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eaLnBrk="1" hangingPunct="1">
                <a:spcBef>
                  <a:spcPct val="10000"/>
                </a:spcBef>
              </a:pPr>
              <a:r>
                <a:rPr lang="de-DE" sz="300" b="1" dirty="0" smtClean="0">
                  <a:cs typeface="Lucida Sans Unicode" pitchFamily="34" charset="0"/>
                </a:rPr>
                <a:t>2x</a:t>
              </a:r>
            </a:p>
            <a:p>
              <a:pPr algn="ctr" eaLnBrk="1" hangingPunct="1">
                <a:spcBef>
                  <a:spcPct val="10000"/>
                </a:spcBef>
              </a:pPr>
              <a:r>
                <a:rPr lang="de-DE" sz="300" b="1" dirty="0" smtClean="0">
                  <a:cs typeface="Lucida Sans Unicode" pitchFamily="34" charset="0"/>
                </a:rPr>
                <a:t>BAM</a:t>
              </a:r>
              <a:endParaRPr lang="de-DE" sz="300" b="1" dirty="0">
                <a:cs typeface="Lucida Sans Unicode" pitchFamily="34" charset="0"/>
              </a:endParaRPr>
            </a:p>
          </p:txBody>
        </p:sp>
        <p:sp>
          <p:nvSpPr>
            <p:cNvPr id="287" name="Text Box 33"/>
            <p:cNvSpPr txBox="1">
              <a:spLocks noChangeArrowheads="1"/>
            </p:cNvSpPr>
            <p:nvPr/>
          </p:nvSpPr>
          <p:spPr bwMode="auto">
            <a:xfrm>
              <a:off x="7634373" y="4704398"/>
              <a:ext cx="228798" cy="297180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eaLnBrk="1" hangingPunct="1">
                <a:spcBef>
                  <a:spcPct val="10000"/>
                </a:spcBef>
              </a:pPr>
              <a:r>
                <a:rPr lang="de-DE" sz="300" b="1" dirty="0" smtClean="0">
                  <a:cs typeface="Lucida Sans Unicode" pitchFamily="34" charset="0"/>
                </a:rPr>
                <a:t>2x</a:t>
              </a:r>
            </a:p>
            <a:p>
              <a:pPr algn="ctr" eaLnBrk="1" hangingPunct="1">
                <a:spcBef>
                  <a:spcPct val="10000"/>
                </a:spcBef>
              </a:pPr>
              <a:r>
                <a:rPr lang="de-DE" sz="300" b="1" dirty="0" smtClean="0">
                  <a:cs typeface="Lucida Sans Unicode" pitchFamily="34" charset="0"/>
                </a:rPr>
                <a:t>BAM</a:t>
              </a:r>
              <a:endParaRPr lang="de-DE" sz="300" b="1" dirty="0">
                <a:cs typeface="Lucida Sans Unicode" pitchFamily="34" charset="0"/>
              </a:endParaRPr>
            </a:p>
          </p:txBody>
        </p:sp>
        <p:sp>
          <p:nvSpPr>
            <p:cNvPr id="288" name="Text Box 33"/>
            <p:cNvSpPr txBox="1">
              <a:spLocks noChangeArrowheads="1"/>
            </p:cNvSpPr>
            <p:nvPr/>
          </p:nvSpPr>
          <p:spPr bwMode="auto">
            <a:xfrm>
              <a:off x="8210229" y="4807268"/>
              <a:ext cx="228798" cy="190500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eaLnBrk="1" hangingPunct="1">
                <a:spcBef>
                  <a:spcPct val="10000"/>
                </a:spcBef>
              </a:pPr>
              <a:r>
                <a:rPr lang="de-DE" sz="300" b="1" dirty="0">
                  <a:cs typeface="Lucida Sans Unicode" pitchFamily="34" charset="0"/>
                </a:rPr>
                <a:t>BAM</a:t>
              </a:r>
            </a:p>
          </p:txBody>
        </p:sp>
        <p:sp>
          <p:nvSpPr>
            <p:cNvPr id="289" name="TextBox 288"/>
            <p:cNvSpPr txBox="1"/>
            <p:nvPr/>
          </p:nvSpPr>
          <p:spPr>
            <a:xfrm>
              <a:off x="1404302" y="2560785"/>
              <a:ext cx="817562" cy="52322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300" dirty="0" smtClean="0"/>
                <a:t>Links</a:t>
              </a:r>
              <a:endParaRPr lang="de-DE" sz="300" dirty="0"/>
            </a:p>
          </p:txBody>
        </p:sp>
        <p:cxnSp>
          <p:nvCxnSpPr>
            <p:cNvPr id="290" name="Elbow Connector 289"/>
            <p:cNvCxnSpPr/>
            <p:nvPr/>
          </p:nvCxnSpPr>
          <p:spPr bwMode="auto">
            <a:xfrm rot="5400000">
              <a:off x="-6788" y="3270371"/>
              <a:ext cx="1724218" cy="1349574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1905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91" name="Elbow Connector 290"/>
            <p:cNvCxnSpPr>
              <a:endCxn id="284" idx="0"/>
            </p:cNvCxnSpPr>
            <p:nvPr/>
          </p:nvCxnSpPr>
          <p:spPr bwMode="auto">
            <a:xfrm rot="5400000">
              <a:off x="557791" y="3744380"/>
              <a:ext cx="1721060" cy="406621"/>
            </a:xfrm>
            <a:prstGeom prst="bentConnector3">
              <a:avLst>
                <a:gd name="adj1" fmla="val 56918"/>
              </a:avLst>
            </a:prstGeom>
            <a:solidFill>
              <a:schemeClr val="accent1"/>
            </a:solidFill>
            <a:ln w="1905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92" name="Elbow Connector 291"/>
            <p:cNvCxnSpPr/>
            <p:nvPr/>
          </p:nvCxnSpPr>
          <p:spPr bwMode="auto">
            <a:xfrm rot="16200000" flipH="1">
              <a:off x="902938" y="3894349"/>
              <a:ext cx="1614379" cy="1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1905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93" name="Straight Arrow Connector 292"/>
            <p:cNvCxnSpPr>
              <a:stCxn id="289" idx="2"/>
            </p:cNvCxnSpPr>
            <p:nvPr/>
          </p:nvCxnSpPr>
          <p:spPr bwMode="auto">
            <a:xfrm>
              <a:off x="1813083" y="3084005"/>
              <a:ext cx="0" cy="1616583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94" name="Elbow Connector 293"/>
            <p:cNvCxnSpPr/>
            <p:nvPr/>
          </p:nvCxnSpPr>
          <p:spPr bwMode="auto">
            <a:xfrm rot="16200000" flipH="1">
              <a:off x="1311129" y="3692155"/>
              <a:ext cx="1618492" cy="400284"/>
            </a:xfrm>
            <a:prstGeom prst="bentConnector3">
              <a:avLst>
                <a:gd name="adj1" fmla="val 60299"/>
              </a:avLst>
            </a:prstGeom>
            <a:solidFill>
              <a:schemeClr val="accent1"/>
            </a:solidFill>
            <a:ln w="1905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95" name="Elbow Connector 294"/>
            <p:cNvCxnSpPr/>
            <p:nvPr/>
          </p:nvCxnSpPr>
          <p:spPr bwMode="auto">
            <a:xfrm rot="16200000" flipH="1">
              <a:off x="1430482" y="3679970"/>
              <a:ext cx="1616582" cy="424653"/>
            </a:xfrm>
            <a:prstGeom prst="bentConnector3">
              <a:avLst>
                <a:gd name="adj1" fmla="val 52946"/>
              </a:avLst>
            </a:prstGeom>
            <a:solidFill>
              <a:schemeClr val="accent1"/>
            </a:solidFill>
            <a:ln w="1905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96" name="Text Box 53"/>
            <p:cNvSpPr txBox="1">
              <a:spLocks noChangeArrowheads="1"/>
            </p:cNvSpPr>
            <p:nvPr/>
          </p:nvSpPr>
          <p:spPr bwMode="auto">
            <a:xfrm>
              <a:off x="7863171" y="2535385"/>
              <a:ext cx="817562" cy="573087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spcBef>
                  <a:spcPct val="10000"/>
                </a:spcBef>
              </a:pPr>
              <a:r>
                <a:rPr lang="de-DE" sz="300" b="1" dirty="0">
                  <a:cs typeface="Lucida Sans Unicode" pitchFamily="34" charset="0"/>
                </a:rPr>
                <a:t>Master Laser </a:t>
              </a:r>
              <a:r>
                <a:rPr lang="de-DE" sz="300" b="1" dirty="0" err="1">
                  <a:cs typeface="Lucida Sans Unicode" pitchFamily="34" charset="0"/>
                </a:rPr>
                <a:t>Oscillator</a:t>
              </a:r>
              <a:endParaRPr lang="de-DE" sz="300" b="1" dirty="0">
                <a:cs typeface="Lucida Sans Unicode" pitchFamily="34" charset="0"/>
              </a:endParaRPr>
            </a:p>
          </p:txBody>
        </p:sp>
        <p:sp>
          <p:nvSpPr>
            <p:cNvPr id="297" name="TextBox 296"/>
            <p:cNvSpPr txBox="1"/>
            <p:nvPr/>
          </p:nvSpPr>
          <p:spPr>
            <a:xfrm>
              <a:off x="7863171" y="3255940"/>
              <a:ext cx="817562" cy="52322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300" dirty="0" smtClean="0"/>
                <a:t>Links</a:t>
              </a:r>
              <a:endParaRPr lang="de-DE" sz="300" dirty="0"/>
            </a:p>
          </p:txBody>
        </p:sp>
        <p:cxnSp>
          <p:nvCxnSpPr>
            <p:cNvPr id="298" name="Elbow Connector 297"/>
            <p:cNvCxnSpPr>
              <a:stCxn id="289" idx="3"/>
              <a:endCxn id="296" idx="1"/>
            </p:cNvCxnSpPr>
            <p:nvPr/>
          </p:nvCxnSpPr>
          <p:spPr bwMode="auto">
            <a:xfrm flipV="1">
              <a:off x="2221864" y="2821929"/>
              <a:ext cx="5641307" cy="466"/>
            </a:xfrm>
            <a:prstGeom prst="bentConnector3">
              <a:avLst/>
            </a:prstGeom>
            <a:solidFill>
              <a:schemeClr val="accent1"/>
            </a:solidFill>
            <a:ln w="1905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99" name="Elbow Connector 298"/>
            <p:cNvCxnSpPr>
              <a:endCxn id="282" idx="0"/>
            </p:cNvCxnSpPr>
            <p:nvPr/>
          </p:nvCxnSpPr>
          <p:spPr bwMode="auto">
            <a:xfrm rot="16200000" flipH="1">
              <a:off x="8072261" y="4107953"/>
              <a:ext cx="1029056" cy="371478"/>
            </a:xfrm>
            <a:prstGeom prst="bentConnector3">
              <a:avLst>
                <a:gd name="adj1" fmla="val 50617"/>
              </a:avLst>
            </a:prstGeom>
            <a:solidFill>
              <a:schemeClr val="accent1"/>
            </a:solidFill>
            <a:ln w="1905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00" name="Elbow Connector 299"/>
            <p:cNvCxnSpPr>
              <a:endCxn id="281" idx="0"/>
            </p:cNvCxnSpPr>
            <p:nvPr/>
          </p:nvCxnSpPr>
          <p:spPr bwMode="auto">
            <a:xfrm rot="5400000">
              <a:off x="7583441" y="4235880"/>
              <a:ext cx="1024410" cy="120271"/>
            </a:xfrm>
            <a:prstGeom prst="bentConnector3">
              <a:avLst/>
            </a:prstGeom>
            <a:solidFill>
              <a:schemeClr val="accent1"/>
            </a:solidFill>
            <a:ln w="19050" cap="flat" cmpd="sng" algn="ctr">
              <a:solidFill>
                <a:srgbClr val="FFC000"/>
              </a:solidFill>
              <a:prstDash val="sysDash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01" name="Straight Arrow Connector 300"/>
            <p:cNvCxnSpPr>
              <a:endCxn id="288" idx="0"/>
            </p:cNvCxnSpPr>
            <p:nvPr/>
          </p:nvCxnSpPr>
          <p:spPr bwMode="auto">
            <a:xfrm>
              <a:off x="8324628" y="3783810"/>
              <a:ext cx="0" cy="102345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FFC000"/>
              </a:solidFill>
              <a:prstDash val="sysDash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02" name="Elbow Connector 301"/>
            <p:cNvCxnSpPr/>
            <p:nvPr/>
          </p:nvCxnSpPr>
          <p:spPr bwMode="auto">
            <a:xfrm rot="5400000">
              <a:off x="7493996" y="4105478"/>
              <a:ext cx="921426" cy="268794"/>
            </a:xfrm>
            <a:prstGeom prst="bentConnector3">
              <a:avLst/>
            </a:prstGeom>
            <a:solidFill>
              <a:schemeClr val="accent1"/>
            </a:solidFill>
            <a:ln w="1905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03" name="Elbow Connector 302"/>
            <p:cNvCxnSpPr/>
            <p:nvPr/>
          </p:nvCxnSpPr>
          <p:spPr bwMode="auto">
            <a:xfrm rot="5400000">
              <a:off x="7400557" y="4087286"/>
              <a:ext cx="925234" cy="308991"/>
            </a:xfrm>
            <a:prstGeom prst="bentConnector3">
              <a:avLst>
                <a:gd name="adj1" fmla="val 43051"/>
              </a:avLst>
            </a:prstGeom>
            <a:solidFill>
              <a:schemeClr val="accent1"/>
            </a:solidFill>
            <a:ln w="1905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04" name="Elbow Connector 303"/>
            <p:cNvCxnSpPr>
              <a:endCxn id="280" idx="0"/>
            </p:cNvCxnSpPr>
            <p:nvPr/>
          </p:nvCxnSpPr>
          <p:spPr bwMode="auto">
            <a:xfrm rot="5400000">
              <a:off x="7187907" y="4054658"/>
              <a:ext cx="1029058" cy="478066"/>
            </a:xfrm>
            <a:prstGeom prst="bentConnector3">
              <a:avLst>
                <a:gd name="adj1" fmla="val 32645"/>
              </a:avLst>
            </a:prstGeom>
            <a:solidFill>
              <a:schemeClr val="accent1"/>
            </a:solidFill>
            <a:ln w="19050" cap="flat" cmpd="sng" algn="ctr">
              <a:solidFill>
                <a:srgbClr val="FFC000"/>
              </a:solidFill>
              <a:prstDash val="sysDash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05" name="Elbow Connector 304"/>
            <p:cNvCxnSpPr>
              <a:stCxn id="269" idx="2"/>
              <a:endCxn id="270" idx="0"/>
            </p:cNvCxnSpPr>
            <p:nvPr/>
          </p:nvCxnSpPr>
          <p:spPr bwMode="auto">
            <a:xfrm rot="5400000">
              <a:off x="636269" y="1657032"/>
              <a:ext cx="414498" cy="794"/>
            </a:xfrm>
            <a:prstGeom prst="bentConnector3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6" name="TextBox 305"/>
            <p:cNvSpPr txBox="1"/>
            <p:nvPr/>
          </p:nvSpPr>
          <p:spPr>
            <a:xfrm>
              <a:off x="1450180" y="1750377"/>
              <a:ext cx="1587343" cy="845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" b="1" dirty="0" smtClean="0"/>
                <a:t>Synch Hutch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sz="300" dirty="0" smtClean="0"/>
                <a:t>10-12 Links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sz="300" dirty="0" smtClean="0"/>
                <a:t>12 RF Links</a:t>
              </a:r>
              <a:endParaRPr lang="de-DE" sz="300" dirty="0"/>
            </a:p>
          </p:txBody>
        </p:sp>
        <p:sp>
          <p:nvSpPr>
            <p:cNvPr id="307" name="TextBox 306"/>
            <p:cNvSpPr txBox="1"/>
            <p:nvPr/>
          </p:nvSpPr>
          <p:spPr>
            <a:xfrm>
              <a:off x="7010401" y="1786256"/>
              <a:ext cx="1933574" cy="5848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" b="1" dirty="0" smtClean="0"/>
                <a:t>Sub-Synch Hutch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sz="300" dirty="0"/>
                <a:t>?</a:t>
              </a:r>
              <a:r>
                <a:rPr lang="en-US" sz="300" dirty="0" smtClean="0"/>
                <a:t> Links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sz="300" dirty="0" smtClean="0"/>
                <a:t>? RF Links</a:t>
              </a:r>
              <a:endParaRPr lang="de-DE" sz="300" dirty="0"/>
            </a:p>
          </p:txBody>
        </p:sp>
        <p:sp>
          <p:nvSpPr>
            <p:cNvPr id="308" name="TextBox 307"/>
            <p:cNvSpPr txBox="1"/>
            <p:nvPr/>
          </p:nvSpPr>
          <p:spPr>
            <a:xfrm>
              <a:off x="8362829" y="4070598"/>
              <a:ext cx="651186" cy="3509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" b="1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1-6x</a:t>
              </a:r>
              <a:endParaRPr lang="de-DE" sz="300" b="1" dirty="0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309" name="TextBox 308"/>
            <p:cNvSpPr txBox="1"/>
            <p:nvPr/>
          </p:nvSpPr>
          <p:spPr>
            <a:xfrm rot="16200000">
              <a:off x="1710193" y="4206845"/>
              <a:ext cx="573507" cy="3468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" b="1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</a:rPr>
                <a:t>3x</a:t>
              </a:r>
              <a:endParaRPr lang="de-DE" sz="300" b="1" dirty="0">
                <a:solidFill>
                  <a:schemeClr val="accent1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310" name="TextBox 309"/>
            <p:cNvSpPr txBox="1"/>
            <p:nvPr/>
          </p:nvSpPr>
          <p:spPr>
            <a:xfrm>
              <a:off x="127813" y="3712215"/>
              <a:ext cx="566875" cy="3509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" b="1" dirty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2</a:t>
              </a:r>
              <a:r>
                <a:rPr lang="en-US" sz="300" b="1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x</a:t>
              </a:r>
              <a:endParaRPr lang="de-DE" sz="300" b="1" dirty="0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311" name="TextBox 310"/>
            <p:cNvSpPr txBox="1"/>
            <p:nvPr/>
          </p:nvSpPr>
          <p:spPr>
            <a:xfrm>
              <a:off x="4264343" y="2579866"/>
              <a:ext cx="566875" cy="3509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" b="1" dirty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2</a:t>
              </a:r>
              <a:r>
                <a:rPr lang="en-US" sz="300" b="1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x</a:t>
              </a:r>
              <a:endParaRPr lang="de-DE" sz="300" b="1" dirty="0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312" name="TextBox 311"/>
            <p:cNvSpPr txBox="1"/>
            <p:nvPr/>
          </p:nvSpPr>
          <p:spPr>
            <a:xfrm rot="16200000">
              <a:off x="128970" y="4202299"/>
              <a:ext cx="573507" cy="3468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" b="1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</a:rPr>
                <a:t>2x</a:t>
              </a:r>
              <a:endParaRPr lang="de-DE" sz="300" b="1" dirty="0">
                <a:solidFill>
                  <a:schemeClr val="accent1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313" name="TextBox 312"/>
            <p:cNvSpPr txBox="1"/>
            <p:nvPr/>
          </p:nvSpPr>
          <p:spPr>
            <a:xfrm rot="16200000">
              <a:off x="576949" y="4202299"/>
              <a:ext cx="573507" cy="3468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" b="1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</a:rPr>
                <a:t>2x</a:t>
              </a:r>
              <a:endParaRPr lang="de-DE" sz="300" b="1" dirty="0">
                <a:solidFill>
                  <a:schemeClr val="accent1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314" name="TextBox 313"/>
            <p:cNvSpPr txBox="1"/>
            <p:nvPr/>
          </p:nvSpPr>
          <p:spPr>
            <a:xfrm rot="16200000">
              <a:off x="836689" y="4205981"/>
              <a:ext cx="573507" cy="3468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" b="1" dirty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2</a:t>
              </a:r>
              <a:r>
                <a:rPr lang="en-US" sz="300" b="1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x</a:t>
              </a:r>
              <a:endParaRPr lang="de-DE" sz="300" b="1" dirty="0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pic>
          <p:nvPicPr>
            <p:cNvPr id="315" name="Picture 2"/>
            <p:cNvPicPr>
              <a:picLocks noChangeAspect="1" noChangeArrowheads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119" t="80001" r="51773" b="14582"/>
            <a:stretch/>
          </p:blipFill>
          <p:spPr bwMode="auto">
            <a:xfrm>
              <a:off x="168612" y="5262515"/>
              <a:ext cx="1083289" cy="3119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316" name="Straight Connector 315"/>
            <p:cNvCxnSpPr/>
            <p:nvPr/>
          </p:nvCxnSpPr>
          <p:spPr bwMode="auto">
            <a:xfrm flipV="1">
              <a:off x="1251901" y="5156616"/>
              <a:ext cx="77508" cy="20236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7" name="Text Box 44"/>
            <p:cNvSpPr txBox="1">
              <a:spLocks noChangeArrowheads="1"/>
            </p:cNvSpPr>
            <p:nvPr/>
          </p:nvSpPr>
          <p:spPr bwMode="auto">
            <a:xfrm>
              <a:off x="26213" y="5465475"/>
              <a:ext cx="284797" cy="1905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eaLnBrk="1" hangingPunct="1">
                <a:spcBef>
                  <a:spcPct val="10000"/>
                </a:spcBef>
              </a:pPr>
              <a:r>
                <a:rPr lang="en-US" sz="300" b="1" dirty="0" smtClean="0">
                  <a:cs typeface="Lucida Sans Unicode" pitchFamily="34" charset="0"/>
                </a:rPr>
                <a:t>INJL</a:t>
              </a:r>
              <a:endParaRPr lang="de-DE" sz="300" b="1" dirty="0">
                <a:cs typeface="Lucida Sans Unicode" pitchFamily="34" charset="0"/>
              </a:endParaRPr>
            </a:p>
          </p:txBody>
        </p:sp>
        <p:sp>
          <p:nvSpPr>
            <p:cNvPr id="318" name="Text Box 25"/>
            <p:cNvSpPr txBox="1">
              <a:spLocks noChangeArrowheads="1"/>
            </p:cNvSpPr>
            <p:nvPr/>
          </p:nvSpPr>
          <p:spPr bwMode="auto">
            <a:xfrm>
              <a:off x="340424" y="5465475"/>
              <a:ext cx="284797" cy="1905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eaLnBrk="1" hangingPunct="1">
                <a:spcBef>
                  <a:spcPct val="10000"/>
                </a:spcBef>
              </a:pPr>
              <a:r>
                <a:rPr lang="de-DE" sz="300" b="1" dirty="0">
                  <a:cs typeface="Lucida Sans Unicode" pitchFamily="34" charset="0"/>
                </a:rPr>
                <a:t>REFM</a:t>
              </a:r>
            </a:p>
          </p:txBody>
        </p:sp>
        <p:sp>
          <p:nvSpPr>
            <p:cNvPr id="319" name="Text Box 25"/>
            <p:cNvSpPr txBox="1">
              <a:spLocks noChangeArrowheads="1"/>
            </p:cNvSpPr>
            <p:nvPr/>
          </p:nvSpPr>
          <p:spPr bwMode="auto">
            <a:xfrm>
              <a:off x="789992" y="5479247"/>
              <a:ext cx="284797" cy="1905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eaLnBrk="1" hangingPunct="1">
                <a:spcBef>
                  <a:spcPct val="10000"/>
                </a:spcBef>
              </a:pPr>
              <a:r>
                <a:rPr lang="de-DE" sz="300" b="1" dirty="0">
                  <a:cs typeface="Lucida Sans Unicode" pitchFamily="34" charset="0"/>
                </a:rPr>
                <a:t>REFM</a:t>
              </a:r>
            </a:p>
          </p:txBody>
        </p:sp>
        <p:sp>
          <p:nvSpPr>
            <p:cNvPr id="320" name="Text Box 33"/>
            <p:cNvSpPr txBox="1">
              <a:spLocks noChangeArrowheads="1"/>
            </p:cNvSpPr>
            <p:nvPr/>
          </p:nvSpPr>
          <p:spPr bwMode="auto">
            <a:xfrm>
              <a:off x="1101616" y="5479247"/>
              <a:ext cx="228798" cy="190500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eaLnBrk="1" hangingPunct="1">
                <a:spcBef>
                  <a:spcPct val="10000"/>
                </a:spcBef>
              </a:pPr>
              <a:r>
                <a:rPr lang="de-DE" sz="300" b="1" dirty="0">
                  <a:cs typeface="Lucida Sans Unicode" pitchFamily="34" charset="0"/>
                </a:rPr>
                <a:t>BAM</a:t>
              </a:r>
            </a:p>
          </p:txBody>
        </p:sp>
      </p:grpSp>
      <p:sp>
        <p:nvSpPr>
          <p:cNvPr id="321" name="TextBox 320"/>
          <p:cNvSpPr txBox="1"/>
          <p:nvPr/>
        </p:nvSpPr>
        <p:spPr>
          <a:xfrm>
            <a:off x="2200092" y="4072838"/>
            <a:ext cx="17203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Link Stabilization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168736" y="5373031"/>
            <a:ext cx="21114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Courtesy by C. </a:t>
            </a:r>
            <a:r>
              <a:rPr lang="en-US" dirty="0" err="1" smtClean="0"/>
              <a:t>Sydlo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5800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3" grpId="0"/>
      <p:bldP spid="64" grpId="0"/>
      <p:bldP spid="67" grpId="0" animBg="1"/>
      <p:bldP spid="69" grpId="0" animBg="1"/>
      <p:bldP spid="109" grpId="0"/>
      <p:bldP spid="155" grpId="0"/>
      <p:bldP spid="156" grpId="0" animBg="1"/>
      <p:bldP spid="188" grpId="0"/>
      <p:bldP spid="189" grpId="0"/>
      <p:bldP spid="190" grpId="0" animBg="1"/>
      <p:bldP spid="192" grpId="0" animBg="1"/>
      <p:bldP spid="193" grpId="0"/>
      <p:bldP spid="196" grpId="0"/>
      <p:bldP spid="197" grpId="0" animBg="1"/>
      <p:bldP spid="198" grpId="0"/>
      <p:bldP spid="216" grpId="0"/>
      <p:bldP spid="217" grpId="0" animBg="1"/>
      <p:bldP spid="234" grpId="0" animBg="1"/>
      <p:bldP spid="235" grpId="0" animBg="1"/>
      <p:bldP spid="236" grpId="0"/>
      <p:bldP spid="238" grpId="0" animBg="1"/>
      <p:bldP spid="242" grpId="0"/>
      <p:bldP spid="243" grpId="0"/>
      <p:bldP spid="244" grpId="0"/>
      <p:bldP spid="249" grpId="0"/>
      <p:bldP spid="250" grpId="0"/>
      <p:bldP spid="233" grpId="0"/>
      <p:bldP spid="23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3188"/>
            <a:ext cx="9137680" cy="544512"/>
          </a:xfrm>
        </p:spPr>
        <p:txBody>
          <a:bodyPr/>
          <a:lstStyle/>
          <a:p>
            <a:r>
              <a:rPr lang="en-US" dirty="0" smtClean="0"/>
              <a:t>Possible Applications (XFEL Master Laser Oscillator Sync)</a:t>
            </a:r>
            <a:endParaRPr lang="de-DE" dirty="0"/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3366220" y="762401"/>
            <a:ext cx="1564346" cy="1435849"/>
            <a:chOff x="908685" y="1931770"/>
            <a:chExt cx="4445534" cy="3552826"/>
          </a:xfrm>
        </p:grpSpPr>
        <p:sp>
          <p:nvSpPr>
            <p:cNvPr id="6" name="Rectangle 1040"/>
            <p:cNvSpPr>
              <a:spLocks noChangeArrowheads="1"/>
            </p:cNvSpPr>
            <p:nvPr/>
          </p:nvSpPr>
          <p:spPr bwMode="auto">
            <a:xfrm flipH="1">
              <a:off x="1350644" y="2191733"/>
              <a:ext cx="3604689" cy="3039566"/>
            </a:xfrm>
            <a:prstGeom prst="rect">
              <a:avLst/>
            </a:prstGeom>
            <a:solidFill>
              <a:srgbClr val="3399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500" dirty="0"/>
            </a:p>
          </p:txBody>
        </p:sp>
        <p:sp>
          <p:nvSpPr>
            <p:cNvPr id="7" name="Rectangle 1044"/>
            <p:cNvSpPr>
              <a:spLocks noChangeArrowheads="1"/>
            </p:cNvSpPr>
            <p:nvPr/>
          </p:nvSpPr>
          <p:spPr bwMode="auto">
            <a:xfrm flipH="1">
              <a:off x="1238250" y="2230061"/>
              <a:ext cx="1197974" cy="2953444"/>
            </a:xfrm>
            <a:prstGeom prst="rect">
              <a:avLst/>
            </a:prstGeom>
            <a:solidFill>
              <a:srgbClr val="3399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500" dirty="0"/>
            </a:p>
          </p:txBody>
        </p:sp>
        <p:sp>
          <p:nvSpPr>
            <p:cNvPr id="8" name="Rectangle 1046"/>
            <p:cNvSpPr>
              <a:spLocks noChangeArrowheads="1"/>
            </p:cNvSpPr>
            <p:nvPr/>
          </p:nvSpPr>
          <p:spPr bwMode="auto">
            <a:xfrm flipH="1">
              <a:off x="4886297" y="1931770"/>
              <a:ext cx="148815" cy="3552826"/>
            </a:xfrm>
            <a:prstGeom prst="rect">
              <a:avLst/>
            </a:prstGeom>
            <a:gradFill rotWithShape="0">
              <a:gsLst>
                <a:gs pos="0">
                  <a:srgbClr val="B2B2B2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500"/>
            </a:p>
          </p:txBody>
        </p:sp>
        <p:grpSp>
          <p:nvGrpSpPr>
            <p:cNvPr id="9" name="Group 1068"/>
            <p:cNvGrpSpPr>
              <a:grpSpLocks/>
            </p:cNvGrpSpPr>
            <p:nvPr/>
          </p:nvGrpSpPr>
          <p:grpSpPr bwMode="auto">
            <a:xfrm flipH="1">
              <a:off x="5041248" y="5069244"/>
              <a:ext cx="312971" cy="199971"/>
              <a:chOff x="704" y="1228"/>
              <a:chExt cx="204" cy="120"/>
            </a:xfrm>
          </p:grpSpPr>
          <p:sp>
            <p:nvSpPr>
              <p:cNvPr id="20" name="AutoShape 1065"/>
              <p:cNvSpPr>
                <a:spLocks noChangeArrowheads="1"/>
              </p:cNvSpPr>
              <p:nvPr/>
            </p:nvSpPr>
            <p:spPr bwMode="auto">
              <a:xfrm rot="5400000">
                <a:off x="737" y="1195"/>
                <a:ext cx="120" cy="185"/>
              </a:xfrm>
              <a:prstGeom prst="triangle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 sz="500"/>
              </a:p>
            </p:txBody>
          </p:sp>
          <p:sp>
            <p:nvSpPr>
              <p:cNvPr id="21" name="Rectangle 1066"/>
              <p:cNvSpPr>
                <a:spLocks noChangeArrowheads="1"/>
              </p:cNvSpPr>
              <p:nvPr/>
            </p:nvSpPr>
            <p:spPr bwMode="auto">
              <a:xfrm>
                <a:off x="758" y="1264"/>
                <a:ext cx="150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 sz="500"/>
              </a:p>
            </p:txBody>
          </p:sp>
        </p:grpSp>
        <p:sp>
          <p:nvSpPr>
            <p:cNvPr id="10" name="Rectangle 1070"/>
            <p:cNvSpPr>
              <a:spLocks noChangeArrowheads="1"/>
            </p:cNvSpPr>
            <p:nvPr/>
          </p:nvSpPr>
          <p:spPr bwMode="auto">
            <a:xfrm flipH="1">
              <a:off x="5035329" y="2209528"/>
              <a:ext cx="72106" cy="78322"/>
            </a:xfrm>
            <a:prstGeom prst="rect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500"/>
            </a:p>
          </p:txBody>
        </p:sp>
        <p:pic>
          <p:nvPicPr>
            <p:cNvPr id="11" name="Picture 23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0034" y="2389529"/>
              <a:ext cx="519227" cy="1117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23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8685" y="2256474"/>
              <a:ext cx="777240" cy="1559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23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7745" y="3697606"/>
              <a:ext cx="476393" cy="1478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4" name="Group 1"/>
            <p:cNvGrpSpPr>
              <a:grpSpLocks/>
            </p:cNvGrpSpPr>
            <p:nvPr/>
          </p:nvGrpSpPr>
          <p:grpSpPr bwMode="auto">
            <a:xfrm>
              <a:off x="5043487" y="1956535"/>
              <a:ext cx="221150" cy="182880"/>
              <a:chOff x="5437822" y="1962250"/>
              <a:chExt cx="221150" cy="182880"/>
            </a:xfrm>
          </p:grpSpPr>
          <p:pic>
            <p:nvPicPr>
              <p:cNvPr id="18" name="Picture 239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94123" y="1962250"/>
                <a:ext cx="164849" cy="1828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9" name="Picture 240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37822" y="2001983"/>
                <a:ext cx="65620" cy="1078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15" name="Group 236"/>
            <p:cNvGrpSpPr>
              <a:grpSpLocks/>
            </p:cNvGrpSpPr>
            <p:nvPr/>
          </p:nvGrpSpPr>
          <p:grpSpPr bwMode="auto">
            <a:xfrm>
              <a:off x="5043487" y="5294095"/>
              <a:ext cx="221150" cy="182880"/>
              <a:chOff x="5437822" y="1962250"/>
              <a:chExt cx="221150" cy="182880"/>
            </a:xfrm>
          </p:grpSpPr>
          <p:pic>
            <p:nvPicPr>
              <p:cNvPr id="16" name="Picture 239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94123" y="1962250"/>
                <a:ext cx="164849" cy="1828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7" name="Picture 240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37822" y="2001983"/>
                <a:ext cx="65620" cy="1078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grpSp>
        <p:nvGrpSpPr>
          <p:cNvPr id="33" name="Group 3"/>
          <p:cNvGrpSpPr>
            <a:grpSpLocks/>
          </p:cNvGrpSpPr>
          <p:nvPr/>
        </p:nvGrpSpPr>
        <p:grpSpPr bwMode="auto">
          <a:xfrm>
            <a:off x="3367321" y="2219965"/>
            <a:ext cx="1564346" cy="1435849"/>
            <a:chOff x="908685" y="1931770"/>
            <a:chExt cx="4445534" cy="3552826"/>
          </a:xfrm>
        </p:grpSpPr>
        <p:sp>
          <p:nvSpPr>
            <p:cNvPr id="34" name="Rectangle 1040"/>
            <p:cNvSpPr>
              <a:spLocks noChangeArrowheads="1"/>
            </p:cNvSpPr>
            <p:nvPr/>
          </p:nvSpPr>
          <p:spPr bwMode="auto">
            <a:xfrm flipH="1">
              <a:off x="1350644" y="2191733"/>
              <a:ext cx="3604689" cy="3039566"/>
            </a:xfrm>
            <a:prstGeom prst="rect">
              <a:avLst/>
            </a:prstGeom>
            <a:solidFill>
              <a:srgbClr val="3399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500"/>
            </a:p>
          </p:txBody>
        </p:sp>
        <p:sp>
          <p:nvSpPr>
            <p:cNvPr id="35" name="Rectangle 1044"/>
            <p:cNvSpPr>
              <a:spLocks noChangeArrowheads="1"/>
            </p:cNvSpPr>
            <p:nvPr/>
          </p:nvSpPr>
          <p:spPr bwMode="auto">
            <a:xfrm flipH="1">
              <a:off x="1238250" y="2230061"/>
              <a:ext cx="1197974" cy="2953444"/>
            </a:xfrm>
            <a:prstGeom prst="rect">
              <a:avLst/>
            </a:prstGeom>
            <a:solidFill>
              <a:srgbClr val="3399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500"/>
            </a:p>
          </p:txBody>
        </p:sp>
        <p:sp>
          <p:nvSpPr>
            <p:cNvPr id="36" name="Rectangle 1046"/>
            <p:cNvSpPr>
              <a:spLocks noChangeArrowheads="1"/>
            </p:cNvSpPr>
            <p:nvPr/>
          </p:nvSpPr>
          <p:spPr bwMode="auto">
            <a:xfrm flipH="1">
              <a:off x="4886297" y="1931770"/>
              <a:ext cx="148815" cy="3552826"/>
            </a:xfrm>
            <a:prstGeom prst="rect">
              <a:avLst/>
            </a:prstGeom>
            <a:gradFill rotWithShape="0">
              <a:gsLst>
                <a:gs pos="0">
                  <a:srgbClr val="B2B2B2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500"/>
            </a:p>
          </p:txBody>
        </p:sp>
        <p:grpSp>
          <p:nvGrpSpPr>
            <p:cNvPr id="37" name="Group 1068"/>
            <p:cNvGrpSpPr>
              <a:grpSpLocks/>
            </p:cNvGrpSpPr>
            <p:nvPr/>
          </p:nvGrpSpPr>
          <p:grpSpPr bwMode="auto">
            <a:xfrm flipH="1">
              <a:off x="5041248" y="5069244"/>
              <a:ext cx="312971" cy="199971"/>
              <a:chOff x="704" y="1228"/>
              <a:chExt cx="204" cy="120"/>
            </a:xfrm>
          </p:grpSpPr>
          <p:sp>
            <p:nvSpPr>
              <p:cNvPr id="48" name="AutoShape 1065"/>
              <p:cNvSpPr>
                <a:spLocks noChangeArrowheads="1"/>
              </p:cNvSpPr>
              <p:nvPr/>
            </p:nvSpPr>
            <p:spPr bwMode="auto">
              <a:xfrm rot="5400000">
                <a:off x="737" y="1195"/>
                <a:ext cx="120" cy="185"/>
              </a:xfrm>
              <a:prstGeom prst="triangle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 sz="500"/>
              </a:p>
            </p:txBody>
          </p:sp>
          <p:sp>
            <p:nvSpPr>
              <p:cNvPr id="49" name="Rectangle 1066"/>
              <p:cNvSpPr>
                <a:spLocks noChangeArrowheads="1"/>
              </p:cNvSpPr>
              <p:nvPr/>
            </p:nvSpPr>
            <p:spPr bwMode="auto">
              <a:xfrm>
                <a:off x="758" y="1264"/>
                <a:ext cx="150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 sz="500"/>
              </a:p>
            </p:txBody>
          </p:sp>
        </p:grpSp>
        <p:sp>
          <p:nvSpPr>
            <p:cNvPr id="38" name="Rectangle 1070"/>
            <p:cNvSpPr>
              <a:spLocks noChangeArrowheads="1"/>
            </p:cNvSpPr>
            <p:nvPr/>
          </p:nvSpPr>
          <p:spPr bwMode="auto">
            <a:xfrm flipH="1">
              <a:off x="5035329" y="2209528"/>
              <a:ext cx="72106" cy="78322"/>
            </a:xfrm>
            <a:prstGeom prst="rect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500"/>
            </a:p>
          </p:txBody>
        </p:sp>
        <p:pic>
          <p:nvPicPr>
            <p:cNvPr id="39" name="Picture 23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0034" y="2389529"/>
              <a:ext cx="519227" cy="1117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" name="Picture 23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8685" y="2256474"/>
              <a:ext cx="777240" cy="1559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" name="Picture 23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7745" y="3697606"/>
              <a:ext cx="476393" cy="1478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42" name="Group 1"/>
            <p:cNvGrpSpPr>
              <a:grpSpLocks/>
            </p:cNvGrpSpPr>
            <p:nvPr/>
          </p:nvGrpSpPr>
          <p:grpSpPr bwMode="auto">
            <a:xfrm>
              <a:off x="5043487" y="1956535"/>
              <a:ext cx="221150" cy="182880"/>
              <a:chOff x="5437822" y="1962250"/>
              <a:chExt cx="221150" cy="182880"/>
            </a:xfrm>
          </p:grpSpPr>
          <p:pic>
            <p:nvPicPr>
              <p:cNvPr id="46" name="Picture 239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94123" y="1962250"/>
                <a:ext cx="164849" cy="1828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47" name="Picture 240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37822" y="2001983"/>
                <a:ext cx="65620" cy="1078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43" name="Group 236"/>
            <p:cNvGrpSpPr>
              <a:grpSpLocks/>
            </p:cNvGrpSpPr>
            <p:nvPr/>
          </p:nvGrpSpPr>
          <p:grpSpPr bwMode="auto">
            <a:xfrm>
              <a:off x="5043487" y="5294095"/>
              <a:ext cx="221150" cy="182880"/>
              <a:chOff x="5437822" y="1962250"/>
              <a:chExt cx="221150" cy="182880"/>
            </a:xfrm>
          </p:grpSpPr>
          <p:pic>
            <p:nvPicPr>
              <p:cNvPr id="44" name="Picture 239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94123" y="1962250"/>
                <a:ext cx="164849" cy="1828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45" name="Picture 240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37822" y="2001983"/>
                <a:ext cx="65620" cy="1078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grpSp>
        <p:nvGrpSpPr>
          <p:cNvPr id="50" name="Group 49"/>
          <p:cNvGrpSpPr/>
          <p:nvPr/>
        </p:nvGrpSpPr>
        <p:grpSpPr>
          <a:xfrm>
            <a:off x="1578058" y="2226315"/>
            <a:ext cx="1637811" cy="1418486"/>
            <a:chOff x="2903488" y="852488"/>
            <a:chExt cx="5018087" cy="3943350"/>
          </a:xfrm>
        </p:grpSpPr>
        <p:sp>
          <p:nvSpPr>
            <p:cNvPr id="51" name="Rectangle 1040"/>
            <p:cNvSpPr>
              <a:spLocks noChangeArrowheads="1"/>
            </p:cNvSpPr>
            <p:nvPr/>
          </p:nvSpPr>
          <p:spPr bwMode="auto">
            <a:xfrm>
              <a:off x="3417838" y="1162050"/>
              <a:ext cx="3760787" cy="3373438"/>
            </a:xfrm>
            <a:prstGeom prst="rect">
              <a:avLst/>
            </a:prstGeom>
            <a:solidFill>
              <a:srgbClr val="33996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l-PL" sz="500" dirty="0">
                <a:latin typeface="Calibri" pitchFamily="34" charset="0"/>
              </a:endParaRPr>
            </a:p>
          </p:txBody>
        </p:sp>
        <p:sp>
          <p:nvSpPr>
            <p:cNvPr id="52" name="Rectangle 1044"/>
            <p:cNvSpPr>
              <a:spLocks noChangeArrowheads="1"/>
            </p:cNvSpPr>
            <p:nvPr/>
          </p:nvSpPr>
          <p:spPr bwMode="auto">
            <a:xfrm>
              <a:off x="6141988" y="1184275"/>
              <a:ext cx="1389062" cy="1474788"/>
            </a:xfrm>
            <a:prstGeom prst="rect">
              <a:avLst/>
            </a:prstGeom>
            <a:solidFill>
              <a:srgbClr val="33996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l-PL" sz="500">
                <a:latin typeface="Calibri" pitchFamily="34" charset="0"/>
              </a:endParaRPr>
            </a:p>
          </p:txBody>
        </p:sp>
        <p:sp>
          <p:nvSpPr>
            <p:cNvPr id="53" name="Rectangle 1050"/>
            <p:cNvSpPr>
              <a:spLocks noChangeArrowheads="1"/>
            </p:cNvSpPr>
            <p:nvPr/>
          </p:nvSpPr>
          <p:spPr bwMode="auto">
            <a:xfrm>
              <a:off x="7411988" y="1244600"/>
              <a:ext cx="509587" cy="120650"/>
            </a:xfrm>
            <a:prstGeom prst="rect">
              <a:avLst/>
            </a:prstGeom>
            <a:gradFill rotWithShape="0">
              <a:gsLst>
                <a:gs pos="0">
                  <a:srgbClr val="969696"/>
                </a:gs>
                <a:gs pos="50000">
                  <a:schemeClr val="bg1"/>
                </a:gs>
                <a:gs pos="100000">
                  <a:srgbClr val="969696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defTabSz="49775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500">
                <a:latin typeface="+mn-lt"/>
                <a:cs typeface="+mn-cs"/>
              </a:endParaRPr>
            </a:p>
          </p:txBody>
        </p:sp>
        <p:graphicFrame>
          <p:nvGraphicFramePr>
            <p:cNvPr id="54" name="Object 3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94616567"/>
                </p:ext>
              </p:extLst>
            </p:nvPr>
          </p:nvGraphicFramePr>
          <p:xfrm>
            <a:off x="7183388" y="1408113"/>
            <a:ext cx="631825" cy="11461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36" name="Image" r:id="rId10" imgW="1203894" imgH="2011287" progId="">
                    <p:embed/>
                  </p:oleObj>
                </mc:Choice>
                <mc:Fallback>
                  <p:oleObj name="Image" r:id="rId10" imgW="1203894" imgH="2011287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83388" y="1408113"/>
                          <a:ext cx="631825" cy="11461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8099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5" name="Object 4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81174693"/>
                </p:ext>
              </p:extLst>
            </p:nvPr>
          </p:nvGraphicFramePr>
          <p:xfrm>
            <a:off x="7218313" y="1208088"/>
            <a:ext cx="460375" cy="188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37" name="Image" r:id="rId12" imgW="741640" imgH="279345" progId="">
                    <p:embed/>
                  </p:oleObj>
                </mc:Choice>
                <mc:Fallback>
                  <p:oleObj name="Image" r:id="rId12" imgW="741640" imgH="279345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18313" y="1208088"/>
                          <a:ext cx="460375" cy="1889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8099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56" name="Group 1068"/>
            <p:cNvGrpSpPr>
              <a:grpSpLocks/>
            </p:cNvGrpSpPr>
            <p:nvPr/>
          </p:nvGrpSpPr>
          <p:grpSpPr bwMode="auto">
            <a:xfrm>
              <a:off x="2903488" y="1103313"/>
              <a:ext cx="347662" cy="222250"/>
              <a:chOff x="704" y="1228"/>
              <a:chExt cx="204" cy="120"/>
            </a:xfrm>
          </p:grpSpPr>
          <p:sp>
            <p:nvSpPr>
              <p:cNvPr id="59" name="AutoShape 1065"/>
              <p:cNvSpPr>
                <a:spLocks noChangeArrowheads="1"/>
              </p:cNvSpPr>
              <p:nvPr/>
            </p:nvSpPr>
            <p:spPr bwMode="auto">
              <a:xfrm rot="5400000">
                <a:off x="737" y="1195"/>
                <a:ext cx="120" cy="185"/>
              </a:xfrm>
              <a:prstGeom prst="triangle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l-PL" sz="500">
                  <a:latin typeface="Calibri" pitchFamily="34" charset="0"/>
                </a:endParaRPr>
              </a:p>
            </p:txBody>
          </p:sp>
          <p:sp>
            <p:nvSpPr>
              <p:cNvPr id="60" name="Rectangle 1066"/>
              <p:cNvSpPr>
                <a:spLocks noChangeArrowheads="1"/>
              </p:cNvSpPr>
              <p:nvPr/>
            </p:nvSpPr>
            <p:spPr bwMode="auto">
              <a:xfrm>
                <a:off x="758" y="1264"/>
                <a:ext cx="150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l-PL" sz="500">
                  <a:latin typeface="Calibri" pitchFamily="34" charset="0"/>
                </a:endParaRPr>
              </a:p>
            </p:txBody>
          </p:sp>
        </p:grpSp>
        <p:sp>
          <p:nvSpPr>
            <p:cNvPr id="57" name="Rectangle 1070"/>
            <p:cNvSpPr>
              <a:spLocks noChangeArrowheads="1"/>
            </p:cNvSpPr>
            <p:nvPr/>
          </p:nvSpPr>
          <p:spPr bwMode="auto">
            <a:xfrm>
              <a:off x="3178125" y="4370388"/>
              <a:ext cx="79375" cy="87312"/>
            </a:xfrm>
            <a:prstGeom prst="rect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l-PL" sz="500">
                <a:latin typeface="Calibri" pitchFamily="34" charset="0"/>
              </a:endParaRPr>
            </a:p>
          </p:txBody>
        </p:sp>
        <p:sp>
          <p:nvSpPr>
            <p:cNvPr id="58" name="Rectangle 1046"/>
            <p:cNvSpPr>
              <a:spLocks noChangeArrowheads="1"/>
            </p:cNvSpPr>
            <p:nvPr/>
          </p:nvSpPr>
          <p:spPr bwMode="auto">
            <a:xfrm>
              <a:off x="3257500" y="852488"/>
              <a:ext cx="165100" cy="3943350"/>
            </a:xfrm>
            <a:prstGeom prst="rect">
              <a:avLst/>
            </a:prstGeom>
            <a:gradFill rotWithShape="0">
              <a:gsLst>
                <a:gs pos="0">
                  <a:srgbClr val="B2B2B2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l-PL" sz="500">
                <a:latin typeface="Calibri" pitchFamily="34" charset="0"/>
              </a:endParaRPr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3763878" y="1895258"/>
            <a:ext cx="603050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500" dirty="0" smtClean="0"/>
              <a:t>DAMC-</a:t>
            </a:r>
            <a:r>
              <a:rPr lang="en-US" sz="500" dirty="0" smtClean="0"/>
              <a:t>FMC25</a:t>
            </a:r>
            <a:endParaRPr lang="en-US" sz="500" dirty="0"/>
          </a:p>
        </p:txBody>
      </p:sp>
      <p:sp>
        <p:nvSpPr>
          <p:cNvPr id="63" name="TextBox 62"/>
          <p:cNvSpPr txBox="1"/>
          <p:nvPr/>
        </p:nvSpPr>
        <p:spPr>
          <a:xfrm>
            <a:off x="3792893" y="3348476"/>
            <a:ext cx="639919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" dirty="0" smtClean="0"/>
              <a:t>D</a:t>
            </a:r>
            <a:r>
              <a:rPr lang="pl-PL" sz="500" dirty="0" smtClean="0"/>
              <a:t>AMC-</a:t>
            </a:r>
            <a:r>
              <a:rPr lang="en-US" sz="500" dirty="0" smtClean="0"/>
              <a:t>SIS8300</a:t>
            </a:r>
            <a:endParaRPr lang="en-US" sz="500" dirty="0"/>
          </a:p>
        </p:txBody>
      </p:sp>
      <p:sp>
        <p:nvSpPr>
          <p:cNvPr id="64" name="TextBox 63"/>
          <p:cNvSpPr txBox="1"/>
          <p:nvPr/>
        </p:nvSpPr>
        <p:spPr>
          <a:xfrm>
            <a:off x="1995336" y="3339206"/>
            <a:ext cx="567784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500" dirty="0" smtClean="0"/>
              <a:t>RTM-</a:t>
            </a:r>
            <a:r>
              <a:rPr lang="en-US" sz="500" dirty="0" smtClean="0"/>
              <a:t>DWC10</a:t>
            </a:r>
            <a:endParaRPr lang="en-US" sz="500" dirty="0"/>
          </a:p>
        </p:txBody>
      </p:sp>
      <p:cxnSp>
        <p:nvCxnSpPr>
          <p:cNvPr id="65" name="Elbow Connector 64"/>
          <p:cNvCxnSpPr>
            <a:stCxn id="41" idx="1"/>
            <a:endCxn id="13" idx="1"/>
          </p:cNvCxnSpPr>
          <p:nvPr/>
        </p:nvCxnSpPr>
        <p:spPr bwMode="auto">
          <a:xfrm rot="10800000">
            <a:off x="3401079" y="1774841"/>
            <a:ext cx="1101" cy="1457564"/>
          </a:xfrm>
          <a:prstGeom prst="bentConnector3">
            <a:avLst>
              <a:gd name="adj1" fmla="val 11173569"/>
            </a:avLst>
          </a:prstGeom>
          <a:solidFill>
            <a:schemeClr val="accent1"/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6" name="Straight Arrow Connector 65"/>
          <p:cNvCxnSpPr/>
          <p:nvPr/>
        </p:nvCxnSpPr>
        <p:spPr bwMode="auto">
          <a:xfrm>
            <a:off x="1519550" y="2630795"/>
            <a:ext cx="2517957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7" name="Rectangle 66"/>
          <p:cNvSpPr/>
          <p:nvPr/>
        </p:nvSpPr>
        <p:spPr bwMode="auto">
          <a:xfrm>
            <a:off x="4037507" y="2479014"/>
            <a:ext cx="364921" cy="29571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FPGA</a:t>
            </a:r>
            <a:endParaRPr kumimoji="0" lang="en-US" sz="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68" name="Elbow Connector 67"/>
          <p:cNvCxnSpPr>
            <a:stCxn id="67" idx="2"/>
            <a:endCxn id="41" idx="3"/>
          </p:cNvCxnSpPr>
          <p:nvPr/>
        </p:nvCxnSpPr>
        <p:spPr bwMode="auto">
          <a:xfrm rot="5400000">
            <a:off x="3666056" y="2678494"/>
            <a:ext cx="457673" cy="650150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9" name="Rectangle 68"/>
          <p:cNvSpPr/>
          <p:nvPr/>
        </p:nvSpPr>
        <p:spPr bwMode="auto">
          <a:xfrm>
            <a:off x="4037492" y="1002579"/>
            <a:ext cx="364921" cy="29571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FPGA</a:t>
            </a:r>
            <a:endParaRPr kumimoji="0" lang="en-US" sz="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70" name="Elbow Connector 69"/>
          <p:cNvCxnSpPr>
            <a:stCxn id="13" idx="3"/>
            <a:endCxn id="69" idx="2"/>
          </p:cNvCxnSpPr>
          <p:nvPr/>
        </p:nvCxnSpPr>
        <p:spPr bwMode="auto">
          <a:xfrm flipV="1">
            <a:off x="3568716" y="1298297"/>
            <a:ext cx="651236" cy="476544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9" name="TextBox 108"/>
          <p:cNvSpPr txBox="1"/>
          <p:nvPr/>
        </p:nvSpPr>
        <p:spPr>
          <a:xfrm>
            <a:off x="1040534" y="2463717"/>
            <a:ext cx="56778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2</a:t>
            </a:r>
            <a:r>
              <a:rPr lang="pl-PL" sz="800" dirty="0" smtClean="0"/>
              <a:t>x </a:t>
            </a:r>
            <a:r>
              <a:rPr lang="en-US" sz="800" dirty="0" smtClean="0"/>
              <a:t>RF in</a:t>
            </a:r>
            <a:endParaRPr lang="pl-PL" sz="800" dirty="0" smtClean="0"/>
          </a:p>
        </p:txBody>
      </p:sp>
      <p:sp>
        <p:nvSpPr>
          <p:cNvPr id="155" name="TextBox 154"/>
          <p:cNvSpPr txBox="1"/>
          <p:nvPr/>
        </p:nvSpPr>
        <p:spPr>
          <a:xfrm>
            <a:off x="1964347" y="2828433"/>
            <a:ext cx="4010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2x</a:t>
            </a:r>
            <a:endParaRPr lang="de-DE" dirty="0"/>
          </a:p>
        </p:txBody>
      </p:sp>
      <p:sp>
        <p:nvSpPr>
          <p:cNvPr id="156" name="Rectangle 155"/>
          <p:cNvSpPr/>
          <p:nvPr/>
        </p:nvSpPr>
        <p:spPr bwMode="auto">
          <a:xfrm>
            <a:off x="513468" y="761180"/>
            <a:ext cx="4530403" cy="4325713"/>
          </a:xfrm>
          <a:prstGeom prst="rect">
            <a:avLst/>
          </a:prstGeom>
          <a:noFill/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3" name="TextBox 242"/>
          <p:cNvSpPr txBox="1"/>
          <p:nvPr/>
        </p:nvSpPr>
        <p:spPr>
          <a:xfrm>
            <a:off x="3692969" y="1363880"/>
            <a:ext cx="4010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1x</a:t>
            </a:r>
            <a:endParaRPr lang="de-DE" dirty="0"/>
          </a:p>
        </p:txBody>
      </p:sp>
      <p:sp>
        <p:nvSpPr>
          <p:cNvPr id="244" name="TextBox 243"/>
          <p:cNvSpPr txBox="1"/>
          <p:nvPr/>
        </p:nvSpPr>
        <p:spPr>
          <a:xfrm>
            <a:off x="3704313" y="2791692"/>
            <a:ext cx="4010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2x</a:t>
            </a:r>
            <a:endParaRPr lang="de-DE" dirty="0"/>
          </a:p>
        </p:txBody>
      </p:sp>
      <p:sp>
        <p:nvSpPr>
          <p:cNvPr id="237" name="TextBox 236"/>
          <p:cNvSpPr txBox="1"/>
          <p:nvPr/>
        </p:nvSpPr>
        <p:spPr>
          <a:xfrm>
            <a:off x="578205" y="832037"/>
            <a:ext cx="6864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r>
              <a:rPr lang="en-US" dirty="0" smtClean="0"/>
              <a:t>x12</a:t>
            </a:r>
          </a:p>
          <a:p>
            <a:r>
              <a:rPr lang="en-US" dirty="0" smtClean="0"/>
              <a:t>Slot</a:t>
            </a:r>
          </a:p>
          <a:p>
            <a:r>
              <a:rPr lang="en-US" dirty="0" smtClean="0"/>
              <a:t>Crate</a:t>
            </a:r>
            <a:endParaRPr lang="de-DE" dirty="0"/>
          </a:p>
        </p:txBody>
      </p:sp>
      <p:sp>
        <p:nvSpPr>
          <p:cNvPr id="3" name="TextBox 2"/>
          <p:cNvSpPr txBox="1"/>
          <p:nvPr/>
        </p:nvSpPr>
        <p:spPr>
          <a:xfrm>
            <a:off x="6052518" y="3454630"/>
            <a:ext cx="22044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Courtesy by U. </a:t>
            </a:r>
            <a:r>
              <a:rPr lang="en-US" dirty="0" err="1" smtClean="0"/>
              <a:t>Mavric</a:t>
            </a:r>
            <a:endParaRPr lang="de-DE" dirty="0"/>
          </a:p>
        </p:txBody>
      </p:sp>
      <p:sp>
        <p:nvSpPr>
          <p:cNvPr id="220" name="TextBox 219"/>
          <p:cNvSpPr txBox="1"/>
          <p:nvPr/>
        </p:nvSpPr>
        <p:spPr>
          <a:xfrm>
            <a:off x="6057419" y="1039017"/>
            <a:ext cx="22701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Laser Synchronization</a:t>
            </a:r>
            <a:endParaRPr lang="en-US" dirty="0"/>
          </a:p>
        </p:txBody>
      </p:sp>
      <p:pic>
        <p:nvPicPr>
          <p:cNvPr id="221" name="Picture 3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8383" y="1387047"/>
            <a:ext cx="3252721" cy="205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22" name="Group 321"/>
          <p:cNvGrpSpPr/>
          <p:nvPr/>
        </p:nvGrpSpPr>
        <p:grpSpPr>
          <a:xfrm>
            <a:off x="1608094" y="779764"/>
            <a:ext cx="1637811" cy="1418486"/>
            <a:chOff x="2903488" y="852488"/>
            <a:chExt cx="5018087" cy="3943350"/>
          </a:xfrm>
        </p:grpSpPr>
        <p:sp>
          <p:nvSpPr>
            <p:cNvPr id="323" name="Rectangle 1040"/>
            <p:cNvSpPr>
              <a:spLocks noChangeArrowheads="1"/>
            </p:cNvSpPr>
            <p:nvPr/>
          </p:nvSpPr>
          <p:spPr bwMode="auto">
            <a:xfrm>
              <a:off x="3417838" y="1162050"/>
              <a:ext cx="3760787" cy="3373438"/>
            </a:xfrm>
            <a:prstGeom prst="rect">
              <a:avLst/>
            </a:prstGeom>
            <a:solidFill>
              <a:srgbClr val="33996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l-PL" sz="500" dirty="0">
                <a:latin typeface="Calibri" pitchFamily="34" charset="0"/>
              </a:endParaRPr>
            </a:p>
          </p:txBody>
        </p:sp>
        <p:sp>
          <p:nvSpPr>
            <p:cNvPr id="324" name="Rectangle 1044"/>
            <p:cNvSpPr>
              <a:spLocks noChangeArrowheads="1"/>
            </p:cNvSpPr>
            <p:nvPr/>
          </p:nvSpPr>
          <p:spPr bwMode="auto">
            <a:xfrm>
              <a:off x="6141988" y="1184275"/>
              <a:ext cx="1389062" cy="1474788"/>
            </a:xfrm>
            <a:prstGeom prst="rect">
              <a:avLst/>
            </a:prstGeom>
            <a:solidFill>
              <a:srgbClr val="33996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l-PL" sz="500">
                <a:latin typeface="Calibri" pitchFamily="34" charset="0"/>
              </a:endParaRPr>
            </a:p>
          </p:txBody>
        </p:sp>
        <p:sp>
          <p:nvSpPr>
            <p:cNvPr id="325" name="Rectangle 1050"/>
            <p:cNvSpPr>
              <a:spLocks noChangeArrowheads="1"/>
            </p:cNvSpPr>
            <p:nvPr/>
          </p:nvSpPr>
          <p:spPr bwMode="auto">
            <a:xfrm>
              <a:off x="7411988" y="1244600"/>
              <a:ext cx="509587" cy="120650"/>
            </a:xfrm>
            <a:prstGeom prst="rect">
              <a:avLst/>
            </a:prstGeom>
            <a:gradFill rotWithShape="0">
              <a:gsLst>
                <a:gs pos="0">
                  <a:srgbClr val="969696"/>
                </a:gs>
                <a:gs pos="50000">
                  <a:schemeClr val="bg1"/>
                </a:gs>
                <a:gs pos="100000">
                  <a:srgbClr val="969696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defTabSz="49775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500">
                <a:latin typeface="+mn-lt"/>
                <a:cs typeface="+mn-cs"/>
              </a:endParaRPr>
            </a:p>
          </p:txBody>
        </p:sp>
        <p:graphicFrame>
          <p:nvGraphicFramePr>
            <p:cNvPr id="326" name="Object 3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31261759"/>
                </p:ext>
              </p:extLst>
            </p:nvPr>
          </p:nvGraphicFramePr>
          <p:xfrm>
            <a:off x="7183388" y="1408113"/>
            <a:ext cx="631825" cy="11461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38" name="Image" r:id="rId15" imgW="1203894" imgH="2011287" progId="">
                    <p:embed/>
                  </p:oleObj>
                </mc:Choice>
                <mc:Fallback>
                  <p:oleObj name="Image" r:id="rId15" imgW="1203894" imgH="2011287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83388" y="1408113"/>
                          <a:ext cx="631825" cy="11461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8099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27" name="Object 4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38289589"/>
                </p:ext>
              </p:extLst>
            </p:nvPr>
          </p:nvGraphicFramePr>
          <p:xfrm>
            <a:off x="7218313" y="1208088"/>
            <a:ext cx="460375" cy="188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39" name="Image" r:id="rId16" imgW="741640" imgH="279345" progId="">
                    <p:embed/>
                  </p:oleObj>
                </mc:Choice>
                <mc:Fallback>
                  <p:oleObj name="Image" r:id="rId16" imgW="741640" imgH="279345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18313" y="1208088"/>
                          <a:ext cx="460375" cy="1889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8099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328" name="Group 1068"/>
            <p:cNvGrpSpPr>
              <a:grpSpLocks/>
            </p:cNvGrpSpPr>
            <p:nvPr/>
          </p:nvGrpSpPr>
          <p:grpSpPr bwMode="auto">
            <a:xfrm>
              <a:off x="2903488" y="1103313"/>
              <a:ext cx="347662" cy="222250"/>
              <a:chOff x="704" y="1228"/>
              <a:chExt cx="204" cy="120"/>
            </a:xfrm>
          </p:grpSpPr>
          <p:sp>
            <p:nvSpPr>
              <p:cNvPr id="331" name="AutoShape 1065"/>
              <p:cNvSpPr>
                <a:spLocks noChangeArrowheads="1"/>
              </p:cNvSpPr>
              <p:nvPr/>
            </p:nvSpPr>
            <p:spPr bwMode="auto">
              <a:xfrm rot="5400000">
                <a:off x="737" y="1195"/>
                <a:ext cx="120" cy="185"/>
              </a:xfrm>
              <a:prstGeom prst="triangle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l-PL" sz="500">
                  <a:latin typeface="Calibri" pitchFamily="34" charset="0"/>
                </a:endParaRPr>
              </a:p>
            </p:txBody>
          </p:sp>
          <p:sp>
            <p:nvSpPr>
              <p:cNvPr id="332" name="Rectangle 1066"/>
              <p:cNvSpPr>
                <a:spLocks noChangeArrowheads="1"/>
              </p:cNvSpPr>
              <p:nvPr/>
            </p:nvSpPr>
            <p:spPr bwMode="auto">
              <a:xfrm>
                <a:off x="758" y="1264"/>
                <a:ext cx="150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l-PL" sz="500">
                  <a:latin typeface="Calibri" pitchFamily="34" charset="0"/>
                </a:endParaRPr>
              </a:p>
            </p:txBody>
          </p:sp>
        </p:grpSp>
        <p:sp>
          <p:nvSpPr>
            <p:cNvPr id="329" name="Rectangle 1070"/>
            <p:cNvSpPr>
              <a:spLocks noChangeArrowheads="1"/>
            </p:cNvSpPr>
            <p:nvPr/>
          </p:nvSpPr>
          <p:spPr bwMode="auto">
            <a:xfrm>
              <a:off x="3178125" y="4370388"/>
              <a:ext cx="79375" cy="87312"/>
            </a:xfrm>
            <a:prstGeom prst="rect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l-PL" sz="500">
                <a:latin typeface="Calibri" pitchFamily="34" charset="0"/>
              </a:endParaRPr>
            </a:p>
          </p:txBody>
        </p:sp>
        <p:sp>
          <p:nvSpPr>
            <p:cNvPr id="330" name="Rectangle 1046"/>
            <p:cNvSpPr>
              <a:spLocks noChangeArrowheads="1"/>
            </p:cNvSpPr>
            <p:nvPr/>
          </p:nvSpPr>
          <p:spPr bwMode="auto">
            <a:xfrm>
              <a:off x="3257500" y="852488"/>
              <a:ext cx="165100" cy="3943350"/>
            </a:xfrm>
            <a:prstGeom prst="rect">
              <a:avLst/>
            </a:prstGeom>
            <a:gradFill rotWithShape="0">
              <a:gsLst>
                <a:gs pos="0">
                  <a:srgbClr val="B2B2B2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l-PL" sz="500">
                <a:latin typeface="Calibri" pitchFamily="34" charset="0"/>
              </a:endParaRPr>
            </a:p>
          </p:txBody>
        </p:sp>
      </p:grpSp>
      <p:sp>
        <p:nvSpPr>
          <p:cNvPr id="333" name="TextBox 332"/>
          <p:cNvSpPr txBox="1"/>
          <p:nvPr/>
        </p:nvSpPr>
        <p:spPr>
          <a:xfrm>
            <a:off x="1995484" y="1903928"/>
            <a:ext cx="565698" cy="1748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500" dirty="0" smtClean="0"/>
              <a:t>DRTM-PZT4</a:t>
            </a:r>
            <a:endParaRPr lang="en-US" sz="500" dirty="0"/>
          </a:p>
        </p:txBody>
      </p:sp>
      <p:sp>
        <p:nvSpPr>
          <p:cNvPr id="334" name="Isosceles Triangle 333"/>
          <p:cNvSpPr/>
          <p:nvPr/>
        </p:nvSpPr>
        <p:spPr bwMode="auto">
          <a:xfrm rot="16200000">
            <a:off x="2234338" y="1017776"/>
            <a:ext cx="312919" cy="310376"/>
          </a:xfrm>
          <a:prstGeom prst="triangl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5" name="TextBox 334"/>
          <p:cNvSpPr txBox="1"/>
          <p:nvPr/>
        </p:nvSpPr>
        <p:spPr>
          <a:xfrm>
            <a:off x="2235363" y="1089931"/>
            <a:ext cx="324586" cy="1748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500" dirty="0" smtClean="0"/>
              <a:t>PZD</a:t>
            </a:r>
            <a:endParaRPr lang="en-US" sz="500" dirty="0"/>
          </a:p>
        </p:txBody>
      </p:sp>
      <p:cxnSp>
        <p:nvCxnSpPr>
          <p:cNvPr id="336" name="Straight Arrow Connector 335"/>
          <p:cNvCxnSpPr>
            <a:stCxn id="334" idx="0"/>
          </p:cNvCxnSpPr>
          <p:nvPr/>
        </p:nvCxnSpPr>
        <p:spPr bwMode="auto">
          <a:xfrm flipH="1">
            <a:off x="1550687" y="1172965"/>
            <a:ext cx="684923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7" name="TextBox 336"/>
          <p:cNvSpPr txBox="1"/>
          <p:nvPr/>
        </p:nvSpPr>
        <p:spPr>
          <a:xfrm>
            <a:off x="1079291" y="1076007"/>
            <a:ext cx="55496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1</a:t>
            </a:r>
            <a:r>
              <a:rPr lang="pl-PL" sz="800" dirty="0" smtClean="0"/>
              <a:t>x </a:t>
            </a:r>
            <a:r>
              <a:rPr lang="pl-PL" sz="800" dirty="0" smtClean="0"/>
              <a:t>V</a:t>
            </a:r>
            <a:r>
              <a:rPr lang="pl-PL" sz="800" baseline="-25000" dirty="0" smtClean="0"/>
              <a:t>piezo</a:t>
            </a:r>
            <a:endParaRPr lang="en-US" sz="800" baseline="-25000" dirty="0"/>
          </a:p>
        </p:txBody>
      </p:sp>
      <p:cxnSp>
        <p:nvCxnSpPr>
          <p:cNvPr id="338" name="Straight Connector 337"/>
          <p:cNvCxnSpPr/>
          <p:nvPr/>
        </p:nvCxnSpPr>
        <p:spPr bwMode="auto">
          <a:xfrm flipH="1">
            <a:off x="2537351" y="1168969"/>
            <a:ext cx="1508680" cy="957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9" name="TextBox 338"/>
          <p:cNvSpPr txBox="1"/>
          <p:nvPr/>
        </p:nvSpPr>
        <p:spPr>
          <a:xfrm>
            <a:off x="2078692" y="1377150"/>
            <a:ext cx="4010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2x</a:t>
            </a:r>
            <a:endParaRPr lang="de-DE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5176064"/>
              </p:ext>
            </p:extLst>
          </p:nvPr>
        </p:nvGraphicFramePr>
        <p:xfrm>
          <a:off x="1649811" y="3811265"/>
          <a:ext cx="1344613" cy="1106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0" r:id="rId17" imgW="8140186" imgH="6693981" progId="Visio.Drawing.11">
                  <p:embed/>
                </p:oleObj>
              </mc:Choice>
              <mc:Fallback>
                <p:oleObj r:id="rId17" imgW="8140186" imgH="6693981" progId="Visio.Drawing.11">
                  <p:embed/>
                  <p:pic>
                    <p:nvPicPr>
                      <p:cNvPr id="0" name="Object 2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9811" y="3811265"/>
                        <a:ext cx="1344613" cy="1106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1906898" y="4065840"/>
            <a:ext cx="4010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1x</a:t>
            </a:r>
            <a:endParaRPr lang="de-DE" dirty="0"/>
          </a:p>
        </p:txBody>
      </p:sp>
      <p:sp>
        <p:nvSpPr>
          <p:cNvPr id="24" name="TextBox 23"/>
          <p:cNvSpPr txBox="1"/>
          <p:nvPr/>
        </p:nvSpPr>
        <p:spPr>
          <a:xfrm>
            <a:off x="2744094" y="1905862"/>
            <a:ext cx="12442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Redundant </a:t>
            </a:r>
          </a:p>
          <a:p>
            <a:r>
              <a:rPr lang="en-US" dirty="0" smtClean="0"/>
              <a:t>solution</a:t>
            </a:r>
            <a:endParaRPr lang="de-DE" dirty="0"/>
          </a:p>
        </p:txBody>
      </p:sp>
      <p:sp>
        <p:nvSpPr>
          <p:cNvPr id="25" name="TextBox 24"/>
          <p:cNvSpPr txBox="1"/>
          <p:nvPr/>
        </p:nvSpPr>
        <p:spPr>
          <a:xfrm>
            <a:off x="45397" y="5257800"/>
            <a:ext cx="90554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Before connecting your AMCs with serial links over the AMC backplane study its </a:t>
            </a:r>
            <a:r>
              <a:rPr lang="en-US" dirty="0" err="1" smtClean="0">
                <a:solidFill>
                  <a:srgbClr val="FF0000"/>
                </a:solidFill>
              </a:rPr>
              <a:t>show_fruinfo</a:t>
            </a:r>
            <a:r>
              <a:rPr lang="en-US" dirty="0" smtClean="0">
                <a:solidFill>
                  <a:srgbClr val="FF0000"/>
                </a:solidFill>
              </a:rPr>
              <a:t> 253</a:t>
            </a:r>
            <a:endParaRPr lang="de-D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91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Applications (many more)</a:t>
            </a:r>
            <a:endParaRPr lang="de-DE" dirty="0"/>
          </a:p>
        </p:txBody>
      </p:sp>
      <p:sp>
        <p:nvSpPr>
          <p:cNvPr id="22" name="Content Placeholder 2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bERLinPro</a:t>
            </a:r>
            <a:r>
              <a:rPr lang="en-US" dirty="0" smtClean="0"/>
              <a:t> at HZB</a:t>
            </a:r>
          </a:p>
          <a:p>
            <a:r>
              <a:rPr lang="en-US" dirty="0" smtClean="0"/>
              <a:t>TARLA in Ankara</a:t>
            </a:r>
          </a:p>
          <a:p>
            <a:r>
              <a:rPr lang="en-US" dirty="0" smtClean="0"/>
              <a:t>ESS?</a:t>
            </a:r>
            <a:endParaRPr lang="de-DE" dirty="0"/>
          </a:p>
        </p:txBody>
      </p:sp>
      <p:pic>
        <p:nvPicPr>
          <p:cNvPr id="88" name="Picture 8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684" y="2866952"/>
            <a:ext cx="6062091" cy="3025847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9274" y="866274"/>
            <a:ext cx="3185502" cy="1911301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4617731" y="5892799"/>
            <a:ext cx="2541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Courtesy by P. Echeverria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1554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 for Attention</a:t>
            </a:r>
            <a:endParaRPr lang="de-DE" dirty="0"/>
          </a:p>
        </p:txBody>
      </p:sp>
      <p:pic>
        <p:nvPicPr>
          <p:cNvPr id="5" name="Picture 4" descr="IMG_028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876301"/>
            <a:ext cx="6705600" cy="52673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893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17.pn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81" b="94269" l="873" r="96859">
                        <a14:foregroundMark x1="21640" y1="64625" x2="21640" y2="64625"/>
                        <a14:foregroundMark x1="63525" y1="74111" x2="63525" y2="74111"/>
                        <a14:foregroundMark x1="82723" y1="76087" x2="82723" y2="76087"/>
                        <a14:foregroundMark x1="75393" y1="75494" x2="75393" y2="75494"/>
                        <a14:foregroundMark x1="75393" y1="86166" x2="75393" y2="86166"/>
                        <a14:foregroundMark x1="76963" y1="94664" x2="76963" y2="94664"/>
                        <a14:foregroundMark x1="57941" y1="82016" x2="57941" y2="82016"/>
                        <a14:foregroundMark x1="95113" y1="87154" x2="95113" y2="87154"/>
                        <a14:foregroundMark x1="96859" y1="88538" x2="96859" y2="88538"/>
                        <a14:foregroundMark x1="97033" y1="86561" x2="97033" y2="86561"/>
                        <a14:foregroundMark x1="5061" y1="67984" x2="5061" y2="67984"/>
                        <a14:foregroundMark x1="53578" y1="4941" x2="53578" y2="4941"/>
                        <a14:foregroundMark x1="69634" y1="17787" x2="69634" y2="17787"/>
                        <a14:foregroundMark x1="74346" y1="16996" x2="74346" y2="16996"/>
                        <a14:foregroundMark x1="84468" y1="17787" x2="84468" y2="17787"/>
                        <a14:foregroundMark x1="88656" y1="17984" x2="88656" y2="17984"/>
                        <a14:foregroundMark x1="77138" y1="19368" x2="77138" y2="19368"/>
                        <a14:foregroundMark x1="70681" y1="14427" x2="70681" y2="14427"/>
                        <a14:foregroundMark x1="79232" y1="15217" x2="79232" y2="15217"/>
                        <a14:foregroundMark x1="81850" y1="15217" x2="81850" y2="15217"/>
                        <a14:foregroundMark x1="86911" y1="15810" x2="86911" y2="15810"/>
                        <a14:foregroundMark x1="89529" y1="15810" x2="89529" y2="15810"/>
                        <a14:foregroundMark x1="68412" y1="12253" x2="68412" y2="12253"/>
                        <a14:foregroundMark x1="76963" y1="15415" x2="76963" y2="15415"/>
                        <a14:foregroundMark x1="72600" y1="13241" x2="72600" y2="13241"/>
                        <a14:foregroundMark x1="69634" y1="11858" x2="69634" y2="11858"/>
                        <a14:foregroundMark x1="72251" y1="42490" x2="72251" y2="42490"/>
                        <a14:foregroundMark x1="71379" y1="44071" x2="71379" y2="44071"/>
                        <a14:foregroundMark x1="73647" y1="28854" x2="73647" y2="28854"/>
                        <a14:foregroundMark x1="74869" y1="25296" x2="74869" y2="25296"/>
                        <a14:foregroundMark x1="873" y1="64032" x2="873" y2="64032"/>
                        <a14:foregroundMark x1="89529" y1="77470" x2="89529" y2="77470"/>
                        <a14:foregroundMark x1="93543" y1="79447" x2="93543" y2="79447"/>
                        <a14:foregroundMark x1="93019" y1="77075" x2="93019" y2="77075"/>
                        <a14:foregroundMark x1="92670" y1="83004" x2="92670" y2="83004"/>
                        <a14:foregroundMark x1="87784" y1="81028" x2="87784" y2="81028"/>
                        <a14:foregroundMark x1="72251" y1="75494" x2="72251" y2="75494"/>
                        <a14:foregroundMark x1="67888" y1="73913" x2="67888" y2="73913"/>
                        <a14:foregroundMark x1="63700" y1="71542" x2="63700" y2="71542"/>
                        <a14:foregroundMark x1="80454" y1="79447" x2="80454" y2="79447"/>
                        <a14:foregroundMark x1="80105" y1="75889" x2="80105" y2="75889"/>
                        <a14:foregroundMark x1="76091" y1="74111" x2="76091" y2="74111"/>
                        <a14:foregroundMark x1="41187" y1="1581" x2="41187" y2="1581"/>
                        <a14:foregroundMark x1="45026" y1="1779" x2="45026" y2="1779"/>
                        <a14:foregroundMark x1="2269" y1="68577" x2="2269" y2="6857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18831" y="2939741"/>
            <a:ext cx="3258219" cy="2919443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 smtClean="0"/>
          </a:p>
          <a:p>
            <a:r>
              <a:rPr lang="en-US" dirty="0" smtClean="0"/>
              <a:t>Hardware</a:t>
            </a:r>
          </a:p>
          <a:p>
            <a:r>
              <a:rPr lang="en-US" dirty="0" smtClean="0"/>
              <a:t>Firmware</a:t>
            </a:r>
          </a:p>
          <a:p>
            <a:r>
              <a:rPr lang="en-US" dirty="0" smtClean="0"/>
              <a:t>Software</a:t>
            </a:r>
          </a:p>
          <a:p>
            <a:r>
              <a:rPr lang="en-US" dirty="0" smtClean="0"/>
              <a:t>Results</a:t>
            </a:r>
            <a:endParaRPr lang="en-US" dirty="0" smtClean="0"/>
          </a:p>
          <a:p>
            <a:r>
              <a:rPr lang="en-US" dirty="0" smtClean="0"/>
              <a:t>Possible applications</a:t>
            </a:r>
            <a:endParaRPr lang="de-D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534" y="730566"/>
            <a:ext cx="3721100" cy="2670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urved Right Arrow 4"/>
          <p:cNvSpPr/>
          <p:nvPr/>
        </p:nvSpPr>
        <p:spPr bwMode="auto">
          <a:xfrm rot="13789951" flipH="1">
            <a:off x="6010954" y="2364301"/>
            <a:ext cx="518371" cy="1150880"/>
          </a:xfrm>
          <a:prstGeom prst="curved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9" name="Picture 8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17" t="14833" r="23759" b="49043"/>
          <a:stretch/>
        </p:blipFill>
        <p:spPr bwMode="auto">
          <a:xfrm rot="20030888">
            <a:off x="2091692" y="4238138"/>
            <a:ext cx="1611327" cy="6803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Curved Right Arrow 9"/>
          <p:cNvSpPr/>
          <p:nvPr/>
        </p:nvSpPr>
        <p:spPr bwMode="auto">
          <a:xfrm rot="15439761" flipH="1">
            <a:off x="3705236" y="3433633"/>
            <a:ext cx="518371" cy="1150880"/>
          </a:xfrm>
          <a:prstGeom prst="curved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37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575" y="977900"/>
            <a:ext cx="8520113" cy="5060950"/>
          </a:xfrm>
        </p:spPr>
        <p:txBody>
          <a:bodyPr/>
          <a:lstStyle/>
          <a:p>
            <a:r>
              <a:rPr lang="en-US" dirty="0" smtClean="0"/>
              <a:t>DESY introduced an RF-Backplane for MicroTCA.4 Crates</a:t>
            </a:r>
          </a:p>
          <a:p>
            <a:pPr lvl="1"/>
            <a:r>
              <a:rPr lang="en-US" dirty="0" smtClean="0"/>
              <a:t>The RF-Backplane is located behind the AMC backplane of the MicroTCA.4 Crate.</a:t>
            </a:r>
          </a:p>
          <a:p>
            <a:pPr lvl="1"/>
            <a:r>
              <a:rPr lang="en-US" dirty="0" smtClean="0"/>
              <a:t>Three types of RTMs used: µRTMs with only a Zone-3 connection to the front AMCs, </a:t>
            </a:r>
            <a:r>
              <a:rPr lang="en-US" dirty="0"/>
              <a:t>µ</a:t>
            </a:r>
            <a:r>
              <a:rPr lang="en-US" dirty="0" smtClean="0"/>
              <a:t>RTMs with a connector to the RF-Backplane and optionally a Zone-3 connection to the front AMCs and extended RTMs</a:t>
            </a:r>
          </a:p>
          <a:p>
            <a:r>
              <a:rPr lang="en-US" dirty="0" err="1" smtClean="0"/>
              <a:t>eRTMs</a:t>
            </a:r>
            <a:r>
              <a:rPr lang="en-US" dirty="0" smtClean="0"/>
              <a:t> are not covered by MicroTCA.4 Specification, a standard Power Modules does not provide power to them</a:t>
            </a:r>
          </a:p>
          <a:p>
            <a:r>
              <a:rPr lang="en-US" dirty="0"/>
              <a:t>µ</a:t>
            </a:r>
            <a:r>
              <a:rPr lang="en-US" dirty="0" smtClean="0"/>
              <a:t>RTMs used together with the RF-Backplane might be powered from the RF-Backplane instead of corresponding to a given AMC board</a:t>
            </a:r>
          </a:p>
          <a:p>
            <a:r>
              <a:rPr lang="en-US" dirty="0" smtClean="0"/>
              <a:t>In many cased sensitive analog signal conditioning elements are installed on RTMs and there is a need to provide clean power supply to these RTMs</a:t>
            </a:r>
          </a:p>
          <a:p>
            <a:r>
              <a:rPr lang="en-US" dirty="0" smtClean="0"/>
              <a:t>For specific applications there is a need to deliver high voltage, high current power supply which is not covered by MicroTCA.4 Specification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8290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75"/>
          <a:stretch/>
        </p:blipFill>
        <p:spPr bwMode="auto">
          <a:xfrm rot="10800000">
            <a:off x="76200" y="969012"/>
            <a:ext cx="8943699" cy="2979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 (RF-Backplane)</a:t>
            </a:r>
            <a:endParaRPr lang="de-DE" dirty="0"/>
          </a:p>
        </p:txBody>
      </p:sp>
      <p:cxnSp>
        <p:nvCxnSpPr>
          <p:cNvPr id="7" name="Gerade Verbindung mit Pfeil 12"/>
          <p:cNvCxnSpPr/>
          <p:nvPr/>
        </p:nvCxnSpPr>
        <p:spPr>
          <a:xfrm flipV="1">
            <a:off x="7535386" y="3543771"/>
            <a:ext cx="720080" cy="810090"/>
          </a:xfrm>
          <a:prstGeom prst="straightConnector1">
            <a:avLst/>
          </a:prstGeom>
          <a:ln>
            <a:solidFill>
              <a:srgbClr val="00CC9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mit Pfeil 133"/>
          <p:cNvCxnSpPr/>
          <p:nvPr/>
        </p:nvCxnSpPr>
        <p:spPr>
          <a:xfrm flipV="1">
            <a:off x="7984933" y="3543771"/>
            <a:ext cx="772711" cy="935813"/>
          </a:xfrm>
          <a:prstGeom prst="straightConnector1">
            <a:avLst/>
          </a:prstGeom>
          <a:ln>
            <a:solidFill>
              <a:srgbClr val="00CC9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feld 13"/>
          <p:cNvSpPr txBox="1"/>
          <p:nvPr/>
        </p:nvSpPr>
        <p:spPr>
          <a:xfrm>
            <a:off x="6597907" y="4155985"/>
            <a:ext cx="1095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4492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defTabSz="4492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defTabSz="4492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defTabSz="4492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de-DE" dirty="0" err="1" smtClean="0"/>
              <a:t>Rear</a:t>
            </a:r>
            <a:r>
              <a:rPr lang="de-DE" dirty="0" smtClean="0"/>
              <a:t> PM</a:t>
            </a:r>
            <a:endParaRPr lang="de-DE" dirty="0"/>
          </a:p>
        </p:txBody>
      </p:sp>
      <p:sp>
        <p:nvSpPr>
          <p:cNvPr id="10" name="Textfeld 142"/>
          <p:cNvSpPr txBox="1"/>
          <p:nvPr/>
        </p:nvSpPr>
        <p:spPr>
          <a:xfrm>
            <a:off x="7059868" y="4366220"/>
            <a:ext cx="1095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4492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defTabSz="4492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defTabSz="4492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defTabSz="4492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de-DE" dirty="0" err="1" smtClean="0"/>
              <a:t>Rear</a:t>
            </a:r>
            <a:r>
              <a:rPr lang="de-DE" dirty="0" smtClean="0"/>
              <a:t> PM</a:t>
            </a:r>
            <a:endParaRPr lang="de-DE" dirty="0"/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9" name="TextBox 18"/>
          <p:cNvSpPr txBox="1"/>
          <p:nvPr/>
        </p:nvSpPr>
        <p:spPr>
          <a:xfrm>
            <a:off x="76200" y="4050675"/>
            <a:ext cx="27542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Courtesy by H. </a:t>
            </a:r>
            <a:r>
              <a:rPr lang="en-US" dirty="0" err="1" smtClean="0"/>
              <a:t>Lauftkoetter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9895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 (Example Setup)</a:t>
            </a:r>
            <a:endParaRPr lang="de-DE" dirty="0"/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3797820"/>
              </p:ext>
            </p:extLst>
          </p:nvPr>
        </p:nvGraphicFramePr>
        <p:xfrm>
          <a:off x="78458" y="841453"/>
          <a:ext cx="9036967" cy="47118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6" r:id="rId3" imgW="8981333" imgH="4687580" progId="Visio.Drawing.11">
                  <p:embed/>
                </p:oleObj>
              </mc:Choice>
              <mc:Fallback>
                <p:oleObj r:id="rId3" imgW="8981333" imgH="468758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58" y="841453"/>
                        <a:ext cx="9036967" cy="471188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Curved Right Arrow 16"/>
          <p:cNvSpPr/>
          <p:nvPr/>
        </p:nvSpPr>
        <p:spPr bwMode="auto">
          <a:xfrm rot="16200000">
            <a:off x="3745230" y="2526030"/>
            <a:ext cx="716280" cy="2385060"/>
          </a:xfrm>
          <a:prstGeom prst="curved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624531" y="4090303"/>
            <a:ext cx="9092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+/-100V</a:t>
            </a:r>
            <a:endParaRPr lang="de-DE" dirty="0"/>
          </a:p>
        </p:txBody>
      </p:sp>
      <p:sp>
        <p:nvSpPr>
          <p:cNvPr id="19" name="TextBox 18"/>
          <p:cNvSpPr txBox="1"/>
          <p:nvPr/>
        </p:nvSpPr>
        <p:spPr>
          <a:xfrm>
            <a:off x="266700" y="4713506"/>
            <a:ext cx="27542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Courtesy by H. </a:t>
            </a:r>
            <a:r>
              <a:rPr lang="en-US" dirty="0" err="1" smtClean="0"/>
              <a:t>Lauftkoetter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08248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 (NAT RTM Power Supply Carrier)</a:t>
            </a:r>
            <a:endParaRPr lang="de-DE" dirty="0"/>
          </a:p>
        </p:txBody>
      </p:sp>
      <p:sp>
        <p:nvSpPr>
          <p:cNvPr id="3" name="Rectangle 2"/>
          <p:cNvSpPr/>
          <p:nvPr/>
        </p:nvSpPr>
        <p:spPr>
          <a:xfrm>
            <a:off x="257175" y="914400"/>
            <a:ext cx="28194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High </a:t>
            </a:r>
            <a:r>
              <a:rPr lang="en-US" dirty="0"/>
              <a:t>quality ±VV for </a:t>
            </a:r>
            <a:r>
              <a:rPr lang="en-US" dirty="0" smtClean="0"/>
              <a:t>µRTMs</a:t>
            </a:r>
            <a:r>
              <a:rPr lang="en-US" dirty="0"/>
              <a:t>, adjustable 5-12V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+</a:t>
            </a:r>
            <a:r>
              <a:rPr lang="en-US" dirty="0" smtClean="0"/>
              <a:t>12V PP, </a:t>
            </a:r>
            <a:r>
              <a:rPr lang="en-US" dirty="0"/>
              <a:t>+</a:t>
            </a:r>
            <a:r>
              <a:rPr lang="en-US" dirty="0" smtClean="0"/>
              <a:t>3.3V MP </a:t>
            </a:r>
            <a:r>
              <a:rPr lang="en-US" dirty="0"/>
              <a:t>for </a:t>
            </a:r>
            <a:r>
              <a:rPr lang="en-US" dirty="0" err="1"/>
              <a:t>eRTMs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Contention protection against standard PMs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Modular design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Optional </a:t>
            </a:r>
            <a:r>
              <a:rPr lang="en-US" dirty="0" smtClean="0"/>
              <a:t>±100V </a:t>
            </a:r>
            <a:r>
              <a:rPr lang="en-US" dirty="0"/>
              <a:t>output at front panel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AC frontend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2382168"/>
              </p:ext>
            </p:extLst>
          </p:nvPr>
        </p:nvGraphicFramePr>
        <p:xfrm>
          <a:off x="2895600" y="704850"/>
          <a:ext cx="6115050" cy="502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4" r:id="rId3" imgW="8140186" imgH="6693981" progId="Visio.Drawing.11">
                  <p:embed/>
                </p:oleObj>
              </mc:Choice>
              <mc:Fallback>
                <p:oleObj r:id="rId3" imgW="8140186" imgH="6693981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704850"/>
                        <a:ext cx="6115050" cy="5029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194860" y="5829300"/>
            <a:ext cx="27542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Courtesy by H. </a:t>
            </a:r>
            <a:r>
              <a:rPr lang="en-US" dirty="0" err="1" smtClean="0"/>
              <a:t>Lauftkoetter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9018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 (High Voltage Power Module)</a:t>
            </a:r>
            <a:endParaRPr lang="de-DE" dirty="0"/>
          </a:p>
        </p:txBody>
      </p:sp>
      <p:sp>
        <p:nvSpPr>
          <p:cNvPr id="3" name="Rectangle 2"/>
          <p:cNvSpPr/>
          <p:nvPr/>
        </p:nvSpPr>
        <p:spPr>
          <a:xfrm>
            <a:off x="57150" y="752155"/>
            <a:ext cx="368617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Accept </a:t>
            </a:r>
            <a:r>
              <a:rPr lang="en-US" dirty="0"/>
              <a:t>low voltage input (up to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+48 </a:t>
            </a:r>
            <a:r>
              <a:rPr lang="en-US" dirty="0"/>
              <a:t>VDC) and deliver stable, high voltage </a:t>
            </a:r>
            <a:r>
              <a:rPr lang="en-US" dirty="0" smtClean="0"/>
              <a:t>(</a:t>
            </a:r>
            <a:r>
              <a:rPr lang="en-US" dirty="0"/>
              <a:t>up to </a:t>
            </a:r>
            <a:r>
              <a:rPr lang="en-US" dirty="0" smtClean="0"/>
              <a:t>±100 </a:t>
            </a:r>
            <a:r>
              <a:rPr lang="en-US" dirty="0"/>
              <a:t>VDC – bipolar or unipolar</a:t>
            </a:r>
            <a:r>
              <a:rPr lang="en-US" dirty="0" smtClean="0"/>
              <a:t>) and high current (up to 500 mA) outputs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PMBus</a:t>
            </a:r>
            <a:r>
              <a:rPr lang="en-US" dirty="0" smtClean="0"/>
              <a:t> standard communication bus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Temperature, output voltage, current and power sensors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Allow </a:t>
            </a:r>
            <a:r>
              <a:rPr lang="en-US" dirty="0"/>
              <a:t>supplying up to </a:t>
            </a:r>
            <a:r>
              <a:rPr lang="en-US" dirty="0" smtClean="0"/>
              <a:t>4x </a:t>
            </a:r>
            <a:r>
              <a:rPr lang="en-US" dirty="0"/>
              <a:t>RTM </a:t>
            </a:r>
            <a:r>
              <a:rPr lang="en-US" dirty="0" smtClean="0"/>
              <a:t>cards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</a:t>
            </a:r>
            <a:r>
              <a:rPr lang="en-US" dirty="0" smtClean="0"/>
              <a:t>igh </a:t>
            </a:r>
            <a:r>
              <a:rPr lang="en-US" dirty="0"/>
              <a:t>voltage output </a:t>
            </a:r>
            <a:r>
              <a:rPr lang="en-US" dirty="0" smtClean="0"/>
              <a:t>indicated </a:t>
            </a:r>
            <a:r>
              <a:rPr lang="en-US" dirty="0"/>
              <a:t>by front panel </a:t>
            </a:r>
            <a:r>
              <a:rPr lang="en-US" dirty="0" smtClean="0"/>
              <a:t>LEDs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</a:t>
            </a:r>
            <a:r>
              <a:rPr lang="en-US" dirty="0" smtClean="0"/>
              <a:t>uilt </a:t>
            </a:r>
            <a:r>
              <a:rPr lang="en-US" dirty="0"/>
              <a:t>in: short circuit protection, input </a:t>
            </a:r>
            <a:r>
              <a:rPr lang="en-US" dirty="0" smtClean="0"/>
              <a:t>filter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</a:t>
            </a:r>
            <a:r>
              <a:rPr lang="en-US" dirty="0" smtClean="0"/>
              <a:t>nputs/outputs </a:t>
            </a:r>
            <a:r>
              <a:rPr lang="en-US" dirty="0"/>
              <a:t>isolated with possible line, load </a:t>
            </a:r>
            <a:r>
              <a:rPr lang="en-US" dirty="0" smtClean="0"/>
              <a:t>regulation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</a:t>
            </a:r>
            <a:r>
              <a:rPr lang="en-US" dirty="0" smtClean="0"/>
              <a:t>losed </a:t>
            </a:r>
            <a:r>
              <a:rPr lang="en-US" dirty="0"/>
              <a:t>inside housing </a:t>
            </a:r>
            <a:r>
              <a:rPr lang="en-US" dirty="0" smtClean="0"/>
              <a:t>(Nickel </a:t>
            </a:r>
            <a:r>
              <a:rPr lang="en-US" dirty="0"/>
              <a:t>Plated Copper</a:t>
            </a:r>
            <a:r>
              <a:rPr lang="en-US" dirty="0" smtClean="0"/>
              <a:t>),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</a:t>
            </a:r>
            <a:r>
              <a:rPr lang="en-US" dirty="0" smtClean="0"/>
              <a:t>ooled </a:t>
            </a:r>
            <a:r>
              <a:rPr lang="en-US" dirty="0"/>
              <a:t>using free air convection (no additional heat sink needed</a:t>
            </a:r>
            <a:r>
              <a:rPr lang="en-US" dirty="0" smtClean="0"/>
              <a:t>)</a:t>
            </a:r>
          </a:p>
        </p:txBody>
      </p:sp>
      <p:pic>
        <p:nvPicPr>
          <p:cNvPr id="5" name="Picture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24" r="48490"/>
          <a:stretch/>
        </p:blipFill>
        <p:spPr bwMode="auto">
          <a:xfrm>
            <a:off x="3829050" y="866455"/>
            <a:ext cx="5181127" cy="40008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424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Firmware (ATXMEGA128A1U)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87400"/>
            <a:ext cx="9144000" cy="4792663"/>
          </a:xfrm>
        </p:spPr>
        <p:txBody>
          <a:bodyPr/>
          <a:lstStyle/>
          <a:p>
            <a:r>
              <a:rPr lang="en-US" dirty="0" err="1" smtClean="0"/>
              <a:t>hvpm.c</a:t>
            </a:r>
            <a:endParaRPr lang="en-US" dirty="0" smtClean="0"/>
          </a:p>
          <a:p>
            <a:pPr lvl="1"/>
            <a:r>
              <a:rPr lang="en-US" dirty="0"/>
              <a:t>void </a:t>
            </a:r>
            <a:r>
              <a:rPr lang="en-US" dirty="0" err="1" smtClean="0"/>
              <a:t>HVPM_DriverInit</a:t>
            </a:r>
            <a:r>
              <a:rPr lang="en-US" dirty="0" smtClean="0"/>
              <a:t>(); void </a:t>
            </a:r>
            <a:r>
              <a:rPr lang="en-US" dirty="0" err="1" smtClean="0"/>
              <a:t>HVPM_ActivateHVPos</a:t>
            </a:r>
            <a:r>
              <a:rPr lang="en-US" dirty="0" smtClean="0"/>
              <a:t>(); void </a:t>
            </a:r>
            <a:r>
              <a:rPr lang="en-US" dirty="0" err="1"/>
              <a:t>HVPM_DeactivateHVPos</a:t>
            </a:r>
            <a:r>
              <a:rPr lang="en-US" dirty="0" smtClean="0"/>
              <a:t>();</a:t>
            </a:r>
          </a:p>
          <a:p>
            <a:pPr lvl="1"/>
            <a:r>
              <a:rPr lang="en-US" dirty="0" smtClean="0"/>
              <a:t>void </a:t>
            </a:r>
            <a:r>
              <a:rPr lang="en-US" dirty="0" err="1"/>
              <a:t>HVPM_ActivateHVNeg</a:t>
            </a:r>
            <a:r>
              <a:rPr lang="en-US" dirty="0" smtClean="0"/>
              <a:t>(); void </a:t>
            </a:r>
            <a:r>
              <a:rPr lang="en-US" dirty="0" err="1"/>
              <a:t>HVPM_DeActivateHVNeg</a:t>
            </a:r>
            <a:r>
              <a:rPr lang="en-US" dirty="0" smtClean="0"/>
              <a:t>(); </a:t>
            </a:r>
          </a:p>
          <a:p>
            <a:pPr lvl="1"/>
            <a:r>
              <a:rPr lang="en-US" dirty="0" smtClean="0"/>
              <a:t>void </a:t>
            </a:r>
            <a:r>
              <a:rPr lang="en-US" dirty="0" err="1"/>
              <a:t>HVPM_ActivateHVPosNeg</a:t>
            </a:r>
            <a:r>
              <a:rPr lang="en-US" dirty="0" smtClean="0"/>
              <a:t>(); void </a:t>
            </a:r>
            <a:r>
              <a:rPr lang="en-US" dirty="0" err="1" smtClean="0"/>
              <a:t>HVPM_DeActivateHVPosNeg</a:t>
            </a:r>
            <a:r>
              <a:rPr lang="en-US" dirty="0" smtClean="0"/>
              <a:t>();</a:t>
            </a:r>
            <a:endParaRPr lang="en-US" dirty="0"/>
          </a:p>
          <a:p>
            <a:pPr lvl="1"/>
            <a:r>
              <a:rPr lang="en-US" dirty="0" smtClean="0"/>
              <a:t>void </a:t>
            </a:r>
            <a:r>
              <a:rPr lang="en-US" dirty="0" err="1" smtClean="0"/>
              <a:t>HVPM_TemperatureSenseHVPos</a:t>
            </a:r>
            <a:r>
              <a:rPr lang="en-US" dirty="0" smtClean="0"/>
              <a:t>(); void </a:t>
            </a:r>
            <a:r>
              <a:rPr lang="en-US" dirty="0" err="1" smtClean="0"/>
              <a:t>HVPM_TemperatureSenseHVNeg</a:t>
            </a:r>
            <a:r>
              <a:rPr lang="en-US" dirty="0" smtClean="0"/>
              <a:t>();</a:t>
            </a:r>
          </a:p>
          <a:p>
            <a:pPr lvl="1"/>
            <a:r>
              <a:rPr lang="en-US" dirty="0" smtClean="0"/>
              <a:t>void </a:t>
            </a:r>
            <a:r>
              <a:rPr lang="en-US" dirty="0" err="1"/>
              <a:t>HVPM_VoltageSenseHVPos</a:t>
            </a:r>
            <a:r>
              <a:rPr lang="en-US" dirty="0" smtClean="0"/>
              <a:t>(); void </a:t>
            </a:r>
            <a:r>
              <a:rPr lang="en-US" dirty="0" err="1"/>
              <a:t>HVPM_CurrentSenseHVPos</a:t>
            </a:r>
            <a:r>
              <a:rPr lang="en-US" dirty="0" smtClean="0"/>
              <a:t>();</a:t>
            </a:r>
          </a:p>
          <a:p>
            <a:pPr lvl="1"/>
            <a:r>
              <a:rPr lang="en-US" dirty="0" smtClean="0"/>
              <a:t>void </a:t>
            </a:r>
            <a:r>
              <a:rPr lang="en-US" dirty="0" err="1"/>
              <a:t>HVPM_PowerSenseHVPos</a:t>
            </a:r>
            <a:r>
              <a:rPr lang="en-US" dirty="0" smtClean="0"/>
              <a:t>(); void </a:t>
            </a:r>
            <a:r>
              <a:rPr lang="en-US" dirty="0" err="1"/>
              <a:t>HVPM_VoltageSenseHVNeg</a:t>
            </a:r>
            <a:r>
              <a:rPr lang="en-US" dirty="0" smtClean="0"/>
              <a:t>();</a:t>
            </a:r>
          </a:p>
          <a:p>
            <a:pPr lvl="1"/>
            <a:r>
              <a:rPr lang="en-US" dirty="0" smtClean="0"/>
              <a:t>void </a:t>
            </a:r>
            <a:r>
              <a:rPr lang="en-US" dirty="0" err="1"/>
              <a:t>HVPM_CurrentSenseHVNeg</a:t>
            </a:r>
            <a:r>
              <a:rPr lang="en-US" dirty="0" smtClean="0"/>
              <a:t>(); void </a:t>
            </a:r>
            <a:r>
              <a:rPr lang="en-US" dirty="0" err="1"/>
              <a:t>HVPM_PowerSenseHVNeg</a:t>
            </a:r>
            <a:r>
              <a:rPr lang="en-US" dirty="0" smtClean="0"/>
              <a:t>();</a:t>
            </a:r>
          </a:p>
          <a:p>
            <a:r>
              <a:rPr lang="en-US" dirty="0" err="1" smtClean="0"/>
              <a:t>hvpm.h</a:t>
            </a:r>
            <a:endParaRPr lang="en-US" dirty="0" smtClean="0"/>
          </a:p>
          <a:p>
            <a:pPr lvl="1"/>
            <a:r>
              <a:rPr lang="de-DE" dirty="0"/>
              <a:t>#</a:t>
            </a:r>
            <a:r>
              <a:rPr lang="de-DE" dirty="0" err="1"/>
              <a:t>define</a:t>
            </a:r>
            <a:r>
              <a:rPr lang="de-DE" dirty="0"/>
              <a:t> MAX6626A_ADDR	(0x48</a:t>
            </a:r>
            <a:r>
              <a:rPr lang="de-DE" dirty="0" smtClean="0"/>
              <a:t>)</a:t>
            </a:r>
          </a:p>
          <a:p>
            <a:pPr lvl="1"/>
            <a:r>
              <a:rPr lang="de-DE" dirty="0" smtClean="0"/>
              <a:t>#</a:t>
            </a:r>
            <a:r>
              <a:rPr lang="de-DE" dirty="0" err="1"/>
              <a:t>define</a:t>
            </a:r>
            <a:r>
              <a:rPr lang="de-DE" dirty="0"/>
              <a:t> MAX6626B_ADDR   </a:t>
            </a:r>
            <a:r>
              <a:rPr lang="de-DE" dirty="0" smtClean="0"/>
              <a:t>	(</a:t>
            </a:r>
            <a:r>
              <a:rPr lang="de-DE" dirty="0"/>
              <a:t>0x49</a:t>
            </a:r>
            <a:r>
              <a:rPr lang="de-DE" dirty="0" smtClean="0"/>
              <a:t>)</a:t>
            </a:r>
          </a:p>
          <a:p>
            <a:pPr lvl="1"/>
            <a:r>
              <a:rPr lang="de-DE" dirty="0" smtClean="0"/>
              <a:t>#</a:t>
            </a:r>
            <a:r>
              <a:rPr lang="de-DE" dirty="0" err="1"/>
              <a:t>define</a:t>
            </a:r>
            <a:r>
              <a:rPr lang="de-DE" dirty="0"/>
              <a:t> LTC2945A_ADDR	(0xD8&gt;&gt;1</a:t>
            </a:r>
            <a:r>
              <a:rPr lang="de-DE" dirty="0" smtClean="0"/>
              <a:t>)</a:t>
            </a:r>
          </a:p>
          <a:p>
            <a:pPr lvl="1"/>
            <a:r>
              <a:rPr lang="de-DE" dirty="0" smtClean="0"/>
              <a:t>#</a:t>
            </a:r>
            <a:r>
              <a:rPr lang="de-DE" dirty="0" err="1"/>
              <a:t>define</a:t>
            </a:r>
            <a:r>
              <a:rPr lang="de-DE" dirty="0"/>
              <a:t> LTC2945B_ADDR	(0xDE&gt;&gt;1</a:t>
            </a:r>
            <a:r>
              <a:rPr lang="de-DE" dirty="0" smtClean="0"/>
              <a:t>)</a:t>
            </a:r>
          </a:p>
          <a:p>
            <a:pPr lvl="1"/>
            <a:r>
              <a:rPr lang="en-US" dirty="0" smtClean="0"/>
              <a:t>…</a:t>
            </a:r>
          </a:p>
          <a:p>
            <a:pPr marL="444500" lvl="1" indent="0">
              <a:buNone/>
            </a:pPr>
            <a:endParaRPr lang="de-DE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023" y="4062413"/>
            <a:ext cx="2276475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334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</a:t>
            </a:r>
            <a:endParaRPr lang="de-D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7712" b="71562"/>
          <a:stretch/>
        </p:blipFill>
        <p:spPr>
          <a:xfrm>
            <a:off x="355600" y="1003300"/>
            <a:ext cx="4939995" cy="4108449"/>
          </a:xfrm>
        </p:spPr>
      </p:pic>
      <p:cxnSp>
        <p:nvCxnSpPr>
          <p:cNvPr id="5" name="Gerade Verbindung mit Pfeil 12"/>
          <p:cNvCxnSpPr>
            <a:stCxn id="7" idx="1"/>
          </p:cNvCxnSpPr>
          <p:nvPr/>
        </p:nvCxnSpPr>
        <p:spPr>
          <a:xfrm flipH="1" flipV="1">
            <a:off x="2835562" y="2379548"/>
            <a:ext cx="2824342" cy="797276"/>
          </a:xfrm>
          <a:prstGeom prst="straightConnector1">
            <a:avLst/>
          </a:prstGeom>
          <a:ln>
            <a:solidFill>
              <a:srgbClr val="00CC9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Gerade Verbindung mit Pfeil 133"/>
          <p:cNvCxnSpPr>
            <a:stCxn id="8" idx="1"/>
          </p:cNvCxnSpPr>
          <p:nvPr/>
        </p:nvCxnSpPr>
        <p:spPr>
          <a:xfrm flipH="1" flipV="1">
            <a:off x="2400300" y="4022523"/>
            <a:ext cx="3259604" cy="77796"/>
          </a:xfrm>
          <a:prstGeom prst="straightConnector1">
            <a:avLst/>
          </a:prstGeom>
          <a:ln>
            <a:solidFill>
              <a:srgbClr val="00CC9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feld 13"/>
          <p:cNvSpPr txBox="1"/>
          <p:nvPr/>
        </p:nvSpPr>
        <p:spPr>
          <a:xfrm>
            <a:off x="5659904" y="3007547"/>
            <a:ext cx="21208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4492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defTabSz="4492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defTabSz="4492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defTabSz="4492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dirty="0" smtClean="0"/>
              <a:t>NAT RTM PSC menu</a:t>
            </a:r>
            <a:endParaRPr lang="de-DE" dirty="0"/>
          </a:p>
        </p:txBody>
      </p:sp>
      <p:sp>
        <p:nvSpPr>
          <p:cNvPr id="8" name="Textfeld 142"/>
          <p:cNvSpPr txBox="1"/>
          <p:nvPr/>
        </p:nvSpPr>
        <p:spPr>
          <a:xfrm>
            <a:off x="5659904" y="3931042"/>
            <a:ext cx="16770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4492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defTabSz="4492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defTabSz="4492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defTabSz="4492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dirty="0" smtClean="0"/>
              <a:t>HVPM submenu</a:t>
            </a:r>
            <a:endParaRPr lang="de-DE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0584" y="815328"/>
            <a:ext cx="2439194" cy="1962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865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-Vorlage_de">
  <a:themeElements>
    <a:clrScheme name="2_DESY_Vortrag_3-1 14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00A5EB"/>
      </a:accent1>
      <a:accent2>
        <a:srgbClr val="F28E00"/>
      </a:accent2>
      <a:accent3>
        <a:srgbClr val="FFFFFF"/>
      </a:accent3>
      <a:accent4>
        <a:srgbClr val="000000"/>
      </a:accent4>
      <a:accent5>
        <a:srgbClr val="AACFF3"/>
      </a:accent5>
      <a:accent6>
        <a:srgbClr val="DB8000"/>
      </a:accent6>
      <a:hlink>
        <a:srgbClr val="00A5EB"/>
      </a:hlink>
      <a:folHlink>
        <a:srgbClr val="808080"/>
      </a:folHlink>
    </a:clrScheme>
    <a:fontScheme name="2_DESY_Vortrag_3-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DESY_Vortrag_3-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A5EB"/>
        </a:accent1>
        <a:accent2>
          <a:srgbClr val="F28E00"/>
        </a:accent2>
        <a:accent3>
          <a:srgbClr val="FFFFFF"/>
        </a:accent3>
        <a:accent4>
          <a:srgbClr val="000000"/>
        </a:accent4>
        <a:accent5>
          <a:srgbClr val="AACFF3"/>
        </a:accent5>
        <a:accent6>
          <a:srgbClr val="DB8000"/>
        </a:accent6>
        <a:hlink>
          <a:srgbClr val="00A5EB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14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A5EB"/>
        </a:accent1>
        <a:accent2>
          <a:srgbClr val="F28E00"/>
        </a:accent2>
        <a:accent3>
          <a:srgbClr val="FFFFFF"/>
        </a:accent3>
        <a:accent4>
          <a:srgbClr val="000000"/>
        </a:accent4>
        <a:accent5>
          <a:srgbClr val="AACFF3"/>
        </a:accent5>
        <a:accent6>
          <a:srgbClr val="DB8000"/>
        </a:accent6>
        <a:hlink>
          <a:srgbClr val="00A5EB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PPT-Vorlage_de</Template>
  <TotalTime>0</TotalTime>
  <Words>610</Words>
  <Application>Microsoft Office PowerPoint</Application>
  <PresentationFormat>On-screen Show (4:3)</PresentationFormat>
  <Paragraphs>232</Paragraphs>
  <Slides>15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PPT-Vorlage_de</vt:lpstr>
      <vt:lpstr>Visio.Drawing.11</vt:lpstr>
      <vt:lpstr>Image</vt:lpstr>
      <vt:lpstr>High Voltage Power Module</vt:lpstr>
      <vt:lpstr>Outline</vt:lpstr>
      <vt:lpstr>Motivation</vt:lpstr>
      <vt:lpstr>Hardware (RF-Backplane)</vt:lpstr>
      <vt:lpstr>Hardware (Example Setup)</vt:lpstr>
      <vt:lpstr>Hardware (NAT RTM Power Supply Carrier)</vt:lpstr>
      <vt:lpstr>Hardware (High Voltage Power Module)</vt:lpstr>
      <vt:lpstr>Firmware (ATXMEGA128A1U)</vt:lpstr>
      <vt:lpstr>Software</vt:lpstr>
      <vt:lpstr>Results</vt:lpstr>
      <vt:lpstr>Possible Applications (XFEL RF Station – 32 cavities)</vt:lpstr>
      <vt:lpstr>Possible Applications (XFEL link stabilization)</vt:lpstr>
      <vt:lpstr>Possible Applications (XFEL Master Laser Oscillator Sync)</vt:lpstr>
      <vt:lpstr>Possible Applications (many more)</vt:lpstr>
      <vt:lpstr>Thank You for Attention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Ilka Mahns</dc:creator>
  <cp:lastModifiedBy>Przygoda, Konrad</cp:lastModifiedBy>
  <cp:revision>620</cp:revision>
  <cp:lastPrinted>2015-11-25T10:27:54Z</cp:lastPrinted>
  <dcterms:created xsi:type="dcterms:W3CDTF">2012-05-21T19:23:48Z</dcterms:created>
  <dcterms:modified xsi:type="dcterms:W3CDTF">2016-12-07T16:11:06Z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