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3" r:id="rId2"/>
    <p:sldId id="488" r:id="rId3"/>
    <p:sldId id="516" r:id="rId4"/>
    <p:sldId id="515" r:id="rId5"/>
    <p:sldId id="523" r:id="rId6"/>
    <p:sldId id="526" r:id="rId7"/>
    <p:sldId id="524" r:id="rId8"/>
    <p:sldId id="525" r:id="rId9"/>
    <p:sldId id="502" r:id="rId10"/>
    <p:sldId id="527" r:id="rId11"/>
    <p:sldId id="486" r:id="rId12"/>
    <p:sldId id="513" r:id="rId13"/>
    <p:sldId id="514" r:id="rId14"/>
    <p:sldId id="520" r:id="rId15"/>
    <p:sldId id="521" r:id="rId16"/>
    <p:sldId id="522" r:id="rId17"/>
    <p:sldId id="398" r:id="rId18"/>
    <p:sldId id="431" r:id="rId19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0000"/>
    <a:srgbClr val="CC0000"/>
    <a:srgbClr val="008000"/>
    <a:srgbClr val="006600"/>
    <a:srgbClr val="DDDDDD"/>
    <a:srgbClr val="FFFF00"/>
    <a:srgbClr val="0066FF"/>
    <a:srgbClr val="B7C04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6" autoAdjust="0"/>
    <p:restoredTop sz="98513" autoAdjust="0"/>
  </p:normalViewPr>
  <p:slideViewPr>
    <p:cSldViewPr snapToGrid="0">
      <p:cViewPr>
        <p:scale>
          <a:sx n="75" d="100"/>
          <a:sy n="75" d="100"/>
        </p:scale>
        <p:origin x="-2580" y="-1236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258" y="775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243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243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F78CA52-E024-45A9-A6DA-6EE92DD2B0FF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1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50178" algn="l"/>
                <a:tab pos="1500355" algn="l"/>
                <a:tab pos="2250533" algn="l"/>
                <a:tab pos="3000710" algn="l"/>
              </a:tabLst>
              <a:defRPr sz="900"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47593"/>
            <a:fld id="{B509E118-9C67-441A-B5D1-607DCEAA43E8}" type="slidenum">
              <a:rPr lang="en-GB" sz="1200">
                <a:solidFill>
                  <a:srgbClr val="000000"/>
                </a:solidFill>
              </a:rPr>
              <a:pPr defTabSz="947593"/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0460"/>
            <a:ext cx="5205048" cy="46052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>
                <a:latin typeface="Arial" charset="0"/>
                <a:ea typeface="ＭＳ Ｐゴシック" pitchFamily="34" charset="-128"/>
              </a:rPr>
              <a:t>   </a:t>
            </a:r>
            <a:r>
              <a:rPr lang="en-GB" sz="1100" b="1">
                <a:ea typeface="ＭＳ Ｐゴシック" pitchFamily="34" charset="-128"/>
              </a:rPr>
              <a:t>Before you start</a:t>
            </a:r>
            <a:r>
              <a:rPr lang="en-GB" sz="1100">
                <a:ea typeface="ＭＳ Ｐゴシック" pitchFamily="34" charset="-128"/>
              </a:rPr>
              <a:t> editing the slides of your talk change to the </a:t>
            </a:r>
            <a:r>
              <a:rPr lang="en-GB" sz="1100" b="1">
                <a:ea typeface="ＭＳ Ｐゴシック" pitchFamily="34" charset="-128"/>
              </a:rPr>
              <a:t>Master Slide view</a:t>
            </a:r>
            <a:r>
              <a:rPr lang="en-GB" sz="1100">
                <a:ea typeface="ＭＳ Ｐゴシック" pitchFamily="34" charset="-128"/>
              </a:rPr>
              <a:t>:   </a:t>
            </a:r>
            <a:br>
              <a:rPr lang="en-GB" sz="1100">
                <a:ea typeface="ＭＳ Ｐゴシック" pitchFamily="34" charset="-128"/>
              </a:rPr>
            </a:br>
            <a:r>
              <a:rPr lang="en-GB" sz="1100">
                <a:ea typeface="ＭＳ Ｐゴシック" pitchFamily="34" charset="-128"/>
              </a:rPr>
              <a:t>   Menu button “View”,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Master, Slide Master: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Edit the following 2 items in the 1st slide: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1)  1st row in the violet header: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endParaRPr lang="en-GB" sz="1100">
              <a:ea typeface="ＭＳ Ｐゴシック" pitchFamily="34" charset="-128"/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ea typeface="ＭＳ Ｐゴシック" pitchFamily="34" charset="-128"/>
                <a:sym typeface="Wingdings" pitchFamily="2" charset="2"/>
              </a:rPr>
              <a:t>   If you want to use more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partner logos</a:t>
            </a:r>
            <a:r>
              <a:rPr lang="en-GB" sz="1100">
                <a:ea typeface="ＭＳ Ｐゴシック" pitchFamily="34" charset="-128"/>
                <a:sym typeface="Wingdings" pitchFamily="2" charset="2"/>
              </a:rPr>
              <a:t> position them left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beside the DESY logo in the footer area </a:t>
            </a:r>
            <a:br>
              <a:rPr lang="en-GB" sz="1100">
                <a:ea typeface="ＭＳ Ｐゴシック" pitchFamily="34" charset="-128"/>
                <a:sym typeface="Wingdings" pitchFamily="2" charset="2"/>
              </a:rPr>
            </a:br>
            <a:r>
              <a:rPr lang="en-GB" sz="1100">
                <a:ea typeface="ＭＳ Ｐゴシック" pitchFamily="34" charset="-128"/>
                <a:sym typeface="Wingdings" pitchFamily="2" charset="2"/>
              </a:rPr>
              <a:t>   </a:t>
            </a:r>
            <a:r>
              <a:rPr lang="en-GB" sz="1100" b="1">
                <a:ea typeface="ＭＳ Ｐゴシック" pitchFamily="34" charset="-128"/>
                <a:sym typeface="Wingdings" pitchFamily="2" charset="2"/>
              </a:rPr>
              <a:t>Close Master View</a:t>
            </a:r>
            <a:endParaRPr lang="en-GB" sz="1100" b="1">
              <a:ea typeface="ＭＳ Ｐゴシック" pitchFamily="34" charset="-128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ea typeface="ＭＳ Ｐゴシック" pitchFamily="34" charset="-128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492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056">
              <a:defRPr/>
            </a:pPr>
            <a:endParaRPr lang="de-D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8868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42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4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30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0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8657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12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82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66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04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7063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6578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1" y="6376972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ctr" eaLnBrk="1" hangingPunct="1"/>
            <a:r>
              <a:rPr lang="en-US" sz="1200" b="1" noProof="0" dirty="0" smtClean="0">
                <a:solidFill>
                  <a:schemeClr val="tx1"/>
                </a:solidFill>
              </a:rPr>
              <a:t>Dr. Holger Schlarb </a:t>
            </a:r>
            <a:r>
              <a:rPr lang="en-US" sz="1200" noProof="0" dirty="0" smtClean="0">
                <a:solidFill>
                  <a:schemeClr val="tx1"/>
                </a:solidFill>
              </a:rPr>
              <a:t> |  5</a:t>
            </a:r>
            <a:r>
              <a:rPr lang="en-US" sz="1200" baseline="30000" noProof="0" dirty="0" smtClean="0">
                <a:solidFill>
                  <a:schemeClr val="tx1"/>
                </a:solidFill>
              </a:rPr>
              <a:t>th</a:t>
            </a:r>
            <a:r>
              <a:rPr lang="en-US" sz="1200" noProof="0" dirty="0" smtClean="0">
                <a:solidFill>
                  <a:schemeClr val="tx1"/>
                </a:solidFill>
              </a:rPr>
              <a:t> </a:t>
            </a:r>
            <a:r>
              <a:rPr lang="en-US" sz="1200" noProof="0" dirty="0" err="1" smtClean="0">
                <a:solidFill>
                  <a:schemeClr val="tx1"/>
                </a:solidFill>
              </a:rPr>
              <a:t>MicroTCA</a:t>
            </a:r>
            <a:r>
              <a:rPr lang="en-US" sz="1200" noProof="0" dirty="0" smtClean="0">
                <a:solidFill>
                  <a:schemeClr val="tx1"/>
                </a:solidFill>
              </a:rPr>
              <a:t> Workshop</a:t>
            </a:r>
            <a:r>
              <a:rPr lang="en-US" sz="1200" baseline="0" noProof="0" dirty="0" smtClean="0">
                <a:solidFill>
                  <a:schemeClr val="tx1"/>
                </a:solidFill>
              </a:rPr>
              <a:t> </a:t>
            </a:r>
            <a:r>
              <a:rPr lang="en-US" sz="1200" noProof="0" dirty="0" smtClean="0">
                <a:solidFill>
                  <a:schemeClr val="tx1"/>
                </a:solidFill>
              </a:rPr>
              <a:t>|</a:t>
            </a:r>
            <a:r>
              <a:rPr lang="en-US" sz="1200" baseline="0" noProof="0" dirty="0" smtClean="0">
                <a:solidFill>
                  <a:schemeClr val="tx1"/>
                </a:solidFill>
              </a:rPr>
              <a:t> DESY</a:t>
            </a:r>
            <a:r>
              <a:rPr lang="en-US" sz="1200" noProof="0" dirty="0" smtClean="0">
                <a:solidFill>
                  <a:schemeClr val="tx1"/>
                </a:solidFill>
              </a:rPr>
              <a:t>  07.12.2016  |  </a:t>
            </a:r>
            <a:r>
              <a:rPr lang="en-US" sz="1200" b="1" noProof="0" dirty="0" smtClean="0">
                <a:solidFill>
                  <a:schemeClr val="tx1"/>
                </a:solidFill>
              </a:rPr>
              <a:t>Page </a:t>
            </a:r>
            <a:fld id="{9CF3698C-BB6B-42E9-B529-3BCF46D40F1F}" type="slidenum">
              <a:rPr lang="en-US" sz="1200" b="1" noProof="0" smtClean="0">
                <a:solidFill>
                  <a:schemeClr val="tx1"/>
                </a:solidFill>
              </a:rPr>
              <a:pPr algn="ctr" eaLnBrk="1" hangingPunct="1"/>
              <a:t>‹Nr.›</a:t>
            </a:fld>
            <a:endParaRPr lang="en-US" sz="1200" b="1" noProof="0" dirty="0">
              <a:solidFill>
                <a:schemeClr val="tx1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elmholtz-Logo_schwarz_70_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201914"/>
            <a:ext cx="1195705" cy="42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1" y="0"/>
            <a:ext cx="9144000" cy="1266825"/>
          </a:xfrm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 smtClean="0"/>
              <a:t>Introduction</a:t>
            </a:r>
            <a:r>
              <a:rPr lang="en-US" sz="2800" dirty="0"/>
              <a:t>:</a:t>
            </a:r>
            <a:r>
              <a:rPr lang="en-US" sz="2800" dirty="0" smtClean="0"/>
              <a:t>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MicroTCA.4 Workshop 2016 </a:t>
            </a:r>
            <a:endParaRPr lang="de-DE" sz="3200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4439785" y="4771598"/>
            <a:ext cx="416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00A5EB"/>
                </a:solidFill>
              </a:rPr>
              <a:t>Dr. Holger Schlarb</a:t>
            </a:r>
          </a:p>
          <a:p>
            <a:r>
              <a:rPr lang="de-DE" dirty="0" smtClean="0"/>
              <a:t>MSK, DESY</a:t>
            </a:r>
          </a:p>
          <a:p>
            <a:r>
              <a:rPr lang="de-DE" dirty="0" smtClean="0"/>
              <a:t>DESY, 07.12.2016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743075"/>
            <a:ext cx="3032125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MicroTCA</a:t>
            </a:r>
            <a:r>
              <a:rPr lang="de-DE" dirty="0" smtClean="0"/>
              <a:t> </a:t>
            </a:r>
            <a:r>
              <a:rPr lang="de-DE" dirty="0" err="1" smtClean="0"/>
              <a:t>TechLab</a:t>
            </a:r>
            <a:r>
              <a:rPr lang="de-DE" dirty="0" smtClean="0"/>
              <a:t> – a HGF Innovation Laboratory (HIL)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118566" y="1293203"/>
            <a:ext cx="30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DESY press lease: 10.05.2016 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187649" y="4337179"/>
            <a:ext cx="724429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 smtClean="0"/>
              <a:t>7 proposals out auf 27 where selected by HGF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 smtClean="0"/>
              <a:t>Received full funding (2.5 Mio from HGF 50%)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 smtClean="0"/>
              <a:t>Duration 5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 smtClean="0"/>
              <a:t>Start 10.16: Construction of Labs/Hiring </a:t>
            </a:r>
            <a:r>
              <a:rPr lang="en-US" sz="1800" dirty="0" smtClean="0"/>
              <a:t>personnel/Equipment </a:t>
            </a:r>
            <a:r>
              <a:rPr lang="de-DE" sz="1800" dirty="0" smtClean="0"/>
              <a:t>… </a:t>
            </a:r>
            <a:endParaRPr lang="de-DE" sz="1800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6496556" y="4419729"/>
            <a:ext cx="673099" cy="41910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12" y="3181349"/>
            <a:ext cx="1446801" cy="218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04984" y="5471895"/>
            <a:ext cx="1648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Thomas Walter</a:t>
            </a:r>
          </a:p>
          <a:p>
            <a:r>
              <a:rPr lang="en-US" b="1" dirty="0" smtClean="0"/>
              <a:t>  HIL Manager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32609" y="4838829"/>
            <a:ext cx="118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Talk today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9" y="1809118"/>
            <a:ext cx="5946451" cy="2005504"/>
          </a:xfrm>
          <a:prstGeom prst="rect">
            <a:avLst/>
          </a:prstGeom>
        </p:spPr>
      </p:pic>
      <p:pic>
        <p:nvPicPr>
          <p:cNvPr id="8194" name="Picture 2" descr="https://www.desy.de/e409/e116959/e119238/media/3778/MicroTCA_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09" y="887734"/>
            <a:ext cx="2666031" cy="19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8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0034" y="1536849"/>
            <a:ext cx="4729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Workshop organization</a:t>
            </a:r>
            <a:endParaRPr lang="de-DE" sz="32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11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252" y="4351180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Katharina Kull</a:t>
            </a:r>
            <a:endParaRPr lang="de-DE" b="1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75" y="2390708"/>
            <a:ext cx="2395225" cy="18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program: Integration Workshop</a:t>
            </a:r>
            <a:endParaRPr lang="de-DE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7201" y="2830870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Michael </a:t>
            </a:r>
            <a:r>
              <a:rPr lang="en-US" b="1" dirty="0" err="1" smtClean="0"/>
              <a:t>Fenner</a:t>
            </a:r>
            <a:endParaRPr lang="en-US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6" y="1156410"/>
            <a:ext cx="1230797" cy="163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chlarb\Dropbox\Kamera-Uploads\2015-12-08 12.06.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9" y="3000147"/>
            <a:ext cx="3794125" cy="284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6349" y="3448050"/>
            <a:ext cx="3629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Goal: </a:t>
            </a:r>
          </a:p>
          <a:p>
            <a:r>
              <a:rPr lang="en-US" dirty="0" smtClean="0"/>
              <a:t>Opportunity to test </a:t>
            </a:r>
            <a:r>
              <a:rPr lang="en-US" b="1" dirty="0" smtClean="0"/>
              <a:t>your application </a:t>
            </a:r>
            <a:r>
              <a:rPr lang="en-US" dirty="0" smtClean="0"/>
              <a:t>with vendors on different platform configurations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Well received</a:t>
            </a:r>
            <a:r>
              <a:rPr lang="en-US" dirty="0" smtClean="0"/>
              <a:t>, 18 participants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156410"/>
            <a:ext cx="56172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41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program: Tutorials</a:t>
            </a:r>
            <a:endParaRPr lang="de-DE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5806" y="4241800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Kay </a:t>
            </a:r>
            <a:r>
              <a:rPr lang="en-US" b="1" dirty="0" err="1" smtClean="0"/>
              <a:t>Rehlich</a:t>
            </a:r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71949" y="2813568"/>
            <a:ext cx="3629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Target audience:</a:t>
            </a:r>
          </a:p>
          <a:p>
            <a:r>
              <a:rPr lang="en-US" b="1" dirty="0" smtClean="0"/>
              <a:t>Part 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Newcomers to MicroTCA.4 standard </a:t>
            </a:r>
          </a:p>
          <a:p>
            <a:r>
              <a:rPr lang="en-US" b="1" dirty="0"/>
              <a:t>Part </a:t>
            </a:r>
            <a:r>
              <a:rPr lang="en-US" b="1" dirty="0" smtClean="0"/>
              <a:t>2: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Advanced users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Well received</a:t>
            </a:r>
            <a:r>
              <a:rPr lang="en-US" dirty="0" smtClean="0"/>
              <a:t>, &gt; 50 participants</a:t>
            </a:r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54" y="2666271"/>
            <a:ext cx="1221673" cy="1471984"/>
          </a:xfrm>
          <a:prstGeom prst="rect">
            <a:avLst/>
          </a:prstGeom>
        </p:spPr>
      </p:pic>
      <p:pic>
        <p:nvPicPr>
          <p:cNvPr id="3076" name="Picture 4" descr="C:\Users\schlarb\Dropbox\Kamera-Uploads\2015-12-08 17.27.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8" y="2666271"/>
            <a:ext cx="3895725" cy="29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333112"/>
            <a:ext cx="6230428" cy="95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224" y="961053"/>
            <a:ext cx="284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Tuesday</a:t>
            </a:r>
            <a:r>
              <a:rPr lang="de-DE" b="1" dirty="0" smtClean="0"/>
              <a:t> 06 </a:t>
            </a:r>
            <a:r>
              <a:rPr lang="de-DE" b="1" dirty="0" err="1" smtClean="0"/>
              <a:t>December</a:t>
            </a:r>
            <a:r>
              <a:rPr lang="de-DE" b="1" dirty="0" smtClean="0"/>
              <a:t> 2016</a:t>
            </a:r>
            <a:endParaRPr lang="de-DE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05" y="1328739"/>
            <a:ext cx="1886533" cy="95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16807" y="1492901"/>
            <a:ext cx="788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Pentair</a:t>
            </a:r>
            <a:endParaRPr lang="de-DE" sz="1200" dirty="0" smtClean="0"/>
          </a:p>
          <a:p>
            <a:r>
              <a:rPr lang="de-DE" sz="1200" dirty="0" smtClean="0"/>
              <a:t>Uni Lodz</a:t>
            </a:r>
          </a:p>
          <a:p>
            <a:r>
              <a:rPr lang="de-DE" sz="1200" dirty="0" smtClean="0"/>
              <a:t>N.A.T.</a:t>
            </a:r>
          </a:p>
          <a:p>
            <a:r>
              <a:rPr lang="de-DE" sz="1200" dirty="0" smtClean="0"/>
              <a:t>DESY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361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47" y="977900"/>
            <a:ext cx="2015066" cy="3022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 Dinner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245100"/>
          </a:xfrm>
        </p:spPr>
        <p:txBody>
          <a:bodyPr/>
          <a:lstStyle/>
          <a:p>
            <a:r>
              <a:rPr lang="en-GB" dirty="0" smtClean="0"/>
              <a:t>Wednesday, December 7</a:t>
            </a:r>
            <a:r>
              <a:rPr lang="en-GB" baseline="30000" dirty="0" smtClean="0"/>
              <a:t>th</a:t>
            </a:r>
            <a:r>
              <a:rPr lang="en-GB" dirty="0" smtClean="0"/>
              <a:t> restaurant “</a:t>
            </a:r>
            <a:r>
              <a:rPr lang="en-GB" dirty="0" err="1" smtClean="0"/>
              <a:t>Parlament</a:t>
            </a:r>
            <a:r>
              <a:rPr lang="en-GB" dirty="0" smtClean="0"/>
              <a:t>”</a:t>
            </a:r>
          </a:p>
          <a:p>
            <a:r>
              <a:rPr lang="en-GB" dirty="0" smtClean="0"/>
              <a:t>Shuttle busses starting from 18:55 at the DESY </a:t>
            </a:r>
            <a:br>
              <a:rPr lang="en-GB" dirty="0" smtClean="0"/>
            </a:br>
            <a:r>
              <a:rPr lang="en-GB" dirty="0" smtClean="0"/>
              <a:t>main gate, returning 22:30 to DESY</a:t>
            </a:r>
          </a:p>
          <a:p>
            <a:r>
              <a:rPr lang="en-GB" dirty="0" smtClean="0"/>
              <a:t>More information in abstract book</a:t>
            </a:r>
          </a:p>
          <a:p>
            <a:r>
              <a:rPr lang="en-GB" dirty="0" smtClean="0"/>
              <a:t>Please inform registration desk if you can not attend </a:t>
            </a:r>
            <a:br>
              <a:rPr lang="en-GB" dirty="0" smtClean="0"/>
            </a:br>
            <a:r>
              <a:rPr lang="en-GB" dirty="0" smtClean="0"/>
              <a:t>=&gt; free spot for other interested participants</a:t>
            </a:r>
            <a:endParaRPr lang="en-GB" dirty="0"/>
          </a:p>
          <a:p>
            <a:endParaRPr lang="en-GB" dirty="0" smtClean="0"/>
          </a:p>
          <a:p>
            <a:pPr>
              <a:buFont typeface="Wingdings"/>
              <a:buChar char="à"/>
            </a:pP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3" y="3759116"/>
            <a:ext cx="3452020" cy="22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4294967295"/>
          </p:nvPr>
        </p:nvSpPr>
        <p:spPr>
          <a:xfrm>
            <a:off x="323528" y="980728"/>
            <a:ext cx="8466348" cy="5077172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DESY </a:t>
            </a:r>
            <a:r>
              <a:rPr lang="en-GB" b="1" dirty="0"/>
              <a:t>tour</a:t>
            </a:r>
          </a:p>
          <a:p>
            <a:r>
              <a:rPr lang="en-GB" dirty="0"/>
              <a:t>Meeting point </a:t>
            </a:r>
            <a:r>
              <a:rPr lang="en-GB" dirty="0">
                <a:sym typeface="Wingdings" panose="05000000000000000000" pitchFamily="2" charset="2"/>
              </a:rPr>
              <a:t></a:t>
            </a:r>
            <a:r>
              <a:rPr lang="en-GB" dirty="0"/>
              <a:t> in front of the registration desk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Takes about an hour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Lunch will be offered before and after the tour</a:t>
            </a: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</a:t>
            </a:r>
            <a:r>
              <a:rPr lang="de-DE" dirty="0" smtClean="0"/>
              <a:t>nformation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2909358"/>
            <a:ext cx="4722813" cy="31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</a:t>
            </a:r>
            <a:r>
              <a:rPr lang="de-DE" dirty="0" smtClean="0"/>
              <a:t>nformation</a:t>
            </a:r>
            <a:endParaRPr lang="de-DE" dirty="0"/>
          </a:p>
        </p:txBody>
      </p:sp>
      <p:sp>
        <p:nvSpPr>
          <p:cNvPr id="4" name="Textplatzhalter 2"/>
          <p:cNvSpPr txBox="1">
            <a:spLocks/>
          </p:cNvSpPr>
          <p:nvPr/>
        </p:nvSpPr>
        <p:spPr bwMode="auto">
          <a:xfrm>
            <a:off x="323528" y="980728"/>
            <a:ext cx="8466348" cy="512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Speaker info</a:t>
            </a:r>
          </a:p>
          <a:p>
            <a:r>
              <a:rPr lang="en-US" dirty="0" smtClean="0"/>
              <a:t>Presentations need to be handed to the organization team before the session starts</a:t>
            </a:r>
          </a:p>
          <a:p>
            <a:r>
              <a:rPr lang="en-US" dirty="0" smtClean="0"/>
              <a:t>Magic presenter (please do not use your own laptop) 	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WLAN</a:t>
            </a:r>
          </a:p>
          <a:p>
            <a:r>
              <a:rPr lang="en-US" dirty="0" smtClean="0"/>
              <a:t>Name: </a:t>
            </a:r>
            <a:r>
              <a:rPr lang="en-US" b="1" dirty="0" smtClean="0"/>
              <a:t>MTCA-Workshop</a:t>
            </a:r>
            <a:r>
              <a:rPr lang="en-US" dirty="0" smtClean="0"/>
              <a:t>	</a:t>
            </a:r>
          </a:p>
          <a:p>
            <a:r>
              <a:rPr lang="en-US" dirty="0" smtClean="0"/>
              <a:t>Password: </a:t>
            </a:r>
            <a:r>
              <a:rPr lang="en-US" b="1" dirty="0" smtClean="0"/>
              <a:t> MTCA_2016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  <a:p>
            <a:pPr marL="0" indent="0">
              <a:buFont typeface="Arial Black" pitchFamily="34" charset="0"/>
              <a:buNone/>
            </a:pPr>
            <a:endParaRPr lang="en-US" dirty="0" smtClean="0"/>
          </a:p>
          <a:p>
            <a:pPr marL="0" indent="0">
              <a:buFont typeface="Arial Black" pitchFamily="34" charset="0"/>
              <a:buNone/>
            </a:pP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13" y="3289300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787" y="1296543"/>
            <a:ext cx="730680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We wish you an informative</a:t>
            </a:r>
          </a:p>
          <a:p>
            <a:pPr algn="ctr"/>
            <a:r>
              <a:rPr lang="en-US" sz="4000" b="1" dirty="0"/>
              <a:t>a</a:t>
            </a:r>
            <a:r>
              <a:rPr lang="en-US" sz="4000" b="1" dirty="0" smtClean="0"/>
              <a:t>nd pleasant </a:t>
            </a:r>
            <a:endParaRPr lang="en-US" sz="4000" b="1" dirty="0"/>
          </a:p>
          <a:p>
            <a:pPr algn="ctr"/>
            <a:r>
              <a:rPr lang="en-US" sz="4000" b="1" dirty="0"/>
              <a:t>5</a:t>
            </a:r>
            <a:r>
              <a:rPr lang="en-US" sz="4000" b="1" baseline="30000" dirty="0" smtClean="0"/>
              <a:t>th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MicroTCA</a:t>
            </a:r>
            <a:r>
              <a:rPr lang="en-US" sz="4000" b="1" dirty="0" smtClean="0"/>
              <a:t> Workshop</a:t>
            </a:r>
          </a:p>
          <a:p>
            <a:pPr algn="ctr"/>
            <a:endParaRPr lang="en-US" sz="4000" b="1" dirty="0" smtClean="0"/>
          </a:p>
          <a:p>
            <a:pPr algn="ctr"/>
            <a:endParaRPr lang="en-US" sz="4000" b="1" dirty="0"/>
          </a:p>
          <a:p>
            <a:pPr algn="ctr"/>
            <a:r>
              <a:rPr lang="en-US" sz="4000" b="1" dirty="0" smtClean="0"/>
              <a:t>Thank you for your attention!</a:t>
            </a:r>
            <a:endParaRPr lang="de-DE" sz="4000" b="1" dirty="0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1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 </a:t>
            </a:r>
            <a:r>
              <a:rPr lang="de-DE" dirty="0" err="1" smtClean="0"/>
              <a:t>locations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885825"/>
            <a:ext cx="58258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6850" y="2724150"/>
            <a:ext cx="689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j-lt"/>
              </a:rPr>
              <a:t>XFEL </a:t>
            </a:r>
            <a:endParaRPr lang="de-DE" sz="1400" b="1" dirty="0">
              <a:latin typeface="+mj-lt"/>
            </a:endParaRPr>
          </a:p>
        </p:txBody>
      </p:sp>
      <p:sp>
        <p:nvSpPr>
          <p:cNvPr id="8" name="Right Arrow Callout 7"/>
          <p:cNvSpPr/>
          <p:nvPr/>
        </p:nvSpPr>
        <p:spPr bwMode="auto">
          <a:xfrm>
            <a:off x="1343025" y="2676525"/>
            <a:ext cx="1428749" cy="390525"/>
          </a:xfrm>
          <a:prstGeom prst="rightArrowCallou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</a:t>
            </a:r>
            <a:r>
              <a:rPr lang="en-US" dirty="0" err="1" smtClean="0"/>
              <a:t>MicroTCA@DESY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00737" y="756359"/>
            <a:ext cx="8843263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Nov. 2005: Reliability Workshop in </a:t>
            </a:r>
            <a:r>
              <a:rPr lang="en-US" sz="1800" dirty="0" err="1" smtClean="0">
                <a:ea typeface="ＭＳ Ｐゴシック" pitchFamily="112" charset="-128"/>
              </a:rPr>
              <a:t>Grömitz</a:t>
            </a:r>
            <a:r>
              <a:rPr lang="en-US" sz="1800" dirty="0" smtClean="0">
                <a:ea typeface="ＭＳ Ｐゴシック" pitchFamily="112" charset="-128"/>
              </a:rPr>
              <a:t>, Germany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 smtClean="0">
                <a:ea typeface="ＭＳ Ｐゴシック" pitchFamily="112" charset="-128"/>
              </a:rPr>
              <a:t>Joint </a:t>
            </a:r>
            <a:r>
              <a:rPr lang="en-US" sz="1400" b="1" dirty="0">
                <a:ea typeface="ＭＳ Ｐゴシック" pitchFamily="112" charset="-128"/>
              </a:rPr>
              <a:t>meeting with </a:t>
            </a:r>
            <a:r>
              <a:rPr lang="en-US" sz="1400" b="1" dirty="0" smtClean="0">
                <a:ea typeface="ＭＳ Ｐゴシック" pitchFamily="112" charset="-128"/>
              </a:rPr>
              <a:t>ILC </a:t>
            </a:r>
            <a:r>
              <a:rPr lang="en-US" sz="1200" b="1" dirty="0" smtClean="0">
                <a:ea typeface="ＭＳ Ｐゴシック" pitchFamily="112" charset="-128"/>
              </a:rPr>
              <a:t>(intern. linear collider, 33km, 500GeV)</a:t>
            </a:r>
            <a:endParaRPr lang="en-US" sz="1400" b="1" dirty="0">
              <a:ea typeface="ＭＳ Ｐゴシック" pitchFamily="112" charset="-128"/>
            </a:endParaRPr>
          </a:p>
          <a:p>
            <a:pPr marL="342900" indent="-342900" defTabSz="9144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Dec. 2007: </a:t>
            </a:r>
            <a:r>
              <a:rPr lang="en-US" sz="1800" dirty="0" smtClean="0">
                <a:ea typeface="ＭＳ Ｐゴシック" pitchFamily="112" charset="-128"/>
              </a:rPr>
              <a:t>European XFEL </a:t>
            </a:r>
            <a:r>
              <a:rPr lang="en-US" sz="1800" dirty="0">
                <a:ea typeface="ＭＳ Ｐゴシック" pitchFamily="112" charset="-128"/>
              </a:rPr>
              <a:t>Crate-Standard Workshop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MicroTCA and ATCA was defined to be used</a:t>
            </a:r>
          </a:p>
          <a:p>
            <a:pPr marL="342900" indent="-342900" defTabSz="9144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Mar. 2009: First PICMG Meeting “</a:t>
            </a:r>
            <a:r>
              <a:rPr lang="en-US" sz="1800" dirty="0" err="1">
                <a:ea typeface="ＭＳ Ｐゴシック" pitchFamily="112" charset="-128"/>
              </a:rPr>
              <a:t>xTCA</a:t>
            </a:r>
            <a:r>
              <a:rPr lang="en-US" sz="1800" dirty="0">
                <a:ea typeface="ＭＳ Ｐゴシック" pitchFamily="112" charset="-128"/>
              </a:rPr>
              <a:t> for Physics”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Hardware group: rear I/O and </a:t>
            </a:r>
            <a:r>
              <a:rPr lang="en-US" sz="1400" b="1" dirty="0" smtClean="0">
                <a:ea typeface="ＭＳ Ｐゴシック" pitchFamily="112" charset="-128"/>
              </a:rPr>
              <a:t>timing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 smtClean="0">
                <a:ea typeface="ＭＳ Ｐゴシック" pitchFamily="112" charset="-128"/>
              </a:rPr>
              <a:t>Software </a:t>
            </a:r>
            <a:r>
              <a:rPr lang="en-US" sz="1400" b="1" dirty="0">
                <a:ea typeface="ＭＳ Ｐゴシック" pitchFamily="112" charset="-128"/>
              </a:rPr>
              <a:t>group: standardization of interfaces for FPGAs…</a:t>
            </a:r>
            <a:r>
              <a:rPr lang="en-US" sz="1400" b="1" dirty="0" err="1">
                <a:ea typeface="ＭＳ Ｐゴシック" pitchFamily="112" charset="-128"/>
              </a:rPr>
              <a:t>OPsys</a:t>
            </a:r>
            <a:endParaRPr lang="en-US" sz="1400" b="1" dirty="0">
              <a:ea typeface="ＭＳ Ｐゴシック" pitchFamily="112" charset="-128"/>
            </a:endParaRPr>
          </a:p>
          <a:p>
            <a:pPr marL="342900" indent="-342900" defTabSz="9144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Oct. 2011: Official announcement of PICMG Specification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“MTCA.4 Enhancements for Rear I/O and Precision Timing“</a:t>
            </a:r>
          </a:p>
          <a:p>
            <a:pPr marL="342900" indent="-342900" defTabSz="9144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Jul. 2012: Start of Helmholtz </a:t>
            </a:r>
            <a:r>
              <a:rPr lang="en-US" sz="1800" dirty="0" smtClean="0">
                <a:ea typeface="ＭＳ Ｐゴシック" pitchFamily="112" charset="-128"/>
              </a:rPr>
              <a:t>Validation Fund till Dec. 2014</a:t>
            </a:r>
            <a:endParaRPr lang="en-US" sz="1800" dirty="0">
              <a:ea typeface="ＭＳ Ｐゴシック" pitchFamily="112" charset="-128"/>
            </a:endParaRP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Clr>
                <a:srgbClr val="F8B323"/>
              </a:buClr>
              <a:buFont typeface="Symbol" pitchFamily="18" charset="2"/>
              <a:buChar char="-"/>
              <a:defRPr/>
            </a:pPr>
            <a:r>
              <a:rPr lang="en-US" sz="1400" b="1" dirty="0">
                <a:ea typeface="ＭＳ Ｐゴシック" pitchFamily="112" charset="-128"/>
              </a:rPr>
              <a:t>„MicroTCA.4 for Industry</a:t>
            </a:r>
            <a:r>
              <a:rPr lang="en-US" sz="1400" b="1" dirty="0" smtClean="0">
                <a:ea typeface="ＭＳ Ｐゴシック" pitchFamily="112" charset="-128"/>
              </a:rPr>
              <a:t>“</a:t>
            </a:r>
          </a:p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buFont typeface="Wingdings" pitchFamily="2" charset="2"/>
              <a:buChar char="§"/>
              <a:defRPr/>
            </a:pPr>
            <a:r>
              <a:rPr lang="en-US" sz="1800" dirty="0" smtClean="0">
                <a:ea typeface="ＭＳ Ｐゴシック" pitchFamily="112" charset="-128"/>
              </a:rPr>
              <a:t>Jan. 2014: Reestablish HW/SW PICMG working groups </a:t>
            </a:r>
            <a:r>
              <a:rPr lang="en-US" sz="1800" dirty="0" smtClean="0">
                <a:solidFill>
                  <a:srgbClr val="00B050"/>
                </a:solidFill>
                <a:ea typeface="ＭＳ Ｐゴシック" pitchFamily="112" charset="-128"/>
                <a:sym typeface="Wingdings" panose="05000000000000000000" pitchFamily="2" charset="2"/>
              </a:rPr>
              <a:t> R. Larsen, SLAC</a:t>
            </a:r>
            <a:endParaRPr lang="en-US" sz="1800" dirty="0" smtClean="0">
              <a:solidFill>
                <a:srgbClr val="00B050"/>
              </a:solidFill>
              <a:ea typeface="ＭＳ Ｐゴシック" pitchFamily="112" charset="-128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ea typeface="ＭＳ Ｐゴシック" pitchFamily="112" charset="-128"/>
              </a:rPr>
              <a:t> </a:t>
            </a:r>
            <a:r>
              <a:rPr lang="en-US" sz="1800" dirty="0" smtClean="0">
                <a:ea typeface="ＭＳ Ｐゴシック" pitchFamily="112" charset="-128"/>
              </a:rPr>
              <a:t>Sep. 2016: </a:t>
            </a:r>
            <a:r>
              <a:rPr lang="en-US" sz="1800" dirty="0" err="1" smtClean="0">
                <a:ea typeface="ＭＳ Ｐゴシック" pitchFamily="112" charset="-128"/>
              </a:rPr>
              <a:t>MicroTCA</a:t>
            </a:r>
            <a:r>
              <a:rPr lang="en-US" sz="1800" dirty="0" smtClean="0">
                <a:ea typeface="ＭＳ Ｐゴシック" pitchFamily="112" charset="-128"/>
              </a:rPr>
              <a:t> controls for European XFEL  </a:t>
            </a:r>
            <a:r>
              <a:rPr lang="en-US" sz="1800" dirty="0" smtClean="0">
                <a:solidFill>
                  <a:srgbClr val="00B050"/>
                </a:solidFill>
                <a:ea typeface="ＭＳ Ｐゴシック" pitchFamily="112" charset="-128"/>
                <a:sym typeface="Wingdings" panose="05000000000000000000" pitchFamily="2" charset="2"/>
              </a:rPr>
              <a:t> Talk </a:t>
            </a:r>
            <a:r>
              <a:rPr lang="en-US" sz="1800" dirty="0" err="1" smtClean="0">
                <a:solidFill>
                  <a:srgbClr val="00B050"/>
                </a:solidFill>
                <a:ea typeface="ＭＳ Ｐゴシック" pitchFamily="112" charset="-128"/>
                <a:sym typeface="Wingdings" panose="05000000000000000000" pitchFamily="2" charset="2"/>
              </a:rPr>
              <a:t>K.Rehlich</a:t>
            </a:r>
            <a:r>
              <a:rPr lang="en-US" sz="1800" dirty="0" smtClean="0">
                <a:solidFill>
                  <a:srgbClr val="00B050"/>
                </a:solidFill>
                <a:ea typeface="ＭＳ Ｐゴシック" pitchFamily="112" charset="-128"/>
                <a:sym typeface="Wingdings" panose="05000000000000000000" pitchFamily="2" charset="2"/>
              </a:rPr>
              <a:t>/</a:t>
            </a:r>
            <a:r>
              <a:rPr lang="en-US" sz="1800" dirty="0" err="1" smtClean="0">
                <a:solidFill>
                  <a:srgbClr val="00B050"/>
                </a:solidFill>
                <a:ea typeface="ＭＳ Ｐゴシック" pitchFamily="112" charset="-128"/>
                <a:sym typeface="Wingdings" panose="05000000000000000000" pitchFamily="2" charset="2"/>
              </a:rPr>
              <a:t>J.Branlard</a:t>
            </a:r>
            <a:r>
              <a:rPr lang="en-US" sz="1800" dirty="0" smtClean="0">
                <a:solidFill>
                  <a:srgbClr val="00B050"/>
                </a:solidFill>
                <a:ea typeface="ＭＳ Ｐゴシック" pitchFamily="112" charset="-128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rgbClr val="00B050"/>
                </a:solidFill>
                <a:ea typeface="ＭＳ Ｐゴシック" pitchFamily="112" charset="-128"/>
              </a:rPr>
              <a:t> </a:t>
            </a:r>
            <a:r>
              <a:rPr lang="en-US" sz="1800" dirty="0" smtClean="0">
                <a:ea typeface="ＭＳ Ｐゴシック" pitchFamily="112" charset="-128"/>
              </a:rPr>
              <a:t>Oct. 2016: Start of </a:t>
            </a:r>
            <a:r>
              <a:rPr lang="en-US" sz="1800" dirty="0" err="1" smtClean="0">
                <a:ea typeface="ＭＳ Ｐゴシック" pitchFamily="112" charset="-128"/>
              </a:rPr>
              <a:t>MicroTCA</a:t>
            </a:r>
            <a:r>
              <a:rPr lang="en-US" sz="1800" dirty="0" smtClean="0">
                <a:ea typeface="ＭＳ Ｐゴシック" pitchFamily="112" charset="-128"/>
              </a:rPr>
              <a:t> </a:t>
            </a:r>
            <a:r>
              <a:rPr lang="en-US" sz="1800" dirty="0" err="1" smtClean="0">
                <a:ea typeface="ＭＳ Ｐゴシック" pitchFamily="112" charset="-128"/>
              </a:rPr>
              <a:t>TechLab</a:t>
            </a:r>
            <a:r>
              <a:rPr lang="en-US" sz="1800" dirty="0" smtClean="0">
                <a:ea typeface="ＭＳ Ｐゴシック" pitchFamily="112" charset="-128"/>
              </a:rPr>
              <a:t> (HGF Innovation Lab) </a:t>
            </a:r>
            <a:r>
              <a:rPr lang="en-US" sz="1800" dirty="0" smtClean="0">
                <a:solidFill>
                  <a:srgbClr val="00B050"/>
                </a:solidFill>
                <a:ea typeface="ＭＳ Ｐゴシック" pitchFamily="112" charset="-128"/>
                <a:sym typeface="Wingdings" panose="05000000000000000000" pitchFamily="2" charset="2"/>
              </a:rPr>
              <a:t>T. Walter, DESY</a:t>
            </a:r>
            <a:endParaRPr lang="en-US" sz="1800" dirty="0">
              <a:ea typeface="ＭＳ Ｐゴシック" pitchFamily="112" charset="-128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89" y="2388844"/>
            <a:ext cx="505478" cy="2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439" y="3468344"/>
            <a:ext cx="505478" cy="2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47" y="5046319"/>
            <a:ext cx="505478" cy="2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6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Helmholtz </a:t>
            </a:r>
            <a:r>
              <a:rPr lang="en-US" dirty="0"/>
              <a:t>Validation Fund </a:t>
            </a:r>
            <a:r>
              <a:rPr lang="en-US" dirty="0" smtClean="0"/>
              <a:t>“</a:t>
            </a:r>
            <a:r>
              <a:rPr lang="en-US" dirty="0" err="1"/>
              <a:t>MicroTCA</a:t>
            </a:r>
            <a:r>
              <a:rPr lang="en-US" dirty="0"/>
              <a:t> for Industry”</a:t>
            </a:r>
            <a:endParaRPr lang="de-DE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25" y="861873"/>
            <a:ext cx="7239000" cy="343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  <a:buClr>
                <a:srgbClr val="F8B323"/>
              </a:buClr>
              <a:buSzTx/>
              <a:buFont typeface="Wingdings" pitchFamily="2" charset="2"/>
              <a:buNone/>
              <a:defRPr/>
            </a:pPr>
            <a:r>
              <a:rPr lang="en-US" sz="1800" b="1" dirty="0"/>
              <a:t>What is the HGF validation fund</a:t>
            </a:r>
            <a:r>
              <a:rPr lang="en-US" sz="1800" b="1" dirty="0" smtClean="0"/>
              <a:t>?</a:t>
            </a:r>
            <a:endParaRPr lang="en-US" sz="500" b="1" dirty="0">
              <a:solidFill>
                <a:srgbClr val="261748"/>
              </a:solidFill>
              <a:ea typeface="ＭＳ Ｐゴシック" pitchFamily="112" charset="-128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F8B323"/>
              </a:buClr>
              <a:buSzTx/>
              <a:buFont typeface="Arial" pitchFamily="34" charset="0"/>
              <a:buChar char="•"/>
              <a:defRPr/>
            </a:pPr>
            <a:r>
              <a:rPr lang="en-US" dirty="0"/>
              <a:t>Finance instrument to support the spin-off and technology transfer from scientific, technical inventions or developments from HGF centers to the industry and </a:t>
            </a:r>
            <a:r>
              <a:rPr lang="en-US" dirty="0" smtClean="0"/>
              <a:t>society</a:t>
            </a:r>
          </a:p>
          <a:p>
            <a:pPr defTabSz="914400">
              <a:spcBef>
                <a:spcPct val="20000"/>
              </a:spcBef>
              <a:buClr>
                <a:srgbClr val="F8B323"/>
              </a:buClr>
              <a:buSzTx/>
              <a:defRPr/>
            </a:pPr>
            <a:endParaRPr lang="en-US" sz="800" b="1" dirty="0" smtClean="0"/>
          </a:p>
          <a:p>
            <a:pPr defTabSz="914400">
              <a:spcBef>
                <a:spcPct val="20000"/>
              </a:spcBef>
              <a:buClr>
                <a:srgbClr val="F8B323"/>
              </a:buClr>
              <a:buSzTx/>
              <a:defRPr/>
            </a:pPr>
            <a:endParaRPr lang="en-US" sz="800" b="1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1800" b="1" dirty="0" smtClean="0"/>
              <a:t>Main </a:t>
            </a:r>
            <a:r>
              <a:rPr lang="en-US" sz="1800" b="1" dirty="0"/>
              <a:t>objectives of </a:t>
            </a:r>
            <a:r>
              <a:rPr lang="en-US" sz="1800" b="1" dirty="0" smtClean="0"/>
              <a:t>“</a:t>
            </a:r>
            <a:r>
              <a:rPr lang="en-US" sz="1800" b="1" dirty="0" err="1" smtClean="0"/>
              <a:t>MicroTCA</a:t>
            </a:r>
            <a:r>
              <a:rPr lang="en-US" sz="1800" b="1" dirty="0" smtClean="0"/>
              <a:t> for Industry” project</a:t>
            </a:r>
            <a:r>
              <a:rPr lang="en-US" sz="1800" b="1" dirty="0"/>
              <a:t>: </a:t>
            </a:r>
            <a:r>
              <a:rPr lang="en-US" b="1" dirty="0"/>
              <a:t>	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Establish MicroTCA.4 </a:t>
            </a:r>
            <a:r>
              <a:rPr lang="en-US" dirty="0"/>
              <a:t>electron crate system 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accelerator community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Industrial branches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Scientific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community</a:t>
            </a:r>
            <a:endParaRPr lang="en-US" sz="105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 smtClean="0"/>
              <a:t>by reducing the market entry barriers and foster MicroTCA.4 to industry </a:t>
            </a:r>
          </a:p>
          <a:p>
            <a:pPr marL="457200" lvl="2">
              <a:defRPr/>
            </a:pPr>
            <a:endParaRPr lang="en-US" sz="1100" b="1" dirty="0" smtClean="0"/>
          </a:p>
          <a:p>
            <a:pPr>
              <a:defRPr/>
            </a:pPr>
            <a:endParaRPr lang="en-US" sz="400" dirty="0" smtClean="0"/>
          </a:p>
          <a:p>
            <a:pPr>
              <a:defRPr/>
            </a:pPr>
            <a:r>
              <a:rPr lang="en-US" dirty="0" smtClean="0"/>
              <a:t>Boundaries:  4 Mio (50% HGF) max 2 years,  HVF0016: 07/2012 – 12/2014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91368" y="4267200"/>
            <a:ext cx="4871182" cy="2124075"/>
            <a:chOff x="2381861" y="4208526"/>
            <a:chExt cx="6564520" cy="2613849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861" y="4208526"/>
              <a:ext cx="6564520" cy="2613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250" y="6518325"/>
              <a:ext cx="821149" cy="184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816433" y="4478207"/>
              <a:ext cx="966150" cy="525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50%</a:t>
              </a:r>
              <a:endParaRPr lang="de-DE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00022" y="5618809"/>
              <a:ext cx="966150" cy="525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3</a:t>
              </a:r>
              <a:r>
                <a:rPr lang="en-US" b="1" dirty="0" smtClean="0"/>
                <a:t>0%</a:t>
              </a:r>
              <a:endParaRPr lang="de-DE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24789" y="5636784"/>
              <a:ext cx="882862" cy="477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20%</a:t>
              </a:r>
              <a:endParaRPr lang="de-DE" sz="1400" b="1" dirty="0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67" y="5879364"/>
            <a:ext cx="943157" cy="24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00" y="5511190"/>
            <a:ext cx="1086875" cy="26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59" y="5888707"/>
            <a:ext cx="929222" cy="21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42" y="5536533"/>
            <a:ext cx="842423" cy="276016"/>
          </a:xfrm>
          <a:prstGeom prst="rect">
            <a:avLst/>
          </a:prstGeom>
        </p:spPr>
      </p:pic>
      <p:pic>
        <p:nvPicPr>
          <p:cNvPr id="20" name="Grafi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34" y="5539221"/>
            <a:ext cx="891988" cy="275099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85" y="5852769"/>
            <a:ext cx="611992" cy="3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9990" y="5120491"/>
            <a:ext cx="11673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7 </a:t>
            </a:r>
            <a:r>
              <a:rPr lang="de-DE" dirty="0" err="1" smtClean="0"/>
              <a:t>partners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>
            <a:off x="5145356" y="5120984"/>
            <a:ext cx="177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+ 6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partners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38" y="927304"/>
            <a:ext cx="1917737" cy="132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389572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 successfully </a:t>
            </a:r>
            <a:endParaRPr lang="de-DE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sz="2000" dirty="0"/>
              <a:t>Helmholtz Validation Fund “</a:t>
            </a:r>
            <a:r>
              <a:rPr lang="en-US" sz="2000" dirty="0" err="1"/>
              <a:t>MicroTCA</a:t>
            </a:r>
            <a:r>
              <a:rPr lang="en-US" sz="2000" dirty="0"/>
              <a:t> for Industry”</a:t>
            </a:r>
            <a:endParaRPr lang="en-US" sz="2000" dirty="0" smtClean="0"/>
          </a:p>
        </p:txBody>
      </p:sp>
      <p:sp>
        <p:nvSpPr>
          <p:cNvPr id="2" name="AutoShape 5" descr="Bildergebnis für PITZ DESY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7" y="1135234"/>
            <a:ext cx="4483100" cy="222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2" y="3850058"/>
            <a:ext cx="3973480" cy="244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66" y="1143779"/>
            <a:ext cx="3134635" cy="210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600" y="774700"/>
            <a:ext cx="40206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Boards for RF controls &amp; other appl.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8100" y="3517900"/>
            <a:ext cx="48429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Extending product portfolio on market &amp; EMI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4850475" y="800100"/>
            <a:ext cx="42803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Developments on standard &amp; solutions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850475" y="3525157"/>
            <a:ext cx="39068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Support &amp; Distribution &amp; Marketing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4024354"/>
            <a:ext cx="2163136" cy="1479685"/>
          </a:xfrm>
          <a:prstGeom prst="rect">
            <a:avLst/>
          </a:prstGeom>
        </p:spPr>
      </p:pic>
      <p:sp>
        <p:nvSpPr>
          <p:cNvPr id="15" name="TextBox 180"/>
          <p:cNvSpPr txBox="1"/>
          <p:nvPr/>
        </p:nvSpPr>
        <p:spPr>
          <a:xfrm>
            <a:off x="5824453" y="5719346"/>
            <a:ext cx="20004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www.mtca.desy.de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4"/>
          <a:stretch/>
        </p:blipFill>
        <p:spPr>
          <a:xfrm>
            <a:off x="5022838" y="4024355"/>
            <a:ext cx="1323932" cy="1357973"/>
          </a:xfrm>
          <a:prstGeom prst="rect">
            <a:avLst/>
          </a:prstGeom>
        </p:spPr>
      </p:pic>
      <p:sp>
        <p:nvSpPr>
          <p:cNvPr id="165" name="TextBox 164"/>
          <p:cNvSpPr txBox="1"/>
          <p:nvPr/>
        </p:nvSpPr>
        <p:spPr>
          <a:xfrm>
            <a:off x="2278063" y="2392114"/>
            <a:ext cx="4839934" cy="2372082"/>
          </a:xfrm>
          <a:prstGeom prst="doubleWave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b="1" dirty="0" smtClean="0">
                <a:solidFill>
                  <a:srgbClr val="0070C0"/>
                </a:solidFill>
              </a:rPr>
              <a:t>&gt; 50 sub-projects were carried out and completed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b="1" dirty="0" smtClean="0">
                <a:solidFill>
                  <a:srgbClr val="0070C0"/>
                </a:solidFill>
              </a:rPr>
              <a:t>&gt; 25 new products on the market</a:t>
            </a:r>
          </a:p>
        </p:txBody>
      </p:sp>
    </p:spTree>
    <p:extLst>
      <p:ext uri="{BB962C8B-B14F-4D97-AF65-F5344CB8AC3E}">
        <p14:creationId xmlns:p14="http://schemas.microsoft.com/office/powerpoint/2010/main" val="33488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sz="2000" dirty="0" smtClean="0"/>
              <a:t>Construction of European XFEL kept </a:t>
            </a:r>
            <a:r>
              <a:rPr lang="en-US" sz="2000" dirty="0"/>
              <a:t>us busy … </a:t>
            </a:r>
            <a:endParaRPr lang="en-US" sz="2000" dirty="0" smtClean="0"/>
          </a:p>
        </p:txBody>
      </p:sp>
      <p:sp>
        <p:nvSpPr>
          <p:cNvPr id="2" name="AutoShape 5" descr="Bildergebnis für PITZ DESY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50682"/>
            <a:ext cx="8516074" cy="510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1004888"/>
            <a:ext cx="681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8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sz="2000" dirty="0" smtClean="0"/>
              <a:t>Impressions of European XFEL</a:t>
            </a:r>
            <a:endParaRPr lang="en-US" sz="2000" dirty="0"/>
          </a:p>
        </p:txBody>
      </p:sp>
      <p:sp>
        <p:nvSpPr>
          <p:cNvPr id="2" name="AutoShape 5" descr="Bildergebnis für PITZ DESY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1598866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219108"/>
            <a:ext cx="8929688" cy="192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738188"/>
            <a:ext cx="681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5700" y="857250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Injector section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0500" y="3219450"/>
            <a:ext cx="2334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Transport to </a:t>
            </a:r>
            <a:r>
              <a:rPr lang="en-US" sz="2000" b="1" dirty="0" err="1" smtClean="0"/>
              <a:t>linac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57800" y="3213100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Bunch compressor</a:t>
            </a:r>
            <a:endParaRPr lang="en-US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581399"/>
            <a:ext cx="3390900" cy="253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66709" y="4250323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beginning of </a:t>
            </a:r>
            <a:r>
              <a:rPr lang="en-US" b="1" dirty="0" err="1" smtClean="0"/>
              <a:t>cryo-linac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865557" y="4425950"/>
            <a:ext cx="462093" cy="40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5038899"/>
            <a:ext cx="2967037" cy="130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stCxn id="7171" idx="1"/>
          </p:cNvCxnSpPr>
          <p:nvPr/>
        </p:nvCxnSpPr>
        <p:spPr bwMode="auto">
          <a:xfrm flipH="1">
            <a:off x="4953000" y="4851136"/>
            <a:ext cx="400050" cy="152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535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sz="2000" dirty="0" smtClean="0"/>
              <a:t>Impressions of European XFEL</a:t>
            </a:r>
          </a:p>
        </p:txBody>
      </p:sp>
      <p:sp>
        <p:nvSpPr>
          <p:cNvPr id="2" name="AutoShape 5" descr="Bildergebnis für PITZ DESY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62050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650" y="819150"/>
            <a:ext cx="7011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End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cryo-linac</a:t>
            </a:r>
            <a:r>
              <a:rPr lang="de-DE" sz="2000" b="1" dirty="0" smtClean="0"/>
              <a:t>   (T=2K, 800 </a:t>
            </a:r>
            <a:r>
              <a:rPr lang="de-DE" sz="2000" b="1" dirty="0" err="1" smtClean="0"/>
              <a:t>superconducting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cavities</a:t>
            </a:r>
            <a:r>
              <a:rPr lang="de-DE" sz="2000" b="1" dirty="0" smtClean="0"/>
              <a:t>)</a:t>
            </a:r>
            <a:endParaRPr lang="de-DE" sz="2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4523658"/>
            <a:ext cx="2490787" cy="19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newsline.linearcollider.org/wp-content/uploads/2012/03/Tesla-type-cavity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64095"/>
            <a:ext cx="3594100" cy="59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5924550"/>
            <a:ext cx="4541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Last </a:t>
            </a:r>
            <a:r>
              <a:rPr lang="de-DE" b="1" dirty="0" err="1" smtClean="0"/>
              <a:t>connection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cryo</a:t>
            </a:r>
            <a:r>
              <a:rPr lang="de-DE" b="1" dirty="0" smtClean="0"/>
              <a:t>-module: 9. Sep 2016</a:t>
            </a:r>
            <a:endParaRPr lang="de-DE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1004888"/>
            <a:ext cx="681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4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sz="2000" dirty="0" smtClean="0"/>
              <a:t>Impressions of European XFEL</a:t>
            </a:r>
          </a:p>
        </p:txBody>
      </p:sp>
      <p:sp>
        <p:nvSpPr>
          <p:cNvPr id="2" name="AutoShape 5" descr="Bildergebnis für PITZ DESY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6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1200151"/>
            <a:ext cx="2872067" cy="191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24" y="1200151"/>
            <a:ext cx="3036893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200151"/>
            <a:ext cx="2744915" cy="18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3785455"/>
            <a:ext cx="2762250" cy="17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3785455"/>
            <a:ext cx="3086099" cy="166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78" y="3785455"/>
            <a:ext cx="2795587" cy="18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9550" y="838200"/>
            <a:ext cx="25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Collimation system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95700" y="838200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Undulators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15100" y="857250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Electron Dump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90500" y="3390900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Photon transport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219450" y="3390900"/>
            <a:ext cx="256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Photon diagnostics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496050" y="3409950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Exp. End-station</a:t>
            </a:r>
            <a:endParaRPr lang="en-US" sz="2000" b="1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066800" y="3200400"/>
            <a:ext cx="65532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324350" y="2857500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endParaRPr lang="en-US" sz="20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066800" y="5791200"/>
            <a:ext cx="65532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4171950" y="544830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sym typeface="Symbol"/>
              </a:rPr>
              <a:t>X-rays</a:t>
            </a:r>
            <a:endParaRPr lang="en-US" sz="2000" b="1" baseline="30000" dirty="0">
              <a:solidFill>
                <a:srgbClr val="C00000"/>
              </a:solidFill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38100"/>
            <a:ext cx="6810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5848350"/>
            <a:ext cx="6569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Tunnel closed for cool down 05. Dec 2016!!!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14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Helmholtz Innovation Lab…</a:t>
            </a:r>
            <a:endParaRPr lang="de-DE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436" y="861843"/>
            <a:ext cx="88432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  <a:buClr>
                <a:srgbClr val="F8B323"/>
              </a:buClr>
              <a:buSzTx/>
              <a:defRPr/>
            </a:pPr>
            <a:r>
              <a:rPr lang="en-US" dirty="0" smtClean="0">
                <a:ea typeface="ＭＳ Ｐゴシック" pitchFamily="112" charset="-128"/>
              </a:rPr>
              <a:t>2015 DESY Directorate approved funding to continue </a:t>
            </a:r>
            <a:r>
              <a:rPr lang="en-US" sz="1800" b="1" i="1" dirty="0" smtClean="0">
                <a:ea typeface="ＭＳ Ｐゴシック" pitchFamily="112" charset="-128"/>
              </a:rPr>
              <a:t>“</a:t>
            </a:r>
            <a:r>
              <a:rPr lang="en-US" sz="1800" b="1" i="1" dirty="0" err="1" smtClean="0">
                <a:ea typeface="ＭＳ Ｐゴシック" pitchFamily="112" charset="-128"/>
              </a:rPr>
              <a:t>MicroTCA</a:t>
            </a:r>
            <a:r>
              <a:rPr lang="en-US" sz="1800" b="1" i="1" dirty="0" smtClean="0">
                <a:ea typeface="ＭＳ Ｐゴシック" pitchFamily="112" charset="-128"/>
              </a:rPr>
              <a:t>” @ DESY</a:t>
            </a:r>
          </a:p>
          <a:p>
            <a:pPr defTabSz="9144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SzTx/>
              <a:defRPr/>
            </a:pPr>
            <a:r>
              <a:rPr lang="en-US" b="1" dirty="0" smtClean="0">
                <a:solidFill>
                  <a:srgbClr val="FFC000"/>
                </a:solidFill>
                <a:ea typeface="ＭＳ Ｐゴシック" pitchFamily="112" charset="-128"/>
              </a:rPr>
              <a:t>Activities (strongly reduced compared to HVF):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ea typeface="ＭＳ Ｐゴシック" pitchFamily="112" charset="-128"/>
              </a:rPr>
              <a:t>Future enlarge </a:t>
            </a:r>
            <a:r>
              <a:rPr lang="en-US" sz="1400" dirty="0" err="1" smtClean="0">
                <a:ea typeface="ＭＳ Ｐゴシック" pitchFamily="112" charset="-128"/>
              </a:rPr>
              <a:t>MicroTCA</a:t>
            </a:r>
            <a:r>
              <a:rPr lang="en-US" sz="1400" dirty="0" smtClean="0">
                <a:ea typeface="ＭＳ Ｐゴシック" pitchFamily="112" charset="-128"/>
              </a:rPr>
              <a:t> product portfolio through licensing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ea typeface="ＭＳ Ｐゴシック" pitchFamily="112" charset="-128"/>
              </a:rPr>
              <a:t>Continuation PICMG efforts (HW/SW)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ea typeface="ＭＳ Ｐゴシック" pitchFamily="112" charset="-128"/>
              </a:rPr>
              <a:t>Marketing / support / consultancy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Clr>
                <a:srgbClr val="F8B323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1" dirty="0" smtClean="0">
                <a:ea typeface="ＭＳ Ｐゴシック" pitchFamily="112" charset="-128"/>
              </a:rPr>
              <a:t>Investigate future funding options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2921" y="3243563"/>
            <a:ext cx="9127279" cy="3369201"/>
            <a:chOff x="92921" y="3028950"/>
            <a:chExt cx="9127279" cy="336920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21" y="3415020"/>
              <a:ext cx="3786874" cy="264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61925" y="3028950"/>
              <a:ext cx="6156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Most promising: Application for „Helmholtz Innovation Labs”</a:t>
              </a:r>
              <a:endParaRPr lang="en-US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848099" y="3351163"/>
              <a:ext cx="537210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dirty="0" smtClean="0"/>
                <a:t>Interface </a:t>
              </a:r>
              <a:r>
                <a:rPr lang="en-US" dirty="0"/>
                <a:t>between industrial and research  </a:t>
              </a:r>
              <a:r>
                <a:rPr lang="en-US" dirty="0" smtClean="0"/>
                <a:t>centers</a:t>
              </a:r>
              <a:endParaRPr lang="en-US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dirty="0"/>
                <a:t>Close </a:t>
              </a:r>
              <a:r>
                <a:rPr lang="en-US" dirty="0" smtClean="0"/>
                <a:t>interaction </a:t>
              </a:r>
              <a:r>
                <a:rPr lang="en-US" dirty="0"/>
                <a:t>between Scientists and Industry </a:t>
              </a:r>
              <a:r>
                <a:rPr lang="en-US" dirty="0" smtClean="0"/>
                <a:t>&amp; users/customer</a:t>
              </a:r>
            </a:p>
            <a:p>
              <a:endParaRPr lang="en-US" dirty="0" smtClean="0"/>
            </a:p>
            <a:p>
              <a:r>
                <a:rPr lang="en-US" b="1" dirty="0" smtClean="0"/>
                <a:t>Funding:</a:t>
              </a:r>
              <a:r>
                <a:rPr lang="en-US" dirty="0" smtClean="0"/>
                <a:t> 5 Mio total (50%/50%) for 5 years!</a:t>
              </a:r>
              <a:endParaRPr lang="en-US" dirty="0"/>
            </a:p>
            <a:p>
              <a:endParaRPr lang="en-US" b="1" dirty="0" smtClean="0"/>
            </a:p>
            <a:p>
              <a:r>
                <a:rPr lang="en-US" b="1" dirty="0" smtClean="0"/>
                <a:t>Target of submit application: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Service &amp; Support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Creation of set of turn key system</a:t>
              </a:r>
            </a:p>
            <a:p>
              <a:endParaRPr lang="en-US" b="1" dirty="0" smtClean="0"/>
            </a:p>
            <a:p>
              <a:r>
                <a:rPr lang="en-US" b="1" dirty="0" smtClean="0"/>
                <a:t>Decision </a:t>
              </a:r>
              <a:r>
                <a:rPr lang="en-US" b="1" dirty="0"/>
                <a:t>taking:</a:t>
              </a:r>
              <a:r>
                <a:rPr lang="en-US" dirty="0"/>
                <a:t> Q1-Q2/2016</a:t>
              </a:r>
            </a:p>
            <a:p>
              <a:r>
                <a:rPr lang="en-US" dirty="0" smtClean="0"/>
                <a:t>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98371" y="2561368"/>
            <a:ext cx="4875053" cy="584775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>
            <a:glow rad="127000">
              <a:schemeClr val="accent1"/>
            </a:glow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3200" i="1" dirty="0" err="1" smtClean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sz="3200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last </a:t>
            </a:r>
            <a:r>
              <a:rPr lang="de-DE" sz="3200" i="1" dirty="0" err="1" smtClean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de-DE" sz="3200" i="1" dirty="0" smtClean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i="1" dirty="0" err="1" smtClean="0">
                <a:solidFill>
                  <a:srgbClr val="777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</a:t>
            </a:r>
            <a:endParaRPr lang="de-DE" sz="3200" i="1" dirty="0">
              <a:solidFill>
                <a:srgbClr val="7777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2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-Vorlage_de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PPT-Vorlage_de</Template>
  <TotalTime>0</TotalTime>
  <Words>849</Words>
  <Application>Microsoft Office PowerPoint</Application>
  <PresentationFormat>Bildschirmpräsentation (4:3)</PresentationFormat>
  <Paragraphs>198</Paragraphs>
  <Slides>18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PPT-Vorlage_de</vt:lpstr>
      <vt:lpstr>Introduction: 5th MicroTCA.4 Workshop 2016 </vt:lpstr>
      <vt:lpstr>History of MicroTCA@DESY</vt:lpstr>
      <vt:lpstr>Helmholtz Validation Fund “MicroTCA for Industry”</vt:lpstr>
      <vt:lpstr>Helmholtz Validation Fund “MicroTCA for Industry”</vt:lpstr>
      <vt:lpstr>Construction of European XFEL kept us busy … </vt:lpstr>
      <vt:lpstr>Impressions of European XFEL</vt:lpstr>
      <vt:lpstr>Impressions of European XFEL</vt:lpstr>
      <vt:lpstr>Impressions of European XFEL</vt:lpstr>
      <vt:lpstr>Helmholtz Innovation Lab…</vt:lpstr>
      <vt:lpstr>MicroTCA TechLab – a HGF Innovation Laboratory (HIL)</vt:lpstr>
      <vt:lpstr>PowerPoint-Präsentation</vt:lpstr>
      <vt:lpstr>Workshop program: Integration Workshop</vt:lpstr>
      <vt:lpstr>Workshop program: Tutorials</vt:lpstr>
      <vt:lpstr>Workshop Dinner</vt:lpstr>
      <vt:lpstr>General Information</vt:lpstr>
      <vt:lpstr>General Information</vt:lpstr>
      <vt:lpstr>PowerPoint-Präsentation</vt:lpstr>
      <vt:lpstr>Workshop locations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Ilka Mahns</dc:creator>
  <cp:lastModifiedBy>Kull, Katharina</cp:lastModifiedBy>
  <cp:revision>707</cp:revision>
  <cp:lastPrinted>2013-11-12T19:42:14Z</cp:lastPrinted>
  <dcterms:created xsi:type="dcterms:W3CDTF">2012-05-21T19:23:48Z</dcterms:created>
  <dcterms:modified xsi:type="dcterms:W3CDTF">2016-12-06T12:22:26Z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