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61" r:id="rId4"/>
    <p:sldId id="262" r:id="rId5"/>
    <p:sldId id="279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7" r:id="rId18"/>
    <p:sldId id="278" r:id="rId19"/>
  </p:sldIdLst>
  <p:sldSz cx="9144000" cy="6858000" type="screen4x3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76" autoAdjust="0"/>
  </p:normalViewPr>
  <p:slideViewPr>
    <p:cSldViewPr>
      <p:cViewPr varScale="1">
        <p:scale>
          <a:sx n="72" d="100"/>
          <a:sy n="72" d="100"/>
        </p:scale>
        <p:origin x="132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09F57FC-B3FF-4DF2-9417-962901C07B3B}" type="datetimeFigureOut">
              <a:rPr lang="sv-SE" smtClean="0"/>
              <a:t>2016-12-07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A0E9-5C3D-4280-9DA7-EDF87566927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804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A0E9-5C3D-4280-9DA7-EDF87566927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9340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07/12/2016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07/12/2016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07/12/2016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07/12/2016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4907823" y="1615023"/>
            <a:ext cx="3784600" cy="3784600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B30-06C9-AA4B-9198-6E5216341B8A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1614488"/>
            <a:ext cx="4265613" cy="378460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3098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07/12/2016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err="1"/>
              <a:t>MicroTCA</a:t>
            </a:r>
            <a:r>
              <a:rPr lang="en-GB" sz="4000" dirty="0"/>
              <a:t> systems at 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Simone Farina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Integrated Control System Division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2016 December 07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561386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noProof="0" dirty="0" smtClean="0"/>
              <a:t>AMC boards: EVR 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555" y="1521406"/>
            <a:ext cx="5618923" cy="654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ESS Timing system based on Micro-Research Finland 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98567" y="2242350"/>
            <a:ext cx="5029971" cy="397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clocks </a:t>
            </a:r>
            <a:r>
              <a:rPr lang="en-US" sz="2000" dirty="0" smtClean="0"/>
              <a:t>from/to </a:t>
            </a:r>
            <a:r>
              <a:rPr lang="en-US" sz="2000" dirty="0"/>
              <a:t>TCLKA/TCLKB</a:t>
            </a:r>
          </a:p>
        </p:txBody>
      </p:sp>
      <p:sp>
        <p:nvSpPr>
          <p:cNvPr id="4" name="Rectangle 3"/>
          <p:cNvSpPr/>
          <p:nvPr/>
        </p:nvSpPr>
        <p:spPr>
          <a:xfrm>
            <a:off x="3498566" y="3423267"/>
            <a:ext cx="5029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24 differential lanes to RTM (no RTM designed yet)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98567" y="2706972"/>
            <a:ext cx="50299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driving/receiving differential triggers AMCRX/TX 17 through 20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98566" y="4195316"/>
            <a:ext cx="50299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front panel 4 x TTL outputs, 2 x TTL inputs (LEMO)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78524" y="4946241"/>
            <a:ext cx="74500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VHDCI front panel connector for IFB-300 interface box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17" y="2069169"/>
            <a:ext cx="3162304" cy="24502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75592" y="5335437"/>
            <a:ext cx="74500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Delay compensation and feedback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75592" y="5694332"/>
            <a:ext cx="74500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Segmented data buffer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3869" y="6053226"/>
            <a:ext cx="7622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Event masking in sequencer (event master/generator)</a:t>
            </a:r>
          </a:p>
        </p:txBody>
      </p:sp>
    </p:spTree>
    <p:extLst>
      <p:ext uri="{BB962C8B-B14F-4D97-AF65-F5344CB8AC3E}">
        <p14:creationId xmlns:p14="http://schemas.microsoft.com/office/powerpoint/2010/main" val="163863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4" grpId="0"/>
      <p:bldP spid="16" grpId="0"/>
      <p:bldP spid="12" grpId="0"/>
      <p:bldP spid="13" grpId="0"/>
      <p:bldP spid="11" grpId="0"/>
      <p:bldP spid="1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4" y="476672"/>
            <a:ext cx="7561386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noProof="0" dirty="0" smtClean="0"/>
              <a:t>AMC boards: LO &amp; CLK  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341" y="1703149"/>
            <a:ext cx="5121623" cy="771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Oscillator (LO) and ADC 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Clock generation/distribution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62530" y="2401563"/>
            <a:ext cx="4929816" cy="751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it-IT" sz="2000" dirty="0" smtClean="0"/>
              <a:t>ESS </a:t>
            </a:r>
            <a:r>
              <a:rPr lang="it-IT" sz="2000" dirty="0"/>
              <a:t>Bilbao LO generation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         (pizza-box solution)</a:t>
            </a:r>
            <a:endParaRPr lang="it-IT" sz="2000" dirty="0"/>
          </a:p>
        </p:txBody>
      </p:sp>
      <p:sp>
        <p:nvSpPr>
          <p:cNvPr id="4" name="Rectangle 3"/>
          <p:cNvSpPr/>
          <p:nvPr/>
        </p:nvSpPr>
        <p:spPr>
          <a:xfrm>
            <a:off x="3810341" y="4091081"/>
            <a:ext cx="4794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Both solutions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352 MHz and 704 MHz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62530" y="3075407"/>
            <a:ext cx="49575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Polish Electronics Group Warsaw University – MicroTCA.4 AMC+RTM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2509854"/>
            <a:ext cx="6636919" cy="38703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0" y="1533793"/>
            <a:ext cx="3590261" cy="27002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0" y="4122843"/>
            <a:ext cx="3636781" cy="254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0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25382 0.178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1" y="89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561386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noProof="0" dirty="0" smtClean="0"/>
              <a:t>AMC boards: ICS supported 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78535"/>
            <a:ext cx="7597531" cy="7093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Beam Instrumentation will be built using 2 types of AMC boards provided by PSI through an in-kind collaboration: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3528" y="2238113"/>
            <a:ext cx="5029971" cy="397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AMC FMC (HPC) Carrier: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62876" y="3029154"/>
            <a:ext cx="50299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for 2 HPC FMC cards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2876" y="2674166"/>
            <a:ext cx="79912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Ultrascale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FPGA family to cover also high demanding applications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876" y="3399488"/>
            <a:ext cx="7328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Zone 3 assignment according to DESY recommendation for digital applications to promote standardization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531" y="4136433"/>
            <a:ext cx="74500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AMC Digitizer board: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2876" y="4587042"/>
            <a:ext cx="74500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Similar digital architecture to FMC Carrier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2875" y="4981000"/>
            <a:ext cx="7991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Zone 3 assignment according to DESY Class A1 recommendation for analog applications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2876" y="5673442"/>
            <a:ext cx="7561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FMC slot LPC or HPC to interface to non-MTCA systems would be a nice feature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7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16" grpId="0"/>
      <p:bldP spid="12" grpId="0"/>
      <p:bldP spid="13" grpId="0"/>
      <p:bldP spid="11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457199" y="274638"/>
            <a:ext cx="7561386" cy="575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endParaRPr lang="en-GB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756453" y="2188173"/>
            <a:ext cx="5994172" cy="4784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ACQ420 (</a:t>
            </a:r>
            <a:r>
              <a:rPr lang="en-US" sz="2000" dirty="0" smtClean="0"/>
              <a:t>4 channel 16-bit 500 to 2000 </a:t>
            </a:r>
            <a:r>
              <a:rPr lang="en-US" sz="2000" dirty="0" err="1" smtClean="0"/>
              <a:t>ksps</a:t>
            </a:r>
            <a:r>
              <a:rPr lang="en-GB" sz="2000" dirty="0" smtClean="0"/>
              <a:t>)</a:t>
            </a:r>
            <a:endParaRPr lang="it-IT" sz="2000" dirty="0"/>
          </a:p>
        </p:txBody>
      </p:sp>
      <p:sp>
        <p:nvSpPr>
          <p:cNvPr id="19" name="Rectangle 18"/>
          <p:cNvSpPr/>
          <p:nvPr/>
        </p:nvSpPr>
        <p:spPr>
          <a:xfrm>
            <a:off x="2756453" y="1520530"/>
            <a:ext cx="44326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AD/DA Converter boards: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56452" y="3856523"/>
            <a:ext cx="5994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DAC 3113 (dual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channel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16-bit/500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Msps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DAC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and 2 channels 16-bit/250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Msps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ADC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68485" y="5130483"/>
            <a:ext cx="59941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FM-S14 (Quad-SFP/SFP+ up to 10Gbps)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68485" y="5526550"/>
            <a:ext cx="58309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FMC-4SFP+ (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Quad/Dual-SFP/SFP+)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2" y="6341258"/>
            <a:ext cx="83422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FMC cards might be supported according to BI requirements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756453" y="3086094"/>
            <a:ext cx="5994171" cy="4784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ADC 3112 (</a:t>
            </a:r>
            <a:r>
              <a:rPr lang="en-US" sz="2000" dirty="0" smtClean="0"/>
              <a:t>4 </a:t>
            </a:r>
            <a:r>
              <a:rPr lang="en-US" sz="2000" dirty="0"/>
              <a:t>channels 12-bit/900(1000) </a:t>
            </a:r>
            <a:r>
              <a:rPr lang="en-US" sz="2000" dirty="0" err="1" smtClean="0"/>
              <a:t>Msps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or 2 </a:t>
            </a:r>
            <a:r>
              <a:rPr lang="en-US" sz="2000" dirty="0"/>
              <a:t>channels 12-bit/1800(2000) </a:t>
            </a:r>
            <a:r>
              <a:rPr lang="en-US" sz="2000" dirty="0" err="1" smtClean="0"/>
              <a:t>Msps</a:t>
            </a:r>
            <a:r>
              <a:rPr lang="en-US" sz="2000" dirty="0" smtClean="0"/>
              <a:t>)</a:t>
            </a:r>
            <a:endParaRPr lang="it-IT" sz="2000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2756453" y="2651972"/>
            <a:ext cx="5994172" cy="4784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ADC 3110/3111 (</a:t>
            </a:r>
            <a:r>
              <a:rPr lang="en-US" sz="2000" dirty="0" smtClean="0"/>
              <a:t>8 channel 16-bit 250Msps</a:t>
            </a:r>
            <a:r>
              <a:rPr lang="en-GB" sz="2000" dirty="0" smtClean="0"/>
              <a:t>)</a:t>
            </a:r>
            <a:endParaRPr lang="it-IT" sz="2000" dirty="0"/>
          </a:p>
        </p:txBody>
      </p:sp>
      <p:sp>
        <p:nvSpPr>
          <p:cNvPr id="26" name="Rectangle 25"/>
          <p:cNvSpPr/>
          <p:nvPr/>
        </p:nvSpPr>
        <p:spPr>
          <a:xfrm>
            <a:off x="2968486" y="4645317"/>
            <a:ext cx="5287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High speed interface cards: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68489" y="5907005"/>
            <a:ext cx="58309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EtherCAT slave, in-kind project (Estonia)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751363"/>
            <a:ext cx="1504903" cy="23934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4227348"/>
            <a:ext cx="2968481" cy="2124234"/>
          </a:xfrm>
          <a:prstGeom prst="rect">
            <a:avLst/>
          </a:prstGeom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09599" y="427038"/>
            <a:ext cx="7561386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FMC cards: ICS supported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386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61" y="260648"/>
            <a:ext cx="7561386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noProof="0" dirty="0" smtClean="0"/>
              <a:t>AMC boards: LLRF 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809416"/>
            <a:ext cx="4420427" cy="1039905"/>
          </a:xfrm>
        </p:spPr>
        <p:txBody>
          <a:bodyPr>
            <a:no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firmware implementation based on Struck SIS8300-L2 but designed to allow easy porting to an In-Kind contributed digitizer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97404" y="4264511"/>
            <a:ext cx="3328298" cy="1500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Timing board provides: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sz="1800" dirty="0" smtClean="0"/>
              <a:t>Pulse coming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sz="1800" dirty="0" smtClean="0"/>
              <a:t>Pulse start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sz="1800" dirty="0" smtClean="0"/>
              <a:t>Pulse End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299565" y="5725705"/>
            <a:ext cx="39941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RTM board with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piezo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drivers currently under development by in-kind contributor (Poland)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6051" y="3170771"/>
            <a:ext cx="35631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 evaluating option to embed a CPU in the FPGA &amp; ADC board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4293704" y="1378822"/>
            <a:ext cx="4850296" cy="5283787"/>
            <a:chOff x="4293704" y="612884"/>
            <a:chExt cx="4850296" cy="5283787"/>
          </a:xfrm>
        </p:grpSpPr>
        <p:sp>
          <p:nvSpPr>
            <p:cNvPr id="116" name="TextBox 115"/>
            <p:cNvSpPr txBox="1"/>
            <p:nvPr/>
          </p:nvSpPr>
          <p:spPr>
            <a:xfrm>
              <a:off x="7253155" y="5467598"/>
              <a:ext cx="16920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</a:rPr>
                <a:t>Phase reference</a:t>
              </a:r>
              <a:endParaRPr lang="it-IT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4293704" y="612884"/>
              <a:ext cx="4850296" cy="5283787"/>
              <a:chOff x="4293704" y="612884"/>
              <a:chExt cx="4850296" cy="5283787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8549656" y="4227443"/>
                <a:ext cx="276293" cy="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0" name="Group 129"/>
              <p:cNvGrpSpPr/>
              <p:nvPr/>
            </p:nvGrpSpPr>
            <p:grpSpPr>
              <a:xfrm>
                <a:off x="4293704" y="612884"/>
                <a:ext cx="4850296" cy="5283787"/>
                <a:chOff x="4293704" y="612884"/>
                <a:chExt cx="4850296" cy="5283787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04872" y="663881"/>
                  <a:ext cx="3524615" cy="5232790"/>
                </a:xfrm>
                <a:prstGeom prst="rect">
                  <a:avLst/>
                </a:prstGeom>
              </p:spPr>
            </p:pic>
            <p:cxnSp>
              <p:nvCxnSpPr>
                <p:cNvPr id="10" name="Straight Arrow Connector 9"/>
                <p:cNvCxnSpPr/>
                <p:nvPr/>
              </p:nvCxnSpPr>
              <p:spPr>
                <a:xfrm>
                  <a:off x="4293704" y="2527965"/>
                  <a:ext cx="103583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4293704" y="3485322"/>
                  <a:ext cx="1035833" cy="0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Elbow Connector 40"/>
                <p:cNvCxnSpPr/>
                <p:nvPr/>
              </p:nvCxnSpPr>
              <p:spPr>
                <a:xfrm rot="16200000" flipV="1">
                  <a:off x="8289236" y="3690730"/>
                  <a:ext cx="742121" cy="331305"/>
                </a:xfrm>
                <a:prstGeom prst="bentConnector3">
                  <a:avLst>
                    <a:gd name="adj1" fmla="val 100000"/>
                  </a:avLst>
                </a:prstGeom>
                <a:ln>
                  <a:solidFill>
                    <a:schemeClr val="accent6">
                      <a:lumMod val="75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Box 44"/>
                <p:cNvSpPr txBox="1"/>
                <p:nvPr/>
              </p:nvSpPr>
              <p:spPr>
                <a:xfrm>
                  <a:off x="4386470" y="2178913"/>
                  <a:ext cx="8184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Timing</a:t>
                  </a:r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78" name="Straight Arrow Connector 77"/>
                <p:cNvCxnSpPr/>
                <p:nvPr/>
              </p:nvCxnSpPr>
              <p:spPr>
                <a:xfrm>
                  <a:off x="6391246" y="3185547"/>
                  <a:ext cx="1029971" cy="0"/>
                </a:xfrm>
                <a:prstGeom prst="straightConnector1">
                  <a:avLst/>
                </a:prstGeom>
                <a:ln>
                  <a:solidFill>
                    <a:srgbClr val="FFC000"/>
                  </a:solidFill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86"/>
                <p:cNvCxnSpPr/>
                <p:nvPr/>
              </p:nvCxnSpPr>
              <p:spPr>
                <a:xfrm>
                  <a:off x="6391246" y="4119825"/>
                  <a:ext cx="1029971" cy="0"/>
                </a:xfrm>
                <a:prstGeom prst="straightConnector1">
                  <a:avLst/>
                </a:prstGeom>
                <a:ln>
                  <a:solidFill>
                    <a:srgbClr val="FFC000"/>
                  </a:solidFill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TextBox 45"/>
                <p:cNvSpPr txBox="1"/>
                <p:nvPr/>
              </p:nvSpPr>
              <p:spPr>
                <a:xfrm>
                  <a:off x="4325544" y="3107254"/>
                  <a:ext cx="10039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Interlock</a:t>
                  </a:r>
                  <a:endParaRPr lang="it-IT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48" name="Elbow Connector 47"/>
                <p:cNvCxnSpPr/>
                <p:nvPr/>
              </p:nvCxnSpPr>
              <p:spPr>
                <a:xfrm rot="16200000" flipH="1">
                  <a:off x="5626469" y="3289043"/>
                  <a:ext cx="1946229" cy="424068"/>
                </a:xfrm>
                <a:prstGeom prst="bentConnector3">
                  <a:avLst>
                    <a:gd name="adj1" fmla="val 293"/>
                  </a:avLst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 flipH="1">
                  <a:off x="6391245" y="4474190"/>
                  <a:ext cx="420372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/>
                <p:cNvCxnSpPr/>
                <p:nvPr/>
              </p:nvCxnSpPr>
              <p:spPr>
                <a:xfrm flipH="1">
                  <a:off x="6391245" y="3528842"/>
                  <a:ext cx="418212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lbow Connector 57"/>
                <p:cNvCxnSpPr/>
                <p:nvPr/>
              </p:nvCxnSpPr>
              <p:spPr>
                <a:xfrm rot="16200000" flipH="1">
                  <a:off x="5206938" y="2783798"/>
                  <a:ext cx="3081238" cy="640505"/>
                </a:xfrm>
                <a:prstGeom prst="bentConnector3">
                  <a:avLst>
                    <a:gd name="adj1" fmla="val 109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/>
                <p:cNvCxnSpPr/>
                <p:nvPr/>
              </p:nvCxnSpPr>
              <p:spPr>
                <a:xfrm flipH="1">
                  <a:off x="6391245" y="2381523"/>
                  <a:ext cx="676565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/>
                <p:cNvCxnSpPr/>
                <p:nvPr/>
              </p:nvCxnSpPr>
              <p:spPr>
                <a:xfrm flipH="1">
                  <a:off x="6391246" y="3673610"/>
                  <a:ext cx="676564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/>
                <p:cNvCxnSpPr/>
                <p:nvPr/>
              </p:nvCxnSpPr>
              <p:spPr>
                <a:xfrm flipH="1" flipV="1">
                  <a:off x="6387548" y="4638261"/>
                  <a:ext cx="680262" cy="6409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Elbow Connector 72"/>
                <p:cNvCxnSpPr/>
                <p:nvPr/>
              </p:nvCxnSpPr>
              <p:spPr>
                <a:xfrm rot="5400000">
                  <a:off x="4711148" y="3120886"/>
                  <a:ext cx="4187687" cy="755374"/>
                </a:xfrm>
                <a:prstGeom prst="bentConnector3">
                  <a:avLst>
                    <a:gd name="adj1" fmla="val 100000"/>
                  </a:avLst>
                </a:prstGeom>
                <a:ln>
                  <a:solidFill>
                    <a:srgbClr val="00B05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/>
                <p:cNvCxnSpPr/>
                <p:nvPr/>
              </p:nvCxnSpPr>
              <p:spPr>
                <a:xfrm flipH="1">
                  <a:off x="6391246" y="1404729"/>
                  <a:ext cx="791433" cy="0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TextBox 89"/>
                <p:cNvSpPr txBox="1"/>
                <p:nvPr/>
              </p:nvSpPr>
              <p:spPr>
                <a:xfrm>
                  <a:off x="4640294" y="5223085"/>
                  <a:ext cx="5645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smtClean="0">
                      <a:solidFill>
                        <a:srgbClr val="00B050"/>
                      </a:solidFill>
                    </a:rPr>
                    <a:t>LAN</a:t>
                  </a:r>
                  <a:endParaRPr lang="it-IT" dirty="0">
                    <a:solidFill>
                      <a:srgbClr val="00B050"/>
                    </a:solidFill>
                  </a:endParaRPr>
                </a:p>
              </p:txBody>
            </p:sp>
            <p:cxnSp>
              <p:nvCxnSpPr>
                <p:cNvPr id="94" name="Straight Arrow Connector 93"/>
                <p:cNvCxnSpPr/>
                <p:nvPr/>
              </p:nvCxnSpPr>
              <p:spPr>
                <a:xfrm flipH="1">
                  <a:off x="4545496" y="5592417"/>
                  <a:ext cx="784042" cy="0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Rectangle 95"/>
                <p:cNvSpPr/>
                <p:nvPr/>
              </p:nvSpPr>
              <p:spPr>
                <a:xfrm>
                  <a:off x="6541226" y="701563"/>
                  <a:ext cx="463826" cy="111617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6541226" y="917802"/>
                  <a:ext cx="463826" cy="11161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6541694" y="1129353"/>
                  <a:ext cx="463826" cy="11161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6998418" y="612884"/>
                  <a:ext cx="177452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600" dirty="0" smtClean="0">
                      <a:solidFill>
                        <a:srgbClr val="00B050"/>
                      </a:solidFill>
                    </a:rPr>
                    <a:t>Ethernet (port 0/1)</a:t>
                  </a:r>
                  <a:endParaRPr lang="it-IT" sz="1600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7013854" y="819364"/>
                  <a:ext cx="134158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600" dirty="0" smtClean="0">
                      <a:solidFill>
                        <a:srgbClr val="FF0000"/>
                      </a:solidFill>
                    </a:rPr>
                    <a:t>Control (PCIe)</a:t>
                  </a:r>
                  <a:endParaRPr lang="it-IT" sz="16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7005052" y="1010989"/>
                  <a:ext cx="20172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600" dirty="0" smtClean="0">
                      <a:solidFill>
                        <a:schemeClr val="accent1"/>
                      </a:solidFill>
                    </a:rPr>
                    <a:t>Triggers (ports 17-20)</a:t>
                  </a:r>
                  <a:endParaRPr lang="it-IT" sz="1600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8486304" y="3914729"/>
                  <a:ext cx="40299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6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LO</a:t>
                  </a:r>
                  <a:endParaRPr lang="it-IT" sz="16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104" name="Elbow Connector 103"/>
                <p:cNvCxnSpPr/>
                <p:nvPr/>
              </p:nvCxnSpPr>
              <p:spPr>
                <a:xfrm rot="16200000" flipV="1">
                  <a:off x="8079974" y="4933657"/>
                  <a:ext cx="1334931" cy="395562"/>
                </a:xfrm>
                <a:prstGeom prst="bentConnector3">
                  <a:avLst>
                    <a:gd name="adj1" fmla="val 100629"/>
                  </a:avLst>
                </a:prstGeom>
                <a:ln>
                  <a:solidFill>
                    <a:schemeClr val="bg1">
                      <a:lumMod val="65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H="1" flipV="1">
                  <a:off x="4545496" y="5798902"/>
                  <a:ext cx="4399725" cy="2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Elbow Connector 117"/>
                <p:cNvCxnSpPr/>
                <p:nvPr/>
              </p:nvCxnSpPr>
              <p:spPr>
                <a:xfrm rot="16200000" flipV="1">
                  <a:off x="8133908" y="3652657"/>
                  <a:ext cx="1172053" cy="450580"/>
                </a:xfrm>
                <a:prstGeom prst="bentConnector3">
                  <a:avLst>
                    <a:gd name="adj1" fmla="val 99750"/>
                  </a:avLst>
                </a:prstGeom>
                <a:ln>
                  <a:solidFill>
                    <a:schemeClr val="bg1">
                      <a:lumMod val="65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Elbow Connector 124"/>
                <p:cNvCxnSpPr/>
                <p:nvPr/>
              </p:nvCxnSpPr>
              <p:spPr>
                <a:xfrm rot="5400000">
                  <a:off x="8074293" y="2446798"/>
                  <a:ext cx="1112401" cy="270105"/>
                </a:xfrm>
                <a:prstGeom prst="bentConnector3">
                  <a:avLst>
                    <a:gd name="adj1" fmla="val 100036"/>
                  </a:avLst>
                </a:prstGeom>
                <a:ln w="5080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" name="TextBox 128"/>
                <p:cNvSpPr txBox="1"/>
                <p:nvPr/>
              </p:nvSpPr>
              <p:spPr>
                <a:xfrm>
                  <a:off x="7534163" y="1376037"/>
                  <a:ext cx="1609837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6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Signals from: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it-IT" sz="1600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PowerAmp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it-IT" sz="16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Cavity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it-IT" sz="16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PreAmp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it-IT" sz="16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VM</a:t>
                  </a:r>
                  <a:endParaRPr lang="it-IT" sz="16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p:grpSp>
        </p:grpSp>
      </p:grpSp>
      <p:pic>
        <p:nvPicPr>
          <p:cNvPr id="133" name="Picture 1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617" y="1839379"/>
            <a:ext cx="4073094" cy="453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7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561386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noProof="0" dirty="0" smtClean="0"/>
              <a:t>AMC boards: BPM 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47" y="1530796"/>
            <a:ext cx="3749800" cy="4116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Reuse as much as possible the LLRF hardware and firmware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199" y="3107784"/>
            <a:ext cx="1787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Bandwidth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7548" y="2410812"/>
            <a:ext cx="3603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Custom RF front-end needed due to: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199" y="3502437"/>
            <a:ext cx="2895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Input dynamic range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2340" y="4508972"/>
            <a:ext cx="74500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Two solutions under test (RTM)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199" y="4973945"/>
            <a:ext cx="39292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External filters + Custom RTM (design by SLAC + ESS)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495773"/>
            <a:ext cx="8071796" cy="48135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199" y="5746694"/>
            <a:ext cx="5659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RTM + custom external RF Front-End </a:t>
            </a:r>
          </a:p>
        </p:txBody>
      </p:sp>
    </p:spTree>
    <p:extLst>
      <p:ext uri="{BB962C8B-B14F-4D97-AF65-F5344CB8AC3E}">
        <p14:creationId xmlns:p14="http://schemas.microsoft.com/office/powerpoint/2010/main" val="361525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0.20087 -0.100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5" y="-502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6" grpId="0"/>
      <p:bldP spid="12" grpId="0"/>
      <p:bldP spid="13" grpId="0"/>
      <p:bldP spid="11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561386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noProof="0" dirty="0" smtClean="0"/>
              <a:t>AMC boards: BPM </a:t>
            </a:r>
            <a:endParaRPr lang="en-GB" noProof="0" dirty="0"/>
          </a:p>
        </p:txBody>
      </p:sp>
      <p:grpSp>
        <p:nvGrpSpPr>
          <p:cNvPr id="49" name="Group 48"/>
          <p:cNvGrpSpPr>
            <a:grpSpLocks noChangeAspect="1"/>
          </p:cNvGrpSpPr>
          <p:nvPr/>
        </p:nvGrpSpPr>
        <p:grpSpPr>
          <a:xfrm>
            <a:off x="467544" y="1385735"/>
            <a:ext cx="8503008" cy="2435483"/>
            <a:chOff x="0" y="1855304"/>
            <a:chExt cx="9144000" cy="26190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0160" y="1855304"/>
              <a:ext cx="6193840" cy="2619080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1490869" y="2193235"/>
              <a:ext cx="728870" cy="437322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490869" y="2531165"/>
              <a:ext cx="7288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603513" y="2193235"/>
              <a:ext cx="0" cy="4373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rapezoid 25"/>
            <p:cNvSpPr/>
            <p:nvPr/>
          </p:nvSpPr>
          <p:spPr>
            <a:xfrm>
              <a:off x="1715290" y="2292626"/>
              <a:ext cx="356942" cy="238539"/>
            </a:xfrm>
            <a:prstGeom prst="trapezoid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490869" y="3755386"/>
              <a:ext cx="728870" cy="437322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490869" y="4093316"/>
              <a:ext cx="7288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603513" y="3755386"/>
              <a:ext cx="0" cy="4373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rapezoid 29"/>
            <p:cNvSpPr/>
            <p:nvPr/>
          </p:nvSpPr>
          <p:spPr>
            <a:xfrm>
              <a:off x="1715290" y="3854777"/>
              <a:ext cx="356942" cy="238539"/>
            </a:xfrm>
            <a:prstGeom prst="trapezoid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427" y="2193235"/>
              <a:ext cx="11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accent5">
                      <a:lumMod val="75000"/>
                    </a:schemeClr>
                  </a:solidFill>
                </a:rPr>
                <a:t>From BPM</a:t>
              </a:r>
              <a:endParaRPr lang="it-IT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0" y="3808395"/>
              <a:ext cx="11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accent5">
                      <a:lumMod val="75000"/>
                    </a:schemeClr>
                  </a:solidFill>
                </a:rPr>
                <a:t>From BPM</a:t>
              </a:r>
              <a:endParaRPr lang="it-IT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5484" y="2727767"/>
              <a:ext cx="221887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External </a:t>
              </a:r>
              <a:r>
                <a:rPr lang="it-IT" dirty="0"/>
                <a:t>BPF </a:t>
              </a:r>
            </a:p>
            <a:p>
              <a:r>
                <a:rPr lang="en-US" dirty="0"/>
                <a:t>352 MHz or 704 MHz </a:t>
              </a:r>
            </a:p>
            <a:p>
              <a:r>
                <a:rPr lang="it-IT" dirty="0"/>
                <a:t>10 MHz bandwidth </a:t>
              </a:r>
            </a:p>
          </p:txBody>
        </p:sp>
        <p:cxnSp>
          <p:nvCxnSpPr>
            <p:cNvPr id="35" name="Straight Arrow Connector 34"/>
            <p:cNvCxnSpPr>
              <a:stCxn id="31" idx="3"/>
            </p:cNvCxnSpPr>
            <p:nvPr/>
          </p:nvCxnSpPr>
          <p:spPr>
            <a:xfrm>
              <a:off x="1192221" y="2377901"/>
              <a:ext cx="29864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166794" y="3974046"/>
              <a:ext cx="29864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lbow Connector 39"/>
            <p:cNvCxnSpPr/>
            <p:nvPr/>
          </p:nvCxnSpPr>
          <p:spPr>
            <a:xfrm>
              <a:off x="2219739" y="2377901"/>
              <a:ext cx="703916" cy="328187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44"/>
            <p:cNvCxnSpPr/>
            <p:nvPr/>
          </p:nvCxnSpPr>
          <p:spPr>
            <a:xfrm flipV="1">
              <a:off x="2219739" y="3313043"/>
              <a:ext cx="703916" cy="661004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2515729" y="2771216"/>
              <a:ext cx="434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chemeClr val="accent5">
                      <a:lumMod val="75000"/>
                    </a:schemeClr>
                  </a:solidFill>
                </a:rPr>
                <a:t>...</a:t>
              </a:r>
              <a:r>
                <a:rPr lang="it-IT" dirty="0" smtClean="0"/>
                <a:t/>
              </a:r>
              <a:br>
                <a:rPr lang="it-IT" dirty="0" smtClean="0"/>
              </a:br>
              <a:endParaRPr lang="it-IT" dirty="0"/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26019"/>
            <a:ext cx="8203809" cy="295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561386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noProof="0" dirty="0" smtClean="0"/>
              <a:t>Summary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41975"/>
            <a:ext cx="6707090" cy="402501"/>
          </a:xfrm>
        </p:spPr>
        <p:txBody>
          <a:bodyPr>
            <a:no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ESS will use MTCA platform as base for complex Beam Instrumentation and LLRF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197" y="2578288"/>
            <a:ext cx="74295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In-Kind budget type pushes towards development of new components by partner nations companies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196" y="3390130"/>
            <a:ext cx="74295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Many instruments already under test using COTS hardware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0823" y="4695527"/>
            <a:ext cx="4814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i="1" dirty="0" smtClean="0"/>
              <a:t>Vielen Dank </a:t>
            </a:r>
            <a:r>
              <a:rPr lang="de-DE" sz="2400" i="1" dirty="0"/>
              <a:t>für </a:t>
            </a:r>
            <a:r>
              <a:rPr lang="de-DE" sz="2400" i="1" dirty="0" smtClean="0"/>
              <a:t>Ihre Aufmerksamkeit </a:t>
            </a:r>
            <a:endParaRPr lang="it-IT" sz="2400" i="1" dirty="0"/>
          </a:p>
        </p:txBody>
      </p:sp>
    </p:spTree>
    <p:extLst>
      <p:ext uri="{BB962C8B-B14F-4D97-AF65-F5344CB8AC3E}">
        <p14:creationId xmlns:p14="http://schemas.microsoft.com/office/powerpoint/2010/main" val="394083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85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211455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noProof="0" dirty="0" smtClean="0"/>
              <a:t>Outline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49478" cy="494474"/>
          </a:xfrm>
        </p:spPr>
        <p:txBody>
          <a:bodyPr>
            <a:no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European Spallation Source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Facility;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348367"/>
            <a:ext cx="7335078" cy="512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Systems for beam control and instrumentation;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1054" y="2636912"/>
            <a:ext cx="8249478" cy="494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MicroTCA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components selection;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11455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noProof="0" dirty="0" smtClean="0"/>
              <a:t>Facility Overview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4642" y="1724778"/>
            <a:ext cx="4416994" cy="1413164"/>
          </a:xfrm>
        </p:spPr>
        <p:txBody>
          <a:bodyPr>
            <a:noAutofit/>
          </a:bodyPr>
          <a:lstStyle/>
          <a:p>
            <a:r>
              <a:rPr lang="en-GB" sz="1800" dirty="0"/>
              <a:t>The European Spallation Source is a Partnership of 17 European Nations committed to the goal of collectively building and operating the world's leading facility for research by use of neutrons</a:t>
            </a:r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34642" y="3461742"/>
            <a:ext cx="4509358" cy="895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/>
              <a:t>Facility located in Lund in southern Sweden and Data Management and Software Centre situated in Copenhagen</a:t>
            </a:r>
            <a:endParaRPr lang="en-US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34642" y="4655602"/>
            <a:ext cx="4509358" cy="895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/>
              <a:t>First protons delivered on a rotating tungsten target in 2019 and fully operational (22 instruments) in the second quarter of the 21</a:t>
            </a:r>
            <a:r>
              <a:rPr lang="en-GB" sz="1800" baseline="30000" dirty="0" smtClean="0"/>
              <a:t>st</a:t>
            </a:r>
            <a:r>
              <a:rPr lang="en-GB" sz="1800" dirty="0" smtClean="0"/>
              <a:t> century</a:t>
            </a:r>
            <a:endParaRPr lang="en-US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34642" y="5849462"/>
            <a:ext cx="4509358" cy="895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/>
              <a:t>Around 35% of the construction budget is provided through In-Kind Contributions</a:t>
            </a: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4634642" cy="395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6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722 -0.172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61" y="-8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6211455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noProof="0" dirty="0" smtClean="0"/>
              <a:t>Accelerator Overview</a:t>
            </a:r>
            <a:endParaRPr lang="en-GB" noProof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1411"/>
            <a:ext cx="9116228" cy="1284450"/>
          </a:xfrm>
        </p:spPr>
      </p:pic>
      <p:sp>
        <p:nvSpPr>
          <p:cNvPr id="3" name="TextBox 2"/>
          <p:cNvSpPr txBox="1"/>
          <p:nvPr/>
        </p:nvSpPr>
        <p:spPr>
          <a:xfrm>
            <a:off x="1346200" y="3436476"/>
            <a:ext cx="2618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Parameters: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4972" y="3956551"/>
            <a:ext cx="5943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Energy                                               2       GeV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4972" y="4388351"/>
            <a:ext cx="5943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                                        62,5        mA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4972" y="4823296"/>
            <a:ext cx="5943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Pulse Lenght                                2,86        ms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4972" y="5258241"/>
            <a:ext cx="5943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Pulse Repetition Frequency            14        Hz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4972" y="5693186"/>
            <a:ext cx="5943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 Power                                  5        MW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Three layer strategy - control systems at ESS</a:t>
            </a:r>
            <a:endParaRPr lang="sv-S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423317"/>
            <a:ext cx="4608512" cy="4525963"/>
          </a:xfrm>
        </p:spPr>
        <p:txBody>
          <a:bodyPr>
            <a:no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ICS has adopted a three </a:t>
            </a:r>
            <a:r>
              <a:rPr lang="en-US" sz="1400" b="1" dirty="0">
                <a:solidFill>
                  <a:schemeClr val="tx1"/>
                </a:solidFill>
              </a:rPr>
              <a:t>layer </a:t>
            </a:r>
            <a:r>
              <a:rPr lang="en-US" sz="1400" b="1" dirty="0" smtClean="0">
                <a:solidFill>
                  <a:schemeClr val="tx1"/>
                </a:solidFill>
              </a:rPr>
              <a:t>strategy for implementing the control system based on signal speed</a:t>
            </a:r>
            <a:endParaRPr lang="en-US" sz="1400" b="1" dirty="0">
              <a:solidFill>
                <a:schemeClr val="tx1"/>
              </a:solidFill>
            </a:endParaRPr>
          </a:p>
          <a:p>
            <a:pPr marL="361950" lvl="1" indent="-180975"/>
            <a:r>
              <a:rPr lang="en-US" sz="1400" dirty="0" smtClean="0">
                <a:solidFill>
                  <a:schemeClr val="tx1"/>
                </a:solidFill>
              </a:rPr>
              <a:t>A custom made platform based on </a:t>
            </a:r>
            <a:r>
              <a:rPr lang="en-US" sz="1400" dirty="0" err="1" smtClean="0">
                <a:solidFill>
                  <a:schemeClr val="tx1"/>
                </a:solidFill>
              </a:rPr>
              <a:t>microTCA</a:t>
            </a:r>
            <a:r>
              <a:rPr lang="en-US" sz="1400" dirty="0" smtClean="0">
                <a:solidFill>
                  <a:schemeClr val="tx1"/>
                </a:solidFill>
              </a:rPr>
              <a:t> for </a:t>
            </a:r>
            <a:r>
              <a:rPr lang="en-US" sz="1400" dirty="0">
                <a:solidFill>
                  <a:schemeClr val="tx1"/>
                </a:solidFill>
              </a:rPr>
              <a:t>applications </a:t>
            </a:r>
            <a:r>
              <a:rPr lang="en-US" sz="1400" dirty="0" smtClean="0">
                <a:solidFill>
                  <a:schemeClr val="tx1"/>
                </a:solidFill>
              </a:rPr>
              <a:t>with data acquisition exceeding 100 kHz</a:t>
            </a:r>
          </a:p>
          <a:p>
            <a:pPr marL="361950" lvl="1" indent="-180975"/>
            <a:r>
              <a:rPr lang="en-US" sz="1400" dirty="0" smtClean="0">
                <a:solidFill>
                  <a:schemeClr val="tx1"/>
                </a:solidFill>
              </a:rPr>
              <a:t>The CPU will run EPICS and the FPGA will have a complete application development environment</a:t>
            </a:r>
          </a:p>
          <a:p>
            <a:pPr marL="361950" lvl="1" indent="-180975"/>
            <a:endParaRPr lang="en-US" sz="1400" dirty="0">
              <a:solidFill>
                <a:schemeClr val="tx1"/>
              </a:solidFill>
            </a:endParaRPr>
          </a:p>
          <a:p>
            <a:pPr marL="361950" lvl="1" indent="-180975"/>
            <a:r>
              <a:rPr lang="en-US" sz="1400" dirty="0" smtClean="0">
                <a:solidFill>
                  <a:schemeClr val="tx1"/>
                </a:solidFill>
              </a:rPr>
              <a:t>For slower signals, </a:t>
            </a:r>
            <a:r>
              <a:rPr lang="en-US" sz="1400" dirty="0" err="1">
                <a:solidFill>
                  <a:schemeClr val="tx1"/>
                </a:solidFill>
              </a:rPr>
              <a:t>E</a:t>
            </a:r>
            <a:r>
              <a:rPr lang="en-US" sz="1400" dirty="0" err="1" smtClean="0">
                <a:solidFill>
                  <a:schemeClr val="tx1"/>
                </a:solidFill>
              </a:rPr>
              <a:t>therCAT</a:t>
            </a:r>
            <a:r>
              <a:rPr lang="en-US" sz="1400" dirty="0" smtClean="0">
                <a:solidFill>
                  <a:schemeClr val="tx1"/>
                </a:solidFill>
              </a:rPr>
              <a:t> will be used as a real-time fieldbus with good price/performance ratio</a:t>
            </a:r>
          </a:p>
          <a:p>
            <a:pPr marL="361950" lvl="1" indent="-180975"/>
            <a:r>
              <a:rPr lang="en-US" sz="1400" dirty="0" smtClean="0">
                <a:solidFill>
                  <a:schemeClr val="tx1"/>
                </a:solidFill>
              </a:rPr>
              <a:t>Synchronization and event information are key for applications where a full custom platform solution would be too costly</a:t>
            </a:r>
          </a:p>
          <a:p>
            <a:pPr marL="361950" lvl="2" indent="-180975"/>
            <a:endParaRPr lang="en-US" sz="1400" dirty="0">
              <a:solidFill>
                <a:schemeClr val="tx1"/>
              </a:solidFill>
            </a:endParaRPr>
          </a:p>
          <a:p>
            <a:pPr marL="361950" lvl="1" indent="-180975"/>
            <a:r>
              <a:rPr lang="en-US" sz="1400" dirty="0" smtClean="0">
                <a:solidFill>
                  <a:schemeClr val="tx1"/>
                </a:solidFill>
              </a:rPr>
              <a:t>Low speed signals are handled with commercially available PLC systems from Siemens</a:t>
            </a:r>
          </a:p>
          <a:p>
            <a:pPr marL="361950" lvl="1" indent="-180975"/>
            <a:r>
              <a:rPr lang="en-US" sz="1400" dirty="0" smtClean="0">
                <a:solidFill>
                  <a:schemeClr val="tx1"/>
                </a:solidFill>
              </a:rPr>
              <a:t>This is a cost-effective solution that addresses ESS reliability and maintainability requirements</a:t>
            </a:r>
          </a:p>
          <a:p>
            <a:pPr marL="361950" lvl="1" indent="-180975"/>
            <a:r>
              <a:rPr lang="en-US" sz="1400" dirty="0" smtClean="0">
                <a:solidFill>
                  <a:schemeClr val="tx1"/>
                </a:solidFill>
              </a:rPr>
              <a:t>The PLCs will be connected to EPICS for further integration into the control system</a:t>
            </a: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sp>
        <p:nvSpPr>
          <p:cNvPr id="5" name="Up-Down Arrow 4"/>
          <p:cNvSpPr/>
          <p:nvPr/>
        </p:nvSpPr>
        <p:spPr>
          <a:xfrm>
            <a:off x="899592" y="1916832"/>
            <a:ext cx="216024" cy="5760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Up-Down Arrow 8"/>
          <p:cNvSpPr/>
          <p:nvPr/>
        </p:nvSpPr>
        <p:spPr>
          <a:xfrm>
            <a:off x="899592" y="2492896"/>
            <a:ext cx="216024" cy="144016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Up-Down Arrow 9"/>
          <p:cNvSpPr/>
          <p:nvPr/>
        </p:nvSpPr>
        <p:spPr>
          <a:xfrm>
            <a:off x="899592" y="3950664"/>
            <a:ext cx="216024" cy="24306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Up Arrow 11"/>
          <p:cNvSpPr/>
          <p:nvPr/>
        </p:nvSpPr>
        <p:spPr>
          <a:xfrm>
            <a:off x="467544" y="1772816"/>
            <a:ext cx="216024" cy="46085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Box 12"/>
          <p:cNvSpPr txBox="1"/>
          <p:nvPr/>
        </p:nvSpPr>
        <p:spPr>
          <a:xfrm>
            <a:off x="179512" y="1556792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Signal speed</a:t>
            </a:r>
            <a:endParaRPr lang="sv-SE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39662" y="3817640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 Hz</a:t>
            </a:r>
            <a:endParaRPr lang="sv-SE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111670" y="4941168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 Hz</a:t>
            </a:r>
            <a:endParaRPr lang="sv-SE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41235" y="615049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0.1 Hz</a:t>
            </a:r>
            <a:endParaRPr lang="sv-SE" sz="9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62" y="327017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100 Hz</a:t>
            </a:r>
            <a:endParaRPr lang="sv-SE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75666" y="2838128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 kHz</a:t>
            </a:r>
            <a:endParaRPr lang="sv-SE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41235" y="255009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 kHz</a:t>
            </a:r>
            <a:endParaRPr lang="sv-SE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36004" y="2334072"/>
            <a:ext cx="5755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100 kHz</a:t>
            </a:r>
            <a:endParaRPr lang="sv-SE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58212" y="213285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 MHz</a:t>
            </a:r>
            <a:endParaRPr lang="sv-SE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41234" y="1916832"/>
            <a:ext cx="6423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 MHz</a:t>
            </a:r>
            <a:endParaRPr lang="sv-SE" sz="900" dirty="0"/>
          </a:p>
        </p:txBody>
      </p:sp>
      <p:sp>
        <p:nvSpPr>
          <p:cNvPr id="24" name="TextBox 23"/>
          <p:cNvSpPr txBox="1"/>
          <p:nvPr/>
        </p:nvSpPr>
        <p:spPr>
          <a:xfrm>
            <a:off x="1115616" y="2334072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Digital controls  platform</a:t>
            </a:r>
            <a:endParaRPr lang="sv-SE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23569" y="3601254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EtherCAT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23569" y="6150496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Industrial automation (PLC)</a:t>
            </a:r>
            <a:endParaRPr lang="sv-SE" sz="900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2915816" y="1484784"/>
            <a:ext cx="1512168" cy="1353344"/>
          </a:xfrm>
          <a:prstGeom prst="wedgeRoundRectCallout">
            <a:avLst>
              <a:gd name="adj1" fmla="val -68977"/>
              <a:gd name="adj2" fmla="val 214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sv-SE" sz="1000" dirty="0" smtClean="0"/>
              <a:t>A custom made microTCA board with a powerful FPGA. A FPGA framework constitutes the development environment. The CPU board runs EPICS</a:t>
            </a:r>
            <a:endParaRPr lang="sv-SE" sz="1000" dirty="0"/>
          </a:p>
        </p:txBody>
      </p:sp>
      <p:sp>
        <p:nvSpPr>
          <p:cNvPr id="30" name="Rounded Rectangular Callout 29"/>
          <p:cNvSpPr/>
          <p:nvPr/>
        </p:nvSpPr>
        <p:spPr>
          <a:xfrm>
            <a:off x="2915816" y="2968860"/>
            <a:ext cx="1512168" cy="1396244"/>
          </a:xfrm>
          <a:prstGeom prst="wedgeRoundRectCallout">
            <a:avLst>
              <a:gd name="adj1" fmla="val -129832"/>
              <a:gd name="adj2" fmla="val 88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sv-SE" sz="1000" dirty="0" smtClean="0"/>
              <a:t>EtherCAT I/O modules that are connected to commercial or open-source EtherCAT master controllers which are in turn connected to the EPICS based control system</a:t>
            </a:r>
            <a:endParaRPr lang="sv-SE" sz="1000" dirty="0"/>
          </a:p>
        </p:txBody>
      </p:sp>
      <p:sp>
        <p:nvSpPr>
          <p:cNvPr id="31" name="Rounded Rectangular Callout 30"/>
          <p:cNvSpPr/>
          <p:nvPr/>
        </p:nvSpPr>
        <p:spPr>
          <a:xfrm>
            <a:off x="2915816" y="4703186"/>
            <a:ext cx="1512168" cy="1447310"/>
          </a:xfrm>
          <a:prstGeom prst="wedgeRoundRectCallout">
            <a:avLst>
              <a:gd name="adj1" fmla="val -75141"/>
              <a:gd name="adj2" fmla="val 562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sv-SE" sz="1000" dirty="0" smtClean="0"/>
              <a:t>Slower signals are handled by industrial automation (PLC) for reliability and cost reasons. The standardized platform for ESS applications comes from Siemens</a:t>
            </a:r>
            <a:endParaRPr lang="sv-SE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4907398"/>
            <a:ext cx="1475848" cy="99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74" y="2729272"/>
            <a:ext cx="1608825" cy="87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6217" y="1549224"/>
            <a:ext cx="1040078" cy="80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38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776" y="476672"/>
            <a:ext cx="6211455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noProof="0" dirty="0" smtClean="0"/>
              <a:t>Beam Instrumentation</a:t>
            </a:r>
            <a:endParaRPr lang="en-GB" noProof="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8154" y="1630227"/>
            <a:ext cx="4878708" cy="392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  18    Beam Current Monitor Systems</a:t>
            </a:r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8154" y="1990083"/>
            <a:ext cx="4878708" cy="392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  99    Beam Position Monitor Systems</a:t>
            </a:r>
            <a:endParaRPr lang="en-US" sz="20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8154" y="2357540"/>
            <a:ext cx="5854700" cy="392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    1    Doppler Shift Measurement  System</a:t>
            </a:r>
            <a:endParaRPr lang="en-US" sz="20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198" y="2736824"/>
            <a:ext cx="5854700" cy="392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    4    </a:t>
            </a:r>
            <a:r>
              <a:rPr lang="en-GB" sz="2000" dirty="0" err="1" smtClean="0"/>
              <a:t>Emittance</a:t>
            </a:r>
            <a:r>
              <a:rPr lang="en-GB" sz="2000" dirty="0" smtClean="0"/>
              <a:t> Meter Units</a:t>
            </a:r>
            <a:endParaRPr lang="en-US" sz="20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56242" y="3102121"/>
            <a:ext cx="5854700" cy="392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    4    </a:t>
            </a:r>
            <a:r>
              <a:rPr lang="en-GB" sz="2000" dirty="0" err="1" smtClean="0"/>
              <a:t>Farady</a:t>
            </a:r>
            <a:r>
              <a:rPr lang="en-GB" sz="2000" dirty="0" smtClean="0"/>
              <a:t> Cup Systems</a:t>
            </a:r>
            <a:endParaRPr lang="en-US" sz="20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58154" y="3445498"/>
            <a:ext cx="5854700" cy="392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    3    </a:t>
            </a:r>
            <a:r>
              <a:rPr lang="en-GB" sz="2000" dirty="0" err="1" smtClean="0"/>
              <a:t>Insertable</a:t>
            </a:r>
            <a:r>
              <a:rPr lang="en-GB" sz="2000" dirty="0" smtClean="0"/>
              <a:t> Beam Stops</a:t>
            </a:r>
            <a:endParaRPr lang="en-US" sz="20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8154" y="3822529"/>
            <a:ext cx="6717346" cy="392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    4    Longitudinal Brunch Profile Monitor Systems</a:t>
            </a:r>
            <a:endParaRPr lang="en-US" sz="20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57197" y="4215276"/>
            <a:ext cx="6211455" cy="392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  10    Non-invasive Profile Monitor Systems</a:t>
            </a:r>
            <a:endParaRPr lang="en-US" sz="200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58154" y="4598445"/>
            <a:ext cx="6211455" cy="392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  14    Wire Scanner Systems</a:t>
            </a:r>
            <a:endParaRPr lang="en-US" sz="20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8154" y="4978004"/>
            <a:ext cx="6211455" cy="392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273    Beam Loss Monitor Systems</a:t>
            </a:r>
            <a:endParaRPr lang="en-US" sz="2000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58154" y="5358871"/>
            <a:ext cx="6211455" cy="392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    2    Target Imaging Systems</a:t>
            </a:r>
            <a:endParaRPr lang="en-US" sz="2000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58154" y="5719614"/>
            <a:ext cx="6211455" cy="392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    3    Aperture Monitor Systems</a:t>
            </a:r>
            <a:endParaRPr lang="en-US" sz="2000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57198" y="6060589"/>
            <a:ext cx="6211455" cy="392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    1    Grid System</a:t>
            </a:r>
            <a:endParaRPr lang="en-US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457197" y="1630227"/>
            <a:ext cx="6477003" cy="34698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ounded Rectangle 24"/>
          <p:cNvSpPr/>
          <p:nvPr/>
        </p:nvSpPr>
        <p:spPr>
          <a:xfrm>
            <a:off x="457196" y="2009204"/>
            <a:ext cx="6477003" cy="34698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ounded Rectangle 25"/>
          <p:cNvSpPr/>
          <p:nvPr/>
        </p:nvSpPr>
        <p:spPr>
          <a:xfrm>
            <a:off x="457195" y="2733395"/>
            <a:ext cx="6477003" cy="34698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ounded Rectangle 26"/>
          <p:cNvSpPr/>
          <p:nvPr/>
        </p:nvSpPr>
        <p:spPr>
          <a:xfrm>
            <a:off x="458154" y="3114865"/>
            <a:ext cx="6477003" cy="34698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ounded Rectangle 27"/>
          <p:cNvSpPr/>
          <p:nvPr/>
        </p:nvSpPr>
        <p:spPr>
          <a:xfrm>
            <a:off x="457193" y="3851159"/>
            <a:ext cx="6477003" cy="34698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ounded Rectangle 28"/>
          <p:cNvSpPr/>
          <p:nvPr/>
        </p:nvSpPr>
        <p:spPr>
          <a:xfrm>
            <a:off x="458154" y="4612514"/>
            <a:ext cx="6477003" cy="34698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ounded Rectangle 29"/>
          <p:cNvSpPr/>
          <p:nvPr/>
        </p:nvSpPr>
        <p:spPr>
          <a:xfrm>
            <a:off x="457191" y="4993886"/>
            <a:ext cx="6477003" cy="34698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ounded Rectangle 30"/>
          <p:cNvSpPr/>
          <p:nvPr/>
        </p:nvSpPr>
        <p:spPr>
          <a:xfrm>
            <a:off x="457192" y="5375356"/>
            <a:ext cx="6477003" cy="34698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05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75" y="474324"/>
            <a:ext cx="6211455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noProof="0" dirty="0" smtClean="0"/>
              <a:t>Beam Instrumentation</a:t>
            </a:r>
            <a:endParaRPr lang="en-GB" noProof="0" dirty="0"/>
          </a:p>
        </p:txBody>
      </p:sp>
      <p:sp>
        <p:nvSpPr>
          <p:cNvPr id="9" name="Up-Down Arrow 8"/>
          <p:cNvSpPr/>
          <p:nvPr/>
        </p:nvSpPr>
        <p:spPr>
          <a:xfrm>
            <a:off x="7831151" y="1843424"/>
            <a:ext cx="188786" cy="70527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14" name="Up-Down Arrow 13"/>
          <p:cNvSpPr/>
          <p:nvPr/>
        </p:nvSpPr>
        <p:spPr>
          <a:xfrm>
            <a:off x="7817532" y="2564904"/>
            <a:ext cx="216024" cy="144016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15" name="Up-Down Arrow 14"/>
          <p:cNvSpPr/>
          <p:nvPr/>
        </p:nvSpPr>
        <p:spPr>
          <a:xfrm>
            <a:off x="7817532" y="4022672"/>
            <a:ext cx="216024" cy="24306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16" name="Up Arrow 15"/>
          <p:cNvSpPr/>
          <p:nvPr/>
        </p:nvSpPr>
        <p:spPr>
          <a:xfrm>
            <a:off x="8177064" y="1844824"/>
            <a:ext cx="216024" cy="46085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17" name="TextBox 10"/>
          <p:cNvSpPr txBox="1"/>
          <p:nvPr/>
        </p:nvSpPr>
        <p:spPr>
          <a:xfrm>
            <a:off x="8322096" y="1581424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dirty="0" smtClean="0"/>
              <a:t>Signal speed</a:t>
            </a:r>
            <a:endParaRPr lang="sv-SE" sz="900" dirty="0"/>
          </a:p>
        </p:txBody>
      </p:sp>
      <p:sp>
        <p:nvSpPr>
          <p:cNvPr id="18" name="TextBox 11"/>
          <p:cNvSpPr txBox="1"/>
          <p:nvPr/>
        </p:nvSpPr>
        <p:spPr>
          <a:xfrm>
            <a:off x="8322096" y="3889648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dirty="0" smtClean="0"/>
              <a:t>10 Hz</a:t>
            </a:r>
            <a:endParaRPr lang="sv-SE" sz="900" dirty="0"/>
          </a:p>
        </p:txBody>
      </p:sp>
      <p:sp>
        <p:nvSpPr>
          <p:cNvPr id="19" name="TextBox 12"/>
          <p:cNvSpPr txBox="1"/>
          <p:nvPr/>
        </p:nvSpPr>
        <p:spPr>
          <a:xfrm>
            <a:off x="8397762" y="501317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dirty="0" smtClean="0"/>
              <a:t>1 Hz</a:t>
            </a:r>
            <a:endParaRPr lang="sv-SE" sz="900" dirty="0"/>
          </a:p>
        </p:txBody>
      </p:sp>
      <p:sp>
        <p:nvSpPr>
          <p:cNvPr id="20" name="TextBox 13"/>
          <p:cNvSpPr txBox="1"/>
          <p:nvPr/>
        </p:nvSpPr>
        <p:spPr>
          <a:xfrm>
            <a:off x="8323669" y="6222504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dirty="0" smtClean="0"/>
              <a:t>0.1 Hz</a:t>
            </a:r>
            <a:endParaRPr lang="sv-SE" sz="900" dirty="0"/>
          </a:p>
        </p:txBody>
      </p:sp>
      <p:sp>
        <p:nvSpPr>
          <p:cNvPr id="21" name="TextBox 14"/>
          <p:cNvSpPr txBox="1"/>
          <p:nvPr/>
        </p:nvSpPr>
        <p:spPr>
          <a:xfrm>
            <a:off x="8322096" y="3342184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dirty="0" smtClean="0"/>
              <a:t>100 Hz</a:t>
            </a:r>
            <a:endParaRPr lang="sv-SE" sz="900" dirty="0"/>
          </a:p>
        </p:txBody>
      </p:sp>
      <p:sp>
        <p:nvSpPr>
          <p:cNvPr id="22" name="TextBox 15"/>
          <p:cNvSpPr txBox="1"/>
          <p:nvPr/>
        </p:nvSpPr>
        <p:spPr>
          <a:xfrm>
            <a:off x="8358100" y="291013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dirty="0" smtClean="0"/>
              <a:t>1 kHz</a:t>
            </a:r>
            <a:endParaRPr lang="sv-SE" sz="900" dirty="0"/>
          </a:p>
        </p:txBody>
      </p:sp>
      <p:sp>
        <p:nvSpPr>
          <p:cNvPr id="23" name="TextBox 16"/>
          <p:cNvSpPr txBox="1"/>
          <p:nvPr/>
        </p:nvSpPr>
        <p:spPr>
          <a:xfrm>
            <a:off x="8323669" y="2622104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dirty="0" smtClean="0"/>
              <a:t>10 kHz</a:t>
            </a:r>
            <a:endParaRPr lang="sv-SE" sz="900" dirty="0"/>
          </a:p>
        </p:txBody>
      </p:sp>
      <p:sp>
        <p:nvSpPr>
          <p:cNvPr id="24" name="TextBox 17"/>
          <p:cNvSpPr txBox="1"/>
          <p:nvPr/>
        </p:nvSpPr>
        <p:spPr>
          <a:xfrm>
            <a:off x="8322096" y="2406080"/>
            <a:ext cx="5755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dirty="0" smtClean="0"/>
              <a:t>100 kHz</a:t>
            </a:r>
            <a:endParaRPr lang="sv-SE" sz="900" dirty="0"/>
          </a:p>
        </p:txBody>
      </p:sp>
      <p:sp>
        <p:nvSpPr>
          <p:cNvPr id="25" name="TextBox 18"/>
          <p:cNvSpPr txBox="1"/>
          <p:nvPr/>
        </p:nvSpPr>
        <p:spPr>
          <a:xfrm>
            <a:off x="8340646" y="2204864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dirty="0" smtClean="0"/>
              <a:t>1 MHz</a:t>
            </a:r>
            <a:endParaRPr lang="sv-SE" sz="900" dirty="0"/>
          </a:p>
        </p:txBody>
      </p:sp>
      <p:sp>
        <p:nvSpPr>
          <p:cNvPr id="26" name="TextBox 19"/>
          <p:cNvSpPr txBox="1"/>
          <p:nvPr/>
        </p:nvSpPr>
        <p:spPr>
          <a:xfrm>
            <a:off x="8327326" y="1988840"/>
            <a:ext cx="6423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dirty="0" smtClean="0"/>
              <a:t>10 MHz</a:t>
            </a:r>
            <a:endParaRPr lang="sv-SE" sz="900" dirty="0"/>
          </a:p>
        </p:txBody>
      </p:sp>
      <p:sp>
        <p:nvSpPr>
          <p:cNvPr id="27" name="TextBox 20"/>
          <p:cNvSpPr txBox="1"/>
          <p:nvPr/>
        </p:nvSpPr>
        <p:spPr>
          <a:xfrm>
            <a:off x="7133556" y="2406079"/>
            <a:ext cx="1044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 smtClean="0"/>
              <a:t>uTCA</a:t>
            </a:r>
            <a:endParaRPr lang="sv-SE" sz="1400" dirty="0"/>
          </a:p>
        </p:txBody>
      </p:sp>
      <p:sp>
        <p:nvSpPr>
          <p:cNvPr id="28" name="TextBox 21"/>
          <p:cNvSpPr txBox="1"/>
          <p:nvPr/>
        </p:nvSpPr>
        <p:spPr>
          <a:xfrm>
            <a:off x="7006721" y="3590624"/>
            <a:ext cx="1959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 smtClean="0"/>
              <a:t>EtherCAT </a:t>
            </a:r>
          </a:p>
        </p:txBody>
      </p:sp>
      <p:sp>
        <p:nvSpPr>
          <p:cNvPr id="29" name="TextBox 22"/>
          <p:cNvSpPr txBox="1"/>
          <p:nvPr/>
        </p:nvSpPr>
        <p:spPr>
          <a:xfrm>
            <a:off x="5698435" y="6021288"/>
            <a:ext cx="2551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 smtClean="0"/>
              <a:t>Industrial automation (PLC)</a:t>
            </a:r>
            <a:endParaRPr lang="sv-SE" sz="900" dirty="0"/>
          </a:p>
        </p:txBody>
      </p:sp>
      <p:pic>
        <p:nvPicPr>
          <p:cNvPr id="30" name="Picture 29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41684" y="4979406"/>
            <a:ext cx="1475848" cy="99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356" y="2801280"/>
            <a:ext cx="1608825" cy="87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9640" y="1670317"/>
            <a:ext cx="882521" cy="68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Content Placeholder 2"/>
          <p:cNvSpPr txBox="1">
            <a:spLocks noGrp="1"/>
          </p:cNvSpPr>
          <p:nvPr>
            <p:ph idx="1"/>
          </p:nvPr>
        </p:nvSpPr>
        <p:spPr>
          <a:xfrm>
            <a:off x="174339" y="1658663"/>
            <a:ext cx="6598185" cy="9062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Three system architectures selected depending on performance and cost optimization:</a:t>
            </a:r>
            <a:endParaRPr lang="en-US" sz="2400" dirty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4340" y="2606874"/>
            <a:ext cx="4967503" cy="1265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PLC</a:t>
            </a:r>
          </a:p>
          <a:p>
            <a:pPr lvl="1"/>
            <a:r>
              <a:rPr lang="en-US" sz="2000" dirty="0"/>
              <a:t>Industrial, process I/O</a:t>
            </a:r>
          </a:p>
          <a:p>
            <a:pPr lvl="1"/>
            <a:r>
              <a:rPr lang="en-US" sz="2000" dirty="0"/>
              <a:t>Safety systems, high reliability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133827" y="3813435"/>
            <a:ext cx="4967503" cy="1265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dirty="0" err="1"/>
              <a:t>EtherCAT</a:t>
            </a:r>
            <a:endParaRPr lang="en-US" sz="2000" dirty="0"/>
          </a:p>
          <a:p>
            <a:pPr lvl="1"/>
            <a:r>
              <a:rPr lang="en-US" sz="2000" dirty="0" smtClean="0"/>
              <a:t>mid-range</a:t>
            </a:r>
            <a:r>
              <a:rPr lang="en-US" sz="2000" dirty="0"/>
              <a:t>, beam </a:t>
            </a:r>
            <a:r>
              <a:rPr lang="en-US" sz="2000" dirty="0" err="1"/>
              <a:t>synchronised</a:t>
            </a:r>
            <a:r>
              <a:rPr lang="en-US" sz="2000" dirty="0"/>
              <a:t> I/O</a:t>
            </a:r>
          </a:p>
          <a:p>
            <a:pPr lvl="1"/>
            <a:r>
              <a:rPr lang="en-US" sz="2000" dirty="0"/>
              <a:t>Used mainly as a fieldbus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133827" y="5126233"/>
            <a:ext cx="4967503" cy="1265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MTCA</a:t>
            </a:r>
            <a:endParaRPr lang="en-US" sz="2000" dirty="0"/>
          </a:p>
          <a:p>
            <a:pPr lvl="1"/>
            <a:r>
              <a:rPr lang="en-US" sz="2000" dirty="0"/>
              <a:t>High-speed front-end processing</a:t>
            </a:r>
          </a:p>
          <a:p>
            <a:pPr lvl="1"/>
            <a:r>
              <a:rPr lang="en-US" sz="2000" dirty="0"/>
              <a:t>Digital Frontend Platform</a:t>
            </a:r>
          </a:p>
        </p:txBody>
      </p:sp>
    </p:spTree>
    <p:extLst>
      <p:ext uri="{BB962C8B-B14F-4D97-AF65-F5344CB8AC3E}">
        <p14:creationId xmlns:p14="http://schemas.microsoft.com/office/powerpoint/2010/main" val="284713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27" grpId="0"/>
      <p:bldP spid="28" grpId="0"/>
      <p:bldP spid="29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69" y="404664"/>
            <a:ext cx="6553200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noProof="0" dirty="0" smtClean="0"/>
              <a:t>µTCA Infrastructure: crates 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555" y="1672900"/>
            <a:ext cx="5618923" cy="477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Plans to support two crate variants :</a:t>
            </a:r>
            <a:endParaRPr lang="it-IT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98569" y="2224638"/>
            <a:ext cx="5612295" cy="73051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it-IT" sz="2400" dirty="0" smtClean="0"/>
              <a:t>12 slots 9U for systems requiring more than 6 AMCs and/or more than 4 RTMs;	</a:t>
            </a:r>
            <a:endParaRPr lang="it-IT" sz="24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392555" y="3862831"/>
            <a:ext cx="5219129" cy="46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t-IT" sz="2400" dirty="0" smtClean="0"/>
              <a:t>Constraints:</a:t>
            </a:r>
            <a:r>
              <a:rPr lang="it-IT" sz="2000" dirty="0" smtClean="0"/>
              <a:t>	</a:t>
            </a:r>
            <a:endParaRPr lang="it-IT" sz="2000" dirty="0"/>
          </a:p>
        </p:txBody>
      </p:sp>
      <p:sp>
        <p:nvSpPr>
          <p:cNvPr id="4" name="Rectangle 3"/>
          <p:cNvSpPr/>
          <p:nvPr/>
        </p:nvSpPr>
        <p:spPr>
          <a:xfrm>
            <a:off x="3498569" y="4399449"/>
            <a:ext cx="56122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Cooling scheme: front to rear, defined by rack ventilation;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98569" y="5182690"/>
            <a:ext cx="56122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Triggers and Interlocks: signals conveyed to all AMCs, M-LVDS lines availability;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30" y="1805421"/>
            <a:ext cx="2947635" cy="248783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01148" y="6125234"/>
            <a:ext cx="73284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ISSUE: very few options for 3U crates with front to rear cooling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498569" y="3041932"/>
            <a:ext cx="5612295" cy="730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6 slots 3U to reduce the number of racks deployed.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32" y="4428452"/>
            <a:ext cx="2934033" cy="156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5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5" grpId="0"/>
      <p:bldP spid="4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561386" cy="575107"/>
          </a:xfrm>
        </p:spPr>
        <p:txBody>
          <a:bodyPr>
            <a:normAutofit fontScale="90000"/>
          </a:bodyPr>
          <a:lstStyle/>
          <a:p>
            <a:pPr algn="l"/>
            <a:r>
              <a:rPr lang="en-GB" noProof="0" dirty="0" smtClean="0"/>
              <a:t>µTCA Infrastructure: </a:t>
            </a:r>
            <a:r>
              <a:rPr lang="en-GB" dirty="0" smtClean="0"/>
              <a:t>MCH &amp; PM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555" y="1662836"/>
            <a:ext cx="5618923" cy="477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MicroTCA Carrier Hub :</a:t>
            </a:r>
            <a:endParaRPr lang="it-IT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98569" y="2214574"/>
            <a:ext cx="5612295" cy="7305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it-IT" sz="2400" dirty="0" smtClean="0"/>
              <a:t>N.A.T. selected, less interoperability issues found up to now.</a:t>
            </a:r>
            <a:endParaRPr lang="it-IT" sz="24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392555" y="3172828"/>
            <a:ext cx="5219129" cy="46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t-IT" sz="2400" dirty="0" smtClean="0"/>
              <a:t>Power Modules:</a:t>
            </a:r>
            <a:r>
              <a:rPr lang="it-IT" sz="2000" dirty="0" smtClean="0"/>
              <a:t>	</a:t>
            </a:r>
            <a:endParaRPr lang="it-IT" sz="2000" dirty="0"/>
          </a:p>
        </p:txBody>
      </p:sp>
      <p:sp>
        <p:nvSpPr>
          <p:cNvPr id="4" name="Rectangle 3"/>
          <p:cNvSpPr/>
          <p:nvPr/>
        </p:nvSpPr>
        <p:spPr>
          <a:xfrm>
            <a:off x="3757246" y="3636354"/>
            <a:ext cx="38217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Many products under review: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57247" y="4036464"/>
            <a:ext cx="4900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Telkoor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57247" y="4388919"/>
            <a:ext cx="4900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Wiener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57247" y="4736856"/>
            <a:ext cx="4900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N.A.T.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57245" y="5150766"/>
            <a:ext cx="50526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Final choice made according to instrument requirements and space constraints.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57244" y="5849616"/>
            <a:ext cx="50526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More than one product might be selected.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http://www.nateurope.com/zoomimg/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0" y="1662836"/>
            <a:ext cx="3256455" cy="183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05" y="4637873"/>
            <a:ext cx="1021082" cy="1816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70" y="3524629"/>
            <a:ext cx="2044907" cy="12122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69" y="4407145"/>
            <a:ext cx="1023825" cy="21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4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5" grpId="0"/>
      <p:bldP spid="4" grpId="0"/>
      <p:bldP spid="16" grpId="0"/>
      <p:bldP spid="12" grpId="0"/>
      <p:bldP spid="13" grpId="0"/>
      <p:bldP spid="14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DESY_MTCA_Workshop_PA2</Template>
  <TotalTime>223</TotalTime>
  <Words>1125</Words>
  <Application>Microsoft Office PowerPoint</Application>
  <PresentationFormat>On-screen Show (4:3)</PresentationFormat>
  <Paragraphs>186</Paragraphs>
  <Slides>18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MicroTCA systems at ESS</vt:lpstr>
      <vt:lpstr>Outline</vt:lpstr>
      <vt:lpstr>Facility Overview</vt:lpstr>
      <vt:lpstr>Accelerator Overview</vt:lpstr>
      <vt:lpstr>Three layer strategy - control systems at ESS</vt:lpstr>
      <vt:lpstr>Beam Instrumentation</vt:lpstr>
      <vt:lpstr>Beam Instrumentation</vt:lpstr>
      <vt:lpstr>µTCA Infrastructure: crates </vt:lpstr>
      <vt:lpstr>µTCA Infrastructure: MCH &amp; PM </vt:lpstr>
      <vt:lpstr>AMC boards: EVR </vt:lpstr>
      <vt:lpstr>AMC boards: LO &amp; CLK  </vt:lpstr>
      <vt:lpstr>AMC boards: ICS supported </vt:lpstr>
      <vt:lpstr>FMC cards: ICS supported</vt:lpstr>
      <vt:lpstr>AMC boards: LLRF </vt:lpstr>
      <vt:lpstr>AMC boards: BPM </vt:lpstr>
      <vt:lpstr>AMC boards: BPM </vt:lpstr>
      <vt:lpstr>Summary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MicroTCA systems at ESS</dc:title>
  <dc:creator>Simone</dc:creator>
  <cp:lastModifiedBy>Simone</cp:lastModifiedBy>
  <cp:revision>32</cp:revision>
  <cp:lastPrinted>2016-12-06T23:54:21Z</cp:lastPrinted>
  <dcterms:created xsi:type="dcterms:W3CDTF">2016-12-05T17:11:56Z</dcterms:created>
  <dcterms:modified xsi:type="dcterms:W3CDTF">2016-12-06T23:55:22Z</dcterms:modified>
</cp:coreProperties>
</file>