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7" r:id="rId2"/>
  </p:sldMasterIdLst>
  <p:notesMasterIdLst>
    <p:notesMasterId r:id="rId28"/>
  </p:notesMasterIdLst>
  <p:sldIdLst>
    <p:sldId id="263" r:id="rId3"/>
    <p:sldId id="463" r:id="rId4"/>
    <p:sldId id="464" r:id="rId5"/>
    <p:sldId id="457" r:id="rId6"/>
    <p:sldId id="465" r:id="rId7"/>
    <p:sldId id="422" r:id="rId8"/>
    <p:sldId id="466" r:id="rId9"/>
    <p:sldId id="433" r:id="rId10"/>
    <p:sldId id="426" r:id="rId11"/>
    <p:sldId id="472" r:id="rId12"/>
    <p:sldId id="473" r:id="rId13"/>
    <p:sldId id="434" r:id="rId14"/>
    <p:sldId id="436" r:id="rId15"/>
    <p:sldId id="450" r:id="rId16"/>
    <p:sldId id="437" r:id="rId17"/>
    <p:sldId id="471" r:id="rId18"/>
    <p:sldId id="470" r:id="rId19"/>
    <p:sldId id="451" r:id="rId20"/>
    <p:sldId id="443" r:id="rId21"/>
    <p:sldId id="439" r:id="rId22"/>
    <p:sldId id="429" r:id="rId23"/>
    <p:sldId id="456" r:id="rId24"/>
    <p:sldId id="461" r:id="rId25"/>
    <p:sldId id="419" r:id="rId26"/>
    <p:sldId id="458" r:id="rId2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58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00A5EB"/>
    <a:srgbClr val="FFCC66"/>
    <a:srgbClr val="9C9E9F"/>
    <a:srgbClr val="FFFFFF"/>
    <a:srgbClr val="DDDDDD"/>
    <a:srgbClr val="FFCC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6" autoAdjust="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3816"/>
        <p:guide orient="horz" pos="167"/>
        <p:guide orient="horz" pos="616"/>
        <p:guide orient="horz" pos="2672"/>
        <p:guide orient="horz" pos="1158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4871DB53-5983-458B-9316-F605E29DA2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44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05350"/>
            <a:ext cx="4982633" cy="445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48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729288"/>
            <a:ext cx="9826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64238"/>
            <a:ext cx="152558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 b="1" baseline="0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486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4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954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80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52628" y="6540715"/>
            <a:ext cx="1207205" cy="226715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28.11.2016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35896" y="6667816"/>
            <a:ext cx="1797940" cy="224728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MT Strategy Discussion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51520" y="6534341"/>
            <a:ext cx="630400" cy="187368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PAGE </a:t>
            </a:r>
            <a:fld id="{D826DCB2-4F58-4ADB-9EB1-291752F1B21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136904" cy="4896544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8358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55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55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15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45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08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22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F3iA Workshop, Dec 2016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Hans Weise,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93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24328" y="6498533"/>
            <a:ext cx="1152327" cy="31484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C95B0A03-7FD4-488C-A6AB-DBF5D6C3689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616624" cy="10801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93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8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1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336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21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4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73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78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6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99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8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1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2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61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85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64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1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480175"/>
            <a:ext cx="6680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eaLnBrk="1" hangingPunct="1"/>
            <a:r>
              <a:rPr lang="en-GB" sz="900" b="1" dirty="0" smtClean="0">
                <a:solidFill>
                  <a:schemeClr val="bg2"/>
                </a:solidFill>
              </a:rPr>
              <a:t>Detlef Reschke &amp; Hans Weise  </a:t>
            </a:r>
            <a:r>
              <a:rPr lang="en-GB" sz="900" dirty="0" smtClean="0">
                <a:solidFill>
                  <a:schemeClr val="bg2"/>
                </a:solidFill>
              </a:rPr>
              <a:t>|  3. Annual</a:t>
            </a:r>
            <a:r>
              <a:rPr lang="en-GB" sz="900" baseline="0" dirty="0" smtClean="0">
                <a:solidFill>
                  <a:schemeClr val="bg2"/>
                </a:solidFill>
              </a:rPr>
              <a:t> MT Meeting, GSI Darmstadt </a:t>
            </a:r>
            <a:r>
              <a:rPr lang="en-GB" sz="900" dirty="0" smtClean="0">
                <a:solidFill>
                  <a:schemeClr val="bg2"/>
                </a:solidFill>
              </a:rPr>
              <a:t>| 31</a:t>
            </a:r>
            <a:r>
              <a:rPr lang="en-GB" sz="900" baseline="0" dirty="0" smtClean="0">
                <a:solidFill>
                  <a:schemeClr val="bg2"/>
                </a:solidFill>
              </a:rPr>
              <a:t> Jan – 02 Feb </a:t>
            </a:r>
            <a:r>
              <a:rPr lang="en-GB" sz="900" dirty="0" smtClean="0">
                <a:solidFill>
                  <a:schemeClr val="bg2"/>
                </a:solidFill>
              </a:rPr>
              <a:t>2017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B729DC46-0D3D-4DA6-A76E-B228EB7A6872}" type="slidenum">
              <a:rPr lang="en-GB" sz="900" b="1">
                <a:solidFill>
                  <a:schemeClr val="bg2"/>
                </a:solidFill>
              </a:rPr>
              <a:pPr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13725" y="6301491"/>
            <a:ext cx="567966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282575" y="6419850"/>
            <a:ext cx="7737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7" r:id="rId12"/>
    <p:sldLayoutId id="2147483758" r:id="rId13"/>
    <p:sldLayoutId id="2147483760" r:id="rId14"/>
    <p:sldLayoutId id="2147483761" r:id="rId15"/>
    <p:sldLayoutId id="2147483764" r:id="rId16"/>
    <p:sldLayoutId id="2147483768" r:id="rId17"/>
    <p:sldLayoutId id="2147483774" r:id="rId18"/>
    <p:sldLayoutId id="2147483775" r:id="rId19"/>
    <p:sldLayoutId id="2147483778" r:id="rId20"/>
    <p:sldLayoutId id="2147483780" r:id="rId21"/>
    <p:sldLayoutId id="2147483781" r:id="rId22"/>
    <p:sldLayoutId id="2147483784" r:id="rId23"/>
    <p:sldLayoutId id="2147483786" r:id="rId2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>
              <a:spcBef>
                <a:spcPts val="0"/>
              </a:spcBef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>
              <a:spcBef>
                <a:spcPts val="0"/>
              </a:spcBef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310710" y="0"/>
            <a:ext cx="8520113" cy="1266825"/>
          </a:xfrm>
          <a:noFill/>
        </p:spPr>
        <p:txBody>
          <a:bodyPr/>
          <a:lstStyle/>
          <a:p>
            <a:pPr algn="ctr" eaLnBrk="1" hangingPunct="1"/>
            <a:r>
              <a:rPr lang="en-GB" sz="3200" dirty="0" smtClean="0"/>
              <a:t>DESY </a:t>
            </a:r>
            <a:r>
              <a:rPr lang="en-GB" sz="3200" dirty="0"/>
              <a:t>SRF </a:t>
            </a:r>
            <a:r>
              <a:rPr lang="en-GB" sz="3200" dirty="0" smtClean="0"/>
              <a:t>Infrastructure –</a:t>
            </a:r>
            <a:br>
              <a:rPr lang="en-GB" sz="3200" dirty="0" smtClean="0"/>
            </a:br>
            <a:r>
              <a:rPr lang="en-GB" sz="3200" dirty="0" smtClean="0"/>
              <a:t>Post XFEL Improvements and Upgrades</a:t>
            </a:r>
            <a:endParaRPr lang="en-GB" sz="3200" dirty="0" smtClean="0">
              <a:solidFill>
                <a:srgbClr val="F28E00"/>
              </a:solidFill>
            </a:endParaRPr>
          </a:p>
        </p:txBody>
      </p:sp>
      <p:sp>
        <p:nvSpPr>
          <p:cNvPr id="3075" name="Text Box 37"/>
          <p:cNvSpPr txBox="1">
            <a:spLocks noChangeArrowheads="1"/>
          </p:cNvSpPr>
          <p:nvPr/>
        </p:nvSpPr>
        <p:spPr bwMode="auto">
          <a:xfrm>
            <a:off x="646981" y="1865298"/>
            <a:ext cx="759124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dirty="0" smtClean="0"/>
          </a:p>
          <a:p>
            <a:pPr algn="ctr">
              <a:spcBef>
                <a:spcPct val="50000"/>
              </a:spcBef>
            </a:pPr>
            <a:endParaRPr lang="en-US" sz="1600" dirty="0"/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Hans Weise + </a:t>
            </a:r>
            <a:r>
              <a:rPr lang="en-US" sz="1600" u="sng" dirty="0" smtClean="0"/>
              <a:t>Detlef Reschke</a:t>
            </a:r>
          </a:p>
          <a:p>
            <a:pPr algn="ctr">
              <a:spcBef>
                <a:spcPct val="50000"/>
              </a:spcBef>
            </a:pPr>
            <a:r>
              <a:rPr lang="en-US" sz="2400" b="1" i="1" dirty="0" smtClean="0"/>
              <a:t>3. Annual MT Meeting, 31.1. – 02.02.2017</a:t>
            </a:r>
            <a:endParaRPr lang="en-GB" sz="24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46" y="4178568"/>
            <a:ext cx="2038112" cy="126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5840" y="4148339"/>
            <a:ext cx="4399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Cavity Team</a:t>
            </a:r>
          </a:p>
          <a:p>
            <a:r>
              <a:rPr lang="de-DE" sz="1200" dirty="0" smtClean="0"/>
              <a:t>A. Matheisen, J. Schaffran, M. Wenskat, B. Foster, N. Walker, A. </a:t>
            </a:r>
            <a:r>
              <a:rPr lang="de-DE" sz="1200" dirty="0" err="1" smtClean="0"/>
              <a:t>Prudnikava</a:t>
            </a:r>
            <a:r>
              <a:rPr lang="de-DE" sz="1200" dirty="0" smtClean="0"/>
              <a:t>, A. </a:t>
            </a:r>
            <a:r>
              <a:rPr lang="de-DE" sz="1200" dirty="0" err="1" smtClean="0"/>
              <a:t>Dangwal-Pandey</a:t>
            </a:r>
            <a:r>
              <a:rPr lang="de-DE" sz="1200" dirty="0" smtClean="0"/>
              <a:t>, W.-D. Möller, J. Eschke, D. Kostin, B. van der Horst,  L. Lilje, H. Remde, G. </a:t>
            </a:r>
            <a:r>
              <a:rPr lang="de-DE" sz="1200" dirty="0" err="1" smtClean="0"/>
              <a:t>Semione</a:t>
            </a:r>
            <a:r>
              <a:rPr lang="de-DE" sz="1200" dirty="0" smtClean="0"/>
              <a:t>, L. Steder, A. Muhs, A. Ermakov, A. Stierle, L. </a:t>
            </a:r>
            <a:r>
              <a:rPr lang="de-DE" sz="1200" dirty="0" err="1" smtClean="0"/>
              <a:t>Steder</a:t>
            </a:r>
            <a:r>
              <a:rPr lang="de-DE" sz="1200" dirty="0" smtClean="0"/>
              <a:t>, J. </a:t>
            </a:r>
            <a:r>
              <a:rPr lang="de-DE" sz="1200" dirty="0" err="1" smtClean="0"/>
              <a:t>Iversen</a:t>
            </a:r>
            <a:r>
              <a:rPr lang="de-DE" sz="1200" dirty="0" smtClean="0"/>
              <a:t>, …</a:t>
            </a:r>
          </a:p>
          <a:p>
            <a:r>
              <a:rPr lang="de-DE" sz="1200" dirty="0" smtClean="0"/>
              <a:t>Technical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</a:t>
            </a:r>
            <a:r>
              <a:rPr lang="de-DE" sz="1200" dirty="0" err="1" smtClean="0"/>
              <a:t>several</a:t>
            </a:r>
            <a:r>
              <a:rPr lang="de-DE" sz="1200" dirty="0" smtClean="0"/>
              <a:t> DESY </a:t>
            </a:r>
            <a:r>
              <a:rPr lang="de-DE" sz="1200" dirty="0" err="1" smtClean="0"/>
              <a:t>groups</a:t>
            </a:r>
            <a:endParaRPr lang="de-DE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97240" y="802037"/>
            <a:ext cx="8520113" cy="50964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‘Nitrogen infusion’ experiment on a model </a:t>
            </a:r>
            <a:r>
              <a:rPr lang="en-US" dirty="0" smtClean="0"/>
              <a:t>sample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1" y="257932"/>
            <a:ext cx="8520113" cy="544512"/>
          </a:xfrm>
        </p:spPr>
        <p:txBody>
          <a:bodyPr/>
          <a:lstStyle/>
          <a:p>
            <a:r>
              <a:rPr lang="en-US" sz="2000" dirty="0" smtClean="0"/>
              <a:t>First nitrogen infusion on samples at </a:t>
            </a:r>
            <a:r>
              <a:rPr lang="en-US" sz="2000" dirty="0"/>
              <a:t>DESY </a:t>
            </a:r>
            <a:r>
              <a:rPr lang="en-US" sz="2000" dirty="0" err="1"/>
              <a:t>NanoLab</a:t>
            </a:r>
            <a:r>
              <a:rPr lang="en-US" sz="2000" dirty="0"/>
              <a:t>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4" y="1621932"/>
            <a:ext cx="3267284" cy="435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115" y="1207118"/>
            <a:ext cx="337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Nb</a:t>
            </a:r>
            <a:r>
              <a:rPr lang="en-US" dirty="0"/>
              <a:t> (100) </a:t>
            </a:r>
            <a:r>
              <a:rPr lang="en-US" dirty="0" smtClean="0"/>
              <a:t>Single-Crystal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UHV Mobile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 K</a:t>
            </a:r>
            <a:r>
              <a:rPr lang="el-GR" dirty="0" smtClean="0"/>
              <a:t>α</a:t>
            </a:r>
            <a:r>
              <a:rPr lang="en-US" dirty="0" smtClean="0"/>
              <a:t> source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4318782" y="2208219"/>
            <a:ext cx="45099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800</a:t>
            </a:r>
            <a:r>
              <a:rPr lang="de-DE" dirty="0" smtClean="0"/>
              <a:t>°</a:t>
            </a:r>
            <a:r>
              <a:rPr lang="en-US" dirty="0" smtClean="0"/>
              <a:t>C annealing / 2 hours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Cooldown to 120</a:t>
            </a:r>
            <a:r>
              <a:rPr lang="de-DE" dirty="0" smtClean="0"/>
              <a:t>°</a:t>
            </a:r>
            <a:r>
              <a:rPr lang="en-US" dirty="0" smtClean="0"/>
              <a:t>C, insert 25mTorr of N</a:t>
            </a:r>
            <a:r>
              <a:rPr lang="en-US" baseline="-25000" dirty="0" smtClean="0"/>
              <a:t>2</a:t>
            </a:r>
          </a:p>
          <a:p>
            <a:pPr algn="ctr"/>
            <a:endParaRPr lang="en-US" baseline="-25000" dirty="0" smtClean="0"/>
          </a:p>
          <a:p>
            <a:pPr algn="ctr"/>
            <a:r>
              <a:rPr lang="en-US" dirty="0" smtClean="0"/>
              <a:t>Hold for 23 hours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95965" y="3761529"/>
            <a:ext cx="4932759" cy="2608006"/>
            <a:chOff x="3895965" y="3959425"/>
            <a:chExt cx="4932759" cy="2608006"/>
          </a:xfrm>
        </p:grpSpPr>
        <p:grpSp>
          <p:nvGrpSpPr>
            <p:cNvPr id="7" name="Group 6"/>
            <p:cNvGrpSpPr/>
            <p:nvPr/>
          </p:nvGrpSpPr>
          <p:grpSpPr>
            <a:xfrm>
              <a:off x="6335419" y="4305254"/>
              <a:ext cx="2493305" cy="1923623"/>
              <a:chOff x="6335419" y="4305254"/>
              <a:chExt cx="2493305" cy="1923623"/>
            </a:xfrm>
          </p:grpSpPr>
          <p:pic>
            <p:nvPicPr>
              <p:cNvPr id="15" name="Picture 14"/>
              <p:cNvPicPr/>
              <p:nvPr/>
            </p:nvPicPr>
            <p:blipFill rotWithShape="1">
              <a:blip r:embed="rId3" cstate="print"/>
              <a:srcRect l="22482" t="18466" r="20542" b="11248"/>
              <a:stretch/>
            </p:blipFill>
            <p:spPr bwMode="auto">
              <a:xfrm>
                <a:off x="6335419" y="4305254"/>
                <a:ext cx="2493305" cy="192362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619162" y="5589816"/>
                <a:ext cx="1057703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900" dirty="0" err="1" smtClean="0"/>
                  <a:t>Ir</a:t>
                </a:r>
                <a:r>
                  <a:rPr lang="de-DE" sz="900" dirty="0" smtClean="0"/>
                  <a:t> film/ </a:t>
                </a:r>
                <a:r>
                  <a:rPr lang="de-DE" sz="900" dirty="0" err="1" smtClean="0"/>
                  <a:t>sapphire</a:t>
                </a:r>
                <a:r>
                  <a:rPr lang="de-DE" sz="900" dirty="0" smtClean="0"/>
                  <a:t> </a:t>
                </a:r>
                <a:endParaRPr lang="de-DE" sz="9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895965" y="3959425"/>
              <a:ext cx="4560482" cy="2608006"/>
              <a:chOff x="4307439" y="4188984"/>
              <a:chExt cx="4560482" cy="2608006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7439" y="4920879"/>
                <a:ext cx="2439454" cy="908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97200" y="4188984"/>
                <a:ext cx="427072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i="1" u="sng" dirty="0" smtClean="0"/>
                  <a:t>In-situ</a:t>
                </a:r>
                <a:r>
                  <a:rPr lang="en-US" u="sng" dirty="0" smtClean="0"/>
                  <a:t> x-ray reflectivity (XRR) measurements</a:t>
                </a:r>
                <a:endParaRPr lang="de-DE" i="1" u="sng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73376" y="6458436"/>
                <a:ext cx="269176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Surface sensitive technique</a:t>
                </a:r>
                <a:endParaRPr lang="de-DE" dirty="0"/>
              </a:p>
            </p:txBody>
          </p:sp>
        </p:grpSp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4" y="1646199"/>
            <a:ext cx="1701701" cy="12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4" name="Straight Arrow Connector 23"/>
          <p:cNvCxnSpPr/>
          <p:nvPr/>
        </p:nvCxnSpPr>
        <p:spPr bwMode="auto">
          <a:xfrm>
            <a:off x="1512432" y="2922474"/>
            <a:ext cx="643467" cy="1327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7648" y="6030981"/>
            <a:ext cx="3797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Courtesy</a:t>
            </a:r>
            <a:r>
              <a:rPr lang="de-DE" sz="1600" dirty="0" smtClean="0"/>
              <a:t> A. </a:t>
            </a:r>
            <a:r>
              <a:rPr lang="de-DE" sz="1600" dirty="0" err="1" smtClean="0"/>
              <a:t>Stierle</a:t>
            </a:r>
            <a:r>
              <a:rPr lang="de-DE" sz="1600" dirty="0"/>
              <a:t>,</a:t>
            </a:r>
            <a:r>
              <a:rPr lang="de-DE" sz="1600" dirty="0" smtClean="0"/>
              <a:t> A. </a:t>
            </a:r>
            <a:r>
              <a:rPr lang="de-DE" sz="1600" dirty="0" err="1" smtClean="0"/>
              <a:t>Dangwal-Pandey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05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D:\Data\SixCircle\Nb_100Sc_23hoursdoping\Logbooks\ndoped-comparacao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8867" r="11941" b="11700"/>
          <a:stretch/>
        </p:blipFill>
        <p:spPr bwMode="auto">
          <a:xfrm>
            <a:off x="2835709" y="4359609"/>
            <a:ext cx="2588612" cy="18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7812" r="12208" b="10301"/>
          <a:stretch/>
        </p:blipFill>
        <p:spPr>
          <a:xfrm>
            <a:off x="538140" y="4490801"/>
            <a:ext cx="2262624" cy="16509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625" y="258135"/>
            <a:ext cx="8991375" cy="544512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</a:rPr>
              <a:t>First nitrogen infusion on samples at DESY </a:t>
            </a:r>
            <a:r>
              <a:rPr lang="en-US" sz="2000" dirty="0" err="1">
                <a:solidFill>
                  <a:srgbClr val="FFFFFF"/>
                </a:solidFill>
              </a:rPr>
              <a:t>NanoLab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06203" y="2637881"/>
            <a:ext cx="2015816" cy="1567035"/>
            <a:chOff x="4928512" y="1550349"/>
            <a:chExt cx="3062091" cy="24299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5481" r="9040" b="9220"/>
            <a:stretch/>
          </p:blipFill>
          <p:spPr>
            <a:xfrm>
              <a:off x="4928512" y="1550349"/>
              <a:ext cx="3062091" cy="22508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55118" y="3764871"/>
              <a:ext cx="50206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q</a:t>
              </a:r>
              <a:r>
                <a:rPr lang="en-US" sz="800" baseline="-25000" dirty="0" err="1" smtClean="0"/>
                <a:t>z</a:t>
              </a:r>
              <a:r>
                <a:rPr lang="en-US" sz="800" baseline="-25000" dirty="0" smtClean="0"/>
                <a:t> </a:t>
              </a:r>
              <a:r>
                <a:rPr lang="en-US" sz="800" dirty="0" smtClean="0"/>
                <a:t>(A</a:t>
              </a:r>
              <a:r>
                <a:rPr lang="en-US" sz="800" baseline="30000" dirty="0" smtClean="0"/>
                <a:t>-1</a:t>
              </a:r>
              <a:r>
                <a:rPr lang="en-US" sz="800" dirty="0" smtClean="0"/>
                <a:t>)</a:t>
              </a:r>
              <a:endParaRPr lang="de-DE" sz="800" baseline="-25000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06720" y="2631901"/>
            <a:ext cx="1945533" cy="1573015"/>
            <a:chOff x="528605" y="1515628"/>
            <a:chExt cx="3136637" cy="24486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" t="4166" r="10490" b="9258"/>
            <a:stretch/>
          </p:blipFill>
          <p:spPr>
            <a:xfrm>
              <a:off x="528605" y="1515628"/>
              <a:ext cx="3136637" cy="22838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02098" y="3748856"/>
              <a:ext cx="50206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q</a:t>
              </a:r>
              <a:r>
                <a:rPr lang="en-US" sz="800" baseline="-25000" dirty="0" err="1" smtClean="0"/>
                <a:t>z</a:t>
              </a:r>
              <a:r>
                <a:rPr lang="en-US" sz="800" baseline="-25000" dirty="0" smtClean="0"/>
                <a:t> </a:t>
              </a:r>
              <a:r>
                <a:rPr lang="en-US" sz="800" dirty="0" smtClean="0"/>
                <a:t>(A</a:t>
              </a:r>
              <a:r>
                <a:rPr lang="en-US" sz="800" baseline="30000" dirty="0" smtClean="0"/>
                <a:t>-1</a:t>
              </a:r>
              <a:r>
                <a:rPr lang="en-US" sz="800" dirty="0" smtClean="0"/>
                <a:t>)</a:t>
              </a:r>
              <a:endParaRPr lang="de-DE" sz="800" baseline="-25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1564" y="2452240"/>
            <a:ext cx="329566" cy="1414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q</a:t>
            </a:r>
            <a:r>
              <a:rPr lang="en-US" sz="800" baseline="-25000" dirty="0" err="1" smtClean="0"/>
              <a:t>z</a:t>
            </a:r>
            <a:r>
              <a:rPr lang="en-US" sz="800" baseline="-25000" dirty="0" smtClean="0"/>
              <a:t> </a:t>
            </a:r>
            <a:r>
              <a:rPr lang="en-US" sz="800" dirty="0" smtClean="0"/>
              <a:t>(A</a:t>
            </a:r>
            <a:r>
              <a:rPr lang="en-US" sz="800" baseline="30000" dirty="0" smtClean="0"/>
              <a:t>-1</a:t>
            </a:r>
            <a:r>
              <a:rPr lang="en-US" sz="800" dirty="0" smtClean="0"/>
              <a:t>)</a:t>
            </a:r>
            <a:endParaRPr lang="de-DE" sz="800" baseline="-25000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471945" y="1216341"/>
            <a:ext cx="989460" cy="1306611"/>
            <a:chOff x="400587" y="1637415"/>
            <a:chExt cx="1685968" cy="225675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04207" y="1637415"/>
              <a:ext cx="1637243" cy="3337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04037" y="1971128"/>
              <a:ext cx="1637414" cy="28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4038" y="2257466"/>
              <a:ext cx="1637413" cy="39004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04037" y="1637416"/>
              <a:ext cx="1637414" cy="1706634"/>
              <a:chOff x="404037" y="1637416"/>
              <a:chExt cx="2147777" cy="1985085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404037" y="1637416"/>
                <a:ext cx="2147777" cy="198508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418208" y="2358631"/>
                <a:ext cx="213360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400587" y="1637415"/>
              <a:ext cx="866401" cy="36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Nb</a:t>
              </a:r>
              <a:r>
                <a:rPr lang="en-US" sz="900" baseline="-25000" dirty="0" smtClean="0"/>
                <a:t>2</a:t>
              </a:r>
              <a:r>
                <a:rPr lang="en-US" sz="900" dirty="0" smtClean="0"/>
                <a:t>O</a:t>
              </a:r>
              <a:r>
                <a:rPr lang="en-US" sz="900" baseline="-25000" dirty="0" smtClean="0"/>
                <a:t>5</a:t>
              </a:r>
              <a:endParaRPr lang="de-DE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4460" y="1956650"/>
              <a:ext cx="792654" cy="36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NbO</a:t>
              </a:r>
              <a:r>
                <a:rPr lang="en-US" sz="900" baseline="-25000" dirty="0" smtClean="0"/>
                <a:t>2</a:t>
              </a:r>
              <a:endParaRPr lang="de-DE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67651" y="2274949"/>
              <a:ext cx="718904" cy="36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NbO</a:t>
              </a:r>
              <a:endParaRPr lang="de-DE" sz="9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00587" y="2647509"/>
              <a:ext cx="1640864" cy="1246665"/>
              <a:chOff x="2505834" y="4779333"/>
              <a:chExt cx="1640864" cy="1532384"/>
            </a:xfrm>
            <a:solidFill>
              <a:srgbClr val="DDDDDD"/>
            </a:solidFill>
          </p:grpSpPr>
          <p:sp>
            <p:nvSpPr>
              <p:cNvPr id="28" name="Rectangle 27"/>
              <p:cNvSpPr/>
              <p:nvPr/>
            </p:nvSpPr>
            <p:spPr bwMode="auto">
              <a:xfrm>
                <a:off x="2505834" y="4779333"/>
                <a:ext cx="1640864" cy="15323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050420" y="5043572"/>
                <a:ext cx="593260" cy="48030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Nb</a:t>
                </a:r>
                <a:endParaRPr lang="de-DE" sz="1000" dirty="0"/>
              </a:p>
            </p:txBody>
          </p: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137204" y="2872907"/>
            <a:ext cx="978077" cy="1251955"/>
            <a:chOff x="3603461" y="1819817"/>
            <a:chExt cx="1642705" cy="2102692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603463" y="2416605"/>
              <a:ext cx="1637414" cy="15059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603463" y="1819817"/>
              <a:ext cx="1637413" cy="68901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03461" y="1819817"/>
              <a:ext cx="1642705" cy="2102690"/>
              <a:chOff x="404035" y="1637416"/>
              <a:chExt cx="2154717" cy="263605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04035" y="1637416"/>
                <a:ext cx="2154717" cy="2636053"/>
                <a:chOff x="404035" y="1637416"/>
                <a:chExt cx="2154717" cy="2636053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404035" y="1637416"/>
                  <a:ext cx="2147775" cy="263605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404037" y="2501202"/>
                  <a:ext cx="2154715" cy="735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1053381" y="1889510"/>
                <a:ext cx="892927" cy="469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NbO</a:t>
                </a:r>
                <a:endParaRPr lang="de-DE" sz="1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141223" y="2951642"/>
                <a:ext cx="694641" cy="46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Nb</a:t>
                </a:r>
                <a:endParaRPr lang="de-DE" sz="1000" dirty="0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 bwMode="auto">
            <a:xfrm>
              <a:off x="3603463" y="2514698"/>
              <a:ext cx="163741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2" name="Straight Arrow Connector 51"/>
          <p:cNvCxnSpPr/>
          <p:nvPr/>
        </p:nvCxnSpPr>
        <p:spPr bwMode="auto">
          <a:xfrm>
            <a:off x="4895822" y="3281939"/>
            <a:ext cx="11084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/>
          <p:cNvSpPr/>
          <p:nvPr/>
        </p:nvSpPr>
        <p:spPr bwMode="auto">
          <a:xfrm>
            <a:off x="7850293" y="1115246"/>
            <a:ext cx="927947" cy="499430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Room temperature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7850292" y="2637881"/>
            <a:ext cx="9279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7850293" y="4274784"/>
            <a:ext cx="9279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7850291" y="2971614"/>
            <a:ext cx="927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During/After 800</a:t>
            </a:r>
            <a:r>
              <a:rPr lang="de-DE" sz="1000" dirty="0" smtClean="0"/>
              <a:t>°</a:t>
            </a:r>
            <a:r>
              <a:rPr lang="en-US" sz="1000" dirty="0" smtClean="0"/>
              <a:t>C anneal</a:t>
            </a:r>
            <a:endParaRPr lang="de-DE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7850293" y="4614268"/>
            <a:ext cx="927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During infusion</a:t>
            </a:r>
          </a:p>
          <a:p>
            <a:pPr algn="ctr"/>
            <a:r>
              <a:rPr lang="en-US" sz="1000" dirty="0" smtClean="0"/>
              <a:t>at 120</a:t>
            </a:r>
            <a:r>
              <a:rPr lang="de-DE" sz="1000" dirty="0" smtClean="0"/>
              <a:t>°C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25mTorr N</a:t>
            </a:r>
            <a:r>
              <a:rPr lang="en-US" sz="1000" baseline="-25000" dirty="0" smtClean="0"/>
              <a:t>2</a:t>
            </a:r>
            <a:endParaRPr lang="de-DE" sz="1000" dirty="0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6707190" y="4330995"/>
            <a:ext cx="993031" cy="1963482"/>
            <a:chOff x="6931583" y="946298"/>
            <a:chExt cx="1637416" cy="4296337"/>
          </a:xfrm>
        </p:grpSpPr>
        <p:sp>
          <p:nvSpPr>
            <p:cNvPr id="68" name="Rectangle 67"/>
            <p:cNvSpPr/>
            <p:nvPr/>
          </p:nvSpPr>
          <p:spPr bwMode="auto">
            <a:xfrm>
              <a:off x="6931585" y="3552066"/>
              <a:ext cx="1637414" cy="169056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931585" y="946298"/>
              <a:ext cx="1637414" cy="2605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931583" y="946298"/>
              <a:ext cx="1637416" cy="4296334"/>
              <a:chOff x="6750824" y="1637415"/>
              <a:chExt cx="1637416" cy="2509134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750825" y="1637415"/>
                <a:ext cx="1637414" cy="2509134"/>
                <a:chOff x="404037" y="1637414"/>
                <a:chExt cx="2147777" cy="2918520"/>
              </a:xfrm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404037" y="1637414"/>
                  <a:ext cx="2147777" cy="291852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098765" y="3797511"/>
                  <a:ext cx="873191" cy="319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 smtClean="0"/>
                    <a:t>Nb</a:t>
                  </a:r>
                  <a:endParaRPr lang="de-DE" sz="1000" dirty="0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 bwMode="auto">
              <a:xfrm>
                <a:off x="6750824" y="3159227"/>
                <a:ext cx="16374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V="1">
                <a:off x="6750825" y="1637415"/>
                <a:ext cx="1048400" cy="122193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V="1">
                <a:off x="7049386" y="1673981"/>
                <a:ext cx="1338853" cy="14852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7718812" y="2416604"/>
                <a:ext cx="669427" cy="7426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TextBox 77"/>
              <p:cNvSpPr txBox="1"/>
              <p:nvPr/>
            </p:nvSpPr>
            <p:spPr>
              <a:xfrm>
                <a:off x="6871687" y="1887651"/>
                <a:ext cx="1516553" cy="105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Different nitride and oxide phases formed</a:t>
                </a:r>
                <a:endParaRPr lang="de-DE" sz="1000" dirty="0"/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1638605" y="6141773"/>
            <a:ext cx="293711" cy="118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q</a:t>
            </a:r>
            <a:r>
              <a:rPr lang="en-US" sz="800" baseline="-25000" dirty="0" err="1" smtClean="0"/>
              <a:t>z</a:t>
            </a:r>
            <a:r>
              <a:rPr lang="en-US" sz="800" baseline="-25000" dirty="0" smtClean="0"/>
              <a:t> </a:t>
            </a:r>
            <a:r>
              <a:rPr lang="en-US" sz="800" dirty="0" smtClean="0"/>
              <a:t>(A</a:t>
            </a:r>
            <a:r>
              <a:rPr lang="en-US" sz="800" baseline="30000" dirty="0" smtClean="0"/>
              <a:t>-1</a:t>
            </a:r>
            <a:r>
              <a:rPr lang="en-US" sz="800" dirty="0" smtClean="0"/>
              <a:t>)</a:t>
            </a:r>
            <a:endParaRPr lang="de-DE" sz="800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5594169" y="1313728"/>
            <a:ext cx="15392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Natural oxide layers</a:t>
            </a:r>
            <a:endParaRPr lang="de-DE" sz="1200" dirty="0"/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298027" y="2637881"/>
            <a:ext cx="7687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298027" y="4274784"/>
            <a:ext cx="7789333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1066575" y="1112871"/>
            <a:ext cx="1952183" cy="1361773"/>
            <a:chOff x="557101" y="1017414"/>
            <a:chExt cx="2210854" cy="1537291"/>
          </a:xfrm>
        </p:grpSpPr>
        <p:pic>
          <p:nvPicPr>
            <p:cNvPr id="5" name="Picture 2" descr="D:\Data\SixCircle\Nb_100Sc_23hoursdoping\Logbooks\00.t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r="11065" b="12074"/>
            <a:stretch/>
          </p:blipFill>
          <p:spPr bwMode="auto">
            <a:xfrm>
              <a:off x="586173" y="1017414"/>
              <a:ext cx="2181782" cy="153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 rot="16200000">
              <a:off x="376282" y="1689608"/>
              <a:ext cx="530915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Intensity (</a:t>
              </a:r>
              <a:r>
                <a:rPr lang="en-US" sz="500" dirty="0" err="1" smtClean="0"/>
                <a:t>ct</a:t>
              </a:r>
              <a:r>
                <a:rPr lang="en-US" sz="500" dirty="0" smtClean="0"/>
                <a:t>)</a:t>
              </a:r>
              <a:endParaRPr lang="de-DE" sz="500" dirty="0"/>
            </a:p>
          </p:txBody>
        </p:sp>
      </p:grpSp>
      <p:sp>
        <p:nvSpPr>
          <p:cNvPr id="94" name="TextBox 93"/>
          <p:cNvSpPr txBox="1"/>
          <p:nvPr/>
        </p:nvSpPr>
        <p:spPr>
          <a:xfrm rot="16200000">
            <a:off x="415115" y="3328835"/>
            <a:ext cx="530915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00" dirty="0" smtClean="0"/>
              <a:t>Intensity (</a:t>
            </a:r>
            <a:r>
              <a:rPr lang="en-US" sz="500" dirty="0" err="1" smtClean="0"/>
              <a:t>ct</a:t>
            </a:r>
            <a:r>
              <a:rPr lang="en-US" sz="500" dirty="0" smtClean="0"/>
              <a:t>)</a:t>
            </a:r>
            <a:endParaRPr lang="de-DE" sz="500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2523229" y="3351214"/>
            <a:ext cx="59666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Intensity (</a:t>
            </a:r>
            <a:r>
              <a:rPr lang="en-US" sz="500" dirty="0" err="1" smtClean="0"/>
              <a:t>ct</a:t>
            </a:r>
            <a:r>
              <a:rPr lang="en-US" sz="500" dirty="0" smtClean="0"/>
              <a:t>)</a:t>
            </a:r>
            <a:endParaRPr lang="de-DE" sz="500" dirty="0"/>
          </a:p>
        </p:txBody>
      </p:sp>
      <p:sp>
        <p:nvSpPr>
          <p:cNvPr id="2" name="Rectangle 1"/>
          <p:cNvSpPr/>
          <p:nvPr/>
        </p:nvSpPr>
        <p:spPr>
          <a:xfrm>
            <a:off x="138726" y="715136"/>
            <a:ext cx="9044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‘Nitrogen infusion’ </a:t>
            </a:r>
            <a:r>
              <a:rPr lang="en-US" sz="2000" dirty="0" smtClean="0"/>
              <a:t>experiment on </a:t>
            </a:r>
            <a:r>
              <a:rPr lang="en-US" sz="2000" dirty="0" err="1" smtClean="0"/>
              <a:t>Nb</a:t>
            </a:r>
            <a:r>
              <a:rPr lang="en-US" sz="2000" dirty="0" smtClean="0"/>
              <a:t>(100): </a:t>
            </a:r>
            <a:r>
              <a:rPr lang="en-US" sz="2000" dirty="0"/>
              <a:t>preliminary results</a:t>
            </a:r>
            <a:endParaRPr lang="de-DE" sz="2000" dirty="0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3084232" y="1808117"/>
            <a:ext cx="11084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6078178" y="1914678"/>
            <a:ext cx="648000" cy="50406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177549" y="5208076"/>
            <a:ext cx="59666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Intensity (</a:t>
            </a:r>
            <a:r>
              <a:rPr lang="en-US" sz="500" dirty="0" err="1" smtClean="0"/>
              <a:t>ct</a:t>
            </a:r>
            <a:r>
              <a:rPr lang="en-US" sz="500" dirty="0" smtClean="0"/>
              <a:t>)</a:t>
            </a:r>
            <a:endParaRPr lang="de-DE" sz="500" dirty="0"/>
          </a:p>
        </p:txBody>
      </p:sp>
      <p:sp>
        <p:nvSpPr>
          <p:cNvPr id="90" name="TextBox 89"/>
          <p:cNvSpPr txBox="1"/>
          <p:nvPr/>
        </p:nvSpPr>
        <p:spPr>
          <a:xfrm>
            <a:off x="3845357" y="6140214"/>
            <a:ext cx="4915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q</a:t>
            </a:r>
            <a:r>
              <a:rPr lang="en-US" sz="800" baseline="-25000" dirty="0" err="1" smtClean="0"/>
              <a:t>z</a:t>
            </a:r>
            <a:r>
              <a:rPr lang="en-US" sz="800" baseline="-25000" dirty="0" smtClean="0"/>
              <a:t> </a:t>
            </a:r>
            <a:r>
              <a:rPr lang="en-US" sz="800" dirty="0" smtClean="0"/>
              <a:t>(A</a:t>
            </a:r>
            <a:r>
              <a:rPr lang="en-US" sz="800" baseline="30000" dirty="0" smtClean="0"/>
              <a:t>-1</a:t>
            </a:r>
            <a:r>
              <a:rPr lang="en-US" sz="800" dirty="0" smtClean="0"/>
              <a:t>)</a:t>
            </a:r>
            <a:endParaRPr lang="de-DE" sz="800" baseline="-250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450052" y="5354660"/>
            <a:ext cx="11084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09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85356" cy="108012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realization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05685" y="1058896"/>
            <a:ext cx="8740168" cy="5039965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Modification of the existing 800 ºC furnace at DESY for nitrogen infusion:</a:t>
            </a:r>
            <a:br>
              <a:rPr lang="en-US" sz="2000" dirty="0" smtClean="0"/>
            </a:br>
            <a:r>
              <a:rPr lang="en-US" sz="2000" dirty="0" smtClean="0"/>
              <a:t>Controlled nitrogen inlet (under improvement)</a:t>
            </a:r>
          </a:p>
          <a:p>
            <a:endParaRPr lang="en-US" sz="2000" dirty="0" smtClean="0"/>
          </a:p>
          <a:p>
            <a:r>
              <a:rPr lang="en-US" sz="2000" dirty="0" smtClean="0"/>
              <a:t>“Nitrogen doping” is no option for DESY: </a:t>
            </a:r>
            <a:br>
              <a:rPr lang="en-US" sz="2000" dirty="0" smtClean="0"/>
            </a:br>
            <a:r>
              <a:rPr lang="en-US" sz="2000" dirty="0" smtClean="0"/>
              <a:t>FLASH and European XFEL require high gradients for both, pulsed and </a:t>
            </a:r>
            <a:r>
              <a:rPr lang="en-US" sz="2000" dirty="0" err="1" smtClean="0"/>
              <a:t>cw</a:t>
            </a:r>
            <a:r>
              <a:rPr lang="en-US" sz="2000" dirty="0" smtClean="0"/>
              <a:t> operation.</a:t>
            </a:r>
            <a:endParaRPr lang="en-US" sz="2000" dirty="0"/>
          </a:p>
        </p:txBody>
      </p:sp>
      <p:pic>
        <p:nvPicPr>
          <p:cNvPr id="5" name="Picture 2" descr="C:\Users\wmoeller\Desktop\LCWS2016\of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88" y="3119722"/>
            <a:ext cx="5417465" cy="30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moeller\Desktop\LCWS2016\belueft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5" y="4361867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85356" cy="1080120"/>
          </a:xfrm>
        </p:spPr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1DE18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49" y="1116767"/>
            <a:ext cx="8583153" cy="5191957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b="1" dirty="0" smtClean="0"/>
              <a:t>“</a:t>
            </a:r>
            <a:r>
              <a:rPr lang="de-DE" sz="2000" b="1" dirty="0"/>
              <a:t>Nitrogen Infusion”</a:t>
            </a:r>
            <a:br>
              <a:rPr lang="de-DE" sz="2000" b="1" dirty="0"/>
            </a:br>
            <a:r>
              <a:rPr lang="de-DE" sz="2000" dirty="0"/>
              <a:t>=&gt; </a:t>
            </a:r>
            <a:r>
              <a:rPr lang="de-DE" sz="2000" dirty="0" err="1" smtClean="0"/>
              <a:t>Process</a:t>
            </a:r>
            <a:r>
              <a:rPr lang="de-DE" sz="2000" dirty="0"/>
              <a:t>:  {800C, </a:t>
            </a:r>
            <a:r>
              <a:rPr lang="de-DE" sz="2000" dirty="0" smtClean="0"/>
              <a:t>2h</a:t>
            </a:r>
            <a:r>
              <a:rPr lang="de-DE" sz="2000" dirty="0"/>
              <a:t>, UHV + 120C, 48h, </a:t>
            </a:r>
            <a:r>
              <a:rPr lang="de-DE" sz="2000" i="1" dirty="0">
                <a:solidFill>
                  <a:srgbClr val="CC6600"/>
                </a:solidFill>
              </a:rPr>
              <a:t>10</a:t>
            </a:r>
            <a:r>
              <a:rPr lang="de-DE" sz="2000" i="1" baseline="30000" dirty="0">
                <a:solidFill>
                  <a:srgbClr val="CC6600"/>
                </a:solidFill>
              </a:rPr>
              <a:t>-2 </a:t>
            </a:r>
            <a:r>
              <a:rPr lang="de-DE" sz="2000" i="1" dirty="0">
                <a:solidFill>
                  <a:srgbClr val="CC6600"/>
                </a:solidFill>
              </a:rPr>
              <a:t>mbar </a:t>
            </a:r>
            <a:r>
              <a:rPr lang="de-DE" sz="2000" dirty="0"/>
              <a:t>N</a:t>
            </a:r>
            <a:r>
              <a:rPr lang="de-DE" sz="2000" baseline="-25000" dirty="0"/>
              <a:t>2</a:t>
            </a:r>
            <a:r>
              <a:rPr lang="de-DE" sz="2000" dirty="0"/>
              <a:t> </a:t>
            </a:r>
            <a:r>
              <a:rPr lang="de-DE" sz="2000" dirty="0" smtClean="0"/>
              <a:t>}                    </a:t>
            </a:r>
            <a:r>
              <a:rPr lang="de-DE" sz="2000" dirty="0"/>
              <a:t>=&gt; </a:t>
            </a:r>
            <a:r>
              <a:rPr lang="de-DE" sz="2000" dirty="0" smtClean="0"/>
              <a:t>High </a:t>
            </a:r>
            <a:r>
              <a:rPr lang="de-DE" sz="2000" dirty="0" err="1" smtClean="0"/>
              <a:t>Pressure</a:t>
            </a:r>
            <a:r>
              <a:rPr lang="de-DE" sz="2000" dirty="0" smtClean="0"/>
              <a:t> </a:t>
            </a:r>
            <a:r>
              <a:rPr lang="de-DE" sz="2000" dirty="0" err="1" smtClean="0"/>
              <a:t>Water</a:t>
            </a:r>
            <a:r>
              <a:rPr lang="de-DE" sz="2000" dirty="0" smtClean="0"/>
              <a:t> </a:t>
            </a:r>
            <a:r>
              <a:rPr lang="de-DE" sz="2000" dirty="0" err="1" smtClean="0"/>
              <a:t>Rinse</a:t>
            </a:r>
            <a:r>
              <a:rPr lang="de-DE" sz="2000" dirty="0" smtClean="0"/>
              <a:t> </a:t>
            </a:r>
            <a:r>
              <a:rPr lang="de-DE" sz="2000" dirty="0"/>
              <a:t>+ </a:t>
            </a:r>
            <a:r>
              <a:rPr lang="de-DE" sz="2000" dirty="0" err="1"/>
              <a:t>assembly</a:t>
            </a:r>
            <a:r>
              <a:rPr lang="de-DE" sz="2000" dirty="0"/>
              <a:t> in </a:t>
            </a:r>
            <a:r>
              <a:rPr lang="de-DE" sz="2000" dirty="0" smtClean="0"/>
              <a:t>ISO4</a:t>
            </a:r>
          </a:p>
          <a:p>
            <a:r>
              <a:rPr lang="de-DE" sz="2000" dirty="0" smtClean="0"/>
              <a:t>First single-</a:t>
            </a:r>
            <a:r>
              <a:rPr lang="de-DE" sz="2000" dirty="0" err="1" smtClean="0"/>
              <a:t>cell</a:t>
            </a:r>
            <a:r>
              <a:rPr lang="de-DE" sz="2000" dirty="0" smtClean="0"/>
              <a:t> </a:t>
            </a:r>
            <a:r>
              <a:rPr lang="de-DE" sz="2000" dirty="0" err="1" smtClean="0"/>
              <a:t>cavity</a:t>
            </a:r>
            <a:r>
              <a:rPr lang="de-DE" sz="2000" dirty="0" smtClean="0"/>
              <a:t> </a:t>
            </a:r>
            <a:r>
              <a:rPr lang="de-DE" sz="2000" dirty="0" err="1" smtClean="0"/>
              <a:t>treated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nitrogen</a:t>
            </a:r>
            <a:r>
              <a:rPr lang="de-DE" sz="2000" dirty="0" smtClean="0"/>
              <a:t> </a:t>
            </a:r>
            <a:r>
              <a:rPr lang="de-DE" sz="2000" dirty="0" err="1" smtClean="0"/>
              <a:t>pressure</a:t>
            </a:r>
            <a:r>
              <a:rPr lang="de-DE" sz="2000" dirty="0" smtClean="0"/>
              <a:t>)</a:t>
            </a:r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65" y="3056512"/>
            <a:ext cx="36210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815" y="435971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quench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1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85356" cy="108012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N-infusion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49" y="1064303"/>
            <a:ext cx="8583153" cy="5244422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Surface analysis on samples</a:t>
            </a:r>
            <a:r>
              <a:rPr lang="en-US" sz="2000" b="1" dirty="0" smtClean="0"/>
              <a:t> </a:t>
            </a:r>
            <a:r>
              <a:rPr lang="en-US" sz="2000" dirty="0" smtClean="0"/>
              <a:t>in parallel to </a:t>
            </a:r>
            <a:r>
              <a:rPr lang="en-US" sz="2000" dirty="0"/>
              <a:t>cavity tests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latin typeface="Arial" charset="0"/>
              </a:rPr>
              <a:t>DESY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Nanolab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XRR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studies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1800" dirty="0" smtClean="0"/>
              <a:t>Nb samples </a:t>
            </a:r>
            <a:r>
              <a:rPr lang="en-US" sz="1800" dirty="0" err="1" smtClean="0"/>
              <a:t>analysed</a:t>
            </a:r>
            <a:r>
              <a:rPr lang="en-US" sz="1800" dirty="0" smtClean="0"/>
              <a:t> by SEM/EDX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Next cavities and samples under preparation</a:t>
            </a:r>
          </a:p>
          <a:p>
            <a:r>
              <a:rPr lang="en-US" sz="2000" dirty="0" smtClean="0"/>
              <a:t>Furnace process control to be improved </a:t>
            </a:r>
          </a:p>
          <a:p>
            <a:r>
              <a:rPr lang="en-US" sz="2000" dirty="0" smtClean="0"/>
              <a:t>Achieve reproducible (9-cell!) and robust process</a:t>
            </a:r>
          </a:p>
          <a:p>
            <a:endParaRPr lang="en-US" sz="2000" dirty="0"/>
          </a:p>
          <a:p>
            <a:r>
              <a:rPr lang="en-US" sz="2000" dirty="0" smtClean="0"/>
              <a:t>Improve the recipe</a:t>
            </a:r>
          </a:p>
          <a:p>
            <a:r>
              <a:rPr lang="en-US" sz="2000" dirty="0" smtClean="0"/>
              <a:t>Many </a:t>
            </a:r>
            <a:r>
              <a:rPr lang="en-US" sz="2000" dirty="0"/>
              <a:t>open </a:t>
            </a:r>
            <a:r>
              <a:rPr lang="en-US" sz="2000" dirty="0" smtClean="0"/>
              <a:t>questions to understand:</a:t>
            </a:r>
            <a:endParaRPr lang="en-US" sz="2000" dirty="0"/>
          </a:p>
          <a:p>
            <a:pPr lvl="1"/>
            <a:r>
              <a:rPr lang="en-US" sz="2000" dirty="0"/>
              <a:t>Substitute nitrogen by other (C, O) interstitial impurities possible?</a:t>
            </a:r>
          </a:p>
          <a:p>
            <a:pPr lvl="1"/>
            <a:r>
              <a:rPr lang="en-US" sz="2000" dirty="0"/>
              <a:t>Why is the gradient affected (N-doping)?</a:t>
            </a:r>
          </a:p>
          <a:p>
            <a:pPr lvl="1"/>
            <a:r>
              <a:rPr lang="en-US" sz="2000" dirty="0"/>
              <a:t>Explanations of “Q-rise” and “Q-drop</a:t>
            </a:r>
            <a:r>
              <a:rPr lang="en-US" sz="2000" dirty="0" smtClean="0"/>
              <a:t>”?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 rot="20114036">
            <a:off x="4632472" y="5278873"/>
            <a:ext cx="28284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hysics unclear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9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85356" cy="1080120"/>
          </a:xfrm>
        </p:spPr>
        <p:txBody>
          <a:bodyPr/>
          <a:lstStyle/>
          <a:p>
            <a:r>
              <a:rPr lang="de-DE" dirty="0" smtClean="0"/>
              <a:t>Surface </a:t>
            </a:r>
            <a:r>
              <a:rPr lang="de-DE" dirty="0" err="1" smtClean="0"/>
              <a:t>Preparation</a:t>
            </a:r>
            <a:r>
              <a:rPr lang="de-DE" dirty="0" smtClean="0"/>
              <a:t> Infrastructure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14339" y="1131757"/>
            <a:ext cx="8719181" cy="5176967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Maintain and improve existing SRF infrastructure </a:t>
            </a:r>
          </a:p>
          <a:p>
            <a:pPr lvl="1"/>
            <a:r>
              <a:rPr lang="en-US" sz="1800" dirty="0" smtClean="0"/>
              <a:t>Cleanroom, UPW system, High Pressure Water Rinse, EP &amp; BCP incl. sub-systems maintained and partially refurbished</a:t>
            </a:r>
          </a:p>
          <a:p>
            <a:pPr lvl="1"/>
            <a:r>
              <a:rPr lang="en-US" sz="1800" dirty="0" smtClean="0"/>
              <a:t>Nb-material properties: RRR; mechanical properties; interstitial and metallic impurities; eddy current scanning; X-ray fluorescence; optical </a:t>
            </a:r>
            <a:r>
              <a:rPr lang="en-US" sz="1800" dirty="0" err="1" smtClean="0"/>
              <a:t>microscopie</a:t>
            </a:r>
            <a:endParaRPr lang="en-US" sz="1800" dirty="0" smtClean="0"/>
          </a:p>
          <a:p>
            <a:pPr lvl="1"/>
            <a:r>
              <a:rPr lang="en-US" sz="1800" dirty="0" smtClean="0"/>
              <a:t>Cavity surface inspection (OBACHT); Replica; CPB; </a:t>
            </a:r>
            <a:r>
              <a:rPr lang="en-US" sz="1800" dirty="0" err="1" smtClean="0"/>
              <a:t>Profilometrie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Dry-ice cleaning of 9-cells</a:t>
            </a:r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  <p:pic>
        <p:nvPicPr>
          <p:cNvPr id="8" name="Picture 2" descr="http://ttfinfo.desy.de/CTAelog/data/doc/Pictures/CAV00518/2016-08-12T18:18:12-00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9" y="3809860"/>
            <a:ext cx="9000000" cy="24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32" y="300136"/>
            <a:ext cx="8520113" cy="544512"/>
          </a:xfrm>
        </p:spPr>
        <p:txBody>
          <a:bodyPr/>
          <a:lstStyle/>
          <a:p>
            <a:r>
              <a:rPr lang="en-US" sz="2000" dirty="0" smtClean="0"/>
              <a:t>Modify AMTF vertical test infrastructure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2" y="977900"/>
            <a:ext cx="6764924" cy="47926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We are now in the process to change over the </a:t>
            </a:r>
            <a:r>
              <a:rPr lang="en-US" dirty="0" smtClean="0">
                <a:solidFill>
                  <a:srgbClr val="000000"/>
                </a:solidFill>
              </a:rPr>
              <a:t>vertical test stands in AMTF: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000000"/>
                </a:solidFill>
              </a:rPr>
              <a:t>Vertical test stands: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adaptive </a:t>
            </a:r>
            <a:r>
              <a:rPr lang="en-US" dirty="0">
                <a:solidFill>
                  <a:srgbClr val="000000"/>
                </a:solidFill>
              </a:rPr>
              <a:t>for different cavity types, </a:t>
            </a:r>
            <a:r>
              <a:rPr lang="en-US" dirty="0" smtClean="0">
                <a:solidFill>
                  <a:srgbClr val="000000"/>
                </a:solidFill>
              </a:rPr>
              <a:t>adjustable </a:t>
            </a:r>
            <a:r>
              <a:rPr lang="en-US" dirty="0">
                <a:solidFill>
                  <a:srgbClr val="000000"/>
                </a:solidFill>
              </a:rPr>
              <a:t>antenna, T-map, second sound, magnetic flux, different frequencies, </a:t>
            </a:r>
            <a:r>
              <a:rPr lang="en-US" dirty="0" smtClean="0">
                <a:solidFill>
                  <a:srgbClr val="000000"/>
                </a:solidFill>
              </a:rPr>
              <a:t>…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solidFill>
                  <a:srgbClr val="000000"/>
                </a:solidFill>
              </a:rPr>
              <a:t>Supplement vertical measurement software </a:t>
            </a:r>
            <a:r>
              <a:rPr lang="en-US" dirty="0">
                <a:solidFill>
                  <a:srgbClr val="000000"/>
                </a:solidFill>
              </a:rPr>
              <a:t>for: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Rs</a:t>
            </a:r>
            <a:r>
              <a:rPr lang="en-US" dirty="0" smtClean="0">
                <a:solidFill>
                  <a:srgbClr val="000000"/>
                </a:solidFill>
              </a:rPr>
              <a:t> (T), T-map, field emission-map, second sound, magnetic measurement etc.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64" y="1364947"/>
            <a:ext cx="2153063" cy="44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043" y="260585"/>
            <a:ext cx="8520113" cy="544512"/>
          </a:xfrm>
        </p:spPr>
        <p:txBody>
          <a:bodyPr/>
          <a:lstStyle/>
          <a:p>
            <a:r>
              <a:rPr lang="en-US" sz="2000" dirty="0" smtClean="0"/>
              <a:t>SRF </a:t>
            </a:r>
            <a:r>
              <a:rPr lang="en-US" sz="2000" dirty="0" err="1" smtClean="0"/>
              <a:t>Photoinjectors</a:t>
            </a:r>
            <a:endParaRPr lang="en-US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04800" y="836711"/>
            <a:ext cx="8443664" cy="5391701"/>
          </a:xfrm>
        </p:spPr>
        <p:txBody>
          <a:bodyPr>
            <a:noAutofit/>
          </a:bodyPr>
          <a:lstStyle/>
          <a:p>
            <a:r>
              <a:rPr lang="en-US" dirty="0" smtClean="0"/>
              <a:t>DESY approach: All superconducting gun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b="1" dirty="0" err="1" smtClean="0"/>
              <a:t>Pb</a:t>
            </a:r>
            <a:r>
              <a:rPr lang="en-US" b="1" dirty="0" smtClean="0"/>
              <a:t> cathode in Nb cavity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 attempts in 2016 with one existing gun</a:t>
            </a:r>
            <a:br>
              <a:rPr lang="en-US" dirty="0" smtClean="0"/>
            </a:br>
            <a:r>
              <a:rPr lang="en-US" dirty="0" smtClean="0"/>
              <a:t>failed due to mechanical instability after many chemical treatments</a:t>
            </a:r>
          </a:p>
          <a:p>
            <a:r>
              <a:rPr lang="en-US" dirty="0" smtClean="0"/>
              <a:t>Construction and ordering of two additional gun cavities with improved end plate design started</a:t>
            </a:r>
          </a:p>
          <a:p>
            <a:r>
              <a:rPr lang="en-US" dirty="0" smtClean="0"/>
              <a:t>Examination of lead cathodes in collaboration with HZDR</a:t>
            </a:r>
          </a:p>
          <a:p>
            <a:r>
              <a:rPr lang="en-US" dirty="0" smtClean="0"/>
              <a:t>Preparation of horizontal “gun test stand” (HZDR cryostat)</a:t>
            </a:r>
          </a:p>
          <a:p>
            <a:r>
              <a:rPr lang="en-US" dirty="0" smtClean="0"/>
              <a:t>Closer collaboration with HZB</a:t>
            </a:r>
          </a:p>
          <a:p>
            <a:r>
              <a:rPr lang="en-US" dirty="0" smtClean="0"/>
              <a:t>Improvement of cleaning esp. HPR for choke and half cell</a:t>
            </a:r>
          </a:p>
          <a:p>
            <a:r>
              <a:rPr lang="en-US" dirty="0" smtClean="0"/>
              <a:t>Beam dynamical studies and simulations on SRF gun,  SC solenoid and booster cavity arrangements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17389" y="967282"/>
            <a:ext cx="3656167" cy="1443152"/>
            <a:chOff x="526712" y="2112558"/>
            <a:chExt cx="4086585" cy="2037545"/>
          </a:xfrm>
        </p:grpSpPr>
        <p:grpSp>
          <p:nvGrpSpPr>
            <p:cNvPr id="8" name="Group 7"/>
            <p:cNvGrpSpPr/>
            <p:nvPr/>
          </p:nvGrpSpPr>
          <p:grpSpPr>
            <a:xfrm>
              <a:off x="526712" y="2112558"/>
              <a:ext cx="3816767" cy="1810878"/>
              <a:chOff x="-1991953" y="427512"/>
              <a:chExt cx="5318047" cy="17615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1991953" y="472914"/>
                <a:ext cx="1825190" cy="397266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36000" tIns="36000" rIns="36000" bIns="36000">
                <a:noAutofit/>
              </a:bodyPr>
              <a:lstStyle/>
              <a:p>
                <a:pPr algn="r" fontAlgn="base">
                  <a:spcAft>
                    <a:spcPts val="0"/>
                  </a:spcAft>
                </a:pPr>
                <a:r>
                  <a:rPr lang="en-US" b="0" kern="1200" dirty="0">
                    <a:solidFill>
                      <a:schemeClr val="tx1"/>
                    </a:solidFill>
                    <a:effectLst/>
                    <a:ea typeface="MS PGothic"/>
                  </a:rPr>
                  <a:t>Nb plug </a:t>
                </a:r>
                <a:endParaRPr lang="en-US" b="0" dirty="0">
                  <a:solidFill>
                    <a:schemeClr val="tx1"/>
                  </a:solidFill>
                  <a:effectLst/>
                  <a:ea typeface="Times New Roman"/>
                </a:endParaRPr>
              </a:p>
              <a:p>
                <a:pPr algn="r" fontAlgn="base">
                  <a:spcAft>
                    <a:spcPts val="0"/>
                  </a:spcAft>
                </a:pPr>
                <a:r>
                  <a:rPr lang="en-US" b="0" dirty="0">
                    <a:solidFill>
                      <a:schemeClr val="tx1"/>
                    </a:solidFill>
                    <a:effectLst/>
                    <a:ea typeface="Times New Roman"/>
                  </a:rPr>
                  <a:t> 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56" y="427512"/>
                <a:ext cx="3159838" cy="1761509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1488903" y="1810988"/>
                <a:ext cx="361850" cy="3780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-1032809" y="1289462"/>
                <a:ext cx="1396812" cy="6036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-166762" y="764189"/>
                <a:ext cx="333018" cy="4044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3107643" y="3696767"/>
              <a:ext cx="1505654" cy="453336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b="0" kern="1200" dirty="0">
                  <a:solidFill>
                    <a:schemeClr val="tx1"/>
                  </a:solidFill>
                  <a:effectLst/>
                  <a:ea typeface="MS PGothic"/>
                </a:rPr>
                <a:t>Nb cavity</a:t>
              </a:r>
              <a:endParaRPr lang="en-US" b="0" dirty="0">
                <a:solidFill>
                  <a:schemeClr val="tx1"/>
                </a:solidFill>
                <a:effectLst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b="0" dirty="0">
                  <a:solidFill>
                    <a:schemeClr val="tx1"/>
                  </a:solidFill>
                  <a:effectLst/>
                  <a:ea typeface="Times New Roman"/>
                </a:rPr>
                <a:t> 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6462" y="166391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Pb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tip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732" r="13970" b="3725"/>
          <a:stretch/>
        </p:blipFill>
        <p:spPr>
          <a:xfrm>
            <a:off x="7652479" y="3401060"/>
            <a:ext cx="1179677" cy="11998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26589" y="4600884"/>
            <a:ext cx="946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>
                <a:latin typeface="Calibri" panose="020F0502020204030204" pitchFamily="34" charset="0"/>
              </a:rPr>
              <a:t>Nb</a:t>
            </a:r>
            <a:r>
              <a:rPr lang="en-GB" sz="1800" dirty="0" smtClean="0">
                <a:latin typeface="Calibri" panose="020F0502020204030204" pitchFamily="34" charset="0"/>
              </a:rPr>
              <a:t>/</a:t>
            </a:r>
            <a:r>
              <a:rPr lang="en-GB" sz="1800" dirty="0" err="1" smtClean="0">
                <a:latin typeface="Calibri" panose="020F0502020204030204" pitchFamily="34" charset="0"/>
              </a:rPr>
              <a:t>Pb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latin typeface="Calibri" panose="020F0502020204030204" pitchFamily="34" charset="0"/>
              </a:rPr>
              <a:t>cathode</a:t>
            </a:r>
            <a:endParaRPr lang="de-DE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AMTF Cryomodule Test Stands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49249" y="944380"/>
            <a:ext cx="8711623" cy="2169114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 err="1" smtClean="0"/>
              <a:t>Improved</a:t>
            </a:r>
            <a:r>
              <a:rPr lang="de-DE" sz="2000" dirty="0" smtClean="0"/>
              <a:t> </a:t>
            </a:r>
            <a:r>
              <a:rPr lang="de-DE" sz="2000" dirty="0" err="1" smtClean="0"/>
              <a:t>flexibility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benches</a:t>
            </a:r>
            <a:endParaRPr lang="de-DE" sz="2000" dirty="0" smtClean="0"/>
          </a:p>
          <a:p>
            <a:pPr lvl="1"/>
            <a:r>
              <a:rPr lang="de-DE" sz="1800" dirty="0" smtClean="0"/>
              <a:t>XATB1 </a:t>
            </a:r>
            <a:r>
              <a:rPr lang="de-DE" sz="1800" dirty="0" err="1" smtClean="0"/>
              <a:t>for</a:t>
            </a:r>
            <a:r>
              <a:rPr lang="de-DE" sz="1800" dirty="0" smtClean="0"/>
              <a:t> 1.3 GHz </a:t>
            </a:r>
            <a:r>
              <a:rPr lang="de-DE" sz="1800" dirty="0" err="1" smtClean="0"/>
              <a:t>and</a:t>
            </a:r>
            <a:r>
              <a:rPr lang="de-DE" sz="1800" dirty="0" smtClean="0"/>
              <a:t> 3.9 GHz </a:t>
            </a:r>
            <a:r>
              <a:rPr lang="de-DE" sz="1800" dirty="0" err="1" smtClean="0"/>
              <a:t>modules</a:t>
            </a:r>
            <a:r>
              <a:rPr lang="de-DE" sz="1800" dirty="0" smtClean="0"/>
              <a:t>; (incl. CW / </a:t>
            </a:r>
            <a:r>
              <a:rPr lang="de-DE" sz="1800" dirty="0" err="1" smtClean="0"/>
              <a:t>long</a:t>
            </a:r>
            <a:r>
              <a:rPr lang="de-DE" sz="1800" dirty="0" smtClean="0"/>
              <a:t> pulse)</a:t>
            </a:r>
          </a:p>
          <a:p>
            <a:pPr lvl="1"/>
            <a:r>
              <a:rPr lang="de-DE" sz="1800" dirty="0" smtClean="0"/>
              <a:t>XATB2 </a:t>
            </a:r>
            <a:r>
              <a:rPr lang="de-DE" sz="1800" dirty="0" err="1" smtClean="0"/>
              <a:t>unchanged</a:t>
            </a:r>
            <a:endParaRPr lang="de-DE" sz="1800" dirty="0" smtClean="0"/>
          </a:p>
          <a:p>
            <a:pPr lvl="1"/>
            <a:r>
              <a:rPr lang="de-DE" sz="1800" dirty="0" smtClean="0"/>
              <a:t>XATB3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horizontal SRF </a:t>
            </a:r>
            <a:r>
              <a:rPr lang="de-DE" sz="1800" dirty="0" err="1" smtClean="0"/>
              <a:t>gun</a:t>
            </a:r>
            <a:r>
              <a:rPr lang="de-DE" sz="1800" dirty="0" smtClean="0"/>
              <a:t> </a:t>
            </a:r>
            <a:r>
              <a:rPr lang="de-DE" sz="1800" dirty="0" err="1" smtClean="0"/>
              <a:t>cryostat</a:t>
            </a:r>
            <a:r>
              <a:rPr lang="de-DE" sz="1800" dirty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tbd</a:t>
            </a:r>
            <a:r>
              <a:rPr lang="de-DE" sz="1800" dirty="0" smtClean="0"/>
              <a:t>: CHECHIA </a:t>
            </a:r>
            <a:r>
              <a:rPr lang="de-DE" sz="1800" dirty="0" err="1" smtClean="0"/>
              <a:t>for</a:t>
            </a:r>
            <a:r>
              <a:rPr lang="de-DE" sz="1800" dirty="0" smtClean="0"/>
              <a:t> horizontal </a:t>
            </a:r>
            <a:r>
              <a:rPr lang="de-DE" sz="1800" dirty="0" err="1" smtClean="0"/>
              <a:t>nine-cell</a:t>
            </a:r>
            <a:r>
              <a:rPr lang="de-DE" sz="1800" dirty="0" smtClean="0"/>
              <a:t> </a:t>
            </a:r>
            <a:r>
              <a:rPr lang="de-DE" sz="1800" dirty="0" err="1" smtClean="0"/>
              <a:t>cavities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power </a:t>
            </a:r>
            <a:r>
              <a:rPr lang="de-DE" sz="1800" dirty="0" err="1" smtClean="0"/>
              <a:t>coupler</a:t>
            </a:r>
            <a:endParaRPr lang="de-DE" sz="1800" dirty="0" smtClean="0"/>
          </a:p>
          <a:p>
            <a:r>
              <a:rPr lang="de-DE" sz="2000" dirty="0" smtClean="0"/>
              <a:t>New </a:t>
            </a:r>
            <a:r>
              <a:rPr lang="de-DE" sz="2000" dirty="0" err="1" smtClean="0"/>
              <a:t>test</a:t>
            </a:r>
            <a:r>
              <a:rPr lang="de-DE" sz="2000" dirty="0" smtClean="0"/>
              <a:t> stand </a:t>
            </a:r>
            <a:r>
              <a:rPr lang="de-DE" sz="2000" dirty="0" err="1" smtClean="0"/>
              <a:t>for</a:t>
            </a:r>
            <a:r>
              <a:rPr lang="de-DE" sz="2000" dirty="0" smtClean="0"/>
              <a:t> power </a:t>
            </a:r>
            <a:r>
              <a:rPr lang="de-DE" sz="2000" dirty="0" err="1" smtClean="0"/>
              <a:t>coupler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conditioning</a:t>
            </a:r>
            <a:endParaRPr lang="de-DE" sz="2000" dirty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  <p:pic>
        <p:nvPicPr>
          <p:cNvPr id="8" name="Obraz 5" descr="AMT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r="21146" b="21062"/>
          <a:stretch>
            <a:fillRect/>
          </a:stretch>
        </p:blipFill>
        <p:spPr bwMode="auto">
          <a:xfrm>
            <a:off x="382467" y="3113494"/>
            <a:ext cx="2895404" cy="308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35" y="4209263"/>
            <a:ext cx="2633647" cy="19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89" y="4209263"/>
            <a:ext cx="2633647" cy="19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85356" cy="1080120"/>
          </a:xfrm>
        </p:spPr>
        <p:txBody>
          <a:bodyPr/>
          <a:lstStyle/>
          <a:p>
            <a:r>
              <a:rPr lang="de-DE" dirty="0" smtClean="0"/>
              <a:t>AMTF Infrastructure: </a:t>
            </a: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repair</a:t>
            </a:r>
            <a:r>
              <a:rPr lang="de-DE" dirty="0" smtClean="0"/>
              <a:t> (+ </a:t>
            </a:r>
            <a:r>
              <a:rPr lang="de-DE" dirty="0" err="1" smtClean="0"/>
              <a:t>some</a:t>
            </a:r>
            <a:r>
              <a:rPr lang="de-DE" dirty="0" smtClean="0"/>
              <a:t> R&amp;D)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49" y="1066392"/>
            <a:ext cx="8719181" cy="5039965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 err="1" smtClean="0"/>
              <a:t>Few</a:t>
            </a:r>
            <a:r>
              <a:rPr lang="de-DE" sz="2000" dirty="0" smtClean="0"/>
              <a:t> European XFEL cryomodules </a:t>
            </a:r>
            <a:r>
              <a:rPr lang="de-DE" sz="2000" dirty="0" err="1" smtClean="0"/>
              <a:t>could</a:t>
            </a:r>
            <a:r>
              <a:rPr lang="de-DE" sz="2000" dirty="0" smtClean="0"/>
              <a:t>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repaired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schedule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show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open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endParaRPr lang="de-DE" sz="2000" dirty="0" smtClean="0"/>
          </a:p>
          <a:p>
            <a:pPr lvl="1"/>
            <a:r>
              <a:rPr lang="de-DE" sz="2000" dirty="0" err="1" smtClean="0"/>
              <a:t>heating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70K </a:t>
            </a:r>
            <a:r>
              <a:rPr lang="de-DE" sz="2000" dirty="0" err="1" smtClean="0"/>
              <a:t>window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power </a:t>
            </a:r>
            <a:r>
              <a:rPr lang="de-DE" sz="2000" dirty="0" err="1" smtClean="0"/>
              <a:t>coupler</a:t>
            </a:r>
            <a:endParaRPr lang="de-DE" sz="2000" dirty="0" smtClean="0"/>
          </a:p>
          <a:p>
            <a:pPr lvl="1"/>
            <a:r>
              <a:rPr lang="de-DE" sz="2000" dirty="0" err="1" smtClean="0"/>
              <a:t>repair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4 </a:t>
            </a:r>
            <a:r>
              <a:rPr lang="de-DE" sz="2000" dirty="0" err="1" smtClean="0"/>
              <a:t>modules</a:t>
            </a:r>
            <a:endParaRPr lang="de-DE" sz="2000" dirty="0" smtClean="0"/>
          </a:p>
          <a:p>
            <a:pPr lvl="2"/>
            <a:r>
              <a:rPr lang="de-DE" sz="2000" dirty="0"/>
              <a:t>XM8 (</a:t>
            </a:r>
            <a:r>
              <a:rPr lang="de-DE" sz="2000" dirty="0" err="1"/>
              <a:t>leaky</a:t>
            </a:r>
            <a:r>
              <a:rPr lang="de-DE" sz="2000" dirty="0"/>
              <a:t> </a:t>
            </a:r>
            <a:r>
              <a:rPr lang="de-DE" sz="2000" dirty="0" err="1"/>
              <a:t>cryogenic</a:t>
            </a:r>
            <a:r>
              <a:rPr lang="de-DE" sz="2000" dirty="0"/>
              <a:t> </a:t>
            </a:r>
            <a:r>
              <a:rPr lang="de-DE" sz="2000" dirty="0" err="1"/>
              <a:t>line</a:t>
            </a:r>
            <a:r>
              <a:rPr lang="de-DE" sz="2000" dirty="0"/>
              <a:t>)</a:t>
            </a:r>
          </a:p>
          <a:p>
            <a:pPr lvl="2"/>
            <a:r>
              <a:rPr lang="de-DE" sz="2000" dirty="0"/>
              <a:t>XM46 &amp; XM50 (</a:t>
            </a:r>
            <a:r>
              <a:rPr lang="de-DE" sz="2000" dirty="0" err="1"/>
              <a:t>inacceptable</a:t>
            </a:r>
            <a:r>
              <a:rPr lang="de-DE" sz="2000" dirty="0"/>
              <a:t> </a:t>
            </a:r>
            <a:r>
              <a:rPr lang="de-DE" sz="2000" dirty="0" err="1" smtClean="0"/>
              <a:t>cavity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performance</a:t>
            </a:r>
            <a:r>
              <a:rPr lang="de-DE" sz="2000" dirty="0"/>
              <a:t>)</a:t>
            </a:r>
          </a:p>
          <a:p>
            <a:pPr lvl="2"/>
            <a:r>
              <a:rPr lang="de-DE" sz="2000" dirty="0"/>
              <a:t>XM99 (</a:t>
            </a:r>
            <a:r>
              <a:rPr lang="de-DE" sz="2000" dirty="0" err="1"/>
              <a:t>leaky</a:t>
            </a:r>
            <a:r>
              <a:rPr lang="de-DE" sz="2000" dirty="0"/>
              <a:t> beam </a:t>
            </a:r>
            <a:r>
              <a:rPr lang="de-DE" sz="2000" dirty="0" err="1"/>
              <a:t>line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Open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endParaRPr lang="de-DE" sz="2000" dirty="0" smtClean="0"/>
          </a:p>
          <a:p>
            <a:pPr lvl="1"/>
            <a:r>
              <a:rPr lang="de-DE" sz="2000" dirty="0" err="1" smtClean="0"/>
              <a:t>identification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leaks</a:t>
            </a:r>
            <a:endParaRPr lang="de-DE" sz="2000" dirty="0" smtClean="0"/>
          </a:p>
          <a:p>
            <a:pPr lvl="1"/>
            <a:r>
              <a:rPr lang="de-DE" sz="2000" dirty="0" err="1"/>
              <a:t>i</a:t>
            </a:r>
            <a:r>
              <a:rPr lang="de-DE" sz="2000" dirty="0" err="1" smtClean="0"/>
              <a:t>mproved</a:t>
            </a:r>
            <a:r>
              <a:rPr lang="de-DE" sz="2000" dirty="0" smtClean="0"/>
              <a:t> thermal </a:t>
            </a:r>
            <a:r>
              <a:rPr lang="de-DE" sz="2000" dirty="0" err="1" smtClean="0"/>
              <a:t>coupling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preparation</a:t>
            </a:r>
            <a:r>
              <a:rPr lang="de-DE" sz="2000" dirty="0" smtClean="0"/>
              <a:t> </a:t>
            </a:r>
            <a:r>
              <a:rPr lang="de-DE" sz="2000" dirty="0" err="1" smtClean="0"/>
              <a:t>schemes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module</a:t>
            </a:r>
            <a:endParaRPr lang="de-DE" sz="2000" dirty="0" smtClean="0"/>
          </a:p>
          <a:p>
            <a:pPr lvl="1"/>
            <a:r>
              <a:rPr lang="de-DE" sz="2000" dirty="0" smtClean="0"/>
              <a:t>extensive </a:t>
            </a:r>
            <a:r>
              <a:rPr lang="de-DE" sz="2000" dirty="0" err="1" smtClean="0"/>
              <a:t>testing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repaired</a:t>
            </a:r>
            <a:r>
              <a:rPr lang="de-DE" sz="2000" dirty="0" smtClean="0"/>
              <a:t> </a:t>
            </a:r>
            <a:r>
              <a:rPr lang="de-DE" sz="2000" dirty="0" err="1" smtClean="0"/>
              <a:t>modules</a:t>
            </a:r>
            <a:r>
              <a:rPr lang="de-DE" sz="2000" dirty="0" smtClean="0"/>
              <a:t> incl. </a:t>
            </a:r>
            <a:r>
              <a:rPr lang="de-DE" sz="2000" dirty="0" err="1" smtClean="0"/>
              <a:t>cw</a:t>
            </a:r>
            <a:r>
              <a:rPr lang="de-DE" sz="2000" dirty="0" smtClean="0"/>
              <a:t> at AMTF </a:t>
            </a:r>
            <a:r>
              <a:rPr lang="de-DE" sz="2000" dirty="0" err="1" smtClean="0"/>
              <a:t>or</a:t>
            </a:r>
            <a:r>
              <a:rPr lang="de-DE" sz="2000" dirty="0" smtClean="0"/>
              <a:t> CMTB</a:t>
            </a:r>
          </a:p>
          <a:p>
            <a:r>
              <a:rPr lang="de-DE" sz="2000" dirty="0" smtClean="0"/>
              <a:t>XM-3 (7 LG </a:t>
            </a:r>
            <a:r>
              <a:rPr lang="de-DE" sz="2000" dirty="0" err="1" smtClean="0"/>
              <a:t>cavities</a:t>
            </a:r>
            <a:r>
              <a:rPr lang="de-DE" sz="2000" dirty="0" smtClean="0"/>
              <a:t>)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retested</a:t>
            </a:r>
            <a:r>
              <a:rPr lang="de-DE" sz="2000" dirty="0" smtClean="0"/>
              <a:t>… 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7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XFEL Linear Accelerator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2" descr="D:\My Documents local\conferences\XFEL Users Meeting 1_2017\20170104-MX2_1786-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7" y="1123508"/>
            <a:ext cx="8896662" cy="53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7702371" cy="1080120"/>
          </a:xfrm>
        </p:spPr>
        <p:txBody>
          <a:bodyPr/>
          <a:lstStyle/>
          <a:p>
            <a:r>
              <a:rPr lang="en-US" dirty="0" smtClean="0"/>
              <a:t>AMTF infrastructure: Accelerator module repair and assembly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7367" y="1286456"/>
            <a:ext cx="3941700" cy="18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1" y="3287306"/>
            <a:ext cx="4087949" cy="30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0"/>
          <a:stretch/>
        </p:blipFill>
        <p:spPr bwMode="auto">
          <a:xfrm>
            <a:off x="4486498" y="3287306"/>
            <a:ext cx="4462569" cy="303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49250" y="1268759"/>
            <a:ext cx="4585488" cy="1774243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Optimized module assembly at AMTF (before “hall 3”) for repair of few XFEL modules</a:t>
            </a:r>
          </a:p>
          <a:p>
            <a:pPr lvl="1"/>
            <a:r>
              <a:rPr lang="en-US" sz="2000" dirty="0" smtClean="0"/>
              <a:t>Relocation of Cantilever System</a:t>
            </a:r>
          </a:p>
          <a:p>
            <a:pPr lvl="1"/>
            <a:r>
              <a:rPr lang="en-US" sz="2000" dirty="0" smtClean="0"/>
              <a:t>Transport Frames necessary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1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794671" cy="1080120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50" y="1196752"/>
            <a:ext cx="8255000" cy="5039965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 smtClean="0"/>
              <a:t>Goal </a:t>
            </a:r>
            <a:r>
              <a:rPr lang="de-DE" sz="2000" dirty="0" err="1" smtClean="0"/>
              <a:t>for</a:t>
            </a:r>
            <a:r>
              <a:rPr lang="de-DE" sz="2000" dirty="0" smtClean="0"/>
              <a:t> FLASH </a:t>
            </a:r>
            <a:r>
              <a:rPr lang="de-DE" sz="2000" dirty="0" err="1" smtClean="0"/>
              <a:t>and</a:t>
            </a:r>
            <a:r>
              <a:rPr lang="de-DE" sz="2000" dirty="0" smtClean="0"/>
              <a:t> European XFEL </a:t>
            </a:r>
            <a:r>
              <a:rPr lang="de-DE" sz="2000" dirty="0" err="1" smtClean="0"/>
              <a:t>cw</a:t>
            </a:r>
            <a:r>
              <a:rPr lang="de-DE" sz="2000" dirty="0" smtClean="0"/>
              <a:t> upgrade:</a:t>
            </a:r>
            <a:br>
              <a:rPr lang="de-DE" sz="2000" dirty="0" smtClean="0"/>
            </a:br>
            <a:r>
              <a:rPr lang="de-DE" sz="2000" dirty="0" smtClean="0"/>
              <a:t>High Q / </a:t>
            </a: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loss</a:t>
            </a:r>
            <a:r>
              <a:rPr lang="de-DE" sz="2000" dirty="0" smtClean="0"/>
              <a:t> Cavities </a:t>
            </a:r>
            <a:r>
              <a:rPr lang="de-DE" sz="2000" dirty="0" err="1" smtClean="0"/>
              <a:t>with</a:t>
            </a:r>
            <a:r>
              <a:rPr lang="de-DE" sz="2000" dirty="0" smtClean="0"/>
              <a:t> high (≥ 30MV/m) </a:t>
            </a:r>
            <a:r>
              <a:rPr lang="de-DE" sz="2000" dirty="0" err="1" smtClean="0"/>
              <a:t>gradients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Close link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studies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cavity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endParaRPr lang="de-DE" sz="2000" dirty="0" smtClean="0"/>
          </a:p>
          <a:p>
            <a:r>
              <a:rPr lang="de-DE" sz="2000" dirty="0" err="1" smtClean="0"/>
              <a:t>Adapt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treatment</a:t>
            </a:r>
            <a:r>
              <a:rPr lang="de-DE" sz="2000" dirty="0" smtClean="0"/>
              <a:t> </a:t>
            </a:r>
            <a:r>
              <a:rPr lang="de-DE" sz="2000" dirty="0" err="1" smtClean="0"/>
              <a:t>recipes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large-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SRF </a:t>
            </a:r>
            <a:r>
              <a:rPr lang="de-DE" sz="2000" dirty="0" err="1" smtClean="0"/>
              <a:t>infrastructure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modification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upgrade</a:t>
            </a:r>
          </a:p>
          <a:p>
            <a:endParaRPr lang="de-DE" sz="2000" dirty="0" smtClean="0"/>
          </a:p>
          <a:p>
            <a:r>
              <a:rPr lang="de-DE" sz="2000" dirty="0" smtClean="0"/>
              <a:t>SRF </a:t>
            </a:r>
            <a:r>
              <a:rPr lang="de-DE" sz="2000" dirty="0" err="1" smtClean="0"/>
              <a:t>photoinjector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intensified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750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5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89515"/>
            <a:ext cx="84994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Accelerator Modules</a:t>
            </a:r>
            <a:endParaRPr lang="en-GB" dirty="0" smtClean="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11138" y="1346200"/>
            <a:ext cx="2770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b="1">
                <a:solidFill>
                  <a:srgbClr val="26004D"/>
                </a:solidFill>
              </a:rPr>
              <a:t>100 accelerator modules</a:t>
            </a:r>
            <a:endParaRPr lang="en-GB" b="1">
              <a:solidFill>
                <a:srgbClr val="26004D"/>
              </a:solidFill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2778125" y="2017713"/>
            <a:ext cx="2667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b="1">
                <a:solidFill>
                  <a:srgbClr val="26004D"/>
                </a:solidFill>
              </a:rPr>
              <a:t>800 accelerating cavities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</a:pPr>
            <a:r>
              <a:rPr lang="en-US" b="1">
                <a:solidFill>
                  <a:srgbClr val="26004D"/>
                </a:solidFill>
              </a:rPr>
              <a:t>1.3 GHz / 23.6 MV/m</a:t>
            </a:r>
            <a:endParaRPr lang="en-GB" b="1">
              <a:solidFill>
                <a:srgbClr val="26004D"/>
              </a:solidFill>
            </a:endParaRPr>
          </a:p>
        </p:txBody>
      </p:sp>
      <p:pic>
        <p:nvPicPr>
          <p:cNvPr id="419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092200"/>
            <a:ext cx="5868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1991" name="Group 196"/>
          <p:cNvGrpSpPr>
            <a:grpSpLocks/>
          </p:cNvGrpSpPr>
          <p:nvPr/>
        </p:nvGrpSpPr>
        <p:grpSpPr bwMode="auto">
          <a:xfrm>
            <a:off x="5562600" y="2073275"/>
            <a:ext cx="3400425" cy="546100"/>
            <a:chOff x="2837" y="1725"/>
            <a:chExt cx="2555" cy="449"/>
          </a:xfrm>
        </p:grpSpPr>
        <p:grpSp>
          <p:nvGrpSpPr>
            <p:cNvPr id="42015" name="Group 18"/>
            <p:cNvGrpSpPr>
              <a:grpSpLocks/>
            </p:cNvGrpSpPr>
            <p:nvPr/>
          </p:nvGrpSpPr>
          <p:grpSpPr bwMode="auto">
            <a:xfrm>
              <a:off x="2837" y="1725"/>
              <a:ext cx="2555" cy="449"/>
              <a:chOff x="226" y="2470"/>
              <a:chExt cx="5392" cy="878"/>
            </a:xfrm>
          </p:grpSpPr>
          <p:grpSp>
            <p:nvGrpSpPr>
              <p:cNvPr id="42022" name="Group 19"/>
              <p:cNvGrpSpPr>
                <a:grpSpLocks/>
              </p:cNvGrpSpPr>
              <p:nvPr/>
            </p:nvGrpSpPr>
            <p:grpSpPr bwMode="auto">
              <a:xfrm>
                <a:off x="4462" y="2696"/>
                <a:ext cx="69" cy="424"/>
                <a:chOff x="2261" y="2699"/>
                <a:chExt cx="69" cy="424"/>
              </a:xfrm>
            </p:grpSpPr>
            <p:sp>
              <p:nvSpPr>
                <p:cNvPr id="42186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7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8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9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90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91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92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3" name="Group 27"/>
              <p:cNvGrpSpPr>
                <a:grpSpLocks/>
              </p:cNvGrpSpPr>
              <p:nvPr/>
            </p:nvGrpSpPr>
            <p:grpSpPr bwMode="auto">
              <a:xfrm>
                <a:off x="4017" y="2695"/>
                <a:ext cx="69" cy="424"/>
                <a:chOff x="2261" y="2699"/>
                <a:chExt cx="69" cy="424"/>
              </a:xfrm>
            </p:grpSpPr>
            <p:sp>
              <p:nvSpPr>
                <p:cNvPr id="42179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3" name="Line 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4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5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4" name="Group 35"/>
              <p:cNvGrpSpPr>
                <a:grpSpLocks/>
              </p:cNvGrpSpPr>
              <p:nvPr/>
            </p:nvGrpSpPr>
            <p:grpSpPr bwMode="auto">
              <a:xfrm>
                <a:off x="3578" y="2697"/>
                <a:ext cx="69" cy="424"/>
                <a:chOff x="2261" y="2699"/>
                <a:chExt cx="69" cy="424"/>
              </a:xfrm>
            </p:grpSpPr>
            <p:sp>
              <p:nvSpPr>
                <p:cNvPr id="4217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4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5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6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7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8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5" name="Group 43"/>
              <p:cNvGrpSpPr>
                <a:grpSpLocks/>
              </p:cNvGrpSpPr>
              <p:nvPr/>
            </p:nvGrpSpPr>
            <p:grpSpPr bwMode="auto">
              <a:xfrm>
                <a:off x="3137" y="2696"/>
                <a:ext cx="69" cy="424"/>
                <a:chOff x="2261" y="2699"/>
                <a:chExt cx="69" cy="424"/>
              </a:xfrm>
            </p:grpSpPr>
            <p:sp>
              <p:nvSpPr>
                <p:cNvPr id="42165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6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9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0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1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6" name="Group 51"/>
              <p:cNvGrpSpPr>
                <a:grpSpLocks/>
              </p:cNvGrpSpPr>
              <p:nvPr/>
            </p:nvGrpSpPr>
            <p:grpSpPr bwMode="auto">
              <a:xfrm>
                <a:off x="2697" y="2698"/>
                <a:ext cx="69" cy="424"/>
                <a:chOff x="2261" y="2699"/>
                <a:chExt cx="69" cy="424"/>
              </a:xfrm>
            </p:grpSpPr>
            <p:sp>
              <p:nvSpPr>
                <p:cNvPr id="42158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9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0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1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2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3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64" name="Line 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7" name="Group 59"/>
              <p:cNvGrpSpPr>
                <a:grpSpLocks/>
              </p:cNvGrpSpPr>
              <p:nvPr/>
            </p:nvGrpSpPr>
            <p:grpSpPr bwMode="auto">
              <a:xfrm flipV="1">
                <a:off x="1379" y="3067"/>
                <a:ext cx="67" cy="56"/>
                <a:chOff x="1379" y="2699"/>
                <a:chExt cx="67" cy="56"/>
              </a:xfrm>
            </p:grpSpPr>
            <p:sp>
              <p:nvSpPr>
                <p:cNvPr id="42155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7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28" name="Group 63"/>
              <p:cNvGrpSpPr>
                <a:grpSpLocks/>
              </p:cNvGrpSpPr>
              <p:nvPr/>
            </p:nvGrpSpPr>
            <p:grpSpPr bwMode="auto">
              <a:xfrm>
                <a:off x="1379" y="2699"/>
                <a:ext cx="67" cy="56"/>
                <a:chOff x="1379" y="2699"/>
                <a:chExt cx="67" cy="56"/>
              </a:xfrm>
            </p:grpSpPr>
            <p:sp>
              <p:nvSpPr>
                <p:cNvPr id="42152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1391" y="2755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3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1379" y="269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4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713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29" name="Freeform 67"/>
              <p:cNvSpPr>
                <a:spLocks noChangeAspect="1"/>
              </p:cNvSpPr>
              <p:nvPr/>
            </p:nvSpPr>
            <p:spPr bwMode="auto">
              <a:xfrm>
                <a:off x="707" y="2758"/>
                <a:ext cx="187" cy="89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0" name="Rectangle 68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3063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1" name="Freeform 69" descr="Wide downward diagonal"/>
              <p:cNvSpPr>
                <a:spLocks noChangeAspect="1"/>
              </p:cNvSpPr>
              <p:nvPr/>
            </p:nvSpPr>
            <p:spPr bwMode="auto">
              <a:xfrm flipV="1">
                <a:off x="969" y="3052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32" name="Rectangle 70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729" y="3081"/>
                <a:ext cx="53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3" name="Rectangle 71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819" y="3081"/>
                <a:ext cx="52" cy="3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4" name="AutoShape 72"/>
              <p:cNvSpPr>
                <a:spLocks noChangeAspect="1" noChangeArrowheads="1"/>
              </p:cNvSpPr>
              <p:nvPr/>
            </p:nvSpPr>
            <p:spPr bwMode="auto">
              <a:xfrm flipV="1">
                <a:off x="716" y="2521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5" name="Rectangle 73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756"/>
                <a:ext cx="427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42036" name="Group 74"/>
              <p:cNvGrpSpPr>
                <a:grpSpLocks noChangeAspect="1"/>
              </p:cNvGrpSpPr>
              <p:nvPr/>
            </p:nvGrpSpPr>
            <p:grpSpPr bwMode="auto">
              <a:xfrm>
                <a:off x="545" y="2756"/>
                <a:ext cx="428" cy="307"/>
                <a:chOff x="546" y="2763"/>
                <a:chExt cx="656" cy="471"/>
              </a:xfrm>
            </p:grpSpPr>
            <p:sp>
              <p:nvSpPr>
                <p:cNvPr id="42150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46" y="2763"/>
                  <a:ext cx="656" cy="4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42151" name="Rectangle 76" descr="Wide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547" y="3223"/>
                  <a:ext cx="655" cy="11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>
                    <a:solidFill>
                      <a:srgbClr val="261748"/>
                    </a:solidFill>
                  </a:endParaRPr>
                </a:p>
              </p:txBody>
            </p:sp>
          </p:grpSp>
          <p:sp>
            <p:nvSpPr>
              <p:cNvPr id="42037" name="Rectangle 77" descr="Wide upward diagonal"/>
              <p:cNvSpPr>
                <a:spLocks noChangeAspect="1" noChangeArrowheads="1"/>
              </p:cNvSpPr>
              <p:nvPr/>
            </p:nvSpPr>
            <p:spPr bwMode="auto">
              <a:xfrm>
                <a:off x="545" y="2639"/>
                <a:ext cx="73" cy="11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82" y="3063"/>
                <a:ext cx="36" cy="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3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801" y="3027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0" name="Freeform 80" descr="Wide downward diagonal"/>
              <p:cNvSpPr>
                <a:spLocks noChangeAspect="1"/>
              </p:cNvSpPr>
              <p:nvPr/>
            </p:nvSpPr>
            <p:spPr bwMode="auto">
              <a:xfrm>
                <a:off x="969" y="2506"/>
                <a:ext cx="224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1" name="Freeform 81" descr="Wide downward diagonal"/>
              <p:cNvSpPr>
                <a:spLocks noChangeAspect="1"/>
              </p:cNvSpPr>
              <p:nvPr/>
            </p:nvSpPr>
            <p:spPr bwMode="auto">
              <a:xfrm>
                <a:off x="917" y="3063"/>
                <a:ext cx="172" cy="285"/>
              </a:xfrm>
              <a:custGeom>
                <a:avLst/>
                <a:gdLst>
                  <a:gd name="T0" fmla="*/ 0 w 264"/>
                  <a:gd name="T1" fmla="*/ 0 h 438"/>
                  <a:gd name="T2" fmla="*/ 1 w 264"/>
                  <a:gd name="T3" fmla="*/ 1 h 438"/>
                  <a:gd name="T4" fmla="*/ 1 w 264"/>
                  <a:gd name="T5" fmla="*/ 1 h 438"/>
                  <a:gd name="T6" fmla="*/ 1 w 264"/>
                  <a:gd name="T7" fmla="*/ 1 h 438"/>
                  <a:gd name="T8" fmla="*/ 1 w 264"/>
                  <a:gd name="T9" fmla="*/ 1 h 438"/>
                  <a:gd name="T10" fmla="*/ 1 w 264"/>
                  <a:gd name="T11" fmla="*/ 1 h 438"/>
                  <a:gd name="T12" fmla="*/ 1 w 264"/>
                  <a:gd name="T13" fmla="*/ 1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438"/>
                  <a:gd name="T23" fmla="*/ 264 w 264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438">
                    <a:moveTo>
                      <a:pt x="0" y="0"/>
                    </a:moveTo>
                    <a:lnTo>
                      <a:pt x="2" y="56"/>
                    </a:lnTo>
                    <a:lnTo>
                      <a:pt x="219" y="438"/>
                    </a:lnTo>
                    <a:lnTo>
                      <a:pt x="236" y="438"/>
                    </a:lnTo>
                    <a:cubicBezTo>
                      <a:pt x="239" y="434"/>
                      <a:pt x="232" y="420"/>
                      <a:pt x="237" y="416"/>
                    </a:cubicBezTo>
                    <a:lnTo>
                      <a:pt x="264" y="416"/>
                    </a:lnTo>
                    <a:lnTo>
                      <a:pt x="32" y="5"/>
                    </a:ln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2" name="Line 82" descr="Wide downward diagonal"/>
              <p:cNvSpPr>
                <a:spLocks noChangeAspect="1" noChangeShapeType="1"/>
              </p:cNvSpPr>
              <p:nvPr/>
            </p:nvSpPr>
            <p:spPr bwMode="auto">
              <a:xfrm flipV="1">
                <a:off x="1088" y="328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043" name="Group 83"/>
              <p:cNvGrpSpPr>
                <a:grpSpLocks noChangeAspect="1"/>
              </p:cNvGrpSpPr>
              <p:nvPr/>
            </p:nvGrpSpPr>
            <p:grpSpPr bwMode="auto">
              <a:xfrm flipV="1">
                <a:off x="917" y="2471"/>
                <a:ext cx="172" cy="285"/>
                <a:chOff x="1116" y="3234"/>
                <a:chExt cx="264" cy="438"/>
              </a:xfrm>
            </p:grpSpPr>
            <p:sp>
              <p:nvSpPr>
                <p:cNvPr id="42148" name="Freeform 84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9" name="Line 85" descr="Wide downward diagonal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44" name="Line 86"/>
              <p:cNvSpPr>
                <a:spLocks noChangeAspect="1" noChangeShapeType="1"/>
              </p:cNvSpPr>
              <p:nvPr/>
            </p:nvSpPr>
            <p:spPr bwMode="auto">
              <a:xfrm>
                <a:off x="800" y="247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5" name="Oval 87"/>
              <p:cNvSpPr>
                <a:spLocks noChangeAspect="1" noChangeArrowheads="1"/>
              </p:cNvSpPr>
              <p:nvPr/>
            </p:nvSpPr>
            <p:spPr bwMode="auto">
              <a:xfrm rot="-1827933">
                <a:off x="743" y="2657"/>
                <a:ext cx="31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46" name="Oval 88"/>
              <p:cNvSpPr>
                <a:spLocks noChangeAspect="1" noChangeArrowheads="1"/>
              </p:cNvSpPr>
              <p:nvPr/>
            </p:nvSpPr>
            <p:spPr bwMode="auto">
              <a:xfrm rot="-1827933">
                <a:off x="744" y="2701"/>
                <a:ext cx="32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047" name="Freeform 89"/>
              <p:cNvSpPr>
                <a:spLocks noChangeAspect="1"/>
              </p:cNvSpPr>
              <p:nvPr/>
            </p:nvSpPr>
            <p:spPr bwMode="auto">
              <a:xfrm>
                <a:off x="729" y="2760"/>
                <a:ext cx="152" cy="69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8" name="Freeform 90"/>
              <p:cNvSpPr>
                <a:spLocks noChangeAspect="1"/>
              </p:cNvSpPr>
              <p:nvPr/>
            </p:nvSpPr>
            <p:spPr bwMode="auto">
              <a:xfrm>
                <a:off x="765" y="2739"/>
                <a:ext cx="69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9" name="Freeform 91"/>
              <p:cNvSpPr>
                <a:spLocks noChangeAspect="1"/>
              </p:cNvSpPr>
              <p:nvPr/>
            </p:nvSpPr>
            <p:spPr bwMode="auto">
              <a:xfrm>
                <a:off x="803" y="2741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0" name="Freeform 92" descr="Wide downward diagonal"/>
              <p:cNvSpPr>
                <a:spLocks noChangeAspect="1"/>
              </p:cNvSpPr>
              <p:nvPr/>
            </p:nvSpPr>
            <p:spPr bwMode="auto">
              <a:xfrm flipH="1">
                <a:off x="1189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1" name="Freeform 93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190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2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189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412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4" name="Freeform 96" descr="Wide downward diagonal"/>
              <p:cNvSpPr>
                <a:spLocks noChangeAspect="1"/>
              </p:cNvSpPr>
              <p:nvPr/>
            </p:nvSpPr>
            <p:spPr bwMode="auto">
              <a:xfrm>
                <a:off x="1410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5" name="Freeform 97" descr="Wide downward diagonal"/>
              <p:cNvSpPr>
                <a:spLocks noChangeAspect="1"/>
              </p:cNvSpPr>
              <p:nvPr/>
            </p:nvSpPr>
            <p:spPr bwMode="auto">
              <a:xfrm flipV="1">
                <a:off x="1410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6" name="Line 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11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7" name="Freeform 99" descr="Wide downward diagonal"/>
              <p:cNvSpPr>
                <a:spLocks noChangeAspect="1"/>
              </p:cNvSpPr>
              <p:nvPr/>
            </p:nvSpPr>
            <p:spPr bwMode="auto">
              <a:xfrm flipH="1">
                <a:off x="1634" y="250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8" name="Freeform 10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1635" y="3037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59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6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0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855" y="2770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061" name="Group 103"/>
              <p:cNvGrpSpPr>
                <a:grpSpLocks noChangeAspect="1"/>
              </p:cNvGrpSpPr>
              <p:nvPr/>
            </p:nvGrpSpPr>
            <p:grpSpPr bwMode="auto">
              <a:xfrm>
                <a:off x="1822" y="2699"/>
                <a:ext cx="66" cy="56"/>
                <a:chOff x="1824" y="2675"/>
                <a:chExt cx="74" cy="87"/>
              </a:xfrm>
            </p:grpSpPr>
            <p:sp>
              <p:nvSpPr>
                <p:cNvPr id="42145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6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7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062" name="Group 107"/>
              <p:cNvGrpSpPr>
                <a:grpSpLocks noChangeAspect="1"/>
              </p:cNvGrpSpPr>
              <p:nvPr/>
            </p:nvGrpSpPr>
            <p:grpSpPr bwMode="auto">
              <a:xfrm flipV="1">
                <a:off x="1820" y="3067"/>
                <a:ext cx="71" cy="56"/>
                <a:chOff x="1824" y="2675"/>
                <a:chExt cx="74" cy="87"/>
              </a:xfrm>
            </p:grpSpPr>
            <p:sp>
              <p:nvSpPr>
                <p:cNvPr id="42142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2675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3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1832" y="2697"/>
                  <a:ext cx="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4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853" y="276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63" name="Freeform 111" descr="Wide downward diagonal"/>
              <p:cNvSpPr>
                <a:spLocks noChangeAspect="1"/>
              </p:cNvSpPr>
              <p:nvPr/>
            </p:nvSpPr>
            <p:spPr bwMode="auto">
              <a:xfrm>
                <a:off x="1853" y="2505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4" name="Freeform 112" descr="Wide downward diagonal"/>
              <p:cNvSpPr>
                <a:spLocks noChangeAspect="1"/>
              </p:cNvSpPr>
              <p:nvPr/>
            </p:nvSpPr>
            <p:spPr bwMode="auto">
              <a:xfrm flipV="1">
                <a:off x="1853" y="303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5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7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6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4" y="2769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7" name="Freeform 11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076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8" name="Freeform 11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077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69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076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070" name="Group 118"/>
              <p:cNvGrpSpPr>
                <a:grpSpLocks/>
              </p:cNvGrpSpPr>
              <p:nvPr/>
            </p:nvGrpSpPr>
            <p:grpSpPr bwMode="auto">
              <a:xfrm>
                <a:off x="2261" y="2699"/>
                <a:ext cx="69" cy="424"/>
                <a:chOff x="2261" y="2699"/>
                <a:chExt cx="69" cy="424"/>
              </a:xfrm>
            </p:grpSpPr>
            <p:sp>
              <p:nvSpPr>
                <p:cNvPr id="42135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2770"/>
                  <a:ext cx="0" cy="2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6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2263" y="2699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7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2270" y="271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8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2282" y="2755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9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123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0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8" y="3109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1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8" y="3067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71" name="Freeform 126" descr="Wide downward diagonal"/>
              <p:cNvSpPr>
                <a:spLocks noChangeAspect="1"/>
              </p:cNvSpPr>
              <p:nvPr/>
            </p:nvSpPr>
            <p:spPr bwMode="auto">
              <a:xfrm>
                <a:off x="2294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2" name="Freeform 127" descr="Wide downward diagonal"/>
              <p:cNvSpPr>
                <a:spLocks noChangeAspect="1"/>
              </p:cNvSpPr>
              <p:nvPr/>
            </p:nvSpPr>
            <p:spPr bwMode="auto">
              <a:xfrm flipV="1">
                <a:off x="2294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3" name="Line 1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15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4" name="Freeform 129" descr="Wide downward diagonal"/>
              <p:cNvSpPr>
                <a:spLocks noChangeAspect="1"/>
              </p:cNvSpPr>
              <p:nvPr/>
            </p:nvSpPr>
            <p:spPr bwMode="auto">
              <a:xfrm flipH="1">
                <a:off x="2514" y="250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5" name="Freeform 130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51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6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251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7" name="Freeform 132" descr="Wide downward diagonal"/>
              <p:cNvSpPr>
                <a:spLocks noChangeAspect="1"/>
              </p:cNvSpPr>
              <p:nvPr/>
            </p:nvSpPr>
            <p:spPr bwMode="auto">
              <a:xfrm>
                <a:off x="2732" y="2505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8" name="Freeform 133" descr="Wide downward diagonal"/>
              <p:cNvSpPr>
                <a:spLocks noChangeAspect="1"/>
              </p:cNvSpPr>
              <p:nvPr/>
            </p:nvSpPr>
            <p:spPr bwMode="auto">
              <a:xfrm flipV="1">
                <a:off x="2731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79" name="Line 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52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0" name="Freeform 135" descr="Wide downward diagonal"/>
              <p:cNvSpPr>
                <a:spLocks noChangeAspect="1"/>
              </p:cNvSpPr>
              <p:nvPr/>
            </p:nvSpPr>
            <p:spPr bwMode="auto">
              <a:xfrm flipH="1">
                <a:off x="2952" y="250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1" name="Freeform 136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2953" y="3037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2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2952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3" name="Freeform 138" descr="Wide downward diagonal"/>
              <p:cNvSpPr>
                <a:spLocks noChangeAspect="1"/>
              </p:cNvSpPr>
              <p:nvPr/>
            </p:nvSpPr>
            <p:spPr bwMode="auto">
              <a:xfrm>
                <a:off x="3171" y="2505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4" name="Freeform 139" descr="Wide downward diagonal"/>
              <p:cNvSpPr>
                <a:spLocks noChangeAspect="1"/>
              </p:cNvSpPr>
              <p:nvPr/>
            </p:nvSpPr>
            <p:spPr bwMode="auto">
              <a:xfrm flipV="1">
                <a:off x="3171" y="3036"/>
                <a:ext cx="222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5" name="Line 1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9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6" name="Freeform 141" descr="Wide downward diagonal"/>
              <p:cNvSpPr>
                <a:spLocks noChangeAspect="1"/>
              </p:cNvSpPr>
              <p:nvPr/>
            </p:nvSpPr>
            <p:spPr bwMode="auto">
              <a:xfrm flipH="1">
                <a:off x="339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7" name="Freeform 142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39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8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339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89" name="Freeform 144" descr="Wide downward diagonal"/>
              <p:cNvSpPr>
                <a:spLocks noChangeAspect="1"/>
              </p:cNvSpPr>
              <p:nvPr/>
            </p:nvSpPr>
            <p:spPr bwMode="auto">
              <a:xfrm>
                <a:off x="361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0" name="Freeform 145" descr="Wide downward diagonal"/>
              <p:cNvSpPr>
                <a:spLocks noChangeAspect="1"/>
              </p:cNvSpPr>
              <p:nvPr/>
            </p:nvSpPr>
            <p:spPr bwMode="auto">
              <a:xfrm flipV="1">
                <a:off x="361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1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3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2" name="Freeform 147" descr="Wide downward diagonal"/>
              <p:cNvSpPr>
                <a:spLocks noChangeAspect="1"/>
              </p:cNvSpPr>
              <p:nvPr/>
            </p:nvSpPr>
            <p:spPr bwMode="auto">
              <a:xfrm flipH="1">
                <a:off x="3834" y="2506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3" name="Freeform 148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3835" y="3037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4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383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5" name="Freeform 150" descr="Wide downward diagonal"/>
              <p:cNvSpPr>
                <a:spLocks noChangeAspect="1"/>
              </p:cNvSpPr>
              <p:nvPr/>
            </p:nvSpPr>
            <p:spPr bwMode="auto">
              <a:xfrm>
                <a:off x="4053" y="2505"/>
                <a:ext cx="221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6" name="Freeform 151" descr="Wide downward diagonal"/>
              <p:cNvSpPr>
                <a:spLocks noChangeAspect="1"/>
              </p:cNvSpPr>
              <p:nvPr/>
            </p:nvSpPr>
            <p:spPr bwMode="auto">
              <a:xfrm flipV="1">
                <a:off x="4053" y="3036"/>
                <a:ext cx="220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7" name="Line 1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4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8" name="Freeform 153" descr="Wide downward diagonal"/>
              <p:cNvSpPr>
                <a:spLocks noChangeAspect="1"/>
              </p:cNvSpPr>
              <p:nvPr/>
            </p:nvSpPr>
            <p:spPr bwMode="auto">
              <a:xfrm flipH="1">
                <a:off x="4274" y="2506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99" name="Freeform 154" descr="Wide downward diagonal"/>
              <p:cNvSpPr>
                <a:spLocks noChangeAspect="1"/>
              </p:cNvSpPr>
              <p:nvPr/>
            </p:nvSpPr>
            <p:spPr bwMode="auto">
              <a:xfrm flipH="1" flipV="1">
                <a:off x="4275" y="3037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0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274" y="2511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1" name="Freeform 156" descr="Wide downward diagonal"/>
              <p:cNvSpPr>
                <a:spLocks noChangeAspect="1"/>
              </p:cNvSpPr>
              <p:nvPr/>
            </p:nvSpPr>
            <p:spPr bwMode="auto">
              <a:xfrm>
                <a:off x="4495" y="2505"/>
                <a:ext cx="224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2" name="Freeform 157" descr="Wide downward diagonal"/>
              <p:cNvSpPr>
                <a:spLocks noChangeAspect="1"/>
              </p:cNvSpPr>
              <p:nvPr/>
            </p:nvSpPr>
            <p:spPr bwMode="auto">
              <a:xfrm flipV="1">
                <a:off x="4495" y="3036"/>
                <a:ext cx="223" cy="276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3" name="Line 1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19" y="2510"/>
                <a:ext cx="0" cy="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4" name="Freeform 159"/>
              <p:cNvSpPr>
                <a:spLocks noChangeAspect="1"/>
              </p:cNvSpPr>
              <p:nvPr/>
            </p:nvSpPr>
            <p:spPr bwMode="auto">
              <a:xfrm rot="10800000">
                <a:off x="5014" y="2970"/>
                <a:ext cx="187" cy="90"/>
              </a:xfrm>
              <a:custGeom>
                <a:avLst/>
                <a:gdLst>
                  <a:gd name="T0" fmla="*/ 1 w 288"/>
                  <a:gd name="T1" fmla="*/ 0 h 137"/>
                  <a:gd name="T2" fmla="*/ 1 w 288"/>
                  <a:gd name="T3" fmla="*/ 1 h 137"/>
                  <a:gd name="T4" fmla="*/ 1 w 288"/>
                  <a:gd name="T5" fmla="*/ 1 h 137"/>
                  <a:gd name="T6" fmla="*/ 1 w 288"/>
                  <a:gd name="T7" fmla="*/ 1 h 137"/>
                  <a:gd name="T8" fmla="*/ 1 w 288"/>
                  <a:gd name="T9" fmla="*/ 1 h 137"/>
                  <a:gd name="T10" fmla="*/ 1 w 288"/>
                  <a:gd name="T11" fmla="*/ 1 h 137"/>
                  <a:gd name="T12" fmla="*/ 1 w 288"/>
                  <a:gd name="T13" fmla="*/ 1 h 137"/>
                  <a:gd name="T14" fmla="*/ 1 w 288"/>
                  <a:gd name="T15" fmla="*/ 1 h 137"/>
                  <a:gd name="T16" fmla="*/ 1 w 288"/>
                  <a:gd name="T17" fmla="*/ 1 h 137"/>
                  <a:gd name="T18" fmla="*/ 1 w 288"/>
                  <a:gd name="T19" fmla="*/ 1 h 137"/>
                  <a:gd name="T20" fmla="*/ 1 w 288"/>
                  <a:gd name="T21" fmla="*/ 1 h 137"/>
                  <a:gd name="T22" fmla="*/ 1 w 288"/>
                  <a:gd name="T23" fmla="*/ 1 h 137"/>
                  <a:gd name="T24" fmla="*/ 1 w 288"/>
                  <a:gd name="T25" fmla="*/ 1 h 137"/>
                  <a:gd name="T26" fmla="*/ 1 w 288"/>
                  <a:gd name="T27" fmla="*/ 1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37"/>
                  <a:gd name="T44" fmla="*/ 288 w 288"/>
                  <a:gd name="T45" fmla="*/ 137 h 1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37">
                    <a:moveTo>
                      <a:pt x="56" y="0"/>
                    </a:moveTo>
                    <a:cubicBezTo>
                      <a:pt x="43" y="6"/>
                      <a:pt x="31" y="12"/>
                      <a:pt x="22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2"/>
                      <a:pt x="0" y="47"/>
                      <a:pt x="2" y="54"/>
                    </a:cubicBezTo>
                    <a:cubicBezTo>
                      <a:pt x="4" y="61"/>
                      <a:pt x="7" y="70"/>
                      <a:pt x="16" y="80"/>
                    </a:cubicBezTo>
                    <a:cubicBezTo>
                      <a:pt x="25" y="90"/>
                      <a:pt x="44" y="107"/>
                      <a:pt x="58" y="116"/>
                    </a:cubicBezTo>
                    <a:cubicBezTo>
                      <a:pt x="72" y="125"/>
                      <a:pt x="87" y="131"/>
                      <a:pt x="101" y="134"/>
                    </a:cubicBezTo>
                    <a:cubicBezTo>
                      <a:pt x="115" y="137"/>
                      <a:pt x="128" y="137"/>
                      <a:pt x="143" y="137"/>
                    </a:cubicBezTo>
                    <a:cubicBezTo>
                      <a:pt x="158" y="137"/>
                      <a:pt x="178" y="136"/>
                      <a:pt x="194" y="132"/>
                    </a:cubicBezTo>
                    <a:cubicBezTo>
                      <a:pt x="210" y="128"/>
                      <a:pt x="230" y="119"/>
                      <a:pt x="242" y="111"/>
                    </a:cubicBezTo>
                    <a:cubicBezTo>
                      <a:pt x="254" y="103"/>
                      <a:pt x="262" y="93"/>
                      <a:pt x="269" y="83"/>
                    </a:cubicBezTo>
                    <a:cubicBezTo>
                      <a:pt x="276" y="73"/>
                      <a:pt x="284" y="60"/>
                      <a:pt x="286" y="51"/>
                    </a:cubicBezTo>
                    <a:cubicBezTo>
                      <a:pt x="288" y="42"/>
                      <a:pt x="288" y="35"/>
                      <a:pt x="281" y="27"/>
                    </a:cubicBezTo>
                    <a:cubicBezTo>
                      <a:pt x="274" y="19"/>
                      <a:pt x="259" y="10"/>
                      <a:pt x="245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5" name="Rectangle 160" descr="Wide down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290" y="2639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06" name="Freeform 161" descr="Wide downward diagonal"/>
              <p:cNvSpPr>
                <a:spLocks noChangeAspect="1"/>
              </p:cNvSpPr>
              <p:nvPr/>
            </p:nvSpPr>
            <p:spPr bwMode="auto">
              <a:xfrm rot="10800000" flipV="1">
                <a:off x="4715" y="2506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7" name="AutoShape 162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5019" y="3018"/>
                <a:ext cx="173" cy="278"/>
              </a:xfrm>
              <a:prstGeom prst="can">
                <a:avLst>
                  <a:gd name="adj" fmla="val 4017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08" name="Rectangle 163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3054"/>
                <a:ext cx="426" cy="8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09" name="Rectangle 164"/>
              <p:cNvSpPr>
                <a:spLocks noChangeAspect="1" noChangeArrowheads="1"/>
              </p:cNvSpPr>
              <p:nvPr/>
            </p:nvSpPr>
            <p:spPr bwMode="auto">
              <a:xfrm rot="10800000">
                <a:off x="4936" y="2755"/>
                <a:ext cx="427" cy="3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10" name="Rectangle 165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37" y="2755"/>
                <a:ext cx="426" cy="7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11" name="Rectangle 166" descr="Wide down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5290" y="3063"/>
                <a:ext cx="73" cy="116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12" name="Line 167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5107" y="2529"/>
                <a:ext cx="0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13" name="Freeform 168" descr="Wide downward diagonal"/>
              <p:cNvSpPr>
                <a:spLocks noChangeAspect="1"/>
              </p:cNvSpPr>
              <p:nvPr/>
            </p:nvSpPr>
            <p:spPr bwMode="auto">
              <a:xfrm rot="10800000">
                <a:off x="4715" y="3052"/>
                <a:ext cx="223" cy="260"/>
              </a:xfrm>
              <a:custGeom>
                <a:avLst/>
                <a:gdLst>
                  <a:gd name="T0" fmla="*/ 1 w 345"/>
                  <a:gd name="T1" fmla="*/ 1 h 393"/>
                  <a:gd name="T2" fmla="*/ 1 w 345"/>
                  <a:gd name="T3" fmla="*/ 1 h 393"/>
                  <a:gd name="T4" fmla="*/ 1 w 345"/>
                  <a:gd name="T5" fmla="*/ 1 h 393"/>
                  <a:gd name="T6" fmla="*/ 1 w 345"/>
                  <a:gd name="T7" fmla="*/ 1 h 393"/>
                  <a:gd name="T8" fmla="*/ 1 w 345"/>
                  <a:gd name="T9" fmla="*/ 1 h 393"/>
                  <a:gd name="T10" fmla="*/ 1 w 345"/>
                  <a:gd name="T11" fmla="*/ 1 h 393"/>
                  <a:gd name="T12" fmla="*/ 1 w 345"/>
                  <a:gd name="T13" fmla="*/ 1 h 393"/>
                  <a:gd name="T14" fmla="*/ 1 w 345"/>
                  <a:gd name="T15" fmla="*/ 1 h 393"/>
                  <a:gd name="T16" fmla="*/ 1 w 345"/>
                  <a:gd name="T17" fmla="*/ 1 h 393"/>
                  <a:gd name="T18" fmla="*/ 1 w 345"/>
                  <a:gd name="T19" fmla="*/ 0 h 393"/>
                  <a:gd name="T20" fmla="*/ 1 w 345"/>
                  <a:gd name="T21" fmla="*/ 1 h 393"/>
                  <a:gd name="T22" fmla="*/ 1 w 345"/>
                  <a:gd name="T23" fmla="*/ 1 h 393"/>
                  <a:gd name="T24" fmla="*/ 1 w 345"/>
                  <a:gd name="T25" fmla="*/ 1 h 393"/>
                  <a:gd name="T26" fmla="*/ 1 w 345"/>
                  <a:gd name="T27" fmla="*/ 1 h 393"/>
                  <a:gd name="T28" fmla="*/ 1 w 345"/>
                  <a:gd name="T29" fmla="*/ 1 h 393"/>
                  <a:gd name="T30" fmla="*/ 1 w 345"/>
                  <a:gd name="T31" fmla="*/ 1 h 393"/>
                  <a:gd name="T32" fmla="*/ 1 w 345"/>
                  <a:gd name="T33" fmla="*/ 1 h 393"/>
                  <a:gd name="T34" fmla="*/ 1 w 345"/>
                  <a:gd name="T35" fmla="*/ 1 h 393"/>
                  <a:gd name="T36" fmla="*/ 1 w 345"/>
                  <a:gd name="T37" fmla="*/ 1 h 393"/>
                  <a:gd name="T38" fmla="*/ 1 w 345"/>
                  <a:gd name="T39" fmla="*/ 1 h 393"/>
                  <a:gd name="T40" fmla="*/ 1 w 345"/>
                  <a:gd name="T41" fmla="*/ 1 h 393"/>
                  <a:gd name="T42" fmla="*/ 1 w 345"/>
                  <a:gd name="T43" fmla="*/ 1 h 393"/>
                  <a:gd name="T44" fmla="*/ 0 w 345"/>
                  <a:gd name="T45" fmla="*/ 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393"/>
                  <a:gd name="T71" fmla="*/ 345 w 345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393">
                    <a:moveTo>
                      <a:pt x="1" y="377"/>
                    </a:moveTo>
                    <a:cubicBezTo>
                      <a:pt x="7" y="376"/>
                      <a:pt x="12" y="376"/>
                      <a:pt x="19" y="365"/>
                    </a:cubicBezTo>
                    <a:cubicBezTo>
                      <a:pt x="26" y="354"/>
                      <a:pt x="34" y="333"/>
                      <a:pt x="42" y="311"/>
                    </a:cubicBezTo>
                    <a:cubicBezTo>
                      <a:pt x="50" y="289"/>
                      <a:pt x="58" y="257"/>
                      <a:pt x="66" y="233"/>
                    </a:cubicBezTo>
                    <a:cubicBezTo>
                      <a:pt x="74" y="209"/>
                      <a:pt x="80" y="189"/>
                      <a:pt x="90" y="168"/>
                    </a:cubicBezTo>
                    <a:cubicBezTo>
                      <a:pt x="100" y="147"/>
                      <a:pt x="114" y="125"/>
                      <a:pt x="126" y="108"/>
                    </a:cubicBezTo>
                    <a:cubicBezTo>
                      <a:pt x="138" y="91"/>
                      <a:pt x="148" y="77"/>
                      <a:pt x="163" y="63"/>
                    </a:cubicBezTo>
                    <a:cubicBezTo>
                      <a:pt x="178" y="49"/>
                      <a:pt x="195" y="34"/>
                      <a:pt x="213" y="24"/>
                    </a:cubicBezTo>
                    <a:cubicBezTo>
                      <a:pt x="231" y="14"/>
                      <a:pt x="258" y="6"/>
                      <a:pt x="273" y="2"/>
                    </a:cubicBezTo>
                    <a:lnTo>
                      <a:pt x="301" y="0"/>
                    </a:lnTo>
                    <a:lnTo>
                      <a:pt x="310" y="6"/>
                    </a:lnTo>
                    <a:lnTo>
                      <a:pt x="337" y="8"/>
                    </a:lnTo>
                    <a:cubicBezTo>
                      <a:pt x="342" y="11"/>
                      <a:pt x="345" y="23"/>
                      <a:pt x="337" y="26"/>
                    </a:cubicBezTo>
                    <a:cubicBezTo>
                      <a:pt x="329" y="29"/>
                      <a:pt x="308" y="24"/>
                      <a:pt x="291" y="27"/>
                    </a:cubicBezTo>
                    <a:cubicBezTo>
                      <a:pt x="274" y="30"/>
                      <a:pt x="255" y="36"/>
                      <a:pt x="234" y="47"/>
                    </a:cubicBezTo>
                    <a:cubicBezTo>
                      <a:pt x="213" y="58"/>
                      <a:pt x="185" y="75"/>
                      <a:pt x="166" y="93"/>
                    </a:cubicBezTo>
                    <a:cubicBezTo>
                      <a:pt x="147" y="111"/>
                      <a:pt x="132" y="136"/>
                      <a:pt x="120" y="158"/>
                    </a:cubicBezTo>
                    <a:cubicBezTo>
                      <a:pt x="108" y="180"/>
                      <a:pt x="101" y="206"/>
                      <a:pt x="94" y="228"/>
                    </a:cubicBezTo>
                    <a:cubicBezTo>
                      <a:pt x="87" y="250"/>
                      <a:pt x="82" y="274"/>
                      <a:pt x="76" y="293"/>
                    </a:cubicBezTo>
                    <a:cubicBezTo>
                      <a:pt x="70" y="312"/>
                      <a:pt x="65" y="328"/>
                      <a:pt x="60" y="341"/>
                    </a:cubicBezTo>
                    <a:cubicBezTo>
                      <a:pt x="55" y="354"/>
                      <a:pt x="50" y="364"/>
                      <a:pt x="43" y="372"/>
                    </a:cubicBezTo>
                    <a:cubicBezTo>
                      <a:pt x="36" y="380"/>
                      <a:pt x="25" y="387"/>
                      <a:pt x="18" y="390"/>
                    </a:cubicBezTo>
                    <a:cubicBezTo>
                      <a:pt x="11" y="393"/>
                      <a:pt x="3" y="392"/>
                      <a:pt x="0" y="393"/>
                    </a:cubicBezTo>
                  </a:path>
                </a:pathLst>
              </a:custGeom>
              <a:pattFill prst="wdDnDiag">
                <a:fgClr>
                  <a:srgbClr val="000000"/>
                </a:fgClr>
                <a:bgClr>
                  <a:srgbClr val="F0F0F4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2114" name="Group 169"/>
              <p:cNvGrpSpPr>
                <a:grpSpLocks noChangeAspect="1"/>
              </p:cNvGrpSpPr>
              <p:nvPr/>
            </p:nvGrpSpPr>
            <p:grpSpPr bwMode="auto">
              <a:xfrm rot="10800000">
                <a:off x="4819" y="2470"/>
                <a:ext cx="172" cy="285"/>
                <a:chOff x="1116" y="3234"/>
                <a:chExt cx="264" cy="438"/>
              </a:xfrm>
            </p:grpSpPr>
            <p:sp>
              <p:nvSpPr>
                <p:cNvPr id="42133" name="Freeform 170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4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2115" name="Group 172"/>
              <p:cNvGrpSpPr>
                <a:grpSpLocks noChangeAspect="1"/>
              </p:cNvGrpSpPr>
              <p:nvPr/>
            </p:nvGrpSpPr>
            <p:grpSpPr bwMode="auto">
              <a:xfrm rot="10800000" flipV="1">
                <a:off x="4819" y="3062"/>
                <a:ext cx="172" cy="285"/>
                <a:chOff x="1116" y="3234"/>
                <a:chExt cx="264" cy="438"/>
              </a:xfrm>
            </p:grpSpPr>
            <p:sp>
              <p:nvSpPr>
                <p:cNvPr id="42131" name="Freeform 173" descr="Wide downward diagonal"/>
                <p:cNvSpPr>
                  <a:spLocks noChangeAspect="1"/>
                </p:cNvSpPr>
                <p:nvPr/>
              </p:nvSpPr>
              <p:spPr bwMode="auto">
                <a:xfrm>
                  <a:off x="1116" y="3234"/>
                  <a:ext cx="264" cy="438"/>
                </a:xfrm>
                <a:custGeom>
                  <a:avLst/>
                  <a:gdLst>
                    <a:gd name="T0" fmla="*/ 0 w 264"/>
                    <a:gd name="T1" fmla="*/ 0 h 438"/>
                    <a:gd name="T2" fmla="*/ 2 w 264"/>
                    <a:gd name="T3" fmla="*/ 56 h 438"/>
                    <a:gd name="T4" fmla="*/ 219 w 264"/>
                    <a:gd name="T5" fmla="*/ 438 h 438"/>
                    <a:gd name="T6" fmla="*/ 236 w 264"/>
                    <a:gd name="T7" fmla="*/ 438 h 438"/>
                    <a:gd name="T8" fmla="*/ 237 w 264"/>
                    <a:gd name="T9" fmla="*/ 416 h 438"/>
                    <a:gd name="T10" fmla="*/ 264 w 264"/>
                    <a:gd name="T11" fmla="*/ 416 h 438"/>
                    <a:gd name="T12" fmla="*/ 32 w 264"/>
                    <a:gd name="T13" fmla="*/ 5 h 4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438"/>
                    <a:gd name="T23" fmla="*/ 264 w 264"/>
                    <a:gd name="T24" fmla="*/ 438 h 4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438">
                      <a:moveTo>
                        <a:pt x="0" y="0"/>
                      </a:moveTo>
                      <a:lnTo>
                        <a:pt x="2" y="56"/>
                      </a:lnTo>
                      <a:lnTo>
                        <a:pt x="219" y="438"/>
                      </a:lnTo>
                      <a:lnTo>
                        <a:pt x="236" y="438"/>
                      </a:lnTo>
                      <a:cubicBezTo>
                        <a:pt x="239" y="434"/>
                        <a:pt x="232" y="420"/>
                        <a:pt x="237" y="416"/>
                      </a:cubicBezTo>
                      <a:lnTo>
                        <a:pt x="264" y="416"/>
                      </a:lnTo>
                      <a:lnTo>
                        <a:pt x="32" y="5"/>
                      </a:lnTo>
                    </a:path>
                  </a:pathLst>
                </a:custGeom>
                <a:pattFill prst="wdDnDiag">
                  <a:fgClr>
                    <a:srgbClr val="000000"/>
                  </a:fgClr>
                  <a:bgClr>
                    <a:srgbClr val="F0F0F4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2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9" y="3575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116" name="Line 175"/>
              <p:cNvSpPr>
                <a:spLocks noChangeAspect="1" noChangeShapeType="1"/>
              </p:cNvSpPr>
              <p:nvPr/>
            </p:nvSpPr>
            <p:spPr bwMode="auto">
              <a:xfrm rot="10800000">
                <a:off x="5108" y="2944"/>
                <a:ext cx="0" cy="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17" name="Oval 176"/>
              <p:cNvSpPr>
                <a:spLocks noChangeAspect="1" noChangeArrowheads="1"/>
              </p:cNvSpPr>
              <p:nvPr/>
            </p:nvSpPr>
            <p:spPr bwMode="auto">
              <a:xfrm rot="8972067">
                <a:off x="5134" y="3143"/>
                <a:ext cx="31" cy="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18" name="Oval 177"/>
              <p:cNvSpPr>
                <a:spLocks noChangeAspect="1" noChangeArrowheads="1"/>
              </p:cNvSpPr>
              <p:nvPr/>
            </p:nvSpPr>
            <p:spPr bwMode="auto">
              <a:xfrm rot="8972067">
                <a:off x="5132" y="3099"/>
                <a:ext cx="32" cy="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19" name="Freeform 178"/>
              <p:cNvSpPr>
                <a:spLocks noChangeAspect="1"/>
              </p:cNvSpPr>
              <p:nvPr/>
            </p:nvSpPr>
            <p:spPr bwMode="auto">
              <a:xfrm rot="10800000">
                <a:off x="5027" y="2988"/>
                <a:ext cx="152" cy="70"/>
              </a:xfrm>
              <a:custGeom>
                <a:avLst/>
                <a:gdLst>
                  <a:gd name="T0" fmla="*/ 1 w 233"/>
                  <a:gd name="T1" fmla="*/ 1 h 107"/>
                  <a:gd name="T2" fmla="*/ 1 w 233"/>
                  <a:gd name="T3" fmla="*/ 1 h 107"/>
                  <a:gd name="T4" fmla="*/ 1 w 233"/>
                  <a:gd name="T5" fmla="*/ 1 h 107"/>
                  <a:gd name="T6" fmla="*/ 1 w 233"/>
                  <a:gd name="T7" fmla="*/ 1 h 107"/>
                  <a:gd name="T8" fmla="*/ 1 w 233"/>
                  <a:gd name="T9" fmla="*/ 1 h 107"/>
                  <a:gd name="T10" fmla="*/ 1 w 233"/>
                  <a:gd name="T11" fmla="*/ 1 h 107"/>
                  <a:gd name="T12" fmla="*/ 1 w 233"/>
                  <a:gd name="T13" fmla="*/ 1 h 107"/>
                  <a:gd name="T14" fmla="*/ 1 w 233"/>
                  <a:gd name="T15" fmla="*/ 1 h 107"/>
                  <a:gd name="T16" fmla="*/ 1 w 233"/>
                  <a:gd name="T17" fmla="*/ 1 h 107"/>
                  <a:gd name="T18" fmla="*/ 1 w 233"/>
                  <a:gd name="T19" fmla="*/ 1 h 107"/>
                  <a:gd name="T20" fmla="*/ 1 w 233"/>
                  <a:gd name="T21" fmla="*/ 0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3"/>
                  <a:gd name="T34" fmla="*/ 0 h 107"/>
                  <a:gd name="T35" fmla="*/ 233 w 233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3" h="107">
                    <a:moveTo>
                      <a:pt x="4" y="8"/>
                    </a:moveTo>
                    <a:cubicBezTo>
                      <a:pt x="2" y="15"/>
                      <a:pt x="0" y="23"/>
                      <a:pt x="1" y="32"/>
                    </a:cubicBezTo>
                    <a:cubicBezTo>
                      <a:pt x="2" y="41"/>
                      <a:pt x="5" y="53"/>
                      <a:pt x="13" y="62"/>
                    </a:cubicBezTo>
                    <a:cubicBezTo>
                      <a:pt x="21" y="71"/>
                      <a:pt x="35" y="80"/>
                      <a:pt x="46" y="87"/>
                    </a:cubicBezTo>
                    <a:cubicBezTo>
                      <a:pt x="57" y="94"/>
                      <a:pt x="71" y="101"/>
                      <a:pt x="81" y="104"/>
                    </a:cubicBezTo>
                    <a:cubicBezTo>
                      <a:pt x="91" y="107"/>
                      <a:pt x="97" y="107"/>
                      <a:pt x="109" y="107"/>
                    </a:cubicBezTo>
                    <a:cubicBezTo>
                      <a:pt x="121" y="107"/>
                      <a:pt x="139" y="106"/>
                      <a:pt x="153" y="101"/>
                    </a:cubicBezTo>
                    <a:cubicBezTo>
                      <a:pt x="167" y="96"/>
                      <a:pt x="182" y="86"/>
                      <a:pt x="193" y="77"/>
                    </a:cubicBezTo>
                    <a:cubicBezTo>
                      <a:pt x="204" y="68"/>
                      <a:pt x="211" y="56"/>
                      <a:pt x="217" y="45"/>
                    </a:cubicBezTo>
                    <a:cubicBezTo>
                      <a:pt x="223" y="34"/>
                      <a:pt x="229" y="18"/>
                      <a:pt x="231" y="11"/>
                    </a:cubicBezTo>
                    <a:cubicBezTo>
                      <a:pt x="233" y="4"/>
                      <a:pt x="231" y="2"/>
                      <a:pt x="2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0" name="Freeform 179"/>
              <p:cNvSpPr>
                <a:spLocks noChangeAspect="1"/>
              </p:cNvSpPr>
              <p:nvPr/>
            </p:nvSpPr>
            <p:spPr bwMode="auto">
              <a:xfrm rot="10800000">
                <a:off x="5074" y="2987"/>
                <a:ext cx="70" cy="92"/>
              </a:xfrm>
              <a:custGeom>
                <a:avLst/>
                <a:gdLst>
                  <a:gd name="T0" fmla="*/ 1 w 106"/>
                  <a:gd name="T1" fmla="*/ 1 h 140"/>
                  <a:gd name="T2" fmla="*/ 1 w 106"/>
                  <a:gd name="T3" fmla="*/ 1 h 140"/>
                  <a:gd name="T4" fmla="*/ 1 w 106"/>
                  <a:gd name="T5" fmla="*/ 1 h 140"/>
                  <a:gd name="T6" fmla="*/ 1 w 106"/>
                  <a:gd name="T7" fmla="*/ 1 h 140"/>
                  <a:gd name="T8" fmla="*/ 1 w 106"/>
                  <a:gd name="T9" fmla="*/ 1 h 140"/>
                  <a:gd name="T10" fmla="*/ 1 w 106"/>
                  <a:gd name="T11" fmla="*/ 1 h 140"/>
                  <a:gd name="T12" fmla="*/ 1 w 106"/>
                  <a:gd name="T13" fmla="*/ 1 h 140"/>
                  <a:gd name="T14" fmla="*/ 1 w 106"/>
                  <a:gd name="T15" fmla="*/ 1 h 140"/>
                  <a:gd name="T16" fmla="*/ 1 w 106"/>
                  <a:gd name="T17" fmla="*/ 1 h 140"/>
                  <a:gd name="T18" fmla="*/ 1 w 106"/>
                  <a:gd name="T19" fmla="*/ 1 h 140"/>
                  <a:gd name="T20" fmla="*/ 1 w 106"/>
                  <a:gd name="T21" fmla="*/ 1 h 140"/>
                  <a:gd name="T22" fmla="*/ 1 w 106"/>
                  <a:gd name="T23" fmla="*/ 1 h 140"/>
                  <a:gd name="T24" fmla="*/ 1 w 106"/>
                  <a:gd name="T25" fmla="*/ 1 h 140"/>
                  <a:gd name="T26" fmla="*/ 1 w 106"/>
                  <a:gd name="T27" fmla="*/ 1 h 140"/>
                  <a:gd name="T28" fmla="*/ 1 w 106"/>
                  <a:gd name="T29" fmla="*/ 1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0"/>
                  <a:gd name="T47" fmla="*/ 106 w 106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0">
                    <a:moveTo>
                      <a:pt x="54" y="3"/>
                    </a:moveTo>
                    <a:cubicBezTo>
                      <a:pt x="50" y="1"/>
                      <a:pt x="42" y="0"/>
                      <a:pt x="36" y="1"/>
                    </a:cubicBezTo>
                    <a:cubicBezTo>
                      <a:pt x="30" y="2"/>
                      <a:pt x="24" y="3"/>
                      <a:pt x="18" y="9"/>
                    </a:cubicBezTo>
                    <a:cubicBezTo>
                      <a:pt x="12" y="15"/>
                      <a:pt x="4" y="28"/>
                      <a:pt x="2" y="37"/>
                    </a:cubicBezTo>
                    <a:cubicBezTo>
                      <a:pt x="0" y="46"/>
                      <a:pt x="1" y="53"/>
                      <a:pt x="6" y="63"/>
                    </a:cubicBezTo>
                    <a:cubicBezTo>
                      <a:pt x="11" y="73"/>
                      <a:pt x="23" y="88"/>
                      <a:pt x="32" y="97"/>
                    </a:cubicBezTo>
                    <a:cubicBezTo>
                      <a:pt x="41" y="106"/>
                      <a:pt x="51" y="114"/>
                      <a:pt x="59" y="120"/>
                    </a:cubicBezTo>
                    <a:cubicBezTo>
                      <a:pt x="67" y="126"/>
                      <a:pt x="71" y="132"/>
                      <a:pt x="78" y="135"/>
                    </a:cubicBezTo>
                    <a:cubicBezTo>
                      <a:pt x="85" y="138"/>
                      <a:pt x="97" y="140"/>
                      <a:pt x="101" y="136"/>
                    </a:cubicBezTo>
                    <a:cubicBezTo>
                      <a:pt x="105" y="132"/>
                      <a:pt x="106" y="121"/>
                      <a:pt x="104" y="112"/>
                    </a:cubicBezTo>
                    <a:cubicBezTo>
                      <a:pt x="102" y="103"/>
                      <a:pt x="96" y="92"/>
                      <a:pt x="87" y="81"/>
                    </a:cubicBezTo>
                    <a:cubicBezTo>
                      <a:pt x="78" y="70"/>
                      <a:pt x="57" y="57"/>
                      <a:pt x="51" y="48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9" y="21"/>
                      <a:pt x="59" y="17"/>
                      <a:pt x="60" y="12"/>
                    </a:cubicBezTo>
                    <a:cubicBezTo>
                      <a:pt x="61" y="7"/>
                      <a:pt x="58" y="5"/>
                      <a:pt x="54" y="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1" name="Freeform 180"/>
              <p:cNvSpPr>
                <a:spLocks noChangeAspect="1"/>
              </p:cNvSpPr>
              <p:nvPr/>
            </p:nvSpPr>
            <p:spPr bwMode="auto">
              <a:xfrm rot="10800000">
                <a:off x="5074" y="2996"/>
                <a:ext cx="31" cy="81"/>
              </a:xfrm>
              <a:custGeom>
                <a:avLst/>
                <a:gdLst>
                  <a:gd name="T0" fmla="*/ 1 w 48"/>
                  <a:gd name="T1" fmla="*/ 1 h 124"/>
                  <a:gd name="T2" fmla="*/ 1 w 48"/>
                  <a:gd name="T3" fmla="*/ 0 h 124"/>
                  <a:gd name="T4" fmla="*/ 1 w 48"/>
                  <a:gd name="T5" fmla="*/ 1 h 124"/>
                  <a:gd name="T6" fmla="*/ 1 w 48"/>
                  <a:gd name="T7" fmla="*/ 1 h 124"/>
                  <a:gd name="T8" fmla="*/ 1 w 48"/>
                  <a:gd name="T9" fmla="*/ 1 h 124"/>
                  <a:gd name="T10" fmla="*/ 1 w 48"/>
                  <a:gd name="T11" fmla="*/ 1 h 124"/>
                  <a:gd name="T12" fmla="*/ 1 w 48"/>
                  <a:gd name="T13" fmla="*/ 1 h 124"/>
                  <a:gd name="T14" fmla="*/ 1 w 48"/>
                  <a:gd name="T15" fmla="*/ 1 h 124"/>
                  <a:gd name="T16" fmla="*/ 1 w 48"/>
                  <a:gd name="T17" fmla="*/ 1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124"/>
                  <a:gd name="T29" fmla="*/ 48 w 48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124">
                    <a:moveTo>
                      <a:pt x="4" y="7"/>
                    </a:moveTo>
                    <a:cubicBezTo>
                      <a:pt x="10" y="3"/>
                      <a:pt x="16" y="0"/>
                      <a:pt x="21" y="0"/>
                    </a:cubicBezTo>
                    <a:cubicBezTo>
                      <a:pt x="26" y="0"/>
                      <a:pt x="32" y="3"/>
                      <a:pt x="36" y="9"/>
                    </a:cubicBezTo>
                    <a:cubicBezTo>
                      <a:pt x="40" y="15"/>
                      <a:pt x="44" y="25"/>
                      <a:pt x="46" y="36"/>
                    </a:cubicBezTo>
                    <a:cubicBezTo>
                      <a:pt x="48" y="47"/>
                      <a:pt x="47" y="62"/>
                      <a:pt x="46" y="72"/>
                    </a:cubicBezTo>
                    <a:cubicBezTo>
                      <a:pt x="45" y="82"/>
                      <a:pt x="46" y="89"/>
                      <a:pt x="42" y="97"/>
                    </a:cubicBezTo>
                    <a:cubicBezTo>
                      <a:pt x="38" y="105"/>
                      <a:pt x="31" y="122"/>
                      <a:pt x="24" y="123"/>
                    </a:cubicBezTo>
                    <a:cubicBezTo>
                      <a:pt x="17" y="124"/>
                      <a:pt x="2" y="112"/>
                      <a:pt x="1" y="105"/>
                    </a:cubicBezTo>
                    <a:cubicBezTo>
                      <a:pt x="0" y="98"/>
                      <a:pt x="9" y="90"/>
                      <a:pt x="18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2" name="Rectangle 181" descr="Wide upward diagonal"/>
              <p:cNvSpPr>
                <a:spLocks noChangeAspect="1" noChangeArrowheads="1"/>
              </p:cNvSpPr>
              <p:nvPr/>
            </p:nvSpPr>
            <p:spPr bwMode="auto">
              <a:xfrm rot="10800000">
                <a:off x="4961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23" name="Rectangle 182"/>
              <p:cNvSpPr>
                <a:spLocks noChangeAspect="1" noChangeArrowheads="1"/>
              </p:cNvSpPr>
              <p:nvPr/>
            </p:nvSpPr>
            <p:spPr bwMode="auto">
              <a:xfrm rot="10800000">
                <a:off x="5035" y="2574"/>
                <a:ext cx="150" cy="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24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5020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25" name="Rectangle 184" descr="Wide upward diagonal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5199" y="2574"/>
                <a:ext cx="59" cy="45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0F0F4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26" name="Rectangle 185"/>
              <p:cNvSpPr>
                <a:spLocks noChangeAspect="1" noChangeArrowheads="1"/>
              </p:cNvSpPr>
              <p:nvPr/>
            </p:nvSpPr>
            <p:spPr bwMode="auto">
              <a:xfrm flipH="1">
                <a:off x="5184" y="2574"/>
                <a:ext cx="15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42127" name="Line 186"/>
              <p:cNvSpPr>
                <a:spLocks noChangeAspect="1" noChangeShapeType="1"/>
              </p:cNvSpPr>
              <p:nvPr/>
            </p:nvSpPr>
            <p:spPr bwMode="auto">
              <a:xfrm>
                <a:off x="5037" y="2728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8" name="Freeform 187"/>
              <p:cNvSpPr>
                <a:spLocks noChangeAspect="1"/>
              </p:cNvSpPr>
              <p:nvPr/>
            </p:nvSpPr>
            <p:spPr bwMode="auto">
              <a:xfrm>
                <a:off x="5037" y="2736"/>
                <a:ext cx="144" cy="37"/>
              </a:xfrm>
              <a:custGeom>
                <a:avLst/>
                <a:gdLst>
                  <a:gd name="T0" fmla="*/ 0 w 222"/>
                  <a:gd name="T1" fmla="*/ 1 h 57"/>
                  <a:gd name="T2" fmla="*/ 1 w 222"/>
                  <a:gd name="T3" fmla="*/ 1 h 57"/>
                  <a:gd name="T4" fmla="*/ 1 w 222"/>
                  <a:gd name="T5" fmla="*/ 1 h 57"/>
                  <a:gd name="T6" fmla="*/ 1 w 222"/>
                  <a:gd name="T7" fmla="*/ 1 h 57"/>
                  <a:gd name="T8" fmla="*/ 1 w 222"/>
                  <a:gd name="T9" fmla="*/ 1 h 57"/>
                  <a:gd name="T10" fmla="*/ 1 w 222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57"/>
                  <a:gd name="T20" fmla="*/ 222 w 222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57">
                    <a:moveTo>
                      <a:pt x="0" y="3"/>
                    </a:moveTo>
                    <a:cubicBezTo>
                      <a:pt x="8" y="9"/>
                      <a:pt x="16" y="16"/>
                      <a:pt x="33" y="24"/>
                    </a:cubicBezTo>
                    <a:cubicBezTo>
                      <a:pt x="50" y="32"/>
                      <a:pt x="81" y="51"/>
                      <a:pt x="102" y="54"/>
                    </a:cubicBezTo>
                    <a:cubicBezTo>
                      <a:pt x="123" y="57"/>
                      <a:pt x="143" y="48"/>
                      <a:pt x="160" y="42"/>
                    </a:cubicBezTo>
                    <a:cubicBezTo>
                      <a:pt x="177" y="36"/>
                      <a:pt x="195" y="24"/>
                      <a:pt x="205" y="17"/>
                    </a:cubicBezTo>
                    <a:cubicBezTo>
                      <a:pt x="215" y="10"/>
                      <a:pt x="218" y="5"/>
                      <a:pt x="22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9" name="Freeform 188"/>
              <p:cNvSpPr>
                <a:spLocks noChangeAspect="1"/>
              </p:cNvSpPr>
              <p:nvPr/>
            </p:nvSpPr>
            <p:spPr bwMode="auto">
              <a:xfrm>
                <a:off x="5006" y="2761"/>
                <a:ext cx="207" cy="30"/>
              </a:xfrm>
              <a:custGeom>
                <a:avLst/>
                <a:gdLst>
                  <a:gd name="T0" fmla="*/ 0 w 318"/>
                  <a:gd name="T1" fmla="*/ 1 h 46"/>
                  <a:gd name="T2" fmla="*/ 1 w 318"/>
                  <a:gd name="T3" fmla="*/ 1 h 46"/>
                  <a:gd name="T4" fmla="*/ 1 w 318"/>
                  <a:gd name="T5" fmla="*/ 1 h 46"/>
                  <a:gd name="T6" fmla="*/ 1 w 318"/>
                  <a:gd name="T7" fmla="*/ 1 h 46"/>
                  <a:gd name="T8" fmla="*/ 1 w 318"/>
                  <a:gd name="T9" fmla="*/ 1 h 46"/>
                  <a:gd name="T10" fmla="*/ 1 w 31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8"/>
                  <a:gd name="T19" fmla="*/ 0 h 46"/>
                  <a:gd name="T20" fmla="*/ 318 w 31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8" h="46">
                    <a:moveTo>
                      <a:pt x="0" y="2"/>
                    </a:moveTo>
                    <a:cubicBezTo>
                      <a:pt x="23" y="12"/>
                      <a:pt x="46" y="23"/>
                      <a:pt x="72" y="30"/>
                    </a:cubicBezTo>
                    <a:cubicBezTo>
                      <a:pt x="98" y="37"/>
                      <a:pt x="130" y="42"/>
                      <a:pt x="153" y="44"/>
                    </a:cubicBezTo>
                    <a:cubicBezTo>
                      <a:pt x="176" y="46"/>
                      <a:pt x="191" y="43"/>
                      <a:pt x="210" y="39"/>
                    </a:cubicBezTo>
                    <a:cubicBezTo>
                      <a:pt x="229" y="35"/>
                      <a:pt x="251" y="29"/>
                      <a:pt x="269" y="23"/>
                    </a:cubicBezTo>
                    <a:cubicBezTo>
                      <a:pt x="287" y="17"/>
                      <a:pt x="304" y="8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30" name="Line 189"/>
              <p:cNvSpPr>
                <a:spLocks noChangeShapeType="1"/>
              </p:cNvSpPr>
              <p:nvPr/>
            </p:nvSpPr>
            <p:spPr bwMode="auto">
              <a:xfrm>
                <a:off x="226" y="2910"/>
                <a:ext cx="5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016" name="Group 190"/>
            <p:cNvGrpSpPr>
              <a:grpSpLocks/>
            </p:cNvGrpSpPr>
            <p:nvPr/>
          </p:nvGrpSpPr>
          <p:grpSpPr bwMode="auto">
            <a:xfrm>
              <a:off x="3624" y="1734"/>
              <a:ext cx="1012" cy="427"/>
              <a:chOff x="1692" y="2387"/>
              <a:chExt cx="2285" cy="862"/>
            </a:xfrm>
          </p:grpSpPr>
          <p:pic>
            <p:nvPicPr>
              <p:cNvPr id="42017" name="Picture 19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8" name="Picture 19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9" name="Picture 19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9" y="2387"/>
                <a:ext cx="45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20" name="Picture 19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" y="2387"/>
                <a:ext cx="466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21" name="Picture 19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" y="2387"/>
                <a:ext cx="454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211138" y="4056273"/>
            <a:ext cx="865682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/>
            <a:r>
              <a:rPr lang="en-US" sz="2000" dirty="0" smtClean="0">
                <a:solidFill>
                  <a:srgbClr val="261748"/>
                </a:solidFill>
              </a:rPr>
              <a:t>The accelerator tunnel (XTL) houses three cold linac sections separated by bunch compressors. </a:t>
            </a:r>
          </a:p>
          <a:p>
            <a:pPr marL="342900" indent="-342900" eaLnBrk="1" hangingPunct="1"/>
            <a:r>
              <a:rPr lang="en-US" sz="2000" dirty="0" smtClean="0">
                <a:solidFill>
                  <a:srgbClr val="261748"/>
                </a:solidFill>
              </a:rPr>
              <a:t>Down to approx. 50 m behind the last module the complete beam vacuum system is particle free.</a:t>
            </a:r>
          </a:p>
          <a:p>
            <a:pPr marL="342900" indent="-342900" eaLnBrk="1" hangingPunct="1"/>
            <a:r>
              <a:rPr lang="en-US" sz="2000" dirty="0">
                <a:solidFill>
                  <a:srgbClr val="261748"/>
                </a:solidFill>
              </a:rPr>
              <a:t>4</a:t>
            </a:r>
            <a:r>
              <a:rPr lang="en-US" sz="2000" dirty="0" smtClean="0">
                <a:solidFill>
                  <a:srgbClr val="261748"/>
                </a:solidFill>
              </a:rPr>
              <a:t> modules / 32 </a:t>
            </a:r>
            <a:r>
              <a:rPr lang="en-US" sz="2000" dirty="0" err="1" smtClean="0">
                <a:solidFill>
                  <a:srgbClr val="261748"/>
                </a:solidFill>
              </a:rPr>
              <a:t>s.c.</a:t>
            </a:r>
            <a:r>
              <a:rPr lang="en-US" sz="2000" dirty="0" smtClean="0">
                <a:solidFill>
                  <a:srgbClr val="261748"/>
                </a:solidFill>
              </a:rPr>
              <a:t> cavities are connected to one 10 MW klystron.</a:t>
            </a:r>
          </a:p>
          <a:p>
            <a:pPr marL="342900" indent="-342900" eaLnBrk="1" hangingPunct="1"/>
            <a:r>
              <a:rPr lang="en-US" sz="2000" dirty="0" smtClean="0">
                <a:solidFill>
                  <a:srgbClr val="261748"/>
                </a:solidFill>
              </a:rPr>
              <a:t>12 modules form a cryogenic string.</a:t>
            </a:r>
          </a:p>
          <a:p>
            <a:pPr marL="342900" indent="-342900" eaLnBrk="1" hangingPunct="1"/>
            <a:r>
              <a:rPr lang="en-US" sz="2000" dirty="0" smtClean="0">
                <a:solidFill>
                  <a:srgbClr val="261748"/>
                </a:solidFill>
              </a:rPr>
              <a:t>At the XTL end a collimation and separation system is installed.</a:t>
            </a:r>
            <a:endParaRPr lang="en-US" sz="2000" dirty="0">
              <a:solidFill>
                <a:srgbClr val="261748"/>
              </a:solidFill>
            </a:endParaRPr>
          </a:p>
        </p:txBody>
      </p:sp>
      <p:sp>
        <p:nvSpPr>
          <p:cNvPr id="1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426850" cy="1080120"/>
          </a:xfrm>
        </p:spPr>
        <p:txBody>
          <a:bodyPr/>
          <a:lstStyle/>
          <a:p>
            <a:r>
              <a:rPr lang="de-DE" dirty="0" smtClean="0"/>
              <a:t>Ausgezeichnete Performance der </a:t>
            </a:r>
            <a:r>
              <a:rPr lang="de-DE" dirty="0" err="1" smtClean="0"/>
              <a:t>Cavities</a:t>
            </a:r>
            <a:r>
              <a:rPr lang="de-DE" dirty="0" smtClean="0"/>
              <a:t> und Module</a:t>
            </a:r>
            <a:endParaRPr lang="de-DE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199" y="1568777"/>
            <a:ext cx="27118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51555"/>
                </a:solidFill>
              </a:rPr>
              <a:t>Module performance well above specs. and visible improvement with time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51555"/>
                </a:solidFill>
              </a:rPr>
              <a:t>Tunnel </a:t>
            </a:r>
            <a:r>
              <a:rPr lang="en-US" sz="1800" dirty="0">
                <a:solidFill>
                  <a:srgbClr val="251555"/>
                </a:solidFill>
              </a:rPr>
              <a:t>installation </a:t>
            </a:r>
            <a:r>
              <a:rPr lang="en-US" sz="1800" dirty="0" smtClean="0">
                <a:solidFill>
                  <a:srgbClr val="251555"/>
                </a:solidFill>
              </a:rPr>
              <a:t>used </a:t>
            </a:r>
            <a:r>
              <a:rPr lang="en-US" sz="1800" dirty="0">
                <a:solidFill>
                  <a:srgbClr val="251555"/>
                </a:solidFill>
              </a:rPr>
              <a:t>sorting of modules based on AMTF </a:t>
            </a:r>
            <a:r>
              <a:rPr lang="en-US" sz="1800" dirty="0" smtClean="0">
                <a:solidFill>
                  <a:srgbClr val="251555"/>
                </a:solidFill>
              </a:rPr>
              <a:t>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48" y="4311182"/>
            <a:ext cx="316594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3366CC"/>
                </a:solidFill>
              </a:rPr>
              <a:t>vertical test (clipped at 31 MV/m)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D930A"/>
                </a:solidFill>
              </a:rPr>
              <a:t>module performance</a:t>
            </a:r>
            <a:endParaRPr lang="en-US" sz="1600" dirty="0">
              <a:solidFill>
                <a:srgbClr val="FD930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072896"/>
            <a:ext cx="311861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u="sng" dirty="0">
                <a:solidFill>
                  <a:srgbClr val="261748"/>
                </a:solidFill>
              </a:rPr>
              <a:t>Remark</a:t>
            </a:r>
            <a:r>
              <a:rPr lang="en-US" sz="1600" dirty="0">
                <a:solidFill>
                  <a:srgbClr val="261748"/>
                </a:solidFill>
              </a:rPr>
              <a:t>:</a:t>
            </a:r>
          </a:p>
          <a:p>
            <a:pPr>
              <a:buNone/>
            </a:pPr>
            <a:r>
              <a:rPr lang="en-US" sz="1600" dirty="0">
                <a:solidFill>
                  <a:srgbClr val="261748"/>
                </a:solidFill>
              </a:rPr>
              <a:t>Clipping at 31 MV/m is done due to max. available RF power; limit given by waveguide distribution.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23786"/>
              </p:ext>
            </p:extLst>
          </p:nvPr>
        </p:nvGraphicFramePr>
        <p:xfrm>
          <a:off x="4423019" y="4458274"/>
          <a:ext cx="455744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03"/>
                <a:gridCol w="854046"/>
                <a:gridCol w="2002432"/>
                <a:gridCol w="113936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</a:t>
                      </a:r>
                      <a:r>
                        <a:rPr lang="de-DE" baseline="-25000" dirty="0" err="1" smtClean="0"/>
                        <a:t>cavs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Average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RMS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28.3 MV/m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27.5 MV/m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4.8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module-avg-result-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" y="1064721"/>
            <a:ext cx="6115986" cy="3227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576" y="2285322"/>
            <a:ext cx="136524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XFEL </a:t>
            </a:r>
            <a:r>
              <a:rPr lang="de-DE" sz="1200" dirty="0" err="1" smtClean="0">
                <a:solidFill>
                  <a:srgbClr val="FF0000"/>
                </a:solidFill>
              </a:rPr>
              <a:t>Spec</a:t>
            </a:r>
            <a:endParaRPr lang="de-DE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23.6 MV/m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3531" y="5686346"/>
            <a:ext cx="4473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u="sng" dirty="0" smtClean="0">
                <a:solidFill>
                  <a:srgbClr val="FF0000"/>
                </a:solidFill>
              </a:rPr>
              <a:t>Disclaimer</a:t>
            </a:r>
            <a:r>
              <a:rPr lang="en-US" sz="1800" dirty="0" smtClean="0">
                <a:solidFill>
                  <a:srgbClr val="FF0000"/>
                </a:solidFill>
              </a:rPr>
              <a:t>: Das </a:t>
            </a:r>
            <a:r>
              <a:rPr lang="en-US" sz="1800" dirty="0" err="1" smtClean="0">
                <a:solidFill>
                  <a:srgbClr val="FF0000"/>
                </a:solidFill>
              </a:rPr>
              <a:t>sollte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eigentlich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noch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besser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gehen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nur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wie</a:t>
            </a:r>
            <a:r>
              <a:rPr lang="en-US" sz="1800" dirty="0" smtClean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00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XFEL Injector Status as of 6/2016</a:t>
            </a:r>
            <a:br>
              <a:rPr lang="en-GB" dirty="0" smtClean="0"/>
            </a:br>
            <a:r>
              <a:rPr lang="en-GB" sz="2000" dirty="0" smtClean="0"/>
              <a:t>(end of commissioning run)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>
                <a:solidFill>
                  <a:srgbClr val="FFFFFF"/>
                </a:solidFill>
              </a:rPr>
              <a:pPr/>
              <a:t>25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27" name="Picture 2" descr="S:\user\groups\mdi\dnoelle\public\20151023_XTIN_XTL_XTD2_4_XDU2\images\large\20151023-MK3_0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922" y="1114136"/>
            <a:ext cx="2218544" cy="5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428407" y="1114136"/>
            <a:ext cx="6475752" cy="5325972"/>
          </a:xfrm>
        </p:spPr>
        <p:txBody>
          <a:bodyPr/>
          <a:lstStyle/>
          <a:p>
            <a:r>
              <a:rPr lang="en-GB" sz="1800" dirty="0" smtClean="0">
                <a:solidFill>
                  <a:srgbClr val="251555"/>
                </a:solidFill>
              </a:rPr>
              <a:t>Injector installation finalized in Q4/2015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3.9 GHz module installed in 9/2015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Injector cool-down started beginning of 12/2015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First Beam on December 18</a:t>
            </a:r>
            <a:r>
              <a:rPr lang="en-GB" sz="1800" baseline="30000" dirty="0" smtClean="0">
                <a:solidFill>
                  <a:srgbClr val="251555"/>
                </a:solidFill>
              </a:rPr>
              <a:t>th</a:t>
            </a:r>
            <a:r>
              <a:rPr lang="en-GB" sz="1800" dirty="0" smtClean="0">
                <a:solidFill>
                  <a:srgbClr val="251555"/>
                </a:solidFill>
              </a:rPr>
              <a:t> , 2015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Successful commissioning during Q1/2016</a:t>
            </a:r>
          </a:p>
          <a:p>
            <a:endParaRPr lang="en-GB" sz="1800" dirty="0" smtClean="0">
              <a:solidFill>
                <a:srgbClr val="251555"/>
              </a:solidFill>
            </a:endParaRPr>
          </a:p>
          <a:p>
            <a:r>
              <a:rPr lang="en-GB" sz="1800" dirty="0">
                <a:solidFill>
                  <a:srgbClr val="251555"/>
                </a:solidFill>
              </a:rPr>
              <a:t>E</a:t>
            </a:r>
            <a:r>
              <a:rPr lang="en-GB" sz="1800" dirty="0" smtClean="0">
                <a:solidFill>
                  <a:srgbClr val="251555"/>
                </a:solidFill>
              </a:rPr>
              <a:t>mittance measurements done on a routine basis; </a:t>
            </a:r>
          </a:p>
          <a:p>
            <a:r>
              <a:rPr lang="en-GB" sz="1800" dirty="0">
                <a:solidFill>
                  <a:srgbClr val="251555"/>
                </a:solidFill>
              </a:rPr>
              <a:t>P</a:t>
            </a:r>
            <a:r>
              <a:rPr lang="en-GB" sz="1800" dirty="0" smtClean="0">
                <a:solidFill>
                  <a:srgbClr val="251555"/>
                </a:solidFill>
              </a:rPr>
              <a:t>rojected emittance as expected (1...1.5 mm </a:t>
            </a:r>
            <a:r>
              <a:rPr lang="en-GB" sz="1800" dirty="0" err="1" smtClean="0">
                <a:solidFill>
                  <a:srgbClr val="251555"/>
                </a:solidFill>
              </a:rPr>
              <a:t>mrad</a:t>
            </a:r>
            <a:r>
              <a:rPr lang="en-GB" sz="1800" dirty="0" smtClean="0">
                <a:solidFill>
                  <a:srgbClr val="251555"/>
                </a:solidFill>
              </a:rPr>
              <a:t>)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Full bunch train length (2700 bunches) reached and beam stopped in injector beam dump</a:t>
            </a:r>
          </a:p>
          <a:p>
            <a:endParaRPr lang="en-GB" sz="1800" dirty="0">
              <a:solidFill>
                <a:srgbClr val="251555"/>
              </a:solidFill>
            </a:endParaRPr>
          </a:p>
          <a:p>
            <a:r>
              <a:rPr lang="en-GB" sz="1800" dirty="0" smtClean="0">
                <a:solidFill>
                  <a:srgbClr val="251555"/>
                </a:solidFill>
              </a:rPr>
              <a:t>Transverse Deflecting System operated </a:t>
            </a:r>
          </a:p>
          <a:p>
            <a:r>
              <a:rPr lang="en-GB" sz="1800" b="1" dirty="0">
                <a:solidFill>
                  <a:srgbClr val="251555"/>
                </a:solidFill>
              </a:rPr>
              <a:t>S</a:t>
            </a:r>
            <a:r>
              <a:rPr lang="en-GB" sz="1800" b="1" dirty="0" smtClean="0">
                <a:solidFill>
                  <a:srgbClr val="251555"/>
                </a:solidFill>
              </a:rPr>
              <a:t>lice emittance measurements give                          0.5 mm </a:t>
            </a:r>
            <a:r>
              <a:rPr lang="en-GB" sz="1800" b="1" dirty="0" err="1" smtClean="0">
                <a:solidFill>
                  <a:srgbClr val="251555"/>
                </a:solidFill>
              </a:rPr>
              <a:t>mrad</a:t>
            </a:r>
            <a:r>
              <a:rPr lang="en-GB" sz="1800" b="1" dirty="0" smtClean="0">
                <a:solidFill>
                  <a:srgbClr val="251555"/>
                </a:solidFill>
              </a:rPr>
              <a:t> for 500 </a:t>
            </a:r>
            <a:r>
              <a:rPr lang="en-GB" sz="1800" b="1" dirty="0" err="1" smtClean="0">
                <a:solidFill>
                  <a:srgbClr val="251555"/>
                </a:solidFill>
              </a:rPr>
              <a:t>pC</a:t>
            </a:r>
            <a:r>
              <a:rPr lang="en-GB" sz="1800" b="1" dirty="0" smtClean="0">
                <a:solidFill>
                  <a:srgbClr val="251555"/>
                </a:solidFill>
              </a:rPr>
              <a:t>;                                           </a:t>
            </a:r>
            <a:r>
              <a:rPr lang="en-GB" sz="1800" dirty="0" smtClean="0">
                <a:solidFill>
                  <a:srgbClr val="251555"/>
                </a:solidFill>
              </a:rPr>
              <a:t>also over bunch train</a:t>
            </a:r>
          </a:p>
          <a:p>
            <a:r>
              <a:rPr lang="en-GB" sz="1800" dirty="0" smtClean="0">
                <a:solidFill>
                  <a:srgbClr val="251555"/>
                </a:solidFill>
              </a:rPr>
              <a:t>Laser heater commissioning started </a:t>
            </a:r>
          </a:p>
          <a:p>
            <a:endParaRPr lang="en-GB" dirty="0"/>
          </a:p>
        </p:txBody>
      </p:sp>
      <p:pic>
        <p:nvPicPr>
          <p:cNvPr id="30" name="Picture 2" descr="S:\user\groups\mpy\dnoelle\public\20151103_InjektorXTL\images\medium\20151103-MK3_00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1030" y="4047344"/>
            <a:ext cx="1649413" cy="23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Linac</a:t>
            </a:r>
            <a:r>
              <a:rPr lang="en-GB" dirty="0" smtClean="0"/>
              <a:t> commissioning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04" y="2136227"/>
            <a:ext cx="8759397" cy="4327653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Sequential commissioning of accelerator modules and beam lines </a:t>
            </a:r>
            <a:r>
              <a:rPr lang="en-GB" sz="1800" dirty="0" smtClean="0">
                <a:solidFill>
                  <a:schemeClr val="tx1"/>
                </a:solidFill>
              </a:rPr>
              <a:t>Injector at 130 MeV (=&gt; performance of 2015/2016 run restored)</a:t>
            </a:r>
          </a:p>
          <a:p>
            <a:pPr lvl="2"/>
            <a:r>
              <a:rPr lang="en-GB" sz="1800" dirty="0" smtClean="0">
                <a:solidFill>
                  <a:schemeClr val="tx1"/>
                </a:solidFill>
              </a:rPr>
              <a:t>pass on to BC1 beam dump</a:t>
            </a:r>
          </a:p>
          <a:p>
            <a:pPr lvl="2"/>
            <a:r>
              <a:rPr lang="en-GB" sz="1800" dirty="0" smtClean="0">
                <a:solidFill>
                  <a:schemeClr val="tx1"/>
                </a:solidFill>
              </a:rPr>
              <a:t>L1 commissioning (1 RF station until Feb 1</a:t>
            </a:r>
            <a:r>
              <a:rPr lang="en-GB" sz="1800" baseline="30000" dirty="0" smtClean="0">
                <a:solidFill>
                  <a:schemeClr val="tx1"/>
                </a:solidFill>
              </a:rPr>
              <a:t>st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L1 at </a:t>
            </a:r>
            <a:r>
              <a:rPr lang="en-GB" sz="1800" dirty="0" err="1" smtClean="0">
                <a:solidFill>
                  <a:schemeClr val="tx1"/>
                </a:solidFill>
              </a:rPr>
              <a:t>E</a:t>
            </a:r>
            <a:r>
              <a:rPr lang="en-GB" sz="1800" baseline="-25000" dirty="0" err="1" smtClean="0">
                <a:solidFill>
                  <a:schemeClr val="tx1"/>
                </a:solidFill>
              </a:rPr>
              <a:t>final</a:t>
            </a:r>
            <a:r>
              <a:rPr lang="en-GB" sz="1800" dirty="0" smtClean="0">
                <a:solidFill>
                  <a:schemeClr val="tx1"/>
                </a:solidFill>
              </a:rPr>
              <a:t> = 600 MeV             </a:t>
            </a:r>
            <a:r>
              <a:rPr lang="en-GB" sz="1600" dirty="0" smtClean="0">
                <a:solidFill>
                  <a:schemeClr val="tx1"/>
                </a:solidFill>
              </a:rPr>
              <a:t>(10 bunches with 0.5 </a:t>
            </a:r>
            <a:r>
              <a:rPr lang="en-GB" sz="1600" dirty="0" err="1" smtClean="0">
                <a:solidFill>
                  <a:schemeClr val="tx1"/>
                </a:solidFill>
              </a:rPr>
              <a:t>nC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Next steps:</a:t>
            </a:r>
          </a:p>
          <a:p>
            <a:pPr lvl="2"/>
            <a:r>
              <a:rPr lang="en-GB" sz="1800" dirty="0" smtClean="0">
                <a:solidFill>
                  <a:schemeClr val="tx1"/>
                </a:solidFill>
              </a:rPr>
              <a:t>pass on to BC2 beam dump for L2 commissioning</a:t>
            </a:r>
          </a:p>
          <a:p>
            <a:pPr lvl="2"/>
            <a:r>
              <a:rPr lang="en-GB" sz="1800" dirty="0" smtClean="0">
                <a:solidFill>
                  <a:schemeClr val="tx1"/>
                </a:solidFill>
              </a:rPr>
              <a:t>L2 commissioning (3 RF stations until Feb 15</a:t>
            </a:r>
            <a:r>
              <a:rPr lang="en-GB" sz="1800" baseline="30000" dirty="0" smtClean="0">
                <a:solidFill>
                  <a:schemeClr val="tx1"/>
                </a:solidFill>
              </a:rPr>
              <a:t>th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L2 at </a:t>
            </a:r>
            <a:r>
              <a:rPr lang="en-GB" sz="1800" dirty="0" err="1">
                <a:solidFill>
                  <a:schemeClr val="tx1"/>
                </a:solidFill>
              </a:rPr>
              <a:t>E</a:t>
            </a:r>
            <a:r>
              <a:rPr lang="en-GB" sz="1800" baseline="-25000" dirty="0" err="1">
                <a:solidFill>
                  <a:schemeClr val="tx1"/>
                </a:solidFill>
              </a:rPr>
              <a:t>final</a:t>
            </a:r>
            <a:r>
              <a:rPr lang="en-GB" sz="1800" dirty="0">
                <a:solidFill>
                  <a:schemeClr val="tx1"/>
                </a:solidFill>
              </a:rPr>
              <a:t> = </a:t>
            </a:r>
            <a:r>
              <a:rPr lang="en-GB" sz="1800" dirty="0" smtClean="0">
                <a:solidFill>
                  <a:schemeClr val="tx1"/>
                </a:solidFill>
              </a:rPr>
              <a:t>2.4 GeV</a:t>
            </a:r>
          </a:p>
          <a:p>
            <a:pPr lvl="2"/>
            <a:r>
              <a:rPr lang="en-GB" sz="1800" dirty="0" smtClean="0">
                <a:solidFill>
                  <a:schemeClr val="tx1"/>
                </a:solidFill>
              </a:rPr>
              <a:t>pass on to XTL dump for L3 commissioning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L3 up to </a:t>
            </a:r>
            <a:r>
              <a:rPr lang="en-GB" sz="1800" dirty="0" err="1">
                <a:solidFill>
                  <a:schemeClr val="tx1"/>
                </a:solidFill>
              </a:rPr>
              <a:t>E</a:t>
            </a:r>
            <a:r>
              <a:rPr lang="en-GB" sz="1800" baseline="-25000" dirty="0" err="1">
                <a:solidFill>
                  <a:schemeClr val="tx1"/>
                </a:solidFill>
              </a:rPr>
              <a:t>final</a:t>
            </a:r>
            <a:r>
              <a:rPr lang="en-GB" sz="1800" dirty="0">
                <a:solidFill>
                  <a:schemeClr val="tx1"/>
                </a:solidFill>
              </a:rPr>
              <a:t> = </a:t>
            </a:r>
            <a:r>
              <a:rPr lang="en-GB" sz="1800" dirty="0" smtClean="0">
                <a:solidFill>
                  <a:schemeClr val="tx1"/>
                </a:solidFill>
              </a:rPr>
              <a:t>17.5 GeV (15-18 RF stations, April 15</a:t>
            </a:r>
            <a:r>
              <a:rPr lang="en-GB" sz="1800" baseline="30000" dirty="0" smtClean="0">
                <a:solidFill>
                  <a:schemeClr val="tx1"/>
                </a:solidFill>
              </a:rPr>
              <a:t>th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Set-up </a:t>
            </a:r>
            <a:r>
              <a:rPr lang="en-US" sz="2000" dirty="0">
                <a:solidFill>
                  <a:schemeClr val="tx1"/>
                </a:solidFill>
              </a:rPr>
              <a:t>bunch compression in parallel to linac </a:t>
            </a:r>
            <a:r>
              <a:rPr lang="en-US" sz="2000" dirty="0" smtClean="0">
                <a:solidFill>
                  <a:schemeClr val="tx1"/>
                </a:solidFill>
              </a:rPr>
              <a:t>commissioning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225562" y="2737721"/>
            <a:ext cx="424543" cy="391885"/>
          </a:xfrm>
          <a:prstGeom prst="smileyFac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smtClean="0">
              <a:solidFill>
                <a:srgbClr val="261748"/>
              </a:solidFill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3324358" y="3359040"/>
            <a:ext cx="424543" cy="391885"/>
          </a:xfrm>
          <a:prstGeom prst="smileyFac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de-DE" sz="900" dirty="0" smtClean="0">
              <a:solidFill>
                <a:srgbClr val="261748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" b="13637"/>
          <a:stretch/>
        </p:blipFill>
        <p:spPr bwMode="auto">
          <a:xfrm>
            <a:off x="228600" y="1058910"/>
            <a:ext cx="8621486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4171" y="1762896"/>
            <a:ext cx="873034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0m           30m                   230m                 480m         1430m    2100m           3200m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486" y="1139238"/>
            <a:ext cx="48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29" y="1139238"/>
            <a:ext cx="48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110693"/>
            <a:ext cx="48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9" y="1290504"/>
            <a:ext cx="867104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injector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189533" cy="1080120"/>
          </a:xfrm>
        </p:spPr>
        <p:txBody>
          <a:bodyPr/>
          <a:lstStyle/>
          <a:p>
            <a:r>
              <a:rPr lang="de-DE" dirty="0" smtClean="0"/>
              <a:t>After European XFEL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…</a:t>
            </a:r>
            <a:endParaRPr lang="de-DE" dirty="0"/>
          </a:p>
        </p:txBody>
      </p:sp>
      <p:pic>
        <p:nvPicPr>
          <p:cNvPr id="7170" name="Picture 2" descr="C:\Users\Weise\Desktop\MassimoVorschlägeCommon\20141027-MKX_6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9400"/>
            <a:ext cx="7613469" cy="50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189533" cy="1080120"/>
          </a:xfrm>
        </p:spPr>
        <p:txBody>
          <a:bodyPr/>
          <a:lstStyle/>
          <a:p>
            <a:r>
              <a:rPr lang="de-DE" dirty="0" smtClean="0"/>
              <a:t>… back </a:t>
            </a:r>
            <a:r>
              <a:rPr lang="de-DE" dirty="0" err="1" smtClean="0"/>
              <a:t>to</a:t>
            </a:r>
            <a:r>
              <a:rPr lang="de-DE" smtClean="0"/>
              <a:t> R&amp;D: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19" y="876497"/>
            <a:ext cx="1928333" cy="39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4" t="1" r="23011" b="47416"/>
          <a:stretch/>
        </p:blipFill>
        <p:spPr>
          <a:xfrm rot="5400000">
            <a:off x="749678" y="337243"/>
            <a:ext cx="2495278" cy="35737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8992" y="3443504"/>
            <a:ext cx="3467471" cy="2779253"/>
            <a:chOff x="179512" y="404664"/>
            <a:chExt cx="4300780" cy="4324028"/>
          </a:xfrm>
        </p:grpSpPr>
        <p:pic>
          <p:nvPicPr>
            <p:cNvPr id="7" name="Picture 2" descr="D:\SecondSound\results\CAV00518\test5\update_OSTsize_error_bar\Distribution\minimum_distribution_and_sigmas4_no_1_11_overlayer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1" t="11961" r="11803" b="2546"/>
            <a:stretch/>
          </p:blipFill>
          <p:spPr bwMode="auto">
            <a:xfrm>
              <a:off x="179512" y="404664"/>
              <a:ext cx="4300780" cy="43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4605" y="3717032"/>
              <a:ext cx="1103870" cy="718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>
                  <a:solidFill>
                    <a:schemeClr val="bg1"/>
                  </a:solidFill>
                </a:rPr>
                <a:t>σ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z</a:t>
              </a:r>
              <a:r>
                <a:rPr lang="en-US" sz="1200" dirty="0" smtClean="0">
                  <a:solidFill>
                    <a:schemeClr val="bg1"/>
                  </a:solidFill>
                </a:rPr>
                <a:t>=8.9mm</a:t>
              </a:r>
            </a:p>
            <a:p>
              <a:r>
                <a:rPr lang="el-GR" sz="1200" dirty="0" smtClean="0">
                  <a:solidFill>
                    <a:schemeClr val="bg1"/>
                  </a:solidFill>
                </a:rPr>
                <a:t>σ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ϕ</a:t>
              </a:r>
              <a:r>
                <a:rPr lang="en-US" sz="1200" dirty="0" smtClean="0">
                  <a:solidFill>
                    <a:schemeClr val="bg1"/>
                  </a:solidFill>
                </a:rPr>
                <a:t>=9.0°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7" descr="TMap_DESY_Einzeller_Übersic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/>
          <a:stretch>
            <a:fillRect/>
          </a:stretch>
        </p:blipFill>
        <p:spPr bwMode="auto">
          <a:xfrm>
            <a:off x="4178105" y="876496"/>
            <a:ext cx="2619669" cy="26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17" y="5572516"/>
            <a:ext cx="1137070" cy="10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 descr="http://www.fei.com/uploadedImages/FEISite/Pages/Products/SEM/Nova_NanoSEM/nova-nanosem-465x4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87" y="4123464"/>
            <a:ext cx="2099292" cy="20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48" y="3615027"/>
            <a:ext cx="1606359" cy="262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313808" y="4763663"/>
            <a:ext cx="993031" cy="1963482"/>
            <a:chOff x="6931583" y="946298"/>
            <a:chExt cx="1637416" cy="429633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931585" y="3552066"/>
              <a:ext cx="1637414" cy="169056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931585" y="946298"/>
              <a:ext cx="1637414" cy="2605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31583" y="946298"/>
              <a:ext cx="1637416" cy="4296334"/>
              <a:chOff x="6750824" y="1637415"/>
              <a:chExt cx="1637416" cy="250913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750825" y="1637415"/>
                <a:ext cx="1637414" cy="2509134"/>
                <a:chOff x="404037" y="1637414"/>
                <a:chExt cx="2147777" cy="2918520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404037" y="1637414"/>
                  <a:ext cx="2147777" cy="291852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098765" y="3797511"/>
                  <a:ext cx="873191" cy="319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err="1" smtClean="0"/>
                    <a:t>Nb</a:t>
                  </a:r>
                  <a:endParaRPr lang="de-DE" sz="1000" dirty="0"/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 bwMode="auto">
              <a:xfrm>
                <a:off x="6750824" y="3159227"/>
                <a:ext cx="16374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6750825" y="1637415"/>
                <a:ext cx="1048400" cy="122193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7049386" y="1673981"/>
                <a:ext cx="1338853" cy="14852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7718812" y="2416604"/>
                <a:ext cx="669427" cy="7426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6871687" y="1887651"/>
                <a:ext cx="1516553" cy="105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Different nitride and oxide phases formed</a:t>
                </a:r>
                <a:endParaRPr lang="de-DE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11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379035" cy="1080120"/>
          </a:xfrm>
        </p:spPr>
        <p:txBody>
          <a:bodyPr/>
          <a:lstStyle/>
          <a:p>
            <a:r>
              <a:rPr lang="en-US" dirty="0"/>
              <a:t>SRF: </a:t>
            </a:r>
            <a:r>
              <a:rPr lang="en-US" i="1" dirty="0" smtClean="0"/>
              <a:t>Enabling </a:t>
            </a:r>
            <a:r>
              <a:rPr lang="en-US" i="1" dirty="0"/>
              <a:t>technology for future accelerators</a:t>
            </a:r>
            <a:endParaRPr lang="de-DE" i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50" y="998793"/>
            <a:ext cx="8471222" cy="5387017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SRF technology is well-established since many years</a:t>
            </a:r>
          </a:p>
          <a:p>
            <a:r>
              <a:rPr lang="en-US" sz="2000" dirty="0" smtClean="0"/>
              <a:t>The 832 cavities of the European XFEL production gave a unique statistics for the applied mechanical fabrication and surface preparation techniques.</a:t>
            </a:r>
            <a:br>
              <a:rPr lang="en-US" sz="2000" dirty="0" smtClean="0"/>
            </a:br>
            <a:r>
              <a:rPr lang="en-US" sz="2000" dirty="0" smtClean="0"/>
              <a:t>=&gt; </a:t>
            </a:r>
            <a:r>
              <a:rPr lang="en-US" sz="2000" b="1" dirty="0" smtClean="0"/>
              <a:t>for both accelerating gradient </a:t>
            </a: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acc</a:t>
            </a:r>
            <a:r>
              <a:rPr lang="en-US" sz="2000" b="1" dirty="0" smtClean="0"/>
              <a:t> and quality factor Q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we know very well typical performances and limitations</a:t>
            </a:r>
          </a:p>
          <a:p>
            <a:endParaRPr lang="en-US" sz="2000" dirty="0" smtClean="0"/>
          </a:p>
          <a:p>
            <a:r>
              <a:rPr lang="en-US" sz="2000" dirty="0" smtClean="0"/>
              <a:t>Both, FLASH and European XFEL are operated in pulsed mode</a:t>
            </a:r>
            <a:br>
              <a:rPr lang="en-US" sz="2000" dirty="0" smtClean="0"/>
            </a:br>
            <a:r>
              <a:rPr lang="en-US" sz="1800" dirty="0" smtClean="0"/>
              <a:t>(RF pulse length 1.4ms; </a:t>
            </a:r>
            <a:r>
              <a:rPr lang="en-US" sz="1800" dirty="0" err="1" smtClean="0"/>
              <a:t>Rep.rate</a:t>
            </a:r>
            <a:r>
              <a:rPr lang="en-US" sz="1800" dirty="0" smtClean="0"/>
              <a:t> 10 Hz =&gt; duty factor 1.4%)</a:t>
            </a:r>
          </a:p>
          <a:p>
            <a:r>
              <a:rPr lang="en-US" sz="2000" dirty="0" smtClean="0"/>
              <a:t>Having </a:t>
            </a:r>
            <a:r>
              <a:rPr lang="en-US" sz="2000" b="1" dirty="0" smtClean="0"/>
              <a:t>additional </a:t>
            </a:r>
            <a:r>
              <a:rPr lang="en-US" sz="2000" b="1" dirty="0" err="1" smtClean="0"/>
              <a:t>cw</a:t>
            </a:r>
            <a:r>
              <a:rPr lang="en-US" sz="2000" b="1" dirty="0" smtClean="0"/>
              <a:t> </a:t>
            </a:r>
            <a:r>
              <a:rPr lang="en-US" sz="2000" dirty="0" smtClean="0"/>
              <a:t>and long pulse operation will allow for more flexibility in the time structure of the photon beams and will make both facilities more attractive to the users.</a:t>
            </a:r>
            <a:br>
              <a:rPr lang="en-US" sz="2000" dirty="0" smtClean="0"/>
            </a:br>
            <a:r>
              <a:rPr lang="en-US" sz="1800" dirty="0" smtClean="0"/>
              <a:t>(new facilities LCLS-II, ESS, FRIB are based on </a:t>
            </a:r>
            <a:r>
              <a:rPr lang="en-US" sz="1800" dirty="0" err="1" smtClean="0"/>
              <a:t>cw</a:t>
            </a:r>
            <a:r>
              <a:rPr lang="en-US" sz="1800" dirty="0" smtClean="0"/>
              <a:t>-operation)</a:t>
            </a:r>
          </a:p>
          <a:p>
            <a:endParaRPr lang="de-DE" sz="2000" dirty="0" smtClean="0"/>
          </a:p>
          <a:p>
            <a:r>
              <a:rPr lang="en-US" sz="2000" b="1" dirty="0" smtClean="0"/>
              <a:t>Goal for DESY R&amp;D:</a:t>
            </a:r>
            <a:br>
              <a:rPr lang="en-US" sz="2000" b="1" dirty="0" smtClean="0"/>
            </a:br>
            <a:r>
              <a:rPr lang="en-US" sz="2000" b="1" dirty="0" smtClean="0"/>
              <a:t>Improve </a:t>
            </a:r>
            <a:r>
              <a:rPr lang="en-US" sz="2000" b="1" dirty="0"/>
              <a:t>the Q-value and keep high gradient </a:t>
            </a:r>
            <a:r>
              <a:rPr lang="en-US" sz="2000" b="1" dirty="0" smtClean="0"/>
              <a:t>performance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79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44624"/>
            <a:ext cx="8379035" cy="1080120"/>
          </a:xfrm>
        </p:spPr>
        <p:txBody>
          <a:bodyPr/>
          <a:lstStyle/>
          <a:p>
            <a:r>
              <a:rPr lang="en-US" dirty="0"/>
              <a:t>SRF: </a:t>
            </a:r>
            <a:r>
              <a:rPr lang="en-US" i="1" dirty="0" smtClean="0"/>
              <a:t>New surface preparation techniques</a:t>
            </a:r>
            <a:endParaRPr lang="de-DE" i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9250" y="998793"/>
            <a:ext cx="8471222" cy="5039965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After freezing the surface preparation </a:t>
            </a:r>
            <a:br>
              <a:rPr lang="en-US" sz="2000" dirty="0" smtClean="0"/>
            </a:br>
            <a:r>
              <a:rPr lang="en-US" sz="2000" dirty="0" smtClean="0"/>
              <a:t>strategy (2009) for the European XFEL  </a:t>
            </a:r>
            <a:br>
              <a:rPr lang="en-US" sz="2000" dirty="0" smtClean="0"/>
            </a:br>
            <a:r>
              <a:rPr lang="en-US" sz="2000" dirty="0" smtClean="0"/>
              <a:t>new developments were published</a:t>
            </a:r>
          </a:p>
          <a:p>
            <a:endParaRPr lang="en-US" sz="2000" dirty="0" smtClean="0"/>
          </a:p>
          <a:p>
            <a:r>
              <a:rPr lang="en-US" sz="2000" dirty="0" smtClean="0"/>
              <a:t>In 2013 a new surface treatment recipe </a:t>
            </a:r>
            <a:br>
              <a:rPr lang="en-US" sz="2000" dirty="0" smtClean="0"/>
            </a:br>
            <a:r>
              <a:rPr lang="en-US" sz="2000" dirty="0" smtClean="0"/>
              <a:t>based on a modified thermal treatment</a:t>
            </a:r>
            <a:br>
              <a:rPr lang="en-US" sz="2000" dirty="0" smtClean="0"/>
            </a:br>
            <a:r>
              <a:rPr lang="en-US" sz="1800" dirty="0" smtClean="0"/>
              <a:t>(well-defined low pressure of nitrogen </a:t>
            </a:r>
            <a:br>
              <a:rPr lang="en-US" sz="1800" dirty="0" smtClean="0"/>
            </a:br>
            <a:r>
              <a:rPr lang="en-US" sz="1800" dirty="0" smtClean="0"/>
              <a:t>during 800°C furnace treatment + surface </a:t>
            </a:r>
            <a:br>
              <a:rPr lang="en-US" sz="1800" dirty="0" smtClean="0"/>
            </a:br>
            <a:r>
              <a:rPr lang="en-US" sz="1800" dirty="0" smtClean="0"/>
              <a:t>removal by </a:t>
            </a:r>
            <a:r>
              <a:rPr lang="en-US" sz="1800" dirty="0" err="1" smtClean="0"/>
              <a:t>electropolishing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2000" dirty="0" smtClean="0"/>
              <a:t>was published by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:       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b="1" dirty="0" smtClean="0"/>
              <a:t>Nitrogen-doping”</a:t>
            </a:r>
          </a:p>
          <a:p>
            <a:pPr lvl="1"/>
            <a:r>
              <a:rPr lang="de-DE" sz="2000" dirty="0" smtClean="0"/>
              <a:t>Applied </a:t>
            </a:r>
            <a:r>
              <a:rPr lang="de-DE" sz="2000" dirty="0" err="1" smtClean="0"/>
              <a:t>for</a:t>
            </a:r>
            <a:r>
              <a:rPr lang="de-DE" sz="2000" dirty="0" smtClean="0"/>
              <a:t> LCLS-II </a:t>
            </a:r>
            <a:r>
              <a:rPr lang="de-DE" sz="2000" dirty="0" err="1" smtClean="0"/>
              <a:t>cavities</a:t>
            </a:r>
            <a:endParaRPr lang="de-DE" sz="2000" dirty="0"/>
          </a:p>
          <a:p>
            <a:pPr lvl="1"/>
            <a:r>
              <a:rPr lang="en-US" sz="2000" dirty="0"/>
              <a:t>Higher </a:t>
            </a:r>
            <a:r>
              <a:rPr lang="en-US" sz="2000" dirty="0" smtClean="0"/>
              <a:t>Q-value than XFEL, </a:t>
            </a:r>
            <a:r>
              <a:rPr lang="en-US" sz="2000" dirty="0"/>
              <a:t>but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reduced gradient (typically </a:t>
            </a:r>
            <a:r>
              <a:rPr lang="en-US" sz="2000" dirty="0"/>
              <a:t>~ 20MV/m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55772" y="1146731"/>
            <a:ext cx="3792315" cy="4059070"/>
            <a:chOff x="5355772" y="2540801"/>
            <a:chExt cx="3792315" cy="40590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772" y="2575551"/>
              <a:ext cx="3788227" cy="40243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450186" y="2540801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A. </a:t>
              </a:r>
              <a:r>
                <a:rPr lang="de-DE" sz="1400" dirty="0" err="1" smtClean="0"/>
                <a:t>Grasselino</a:t>
              </a:r>
              <a:r>
                <a:rPr lang="de-DE" sz="1400" dirty="0" smtClean="0"/>
                <a:t> et al.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349248" y="1096372"/>
            <a:ext cx="8583153" cy="5039965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Recent development (again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): </a:t>
            </a:r>
            <a:r>
              <a:rPr lang="en-US" sz="2000" b="1" dirty="0" smtClean="0"/>
              <a:t>Nitrogen Infusion</a:t>
            </a:r>
          </a:p>
          <a:p>
            <a:pPr lvl="1"/>
            <a:r>
              <a:rPr lang="en-US" sz="1800" dirty="0" smtClean="0"/>
              <a:t>Similar thermal treatment, but no subsequent surface removal</a:t>
            </a:r>
          </a:p>
          <a:p>
            <a:pPr lvl="1"/>
            <a:r>
              <a:rPr lang="en-US" sz="1800" dirty="0" smtClean="0"/>
              <a:t>High Q-value and high gradients</a:t>
            </a:r>
            <a:endParaRPr lang="en-US" sz="1100" dirty="0" smtClean="0"/>
          </a:p>
          <a:p>
            <a:endParaRPr lang="en-US" sz="2000" dirty="0" smtClean="0"/>
          </a:p>
          <a:p>
            <a:r>
              <a:rPr lang="en-US" sz="2000" dirty="0" smtClean="0"/>
              <a:t>Minimizing the BCS surface resistance by using the dependence on the mean free path: </a:t>
            </a:r>
            <a:br>
              <a:rPr lang="en-US" sz="2000" dirty="0" smtClean="0"/>
            </a:br>
            <a:r>
              <a:rPr lang="en-US" sz="2000" dirty="0" smtClean="0"/>
              <a:t>Optimal mean free path by interstitial nitrogen atoms </a:t>
            </a:r>
            <a:br>
              <a:rPr lang="en-US" sz="2000" dirty="0" smtClean="0"/>
            </a:br>
            <a:r>
              <a:rPr lang="en-US" sz="2000" b="1" dirty="0" smtClean="0"/>
              <a:t>=&gt; “dirty layer” on high purity bulk Nb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39" y="3467211"/>
            <a:ext cx="3616779" cy="2620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85356" cy="108012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idea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7249886" y="5779576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Courtesy</a:t>
            </a:r>
            <a:r>
              <a:rPr lang="de-DE" sz="1400" dirty="0" smtClean="0"/>
              <a:t> </a:t>
            </a:r>
            <a:r>
              <a:rPr lang="de-DE" sz="1400" dirty="0" err="1" smtClean="0"/>
              <a:t>K.Saito</a:t>
            </a:r>
            <a:endParaRPr lang="de-D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24641" y="3799920"/>
            <a:ext cx="3933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" tIns="0" rIns="3600" bIns="0" rtlCol="0">
            <a:spAutoFit/>
          </a:bodyPr>
          <a:lstStyle/>
          <a:p>
            <a:r>
              <a:rPr lang="de-DE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de-D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15584" cy="1080120"/>
          </a:xfrm>
        </p:spPr>
        <p:txBody>
          <a:bodyPr/>
          <a:lstStyle/>
          <a:p>
            <a:r>
              <a:rPr lang="en-US" dirty="0" smtClean="0"/>
              <a:t>“N infusion” for high Q-values and high gradients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3809" r="11154" b="3903"/>
          <a:stretch/>
        </p:blipFill>
        <p:spPr bwMode="auto">
          <a:xfrm>
            <a:off x="251520" y="930765"/>
            <a:ext cx="7252606" cy="5349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1212</Words>
  <Application>Microsoft Office PowerPoint</Application>
  <PresentationFormat>Bildschirmpräsentation (4:3)</PresentationFormat>
  <Paragraphs>257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Geneva</vt:lpstr>
      <vt:lpstr>Times New Roman</vt:lpstr>
      <vt:lpstr>Wingdings</vt:lpstr>
      <vt:lpstr>2_DESY_Vortrag_3-1</vt:lpstr>
      <vt:lpstr>template-european-xfel-gmbh_presentation-with-partner-logos</vt:lpstr>
      <vt:lpstr>DESY SRF Infrastructure – Post XFEL Improvements and Upgrades</vt:lpstr>
      <vt:lpstr>European XFEL Linear Accelerator</vt:lpstr>
      <vt:lpstr>Linac commissioning status</vt:lpstr>
      <vt:lpstr>After European XFEL module series production …</vt:lpstr>
      <vt:lpstr>… back to R&amp;D:</vt:lpstr>
      <vt:lpstr>SRF: Enabling technology for future accelerators</vt:lpstr>
      <vt:lpstr>SRF: New surface preparation techniques</vt:lpstr>
      <vt:lpstr>The idea …</vt:lpstr>
      <vt:lpstr>“N infusion” for high Q-values and high gradients</vt:lpstr>
      <vt:lpstr>First nitrogen infusion on samples at DESY NanoLab </vt:lpstr>
      <vt:lpstr>First nitrogen infusion on samples at DESY NanoLab </vt:lpstr>
      <vt:lpstr>The realization for cavities…</vt:lpstr>
      <vt:lpstr>First results – single cell 1DE18</vt:lpstr>
      <vt:lpstr>More results and activities around N-infusion</vt:lpstr>
      <vt:lpstr>Surface Preparation Infrastructure</vt:lpstr>
      <vt:lpstr>Modify AMTF vertical test infrastructure</vt:lpstr>
      <vt:lpstr>SRF Photoinjectors</vt:lpstr>
      <vt:lpstr>AMTF Cryomodule Test Stands</vt:lpstr>
      <vt:lpstr>AMTF Infrastructure: Accelerator module repair (+ some R&amp;D)</vt:lpstr>
      <vt:lpstr>AMTF infrastructure: Accelerator module repair and assembly</vt:lpstr>
      <vt:lpstr>Summary</vt:lpstr>
      <vt:lpstr>Back-up </vt:lpstr>
      <vt:lpstr>Accelerator Modules</vt:lpstr>
      <vt:lpstr>Ausgezeichnete Performance der Cavities und Module</vt:lpstr>
      <vt:lpstr>XFEL Injector Status as of 6/2016 (end of commissioning run)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desruser1</cp:lastModifiedBy>
  <cp:revision>639</cp:revision>
  <dcterms:created xsi:type="dcterms:W3CDTF">2008-04-14T12:45:38Z</dcterms:created>
  <dcterms:modified xsi:type="dcterms:W3CDTF">2017-02-01T07:54:26Z</dcterms:modified>
</cp:coreProperties>
</file>