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5" r:id="rId5"/>
  </p:sldMasterIdLst>
  <p:notesMasterIdLst>
    <p:notesMasterId r:id="rId42"/>
  </p:notesMasterIdLst>
  <p:handoutMasterIdLst>
    <p:handoutMasterId r:id="rId43"/>
  </p:handoutMasterIdLst>
  <p:sldIdLst>
    <p:sldId id="299" r:id="rId6"/>
    <p:sldId id="420" r:id="rId7"/>
    <p:sldId id="422" r:id="rId8"/>
    <p:sldId id="423" r:id="rId9"/>
    <p:sldId id="425" r:id="rId10"/>
    <p:sldId id="424" r:id="rId11"/>
    <p:sldId id="426" r:id="rId12"/>
    <p:sldId id="392" r:id="rId13"/>
    <p:sldId id="390" r:id="rId14"/>
    <p:sldId id="394" r:id="rId15"/>
    <p:sldId id="388" r:id="rId16"/>
    <p:sldId id="389" r:id="rId17"/>
    <p:sldId id="419" r:id="rId18"/>
    <p:sldId id="421" r:id="rId19"/>
    <p:sldId id="396" r:id="rId20"/>
    <p:sldId id="397" r:id="rId21"/>
    <p:sldId id="398" r:id="rId22"/>
    <p:sldId id="413"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4" r:id="rId38"/>
    <p:sldId id="418" r:id="rId39"/>
    <p:sldId id="415" r:id="rId40"/>
    <p:sldId id="417" r:id="rId41"/>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E80"/>
    <a:srgbClr val="646464"/>
    <a:srgbClr val="FFFF66"/>
    <a:srgbClr val="009682"/>
    <a:srgbClr val="32A189"/>
    <a:srgbClr val="5A6EB4"/>
    <a:srgbClr val="50AAE6"/>
    <a:srgbClr val="A00078"/>
    <a:srgbClr val="A01E28"/>
    <a:srgbClr val="A08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4" autoAdjust="0"/>
    <p:restoredTop sz="91212" autoAdjust="0"/>
  </p:normalViewPr>
  <p:slideViewPr>
    <p:cSldViewPr>
      <p:cViewPr varScale="1">
        <p:scale>
          <a:sx n="75" d="100"/>
          <a:sy n="75" d="100"/>
        </p:scale>
        <p:origin x="105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0"/>
    </p:cViewPr>
  </p:sorterViewPr>
  <p:notesViewPr>
    <p:cSldViewPr>
      <p:cViewPr>
        <p:scale>
          <a:sx n="100" d="100"/>
          <a:sy n="100" d="100"/>
        </p:scale>
        <p:origin x="-1650" y="72"/>
      </p:cViewPr>
      <p:guideLst>
        <p:guide orient="horz" pos="3126"/>
        <p:guide pos="2141"/>
      </p:guideLst>
    </p:cSldViewPr>
  </p:notesViewPr>
  <p:gridSpacing cx="76330" cy="7633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9" name="Picture 6" descr="KITlogo_RGB"/>
          <p:cNvPicPr>
            <a:picLocks noChangeAspect="1" noChangeArrowheads="1"/>
          </p:cNvPicPr>
          <p:nvPr/>
        </p:nvPicPr>
        <p:blipFill>
          <a:blip r:embed="rId2" cstate="print"/>
          <a:srcRect/>
          <a:stretch>
            <a:fillRect/>
          </a:stretch>
        </p:blipFill>
        <p:spPr bwMode="auto">
          <a:xfrm>
            <a:off x="544444" y="117208"/>
            <a:ext cx="1071578" cy="703249"/>
          </a:xfrm>
          <a:prstGeom prst="rect">
            <a:avLst/>
          </a:prstGeom>
          <a:noFill/>
          <a:ln w="9525">
            <a:noFill/>
            <a:miter lim="800000"/>
            <a:headEnd/>
            <a:tailEnd/>
          </a:ln>
        </p:spPr>
      </p:pic>
    </p:spTree>
    <p:extLst>
      <p:ext uri="{BB962C8B-B14F-4D97-AF65-F5344CB8AC3E}">
        <p14:creationId xmlns:p14="http://schemas.microsoft.com/office/powerpoint/2010/main" val="273899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3075" name="Rectangle 3"/>
          <p:cNvSpPr>
            <a:spLocks noGrp="1" noChangeArrowheads="1"/>
          </p:cNvSpPr>
          <p:nvPr>
            <p:ph type="dt"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de-DE"/>
              <a:t>Prof. Dr. Max Mustermann | Musterfakultät</a:t>
            </a:r>
          </a:p>
        </p:txBody>
      </p:sp>
      <p:sp>
        <p:nvSpPr>
          <p:cNvPr id="3079"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1D630CB-DB41-4475-AE04-E9463A4441C7}" type="slidenum">
              <a:rPr lang="de-DE"/>
              <a:pPr>
                <a:defRPr/>
              </a:pPr>
              <a:t>‹Nr.›</a:t>
            </a:fld>
            <a:endParaRPr lang="de-DE"/>
          </a:p>
        </p:txBody>
      </p:sp>
    </p:spTree>
    <p:extLst>
      <p:ext uri="{BB962C8B-B14F-4D97-AF65-F5344CB8AC3E}">
        <p14:creationId xmlns:p14="http://schemas.microsoft.com/office/powerpoint/2010/main" val="319902969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p:spPr>
        <p:txBody>
          <a:bodyPr/>
          <a:lstStyle/>
          <a:p>
            <a:endParaRPr lang="de-DE" altLang="de-DE" smtClean="0">
              <a:latin typeface="Arial" panose="020B0604020202020204" pitchFamily="34" charset="0"/>
              <a:cs typeface="Arial" panose="020B0604020202020204" pitchFamily="34" charset="0"/>
            </a:endParaRPr>
          </a:p>
        </p:txBody>
      </p:sp>
      <p:sp>
        <p:nvSpPr>
          <p:cNvPr id="1434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D57253-BE79-4DED-86D6-5DF56B3C5726}" type="slidenum">
              <a:rPr lang="de-DE" altLang="de-DE" smtClean="0"/>
              <a:pPr>
                <a:spcBef>
                  <a:spcPct val="0"/>
                </a:spcBef>
              </a:pPr>
              <a:t>3</a:t>
            </a:fld>
            <a:endParaRPr lang="de-DE" altLang="de-DE" smtClean="0"/>
          </a:p>
        </p:txBody>
      </p:sp>
    </p:spTree>
    <p:extLst>
      <p:ext uri="{BB962C8B-B14F-4D97-AF65-F5344CB8AC3E}">
        <p14:creationId xmlns:p14="http://schemas.microsoft.com/office/powerpoint/2010/main" val="244766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p:spPr>
        <p:txBody>
          <a:bodyPr/>
          <a:lstStyle/>
          <a:p>
            <a:endParaRPr lang="de-DE" altLang="de-DE" smtClean="0">
              <a:latin typeface="Arial" panose="020B0604020202020204" pitchFamily="34" charset="0"/>
              <a:cs typeface="Arial" panose="020B0604020202020204" pitchFamily="34" charset="0"/>
            </a:endParaRPr>
          </a:p>
        </p:txBody>
      </p:sp>
      <p:sp>
        <p:nvSpPr>
          <p:cNvPr id="1434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D57253-BE79-4DED-86D6-5DF56B3C5726}" type="slidenum">
              <a:rPr lang="de-DE" altLang="de-DE" smtClean="0"/>
              <a:pPr>
                <a:spcBef>
                  <a:spcPct val="0"/>
                </a:spcBef>
              </a:pPr>
              <a:t>4</a:t>
            </a:fld>
            <a:endParaRPr lang="de-DE" altLang="de-DE" smtClean="0"/>
          </a:p>
        </p:txBody>
      </p:sp>
    </p:spTree>
    <p:extLst>
      <p:ext uri="{BB962C8B-B14F-4D97-AF65-F5344CB8AC3E}">
        <p14:creationId xmlns:p14="http://schemas.microsoft.com/office/powerpoint/2010/main" val="267841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2530" name="Picture 2" descr="K:\Dokumentation\KIT Bilder\Bilderwelten\rgb_nr01.jpg"/>
          <p:cNvPicPr>
            <a:picLocks noChangeAspect="1" noChangeArrowheads="1"/>
          </p:cNvPicPr>
          <p:nvPr userDrawn="1"/>
        </p:nvPicPr>
        <p:blipFill>
          <a:blip r:embed="rId2" cstate="print"/>
          <a:srcRect l="18918" r="1267" b="31250"/>
          <a:stretch>
            <a:fillRect/>
          </a:stretch>
        </p:blipFill>
        <p:spPr bwMode="auto">
          <a:xfrm>
            <a:off x="71412" y="1043030"/>
            <a:ext cx="9001188" cy="5814970"/>
          </a:xfrm>
          <a:prstGeom prst="rect">
            <a:avLst/>
          </a:prstGeom>
          <a:noFill/>
        </p:spPr>
      </p:pic>
      <p:pic>
        <p:nvPicPr>
          <p:cNvPr id="5" name="Picture 9" descr="II_rahmen_neu_titel"/>
          <p:cNvPicPr>
            <a:picLocks noChangeAspect="1" noChangeArrowheads="1"/>
          </p:cNvPicPr>
          <p:nvPr userDrawn="1"/>
        </p:nvPicPr>
        <p:blipFill>
          <a:blip r:embed="rId3" cstate="print"/>
          <a:srcRect/>
          <a:stretch>
            <a:fillRect/>
          </a:stretch>
        </p:blipFill>
        <p:spPr bwMode="auto">
          <a:xfrm>
            <a:off x="0" y="-12700"/>
            <a:ext cx="9144000" cy="6870700"/>
          </a:xfrm>
          <a:prstGeom prst="rect">
            <a:avLst/>
          </a:prstGeom>
          <a:noFill/>
        </p:spPr>
      </p:pic>
      <p:sp>
        <p:nvSpPr>
          <p:cNvPr id="6" name="Text Box 14"/>
          <p:cNvSpPr txBox="1">
            <a:spLocks noChangeArrowheads="1"/>
          </p:cNvSpPr>
          <p:nvPr/>
        </p:nvSpPr>
        <p:spPr bwMode="auto">
          <a:xfrm>
            <a:off x="138748" y="6475434"/>
            <a:ext cx="3670300" cy="244475"/>
          </a:xfrm>
          <a:prstGeom prst="rect">
            <a:avLst/>
          </a:prstGeom>
          <a:noFill/>
          <a:ln w="9525">
            <a:noFill/>
            <a:miter lim="800000"/>
            <a:headEnd/>
            <a:tailEnd/>
          </a:ln>
          <a:effectLst/>
        </p:spPr>
        <p:txBody>
          <a:bodyPr lIns="0" tIns="0" rIns="0" bIns="0">
            <a:spAutoFit/>
          </a:bodyPr>
          <a:lstStyle/>
          <a:p>
            <a:r>
              <a:rPr lang="de-DE" sz="800" dirty="0"/>
              <a:t>KIT – Universität des Landes Baden-Württemberg und</a:t>
            </a:r>
          </a:p>
          <a:p>
            <a:r>
              <a:rPr lang="de-DE" sz="800" dirty="0"/>
              <a:t>nationales </a:t>
            </a:r>
            <a:r>
              <a:rPr lang="de-DE" sz="800" dirty="0" smtClean="0"/>
              <a:t>Forschungszentrum </a:t>
            </a:r>
            <a:r>
              <a:rPr lang="de-DE" sz="800" dirty="0"/>
              <a:t>in der Helmholtz-Gemeinschaft</a:t>
            </a:r>
          </a:p>
        </p:txBody>
      </p:sp>
      <p:sp>
        <p:nvSpPr>
          <p:cNvPr id="8" name="Text Box 14"/>
          <p:cNvSpPr txBox="1">
            <a:spLocks noChangeArrowheads="1"/>
          </p:cNvSpPr>
          <p:nvPr/>
        </p:nvSpPr>
        <p:spPr bwMode="auto">
          <a:xfrm>
            <a:off x="7277738" y="6487500"/>
            <a:ext cx="1727200" cy="244475"/>
          </a:xfrm>
          <a:prstGeom prst="rect">
            <a:avLst/>
          </a:prstGeom>
          <a:noFill/>
          <a:ln w="9525">
            <a:noFill/>
            <a:miter lim="800000"/>
            <a:headEnd/>
            <a:tailEnd/>
          </a:ln>
          <a:effectLst/>
        </p:spPr>
        <p:txBody>
          <a:bodyPr lIns="0" tIns="0" rIns="0" bIns="0">
            <a:spAutoFit/>
          </a:bodyPr>
          <a:lstStyle/>
          <a:p>
            <a:pPr algn="r"/>
            <a:r>
              <a:rPr lang="de-DE" sz="1600" b="1" dirty="0">
                <a:solidFill>
                  <a:schemeClr val="bg1"/>
                </a:solidFill>
              </a:rPr>
              <a:t>www.kit.edu</a:t>
            </a:r>
          </a:p>
        </p:txBody>
      </p:sp>
      <p:sp>
        <p:nvSpPr>
          <p:cNvPr id="4099" name="Rectangle 3"/>
          <p:cNvSpPr>
            <a:spLocks noGrp="1" noChangeArrowheads="1"/>
          </p:cNvSpPr>
          <p:nvPr>
            <p:ph type="ctrTitle"/>
          </p:nvPr>
        </p:nvSpPr>
        <p:spPr>
          <a:xfrm>
            <a:off x="395288" y="1268435"/>
            <a:ext cx="8389937" cy="649287"/>
          </a:xfrm>
          <a:prstGeom prst="rect">
            <a:avLst/>
          </a:prstGeom>
        </p:spPr>
        <p:txBody>
          <a:bodyPr/>
          <a:lstStyle>
            <a:lvl1pPr>
              <a:lnSpc>
                <a:spcPct val="90000"/>
              </a:lnSpc>
              <a:defRPr sz="2600">
                <a:solidFill>
                  <a:schemeClr val="tx1"/>
                </a:solidFill>
              </a:defRPr>
            </a:lvl1pPr>
          </a:lstStyle>
          <a:p>
            <a:r>
              <a:rPr lang="de-DE" dirty="0" smtClean="0"/>
              <a:t>Titelmasterformat durch Klicken bearbeiten</a:t>
            </a:r>
            <a:endParaRPr lang="de-DE" dirty="0"/>
          </a:p>
        </p:txBody>
      </p:sp>
      <p:sp>
        <p:nvSpPr>
          <p:cNvPr id="4100" name="Rectangle 4"/>
          <p:cNvSpPr>
            <a:spLocks noGrp="1" noChangeArrowheads="1"/>
          </p:cNvSpPr>
          <p:nvPr>
            <p:ph type="subTitle" idx="1"/>
          </p:nvPr>
        </p:nvSpPr>
        <p:spPr>
          <a:xfrm>
            <a:off x="396875" y="2232047"/>
            <a:ext cx="8370888" cy="620713"/>
          </a:xfrm>
          <a:prstGeom prst="rect">
            <a:avLst/>
          </a:prstGeom>
        </p:spPr>
        <p:txBody>
          <a:bodyPr/>
          <a:lstStyle>
            <a:lvl1pPr marL="0" indent="0" algn="ctr">
              <a:spcBef>
                <a:spcPct val="0"/>
              </a:spcBef>
              <a:buFontTx/>
              <a:buNone/>
              <a:defRPr sz="1800" b="1">
                <a:solidFill>
                  <a:srgbClr val="000000"/>
                </a:solidFill>
              </a:defRPr>
            </a:lvl1pPr>
          </a:lstStyle>
          <a:p>
            <a:r>
              <a:rPr lang="de-DE" dirty="0" smtClean="0"/>
              <a:t>Formatvorlage des Untertitelmasters durch Klicken bearbeiten</a:t>
            </a:r>
            <a:endParaRPr lang="de-DE" dirty="0"/>
          </a:p>
        </p:txBody>
      </p:sp>
      <p:pic>
        <p:nvPicPr>
          <p:cNvPr id="10" name="Picture 11" descr="KIT-Logo-rgb_de"/>
          <p:cNvPicPr>
            <a:picLocks noChangeAspect="1" noChangeArrowheads="1"/>
          </p:cNvPicPr>
          <p:nvPr userDrawn="1"/>
        </p:nvPicPr>
        <p:blipFill>
          <a:blip r:embed="rId4" cstate="print"/>
          <a:srcRect/>
          <a:stretch>
            <a:fillRect/>
          </a:stretch>
        </p:blipFill>
        <p:spPr bwMode="auto">
          <a:xfrm>
            <a:off x="179512" y="188640"/>
            <a:ext cx="467823" cy="216024"/>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9454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4541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94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952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30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094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8059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187450" y="11112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5" name="Rectangle 3"/>
          <p:cNvSpPr>
            <a:spLocks noGrp="1" noChangeArrowheads="1"/>
          </p:cNvSpPr>
          <p:nvPr>
            <p:ph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1187450" y="11112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4" name="Rectangle 3"/>
          <p:cNvSpPr>
            <a:spLocks noGrp="1" noChangeArrowheads="1"/>
          </p:cNvSpPr>
          <p:nvPr>
            <p:ph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1187450" y="11112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3" name="Rectangle 3"/>
          <p:cNvSpPr>
            <a:spLocks noGrp="1" noChangeArrowheads="1"/>
          </p:cNvSpPr>
          <p:nvPr>
            <p:ph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332064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 name="Picture 2" descr="C:\Users\vonboth\Pictures\Bilderwelten\rgb_nr2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4807" t="24524" r="2021" b="36329"/>
          <a:stretch/>
        </p:blipFill>
        <p:spPr bwMode="auto">
          <a:xfrm>
            <a:off x="0" y="3356992"/>
            <a:ext cx="9144000" cy="32628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II_rahmen_neu_titel"/>
          <p:cNvPicPr>
            <a:picLocks noChangeAspect="1" noChangeArrowheads="1"/>
          </p:cNvPicPr>
          <p:nvPr userDrawn="1"/>
        </p:nvPicPr>
        <p:blipFill>
          <a:blip r:embed="rId3" cstate="print"/>
          <a:srcRect/>
          <a:stretch>
            <a:fillRect/>
          </a:stretch>
        </p:blipFill>
        <p:spPr bwMode="auto">
          <a:xfrm>
            <a:off x="1344" y="-12700"/>
            <a:ext cx="9144000" cy="6870700"/>
          </a:xfrm>
          <a:prstGeom prst="rect">
            <a:avLst/>
          </a:prstGeom>
          <a:noFill/>
        </p:spPr>
      </p:pic>
      <p:sp>
        <p:nvSpPr>
          <p:cNvPr id="6" name="Text Box 14"/>
          <p:cNvSpPr txBox="1">
            <a:spLocks noChangeArrowheads="1"/>
          </p:cNvSpPr>
          <p:nvPr/>
        </p:nvSpPr>
        <p:spPr bwMode="auto">
          <a:xfrm>
            <a:off x="144096" y="6475414"/>
            <a:ext cx="3670300" cy="246221"/>
          </a:xfrm>
          <a:prstGeom prst="rect">
            <a:avLst/>
          </a:prstGeom>
          <a:noFill/>
          <a:ln w="9525">
            <a:noFill/>
            <a:miter lim="800000"/>
            <a:headEnd/>
            <a:tailEnd/>
          </a:ln>
          <a:effectLst/>
        </p:spPr>
        <p:txBody>
          <a:bodyPr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800" smtClean="0">
                <a:solidFill>
                  <a:srgbClr val="000000"/>
                </a:solidFill>
              </a:rPr>
              <a:t>KIT – Die Forschungsuniversität in der Helmholtz-Gemeinschaft</a:t>
            </a:r>
          </a:p>
          <a:p>
            <a:endParaRPr lang="de-DE" sz="800" dirty="0"/>
          </a:p>
        </p:txBody>
      </p:sp>
      <p:sp>
        <p:nvSpPr>
          <p:cNvPr id="8" name="Text Box 14"/>
          <p:cNvSpPr txBox="1">
            <a:spLocks noChangeArrowheads="1"/>
          </p:cNvSpPr>
          <p:nvPr/>
        </p:nvSpPr>
        <p:spPr bwMode="auto">
          <a:xfrm>
            <a:off x="7067183" y="6497639"/>
            <a:ext cx="1727200" cy="246221"/>
          </a:xfrm>
          <a:prstGeom prst="rect">
            <a:avLst/>
          </a:prstGeom>
          <a:noFill/>
          <a:ln w="9525">
            <a:noFill/>
            <a:miter lim="800000"/>
            <a:headEnd/>
            <a:tailEnd/>
          </a:ln>
          <a:effectLst/>
        </p:spPr>
        <p:txBody>
          <a:bodyPr lIns="0" tIns="0" rIns="0" bIns="0">
            <a:spAutoFit/>
          </a:bodyPr>
          <a:lstStyle/>
          <a:p>
            <a:pPr algn="r"/>
            <a:r>
              <a:rPr lang="de-DE" sz="1600" b="1">
                <a:solidFill>
                  <a:schemeClr val="bg1"/>
                </a:solidFill>
              </a:rPr>
              <a:t>www.kit.edu</a:t>
            </a:r>
          </a:p>
        </p:txBody>
      </p:sp>
      <p:sp>
        <p:nvSpPr>
          <p:cNvPr id="4099" name="Rectangle 3"/>
          <p:cNvSpPr>
            <a:spLocks noGrp="1" noChangeArrowheads="1"/>
          </p:cNvSpPr>
          <p:nvPr>
            <p:ph type="ctrTitle"/>
          </p:nvPr>
        </p:nvSpPr>
        <p:spPr>
          <a:xfrm>
            <a:off x="144097" y="1268414"/>
            <a:ext cx="8389937" cy="649287"/>
          </a:xfrm>
          <a:prstGeom prst="rect">
            <a:avLst/>
          </a:prstGeom>
        </p:spPr>
        <p:txBody>
          <a:bodyPr/>
          <a:lstStyle>
            <a:lvl1pPr algn="ctr">
              <a:lnSpc>
                <a:spcPct val="90000"/>
              </a:lnSpc>
              <a:defRPr sz="2600"/>
            </a:lvl1pPr>
          </a:lstStyle>
          <a:p>
            <a:r>
              <a:rPr lang="de-DE" dirty="0" smtClean="0"/>
              <a:t>Titelmasterformat durch Klicken bearbeiten</a:t>
            </a:r>
            <a:endParaRPr lang="de-DE" dirty="0"/>
          </a:p>
        </p:txBody>
      </p:sp>
      <p:sp>
        <p:nvSpPr>
          <p:cNvPr id="4100" name="Rectangle 4"/>
          <p:cNvSpPr>
            <a:spLocks noGrp="1" noChangeArrowheads="1"/>
          </p:cNvSpPr>
          <p:nvPr>
            <p:ph type="subTitle" idx="1"/>
          </p:nvPr>
        </p:nvSpPr>
        <p:spPr>
          <a:xfrm>
            <a:off x="145683" y="2232026"/>
            <a:ext cx="8370888" cy="620713"/>
          </a:xfrm>
          <a:prstGeom prst="rect">
            <a:avLst/>
          </a:prstGeom>
        </p:spPr>
        <p:txBody>
          <a:bodyPr/>
          <a:lstStyle>
            <a:lvl1pPr marL="0" indent="0" algn="ctr">
              <a:spcBef>
                <a:spcPct val="0"/>
              </a:spcBef>
              <a:buFontTx/>
              <a:buNone/>
              <a:defRPr sz="1800" b="1">
                <a:solidFill>
                  <a:srgbClr val="000000"/>
                </a:solidFill>
              </a:defRPr>
            </a:lvl1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5768354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187450" y="11112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5" name="Rectangle 3"/>
          <p:cNvSpPr>
            <a:spLocks noGrp="1" noChangeArrowheads="1"/>
          </p:cNvSpPr>
          <p:nvPr>
            <p:ph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vl2pPr>
              <a:defRPr sz="1200"/>
            </a:lvl2pPr>
          </a:lstStyle>
          <a:p>
            <a:pPr lvl="0"/>
            <a:r>
              <a:rPr lang="de-DE" altLang="de-DE" dirty="0" smtClean="0"/>
              <a:t>Textmasterformate durch Klicken bearbeiten</a:t>
            </a:r>
          </a:p>
          <a:p>
            <a:pPr lvl="1"/>
            <a:r>
              <a:rPr lang="de-DE" altLang="de-DE" dirty="0" smtClean="0"/>
              <a:t>Zweite Ebene</a:t>
            </a:r>
          </a:p>
          <a:p>
            <a:pPr lvl="2"/>
            <a:endParaRPr lang="de-DE" altLang="de-DE" dirty="0" smtClean="0"/>
          </a:p>
        </p:txBody>
      </p:sp>
    </p:spTree>
    <p:extLst>
      <p:ext uri="{BB962C8B-B14F-4D97-AF65-F5344CB8AC3E}">
        <p14:creationId xmlns:p14="http://schemas.microsoft.com/office/powerpoint/2010/main" val="128175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187450" y="11112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5" name="Rectangle 3"/>
          <p:cNvSpPr>
            <a:spLocks noGrp="1" noChangeArrowheads="1"/>
          </p:cNvSpPr>
          <p:nvPr>
            <p:ph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Tree>
    <p:extLst>
      <p:ext uri="{BB962C8B-B14F-4D97-AF65-F5344CB8AC3E}">
        <p14:creationId xmlns:p14="http://schemas.microsoft.com/office/powerpoint/2010/main" val="16736098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187450" y="11112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6" name="Rectangle 3"/>
          <p:cNvSpPr>
            <a:spLocks noGrp="1" noChangeArrowheads="1"/>
          </p:cNvSpPr>
          <p:nvPr>
            <p:ph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Tree>
    <p:extLst>
      <p:ext uri="{BB962C8B-B14F-4D97-AF65-F5344CB8AC3E}">
        <p14:creationId xmlns:p14="http://schemas.microsoft.com/office/powerpoint/2010/main" val="2895399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6011869" y="6453188"/>
            <a:ext cx="2736850" cy="360362"/>
          </a:xfrm>
          <a:prstGeom prst="rect">
            <a:avLst/>
          </a:prstGeom>
          <a:noFill/>
          <a:ln w="9525">
            <a:noFill/>
            <a:miter lim="800000"/>
            <a:headEnd/>
            <a:tailEnd/>
          </a:ln>
          <a:effectLst/>
        </p:spPr>
        <p:txBody>
          <a:bodyPr lIns="0" tIns="0" rIns="0" bIns="0"/>
          <a:lstStyle/>
          <a:p>
            <a:pPr algn="r">
              <a:spcBef>
                <a:spcPct val="50000"/>
              </a:spcBef>
            </a:pPr>
            <a:r>
              <a:rPr lang="en-US" sz="900" noProof="0" dirty="0" smtClean="0"/>
              <a:t>MT Annual Meeting 2017</a:t>
            </a:r>
            <a:endParaRPr lang="en-US" sz="900" noProof="0" dirty="0"/>
          </a:p>
        </p:txBody>
      </p:sp>
      <p:sp>
        <p:nvSpPr>
          <p:cNvPr id="1035" name="Text Box 11"/>
          <p:cNvSpPr txBox="1">
            <a:spLocks noChangeArrowheads="1"/>
          </p:cNvSpPr>
          <p:nvPr/>
        </p:nvSpPr>
        <p:spPr bwMode="auto">
          <a:xfrm>
            <a:off x="250825" y="6453188"/>
            <a:ext cx="325438" cy="215900"/>
          </a:xfrm>
          <a:prstGeom prst="rect">
            <a:avLst/>
          </a:prstGeom>
          <a:noFill/>
          <a:ln w="9525">
            <a:noFill/>
            <a:miter lim="800000"/>
            <a:headEnd/>
            <a:tailEnd/>
          </a:ln>
          <a:effectLst/>
        </p:spPr>
        <p:txBody>
          <a:bodyPr lIns="0" tIns="0" rIns="0" bIns="0"/>
          <a:lstStyle/>
          <a:p>
            <a:pPr>
              <a:spcBef>
                <a:spcPct val="50000"/>
              </a:spcBef>
            </a:pPr>
            <a:fld id="{712F7C11-687B-4130-A395-20A4F279E4E6}" type="slidenum">
              <a:rPr lang="de-DE" sz="900" b="1"/>
              <a:pPr>
                <a:spcBef>
                  <a:spcPct val="50000"/>
                </a:spcBef>
              </a:pPr>
              <a:t>‹Nr.›</a:t>
            </a:fld>
            <a:endParaRPr lang="de-DE" sz="900" b="1"/>
          </a:p>
        </p:txBody>
      </p:sp>
      <p:sp>
        <p:nvSpPr>
          <p:cNvPr id="10" name="Rectangle 3"/>
          <p:cNvSpPr>
            <a:spLocks noGrp="1" noChangeArrowheads="1"/>
          </p:cNvSpPr>
          <p:nvPr>
            <p:ph type="body" idx="1"/>
          </p:nvPr>
        </p:nvSpPr>
        <p:spPr bwMode="auto">
          <a:xfrm>
            <a:off x="457200" y="692150"/>
            <a:ext cx="8229600" cy="554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endParaRPr lang="de-DE" altLang="de-DE" dirty="0" smtClean="0"/>
          </a:p>
        </p:txBody>
      </p:sp>
      <p:sp>
        <p:nvSpPr>
          <p:cNvPr id="2" name="Rechteck 1"/>
          <p:cNvSpPr/>
          <p:nvPr userDrawn="1"/>
        </p:nvSpPr>
        <p:spPr>
          <a:xfrm>
            <a:off x="0" y="0"/>
            <a:ext cx="9144000" cy="45213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9" name="Rectangle 2"/>
          <p:cNvSpPr>
            <a:spLocks noGrp="1" noChangeArrowheads="1"/>
          </p:cNvSpPr>
          <p:nvPr>
            <p:ph type="title"/>
          </p:nvPr>
        </p:nvSpPr>
        <p:spPr bwMode="auto">
          <a:xfrm>
            <a:off x="679170" y="70480"/>
            <a:ext cx="765201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pic>
        <p:nvPicPr>
          <p:cNvPr id="8195" name="Picture 3" descr="C:\Users\ivan\Desktop\ADLDesigns\KITLogoGrey.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530" y="146033"/>
            <a:ext cx="491287" cy="2297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ivan\Desktop\ADLDesigns\ADL_Logo3v0_100216_white_grey.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312170" y="99638"/>
            <a:ext cx="722935" cy="27616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14"/>
          <p:cNvCxnSpPr/>
          <p:nvPr userDrawn="1"/>
        </p:nvCxnSpPr>
        <p:spPr bwMode="auto">
          <a:xfrm flipH="1">
            <a:off x="686970" y="375800"/>
            <a:ext cx="7625200" cy="0"/>
          </a:xfrm>
          <a:prstGeom prst="lin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1" r:id="rId1"/>
    <p:sldLayoutId id="2147483661" r:id="rId2"/>
    <p:sldLayoutId id="2147483665" r:id="rId3"/>
    <p:sldLayoutId id="2147483666" r:id="rId4"/>
    <p:sldLayoutId id="2147483768" r:id="rId5"/>
  </p:sldLayoutIdLst>
  <p:timing>
    <p:tnLst>
      <p:par>
        <p:cTn id="1" dur="indefinite" restart="never" nodeType="tmRoot"/>
      </p:par>
    </p:tnLst>
  </p:timing>
  <p:hf hdr="0"/>
  <p:txStyles>
    <p:titleStyle>
      <a:lvl1pPr algn="ctr" rtl="0" eaLnBrk="1" fontAlgn="base" hangingPunct="1">
        <a:spcBef>
          <a:spcPct val="0"/>
        </a:spcBef>
        <a:spcAft>
          <a:spcPct val="0"/>
        </a:spcAft>
        <a:defRPr sz="1800" b="0">
          <a:solidFill>
            <a:schemeClr val="bg1"/>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SzPct val="70000"/>
        <a:buBlip>
          <a:blip r:embed="rId9"/>
        </a:buBlip>
        <a:defRPr sz="1400">
          <a:solidFill>
            <a:schemeClr val="tx1"/>
          </a:solidFill>
          <a:latin typeface="+mn-lt"/>
          <a:ea typeface="+mn-ea"/>
          <a:cs typeface="+mn-cs"/>
        </a:defRPr>
      </a:lvl1pPr>
      <a:lvl2pPr marL="742950" indent="-285750" algn="l" rtl="0" eaLnBrk="1" fontAlgn="base" hangingPunct="1">
        <a:spcBef>
          <a:spcPct val="20000"/>
        </a:spcBef>
        <a:spcAft>
          <a:spcPct val="0"/>
        </a:spcAft>
        <a:buSzPct val="60000"/>
        <a:buBlip>
          <a:blip r:embed="rId9"/>
        </a:buBlip>
        <a:defRPr sz="1200">
          <a:solidFill>
            <a:schemeClr val="tx1"/>
          </a:solidFill>
          <a:latin typeface="+mn-lt"/>
        </a:defRPr>
      </a:lvl2pPr>
      <a:lvl3pPr marL="1143000" indent="-228600" algn="l" rtl="0" eaLnBrk="1" fontAlgn="base" hangingPunct="1">
        <a:spcBef>
          <a:spcPct val="20000"/>
        </a:spcBef>
        <a:spcAft>
          <a:spcPct val="0"/>
        </a:spcAft>
        <a:buSzPct val="60000"/>
        <a:buBlip>
          <a:blip r:embed="rId9"/>
        </a:buBlip>
        <a:defRPr sz="2400">
          <a:solidFill>
            <a:schemeClr val="tx1"/>
          </a:solidFill>
          <a:latin typeface="+mn-lt"/>
        </a:defRPr>
      </a:lvl3pPr>
      <a:lvl4pPr marL="1600200" indent="-228600" algn="l" rtl="0" eaLnBrk="1" fontAlgn="base" hangingPunct="1">
        <a:spcBef>
          <a:spcPct val="20000"/>
        </a:spcBef>
        <a:spcAft>
          <a:spcPct val="0"/>
        </a:spcAft>
        <a:buSzPct val="60000"/>
        <a:buBlip>
          <a:blip r:embed="rId9"/>
        </a:buBlip>
        <a:defRPr sz="1600">
          <a:solidFill>
            <a:schemeClr val="tx1"/>
          </a:solidFill>
          <a:latin typeface="+mn-lt"/>
        </a:defRPr>
      </a:lvl4pPr>
      <a:lvl5pPr marL="2057400" indent="-228600" algn="l" rtl="0" eaLnBrk="1" fontAlgn="base" hangingPunct="1">
        <a:spcBef>
          <a:spcPct val="20000"/>
        </a:spcBef>
        <a:spcAft>
          <a:spcPct val="0"/>
        </a:spcAft>
        <a:buSzPct val="60000"/>
        <a:buBlip>
          <a:blip r:embed="rId9"/>
        </a:buBlip>
        <a:defRPr sz="1400">
          <a:solidFill>
            <a:schemeClr val="tx1"/>
          </a:solidFill>
          <a:latin typeface="+mn-lt"/>
        </a:defRPr>
      </a:lvl5pPr>
      <a:lvl6pPr marL="2514600" indent="-228600" algn="l" rtl="0" eaLnBrk="1" fontAlgn="base" hangingPunct="1">
        <a:spcBef>
          <a:spcPct val="20000"/>
        </a:spcBef>
        <a:spcAft>
          <a:spcPct val="0"/>
        </a:spcAft>
        <a:buSzPct val="60000"/>
        <a:buBlip>
          <a:blip r:embed="rId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9"/>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5" name="Text Box 11"/>
          <p:cNvSpPr txBox="1">
            <a:spLocks noChangeArrowheads="1"/>
          </p:cNvSpPr>
          <p:nvPr/>
        </p:nvSpPr>
        <p:spPr bwMode="auto">
          <a:xfrm>
            <a:off x="250824" y="6453189"/>
            <a:ext cx="325439" cy="215900"/>
          </a:xfrm>
          <a:prstGeom prst="rect">
            <a:avLst/>
          </a:prstGeom>
          <a:noFill/>
          <a:ln w="9525">
            <a:noFill/>
            <a:miter lim="800000"/>
            <a:headEnd/>
            <a:tailEnd/>
          </a:ln>
          <a:effectLst/>
        </p:spPr>
        <p:txBody>
          <a:bodyPr lIns="0" tIns="0" rIns="0" bIns="0"/>
          <a:lstStyle/>
          <a:p>
            <a:pPr>
              <a:spcBef>
                <a:spcPct val="50000"/>
              </a:spcBef>
            </a:pPr>
            <a:fld id="{712F7C11-687B-4130-A395-20A4F279E4E6}" type="slidenum">
              <a:rPr lang="de-DE" sz="900" b="1"/>
              <a:pPr>
                <a:spcBef>
                  <a:spcPct val="50000"/>
                </a:spcBef>
              </a:pPr>
              <a:t>‹Nr.›</a:t>
            </a:fld>
            <a:endParaRPr lang="de-DE" sz="900" b="1"/>
          </a:p>
        </p:txBody>
      </p:sp>
      <p:sp>
        <p:nvSpPr>
          <p:cNvPr id="9" name="Rectangle 2"/>
          <p:cNvSpPr>
            <a:spLocks noGrp="1" noChangeArrowheads="1"/>
          </p:cNvSpPr>
          <p:nvPr>
            <p:ph type="title"/>
          </p:nvPr>
        </p:nvSpPr>
        <p:spPr bwMode="auto">
          <a:xfrm>
            <a:off x="1187450" y="11112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11"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endParaRPr lang="de-DE" altLang="de-DE" dirty="0" smtClean="0"/>
          </a:p>
        </p:txBody>
      </p:sp>
    </p:spTree>
    <p:extLst>
      <p:ext uri="{BB962C8B-B14F-4D97-AF65-F5344CB8AC3E}">
        <p14:creationId xmlns:p14="http://schemas.microsoft.com/office/powerpoint/2010/main" val="164090685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hf hdr="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SzPct val="70000"/>
        <a:buBlip>
          <a:blip r:embed="rId13"/>
        </a:buBlip>
        <a:defRPr sz="1400">
          <a:solidFill>
            <a:schemeClr val="tx1"/>
          </a:solidFill>
          <a:latin typeface="+mn-lt"/>
          <a:ea typeface="+mn-ea"/>
          <a:cs typeface="+mn-cs"/>
        </a:defRPr>
      </a:lvl1pPr>
      <a:lvl2pPr marL="742950" indent="-285750" algn="l" rtl="0" eaLnBrk="1" fontAlgn="base" hangingPunct="1">
        <a:spcBef>
          <a:spcPct val="20000"/>
        </a:spcBef>
        <a:spcAft>
          <a:spcPct val="0"/>
        </a:spcAft>
        <a:buSzPct val="60000"/>
        <a:buBlip>
          <a:blip r:embed="rId13"/>
        </a:buBlip>
        <a:defRPr sz="1200">
          <a:solidFill>
            <a:schemeClr val="tx1"/>
          </a:solidFill>
          <a:latin typeface="+mn-lt"/>
        </a:defRPr>
      </a:lvl2pPr>
      <a:lvl3pPr marL="1143000" indent="-228600" algn="l" rtl="0" eaLnBrk="1" fontAlgn="base" hangingPunct="1">
        <a:spcBef>
          <a:spcPct val="20000"/>
        </a:spcBef>
        <a:spcAft>
          <a:spcPct val="0"/>
        </a:spcAft>
        <a:buSzPct val="60000"/>
        <a:buBlip>
          <a:blip r:embed="rId13"/>
        </a:buBlip>
        <a:defRPr sz="2400">
          <a:solidFill>
            <a:schemeClr val="tx1"/>
          </a:solidFill>
          <a:latin typeface="+mn-lt"/>
        </a:defRPr>
      </a:lvl3pPr>
      <a:lvl4pPr marL="1600200" indent="-228600" algn="l" rtl="0" eaLnBrk="1" fontAlgn="base" hangingPunct="1">
        <a:spcBef>
          <a:spcPct val="20000"/>
        </a:spcBef>
        <a:spcAft>
          <a:spcPct val="0"/>
        </a:spcAft>
        <a:buSzPct val="60000"/>
        <a:buBlip>
          <a:blip r:embed="rId13"/>
        </a:buBlip>
        <a:defRPr sz="1600">
          <a:solidFill>
            <a:schemeClr val="tx1"/>
          </a:solidFill>
          <a:latin typeface="+mn-lt"/>
        </a:defRPr>
      </a:lvl4pPr>
      <a:lvl5pPr marL="2057400" indent="-228600" algn="l" rtl="0" eaLnBrk="1" fontAlgn="base" hangingPunct="1">
        <a:spcBef>
          <a:spcPct val="20000"/>
        </a:spcBef>
        <a:spcAft>
          <a:spcPct val="0"/>
        </a:spcAft>
        <a:buSzPct val="60000"/>
        <a:buBlip>
          <a:blip r:embed="rId13"/>
        </a:buBlip>
        <a:defRPr sz="1400">
          <a:solidFill>
            <a:schemeClr val="tx1"/>
          </a:solidFill>
          <a:latin typeface="+mn-lt"/>
        </a:defRPr>
      </a:lvl5pPr>
      <a:lvl6pPr marL="2514600" indent="-228600" algn="l" rtl="0" eaLnBrk="1" fontAlgn="base" hangingPunct="1">
        <a:spcBef>
          <a:spcPct val="20000"/>
        </a:spcBef>
        <a:spcAft>
          <a:spcPct val="0"/>
        </a:spcAft>
        <a:buSzPct val="60000"/>
        <a:buBlip>
          <a:blip r:embed="rId13"/>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3"/>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3"/>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3"/>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a:t>HV </a:t>
            </a:r>
            <a:r>
              <a:rPr lang="de-DE" b="1" dirty="0" err="1"/>
              <a:t>Maps</a:t>
            </a:r>
            <a:endParaRPr lang="en-US" dirty="0"/>
          </a:p>
        </p:txBody>
      </p:sp>
      <p:sp>
        <p:nvSpPr>
          <p:cNvPr id="3" name="Untertitel 2"/>
          <p:cNvSpPr>
            <a:spLocks noGrp="1"/>
          </p:cNvSpPr>
          <p:nvPr>
            <p:ph type="subTitle" idx="1"/>
          </p:nvPr>
        </p:nvSpPr>
        <p:spPr>
          <a:xfrm>
            <a:off x="396875" y="2232047"/>
            <a:ext cx="8370888" cy="815303"/>
          </a:xfrm>
        </p:spPr>
        <p:txBody>
          <a:bodyPr/>
          <a:lstStyle/>
          <a:p>
            <a:endParaRPr lang="de-DE" sz="1200" b="0" dirty="0"/>
          </a:p>
        </p:txBody>
      </p:sp>
    </p:spTree>
    <p:extLst>
      <p:ext uri="{BB962C8B-B14F-4D97-AF65-F5344CB8AC3E}">
        <p14:creationId xmlns:p14="http://schemas.microsoft.com/office/powerpoint/2010/main" val="3066090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CCPD Sensor in H18 Technology</a:t>
            </a:r>
            <a:endParaRPr lang="en-US" dirty="0"/>
          </a:p>
        </p:txBody>
      </p:sp>
      <p:sp>
        <p:nvSpPr>
          <p:cNvPr id="129" name="Rectangle 4"/>
          <p:cNvSpPr txBox="1">
            <a:spLocks noChangeArrowheads="1"/>
          </p:cNvSpPr>
          <p:nvPr/>
        </p:nvSpPr>
        <p:spPr>
          <a:xfrm>
            <a:off x="457200" y="692150"/>
            <a:ext cx="8153400" cy="151557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dirty="0" smtClean="0"/>
              <a:t>HVCMOS monolithic sensors </a:t>
            </a:r>
            <a:r>
              <a:rPr lang="en-US" sz="1400" dirty="0"/>
              <a:t>implemented in AMS H18 technology on standard 10 Ω cm </a:t>
            </a:r>
            <a:r>
              <a:rPr lang="en-US" sz="1400" dirty="0" smtClean="0"/>
              <a:t>substrate (MuPix7) </a:t>
            </a:r>
            <a:r>
              <a:rPr lang="en-US" sz="1400" dirty="0"/>
              <a:t>have been irradiated to </a:t>
            </a:r>
            <a:r>
              <a:rPr lang="en-US" sz="1400" dirty="0" err="1" smtClean="0"/>
              <a:t>fluence</a:t>
            </a:r>
            <a:r>
              <a:rPr lang="en-US" sz="1400" dirty="0" smtClean="0"/>
              <a:t> 10</a:t>
            </a:r>
            <a:r>
              <a:rPr lang="en-US" sz="1400" baseline="30000" dirty="0" smtClean="0"/>
              <a:t>15</a:t>
            </a:r>
            <a:r>
              <a:rPr lang="en-US" sz="1400" dirty="0" smtClean="0"/>
              <a:t> </a:t>
            </a:r>
            <a:r>
              <a:rPr lang="en-US" sz="1400" dirty="0" err="1"/>
              <a:t>n</a:t>
            </a:r>
            <a:r>
              <a:rPr lang="en-US" sz="1400" baseline="-25000" dirty="0" err="1"/>
              <a:t>eq</a:t>
            </a:r>
            <a:r>
              <a:rPr lang="en-US" sz="1400" dirty="0"/>
              <a:t>/cm</a:t>
            </a:r>
            <a:r>
              <a:rPr lang="en-US" sz="1400" baseline="30000" dirty="0"/>
              <a:t>2</a:t>
            </a:r>
            <a:r>
              <a:rPr lang="en-US" sz="1400" dirty="0"/>
              <a:t> and tested in beam. </a:t>
            </a:r>
          </a:p>
          <a:p>
            <a:r>
              <a:rPr lang="en-US" sz="1400" dirty="0" smtClean="0"/>
              <a:t>The layout or transistors is not radiation tolerant -&gt; the </a:t>
            </a:r>
            <a:r>
              <a:rPr lang="en-US" sz="1400" dirty="0"/>
              <a:t>average hit </a:t>
            </a:r>
            <a:r>
              <a:rPr lang="en-US" sz="1400" dirty="0" smtClean="0"/>
              <a:t>eﬃciency </a:t>
            </a:r>
            <a:r>
              <a:rPr lang="en-US" sz="1400" dirty="0"/>
              <a:t>of </a:t>
            </a:r>
            <a:r>
              <a:rPr lang="en-US" sz="1400" dirty="0" smtClean="0"/>
              <a:t>~ 95 </a:t>
            </a:r>
            <a:r>
              <a:rPr lang="en-US" sz="1400" dirty="0"/>
              <a:t>% </a:t>
            </a:r>
            <a:r>
              <a:rPr lang="en-US" sz="1400" dirty="0" smtClean="0"/>
              <a:t>has been measured </a:t>
            </a:r>
            <a:endParaRPr lang="de-DE" sz="1400" dirty="0"/>
          </a:p>
          <a:p>
            <a:endParaRPr lang="de-DE" sz="1400" dirty="0"/>
          </a:p>
        </p:txBody>
      </p:sp>
      <p:pic>
        <p:nvPicPr>
          <p:cNvPr id="4" name="Picture 41" descr="C:\Ivan\TALENT\mupix3pics\mupix3_pic5-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00" y="2055060"/>
            <a:ext cx="2366230" cy="274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98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The Large Area Sensor H35DEMO</a:t>
            </a:r>
            <a:endParaRPr lang="en-US" dirty="0"/>
          </a:p>
        </p:txBody>
      </p:sp>
      <p:sp>
        <p:nvSpPr>
          <p:cNvPr id="129" name="Rectangle 4"/>
          <p:cNvSpPr txBox="1">
            <a:spLocks noChangeArrowheads="1"/>
          </p:cNvSpPr>
          <p:nvPr/>
        </p:nvSpPr>
        <p:spPr>
          <a:xfrm>
            <a:off x="457200" y="692150"/>
            <a:ext cx="8153400" cy="151557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dirty="0"/>
              <a:t>The Large Area Sensor H35DEMO</a:t>
            </a:r>
            <a:endParaRPr lang="de-DE" sz="1400" dirty="0"/>
          </a:p>
        </p:txBody>
      </p:sp>
      <p:pic>
        <p:nvPicPr>
          <p:cNvPr id="4" name="Picture 2" descr="C:\Users\ivan\Desktop\P14_ccpdv4_2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99741" y="5856309"/>
            <a:ext cx="503808" cy="38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074" y="1149110"/>
            <a:ext cx="4057786" cy="533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1" descr="C:\Ivan\TALENT\mupix3pics\mupix3_pic5-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450" y="5260920"/>
            <a:ext cx="915960" cy="10606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p:cNvCxnSpPr/>
          <p:nvPr/>
        </p:nvCxnSpPr>
        <p:spPr>
          <a:xfrm flipV="1">
            <a:off x="7854190" y="1291760"/>
            <a:ext cx="0" cy="5037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7854190" y="3810650"/>
            <a:ext cx="671979" cy="307777"/>
          </a:xfrm>
          <a:prstGeom prst="rect">
            <a:avLst/>
          </a:prstGeom>
          <a:noFill/>
        </p:spPr>
        <p:txBody>
          <a:bodyPr wrap="none" rtlCol="0">
            <a:spAutoFit/>
          </a:bodyPr>
          <a:lstStyle/>
          <a:p>
            <a:r>
              <a:rPr lang="de-DE" sz="1400" dirty="0" smtClean="0"/>
              <a:t>2.5cm</a:t>
            </a:r>
          </a:p>
        </p:txBody>
      </p:sp>
      <p:sp>
        <p:nvSpPr>
          <p:cNvPr id="2" name="Textfeld 1"/>
          <p:cNvSpPr txBox="1"/>
          <p:nvPr/>
        </p:nvSpPr>
        <p:spPr>
          <a:xfrm>
            <a:off x="908160" y="6405870"/>
            <a:ext cx="694421" cy="307777"/>
          </a:xfrm>
          <a:prstGeom prst="rect">
            <a:avLst/>
          </a:prstGeom>
          <a:noFill/>
        </p:spPr>
        <p:txBody>
          <a:bodyPr wrap="none" rtlCol="0">
            <a:spAutoFit/>
          </a:bodyPr>
          <a:lstStyle/>
          <a:p>
            <a:r>
              <a:rPr lang="de-DE" sz="1400" dirty="0" smtClean="0"/>
              <a:t>CCPD</a:t>
            </a:r>
          </a:p>
        </p:txBody>
      </p:sp>
      <p:sp>
        <p:nvSpPr>
          <p:cNvPr id="10" name="Textfeld 9"/>
          <p:cNvSpPr txBox="1"/>
          <p:nvPr/>
        </p:nvSpPr>
        <p:spPr>
          <a:xfrm>
            <a:off x="1900450" y="6405870"/>
            <a:ext cx="822661" cy="307777"/>
          </a:xfrm>
          <a:prstGeom prst="rect">
            <a:avLst/>
          </a:prstGeom>
          <a:noFill/>
        </p:spPr>
        <p:txBody>
          <a:bodyPr wrap="none" rtlCol="0">
            <a:spAutoFit/>
          </a:bodyPr>
          <a:lstStyle/>
          <a:p>
            <a:r>
              <a:rPr lang="de-DE" sz="1400" dirty="0" err="1" smtClean="0"/>
              <a:t>MuPixel</a:t>
            </a:r>
            <a:endParaRPr lang="de-DE" sz="1400" dirty="0" smtClean="0"/>
          </a:p>
        </p:txBody>
      </p:sp>
      <p:sp>
        <p:nvSpPr>
          <p:cNvPr id="11" name="Textfeld 10"/>
          <p:cNvSpPr txBox="1"/>
          <p:nvPr/>
        </p:nvSpPr>
        <p:spPr>
          <a:xfrm>
            <a:off x="3808700" y="6405870"/>
            <a:ext cx="1051891" cy="307777"/>
          </a:xfrm>
          <a:prstGeom prst="rect">
            <a:avLst/>
          </a:prstGeom>
          <a:noFill/>
        </p:spPr>
        <p:txBody>
          <a:bodyPr wrap="none" rtlCol="0">
            <a:spAutoFit/>
          </a:bodyPr>
          <a:lstStyle/>
          <a:p>
            <a:r>
              <a:rPr lang="de-DE" sz="1400" dirty="0" smtClean="0"/>
              <a:t>H35DEMO</a:t>
            </a:r>
          </a:p>
        </p:txBody>
      </p:sp>
      <p:pic>
        <p:nvPicPr>
          <p:cNvPr id="12" name="Picture 2" descr="C:\Users\ivan\Desktop\DSC_07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191" y="2451594"/>
            <a:ext cx="3434850" cy="227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463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The Large Area Sensor H35DEMO</a:t>
            </a:r>
            <a:endParaRPr lang="en-US" dirty="0"/>
          </a:p>
        </p:txBody>
      </p:sp>
      <p:sp>
        <p:nvSpPr>
          <p:cNvPr id="129" name="Rectangle 4"/>
          <p:cNvSpPr txBox="1">
            <a:spLocks noChangeArrowheads="1"/>
          </p:cNvSpPr>
          <p:nvPr/>
        </p:nvSpPr>
        <p:spPr>
          <a:xfrm>
            <a:off x="457200" y="692150"/>
            <a:ext cx="8153400" cy="151557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dirty="0"/>
              <a:t>Sensor in AMS H35 </a:t>
            </a:r>
            <a:r>
              <a:rPr lang="en-US" sz="1400" dirty="0" smtClean="0"/>
              <a:t>Technology</a:t>
            </a:r>
          </a:p>
          <a:p>
            <a:r>
              <a:rPr lang="en-US" sz="1400" dirty="0"/>
              <a:t>The first beam test of the first large area HVCMOS sensor H35DEMO was done. The </a:t>
            </a:r>
            <a:r>
              <a:rPr lang="en-US" sz="1400" dirty="0" smtClean="0"/>
              <a:t>sensor was </a:t>
            </a:r>
            <a:r>
              <a:rPr lang="en-US" sz="1400" dirty="0" err="1"/>
              <a:t>capacitively</a:t>
            </a:r>
            <a:r>
              <a:rPr lang="en-US" sz="1400" dirty="0"/>
              <a:t> coupled to the pixel readout ASIC FEI4. More than 99% detection efficiency have been measured. Within a time window of 50ns the efficiency is still 99% - in terms of time resolution the HVCMOS sensor performed </a:t>
            </a:r>
            <a:r>
              <a:rPr lang="en-US" sz="1400" dirty="0" smtClean="0"/>
              <a:t>nearly as </a:t>
            </a:r>
            <a:r>
              <a:rPr lang="en-US" sz="1400" dirty="0"/>
              <a:t>good as the reference detector based on the planar sensors and </a:t>
            </a:r>
            <a:r>
              <a:rPr lang="en-US" sz="1400" dirty="0" smtClean="0"/>
              <a:t>FEI4</a:t>
            </a:r>
            <a:endParaRPr lang="de-DE" sz="1400" dirty="0"/>
          </a:p>
          <a:p>
            <a:endParaRPr lang="de-DE" sz="1400" dirty="0"/>
          </a:p>
        </p:txBody>
      </p:sp>
      <p:pic>
        <p:nvPicPr>
          <p:cNvPr id="7" name="Grafik 6"/>
          <p:cNvPicPr>
            <a:picLocks noChangeAspect="1"/>
          </p:cNvPicPr>
          <p:nvPr/>
        </p:nvPicPr>
        <p:blipFill>
          <a:blip r:embed="rId2"/>
          <a:stretch>
            <a:fillRect/>
          </a:stretch>
        </p:blipFill>
        <p:spPr>
          <a:xfrm>
            <a:off x="144860" y="2436710"/>
            <a:ext cx="4851216" cy="2957561"/>
          </a:xfrm>
          <a:prstGeom prst="rect">
            <a:avLst/>
          </a:prstGeom>
        </p:spPr>
      </p:pic>
      <p:pic>
        <p:nvPicPr>
          <p:cNvPr id="8" name="Grafik 7"/>
          <p:cNvPicPr>
            <a:picLocks noChangeAspect="1"/>
          </p:cNvPicPr>
          <p:nvPr/>
        </p:nvPicPr>
        <p:blipFill>
          <a:blip r:embed="rId3"/>
          <a:stretch>
            <a:fillRect/>
          </a:stretch>
        </p:blipFill>
        <p:spPr>
          <a:xfrm>
            <a:off x="5182640" y="4039640"/>
            <a:ext cx="3634978" cy="2168003"/>
          </a:xfrm>
          <a:prstGeom prst="rect">
            <a:avLst/>
          </a:prstGeom>
        </p:spPr>
      </p:pic>
      <p:pic>
        <p:nvPicPr>
          <p:cNvPr id="9" name="Grafik 8"/>
          <p:cNvPicPr>
            <a:picLocks noChangeAspect="1"/>
          </p:cNvPicPr>
          <p:nvPr/>
        </p:nvPicPr>
        <p:blipFill>
          <a:blip r:embed="rId4"/>
          <a:stretch>
            <a:fillRect/>
          </a:stretch>
        </p:blipFill>
        <p:spPr>
          <a:xfrm>
            <a:off x="5411630" y="1969036"/>
            <a:ext cx="3358520" cy="1994274"/>
          </a:xfrm>
          <a:prstGeom prst="rect">
            <a:avLst/>
          </a:prstGeom>
        </p:spPr>
      </p:pic>
      <p:sp>
        <p:nvSpPr>
          <p:cNvPr id="13" name="Rechteck 12"/>
          <p:cNvSpPr/>
          <p:nvPr/>
        </p:nvSpPr>
        <p:spPr>
          <a:xfrm>
            <a:off x="2511090" y="6176880"/>
            <a:ext cx="4572000" cy="646331"/>
          </a:xfrm>
          <a:prstGeom prst="rect">
            <a:avLst/>
          </a:prstGeom>
        </p:spPr>
        <p:txBody>
          <a:bodyPr>
            <a:spAutoFit/>
          </a:bodyPr>
          <a:lstStyle/>
          <a:p>
            <a:pPr>
              <a:spcAft>
                <a:spcPts val="0"/>
              </a:spcAft>
            </a:pPr>
            <a:r>
              <a:rPr lang="en-US" sz="1200" i="1" dirty="0">
                <a:latin typeface="Times New Roman" panose="02020603050405020304" pitchFamily="18" charset="0"/>
                <a:ea typeface="Times New Roman" panose="02020603050405020304" pitchFamily="18" charset="0"/>
              </a:rPr>
              <a:t>Time resolution of H35DEMO (blue histogram) compared with the time resolution of the reference detector – planar sensors with FEI4 (red histogram). One “bunch crossing” BC corresponds to 25ns.</a:t>
            </a:r>
            <a:endParaRPr lang="de-DE" sz="1200" dirty="0">
              <a:effectLst/>
              <a:latin typeface="Times New Roman" panose="02020603050405020304" pitchFamily="18" charset="0"/>
              <a:ea typeface="Times New Roman" panose="02020603050405020304" pitchFamily="18" charset="0"/>
            </a:endParaRPr>
          </a:p>
        </p:txBody>
      </p:sp>
      <p:sp>
        <p:nvSpPr>
          <p:cNvPr id="17" name="Rechteck 16"/>
          <p:cNvSpPr/>
          <p:nvPr/>
        </p:nvSpPr>
        <p:spPr>
          <a:xfrm>
            <a:off x="450180" y="5260920"/>
            <a:ext cx="4572000" cy="276999"/>
          </a:xfrm>
          <a:prstGeom prst="rect">
            <a:avLst/>
          </a:prstGeom>
        </p:spPr>
        <p:txBody>
          <a:bodyPr>
            <a:spAutoFit/>
          </a:bodyPr>
          <a:lstStyle/>
          <a:p>
            <a:pPr>
              <a:spcAft>
                <a:spcPts val="0"/>
              </a:spcAft>
            </a:pPr>
            <a:r>
              <a:rPr lang="en-US" sz="1200" i="1" dirty="0" smtClean="0">
                <a:latin typeface="Times New Roman" panose="02020603050405020304" pitchFamily="18" charset="0"/>
                <a:ea typeface="Times New Roman" panose="02020603050405020304" pitchFamily="18" charset="0"/>
              </a:rPr>
              <a:t>Detection efficiency of H35DEMO vs. bias voltage</a:t>
            </a:r>
            <a:endParaRPr lang="de-DE" sz="1200" dirty="0">
              <a:effectLst/>
              <a:latin typeface="Times New Roman" panose="02020603050405020304" pitchFamily="18" charset="0"/>
              <a:ea typeface="Times New Roman" panose="02020603050405020304" pitchFamily="18" charset="0"/>
            </a:endParaRPr>
          </a:p>
        </p:txBody>
      </p:sp>
      <p:sp>
        <p:nvSpPr>
          <p:cNvPr id="18" name="Rechteck 17"/>
          <p:cNvSpPr/>
          <p:nvPr/>
        </p:nvSpPr>
        <p:spPr>
          <a:xfrm>
            <a:off x="5335300" y="3886980"/>
            <a:ext cx="3434850" cy="276999"/>
          </a:xfrm>
          <a:prstGeom prst="rect">
            <a:avLst/>
          </a:prstGeom>
        </p:spPr>
        <p:txBody>
          <a:bodyPr wrap="square">
            <a:spAutoFit/>
          </a:bodyPr>
          <a:lstStyle/>
          <a:p>
            <a:pPr>
              <a:spcAft>
                <a:spcPts val="0"/>
              </a:spcAft>
            </a:pPr>
            <a:r>
              <a:rPr lang="en-US" sz="1200" i="1" dirty="0" smtClean="0">
                <a:latin typeface="Times New Roman" panose="02020603050405020304" pitchFamily="18" charset="0"/>
                <a:ea typeface="Times New Roman" panose="02020603050405020304" pitchFamily="18" charset="0"/>
              </a:rPr>
              <a:t>Spatial resolution measured in beam</a:t>
            </a:r>
            <a:endParaRPr lang="de-D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140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The Large Area Sensor H35DEMO</a:t>
            </a:r>
            <a:endParaRPr lang="en-US" dirty="0"/>
          </a:p>
        </p:txBody>
      </p:sp>
      <p:sp>
        <p:nvSpPr>
          <p:cNvPr id="129" name="Rectangle 4"/>
          <p:cNvSpPr txBox="1">
            <a:spLocks noChangeArrowheads="1"/>
          </p:cNvSpPr>
          <p:nvPr/>
        </p:nvSpPr>
        <p:spPr>
          <a:xfrm>
            <a:off x="457200" y="692150"/>
            <a:ext cx="8153400" cy="151557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dirty="0"/>
              <a:t>The H35DEMO has the possibility that external signals are applied to the pixel pads used for the capacitive signal transmission. In this way, the coupling capacitance can be measured for every </a:t>
            </a:r>
            <a:r>
              <a:rPr lang="en-US" sz="1400" dirty="0" smtClean="0"/>
              <a:t>pixel.</a:t>
            </a:r>
          </a:p>
          <a:p>
            <a:r>
              <a:rPr lang="en-US" sz="1400" dirty="0" smtClean="0"/>
              <a:t>The </a:t>
            </a:r>
            <a:r>
              <a:rPr lang="en-US" sz="1400" dirty="0"/>
              <a:t>coupling capacitive on a large area is quite uniform. The coupling capacitance varies from 2.05fF to 2.4fF, which is a suitable value for signal transmission. </a:t>
            </a:r>
            <a:endParaRPr lang="de-DE" sz="1400" dirty="0"/>
          </a:p>
          <a:p>
            <a:endParaRPr lang="de-DE" sz="1400" dirty="0"/>
          </a:p>
        </p:txBody>
      </p:sp>
      <p:pic>
        <p:nvPicPr>
          <p:cNvPr id="10" name="Grafik 9"/>
          <p:cNvPicPr/>
          <p:nvPr/>
        </p:nvPicPr>
        <p:blipFill>
          <a:blip r:embed="rId2">
            <a:extLst>
              <a:ext uri="{28A0092B-C50C-407E-A947-70E740481C1C}">
                <a14:useLocalDpi xmlns:a14="http://schemas.microsoft.com/office/drawing/2010/main" val="0"/>
              </a:ext>
            </a:extLst>
          </a:blip>
          <a:srcRect/>
          <a:stretch>
            <a:fillRect/>
          </a:stretch>
        </p:blipFill>
        <p:spPr bwMode="auto">
          <a:xfrm>
            <a:off x="679170" y="2589370"/>
            <a:ext cx="3663840" cy="2824210"/>
          </a:xfrm>
          <a:prstGeom prst="rect">
            <a:avLst/>
          </a:prstGeom>
          <a:noFill/>
          <a:ln>
            <a:noFill/>
          </a:ln>
        </p:spPr>
      </p:pic>
      <p:sp>
        <p:nvSpPr>
          <p:cNvPr id="2" name="Rechteck 1"/>
          <p:cNvSpPr/>
          <p:nvPr/>
        </p:nvSpPr>
        <p:spPr>
          <a:xfrm>
            <a:off x="984490" y="5718900"/>
            <a:ext cx="4572000" cy="738664"/>
          </a:xfrm>
          <a:prstGeom prst="rect">
            <a:avLst/>
          </a:prstGeom>
        </p:spPr>
        <p:txBody>
          <a:bodyPr>
            <a:spAutoFit/>
          </a:bodyPr>
          <a:lstStyle/>
          <a:p>
            <a:pPr>
              <a:spcAft>
                <a:spcPts val="0"/>
              </a:spcAft>
            </a:pPr>
            <a:r>
              <a:rPr lang="en-US" sz="1400" i="1" dirty="0">
                <a:latin typeface="Times New Roman" panose="02020603050405020304" pitchFamily="18" charset="0"/>
                <a:ea typeface="Times New Roman" panose="02020603050405020304" pitchFamily="18" charset="0"/>
              </a:rPr>
              <a:t>Coupling capacitance between HVCMOS pixel pads and FEI4 amplifier pads have been measured (Bonn) along a pixel row of 1.5 cm length.</a:t>
            </a:r>
            <a:endParaRPr lang="de-DE"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1875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The Large Area Sensor H35DEMO</a:t>
            </a:r>
            <a:endParaRPr lang="en-US" dirty="0"/>
          </a:p>
        </p:txBody>
      </p:sp>
      <p:sp>
        <p:nvSpPr>
          <p:cNvPr id="129" name="Rectangle 4"/>
          <p:cNvSpPr txBox="1">
            <a:spLocks noChangeArrowheads="1"/>
          </p:cNvSpPr>
          <p:nvPr/>
        </p:nvSpPr>
        <p:spPr>
          <a:xfrm>
            <a:off x="457200" y="692150"/>
            <a:ext cx="8153400" cy="151557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dirty="0" smtClean="0"/>
              <a:t>The H35DEMO has the possibility can be readout as a monolithic sensor</a:t>
            </a:r>
          </a:p>
          <a:p>
            <a:r>
              <a:rPr lang="en-US" sz="1400" dirty="0" smtClean="0"/>
              <a:t>Zero suppression and time measurement on chip </a:t>
            </a:r>
          </a:p>
          <a:p>
            <a:endParaRPr lang="de-DE" sz="1400" dirty="0"/>
          </a:p>
        </p:txBody>
      </p:sp>
      <p:sp>
        <p:nvSpPr>
          <p:cNvPr id="2" name="Rechteck 1"/>
          <p:cNvSpPr/>
          <p:nvPr/>
        </p:nvSpPr>
        <p:spPr>
          <a:xfrm>
            <a:off x="1060820" y="5413580"/>
            <a:ext cx="4572000" cy="523220"/>
          </a:xfrm>
          <a:prstGeom prst="rect">
            <a:avLst/>
          </a:prstGeom>
        </p:spPr>
        <p:txBody>
          <a:bodyPr>
            <a:spAutoFit/>
          </a:bodyPr>
          <a:lstStyle/>
          <a:p>
            <a:pPr>
              <a:spcAft>
                <a:spcPts val="0"/>
              </a:spcAft>
            </a:pPr>
            <a:r>
              <a:rPr lang="en-US" sz="1400" i="1" dirty="0" smtClean="0">
                <a:latin typeface="Times New Roman" panose="02020603050405020304" pitchFamily="18" charset="0"/>
                <a:ea typeface="Times New Roman" panose="02020603050405020304" pitchFamily="18" charset="0"/>
              </a:rPr>
              <a:t>Time resolution – difference between the time stamp and the trigger </a:t>
            </a:r>
            <a:r>
              <a:rPr lang="en-US" sz="1400" i="1" dirty="0" err="1" smtClean="0">
                <a:latin typeface="Times New Roman" panose="02020603050405020304" pitchFamily="18" charset="0"/>
                <a:ea typeface="Times New Roman" panose="02020603050405020304" pitchFamily="18" charset="0"/>
              </a:rPr>
              <a:t>momen</a:t>
            </a:r>
            <a:endParaRPr lang="de-DE" sz="1400" dirty="0">
              <a:effectLst/>
              <a:latin typeface="Times New Roman" panose="02020603050405020304" pitchFamily="18" charset="0"/>
              <a:ea typeface="Times New Roman" panose="02020603050405020304" pitchFamily="18" charset="0"/>
            </a:endParaRPr>
          </a:p>
        </p:txBody>
      </p:sp>
      <p:pic>
        <p:nvPicPr>
          <p:cNvPr id="4" name="Grafik 3"/>
          <p:cNvPicPr>
            <a:picLocks noChangeAspect="1"/>
          </p:cNvPicPr>
          <p:nvPr/>
        </p:nvPicPr>
        <p:blipFill>
          <a:blip r:embed="rId2"/>
          <a:stretch>
            <a:fillRect/>
          </a:stretch>
        </p:blipFill>
        <p:spPr>
          <a:xfrm>
            <a:off x="526510" y="1597080"/>
            <a:ext cx="4754015" cy="3693924"/>
          </a:xfrm>
          <a:prstGeom prst="rect">
            <a:avLst/>
          </a:prstGeom>
        </p:spPr>
      </p:pic>
    </p:spTree>
    <p:extLst>
      <p:ext uri="{BB962C8B-B14F-4D97-AF65-F5344CB8AC3E}">
        <p14:creationId xmlns:p14="http://schemas.microsoft.com/office/powerpoint/2010/main" val="359188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smtClean="0"/>
              <a:t>Submission of large area monolithic sensors in AMS aH18 process on </a:t>
            </a:r>
            <a:r>
              <a:rPr lang="en-US" dirty="0" err="1" smtClean="0"/>
              <a:t>HiRes</a:t>
            </a:r>
            <a:r>
              <a:rPr lang="en-US" dirty="0" smtClean="0"/>
              <a:t> substrates</a:t>
            </a:r>
          </a:p>
          <a:p>
            <a:r>
              <a:rPr lang="en-US" dirty="0" smtClean="0"/>
              <a:t>Name: ATLASPIX</a:t>
            </a:r>
            <a:endParaRPr lang="en-US" dirty="0"/>
          </a:p>
        </p:txBody>
      </p:sp>
    </p:spTree>
    <p:extLst>
      <p:ext uri="{BB962C8B-B14F-4D97-AF65-F5344CB8AC3E}">
        <p14:creationId xmlns:p14="http://schemas.microsoft.com/office/powerpoint/2010/main" val="1861725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a:t>
            </a:r>
            <a:endParaRPr lang="en-US" dirty="0"/>
          </a:p>
        </p:txBody>
      </p:sp>
      <p:sp>
        <p:nvSpPr>
          <p:cNvPr id="2" name="Inhaltsplatzhalter 1"/>
          <p:cNvSpPr>
            <a:spLocks noGrp="1"/>
          </p:cNvSpPr>
          <p:nvPr>
            <p:ph idx="1"/>
          </p:nvPr>
        </p:nvSpPr>
        <p:spPr/>
        <p:txBody>
          <a:bodyPr/>
          <a:lstStyle/>
          <a:p>
            <a:r>
              <a:rPr lang="en-US" noProof="1" smtClean="0"/>
              <a:t>Project cost &gt; 200k – supported by </a:t>
            </a:r>
            <a:r>
              <a:rPr lang="de-DE" dirty="0"/>
              <a:t>Bern, BNL, CERN, </a:t>
            </a:r>
            <a:r>
              <a:rPr lang="de-DE" dirty="0" smtClean="0"/>
              <a:t>CPPM Marseille, </a:t>
            </a:r>
            <a:r>
              <a:rPr lang="de-DE" dirty="0" err="1" smtClean="0"/>
              <a:t>Geneva</a:t>
            </a:r>
            <a:r>
              <a:rPr lang="de-DE" dirty="0"/>
              <a:t>, </a:t>
            </a:r>
            <a:r>
              <a:rPr lang="de-DE" dirty="0" smtClean="0"/>
              <a:t>IFAE Barcelona, INFN Milano, Heidelberg</a:t>
            </a:r>
            <a:r>
              <a:rPr lang="de-DE" dirty="0"/>
              <a:t>, </a:t>
            </a:r>
            <a:r>
              <a:rPr lang="de-DE" dirty="0" smtClean="0"/>
              <a:t>KIT, Liverpool</a:t>
            </a:r>
            <a:endParaRPr lang="en-US" noProof="1" smtClean="0"/>
          </a:p>
          <a:p>
            <a:r>
              <a:rPr lang="en-US" noProof="1" smtClean="0"/>
              <a:t>Technology </a:t>
            </a:r>
            <a:r>
              <a:rPr lang="en-US" noProof="1"/>
              <a:t>a</a:t>
            </a:r>
            <a:r>
              <a:rPr lang="en-US" noProof="1" smtClean="0"/>
              <a:t>H18 produced in Austrian AMS factory – 180nm HVCMOS</a:t>
            </a:r>
          </a:p>
          <a:p>
            <a:r>
              <a:rPr lang="en-US" noProof="1" smtClean="0"/>
              <a:t>Additional production step – isolated PMOS</a:t>
            </a:r>
          </a:p>
          <a:p>
            <a:r>
              <a:rPr lang="en-US" noProof="1" smtClean="0"/>
              <a:t>The chips will be produced on 80 and 200 Ohm cm wafers</a:t>
            </a:r>
          </a:p>
          <a:p>
            <a:r>
              <a:rPr lang="en-US" noProof="1" smtClean="0"/>
              <a:t>Reticle Size about 21mm x 23mm</a:t>
            </a:r>
          </a:p>
          <a:p>
            <a:r>
              <a:rPr lang="en-US" noProof="1" smtClean="0"/>
              <a:t>Submission: January 2017</a:t>
            </a:r>
          </a:p>
        </p:txBody>
      </p:sp>
    </p:spTree>
    <p:extLst>
      <p:ext uri="{BB962C8B-B14F-4D97-AF65-F5344CB8AC3E}">
        <p14:creationId xmlns:p14="http://schemas.microsoft.com/office/powerpoint/2010/main" val="406430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Sensor Technology</a:t>
            </a:r>
            <a:endParaRPr lang="en-US" dirty="0"/>
          </a:p>
        </p:txBody>
      </p:sp>
      <p:sp>
        <p:nvSpPr>
          <p:cNvPr id="2" name="Inhaltsplatzhalter 1"/>
          <p:cNvSpPr>
            <a:spLocks noGrp="1"/>
          </p:cNvSpPr>
          <p:nvPr>
            <p:ph idx="1"/>
          </p:nvPr>
        </p:nvSpPr>
        <p:spPr>
          <a:xfrm>
            <a:off x="457200" y="692150"/>
            <a:ext cx="8229600" cy="1057590"/>
          </a:xfrm>
        </p:spPr>
        <p:txBody>
          <a:bodyPr/>
          <a:lstStyle/>
          <a:p>
            <a:r>
              <a:rPr lang="en-US" noProof="1"/>
              <a:t>Additional production step – isolated </a:t>
            </a:r>
            <a:r>
              <a:rPr lang="en-US" noProof="1" smtClean="0"/>
              <a:t>PMOS</a:t>
            </a:r>
          </a:p>
          <a:p>
            <a:r>
              <a:rPr lang="en-US" noProof="1" smtClean="0"/>
              <a:t>TCAD simulations and test structures done by AMS</a:t>
            </a:r>
          </a:p>
          <a:p>
            <a:r>
              <a:rPr lang="en-US" noProof="1"/>
              <a:t>2</a:t>
            </a:r>
            <a:r>
              <a:rPr lang="en-US" noProof="1" smtClean="0"/>
              <a:t> matrices use isolated PMOS </a:t>
            </a:r>
            <a:endParaRPr lang="en-US" noProof="1"/>
          </a:p>
        </p:txBody>
      </p:sp>
      <p:sp>
        <p:nvSpPr>
          <p:cNvPr id="18" name="Rechteck 17"/>
          <p:cNvSpPr/>
          <p:nvPr/>
        </p:nvSpPr>
        <p:spPr>
          <a:xfrm>
            <a:off x="984490" y="2892233"/>
            <a:ext cx="2900540" cy="137394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23" name="Rechteck 22"/>
          <p:cNvSpPr/>
          <p:nvPr/>
        </p:nvSpPr>
        <p:spPr>
          <a:xfrm>
            <a:off x="2663750" y="2892233"/>
            <a:ext cx="915960" cy="305320"/>
          </a:xfrm>
          <a:prstGeom prst="rect">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24" name="Rechteck 23"/>
          <p:cNvSpPr/>
          <p:nvPr/>
        </p:nvSpPr>
        <p:spPr>
          <a:xfrm flipH="1">
            <a:off x="1289810" y="2892235"/>
            <a:ext cx="686970" cy="305318"/>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25" name="Textfeld 24"/>
          <p:cNvSpPr txBox="1"/>
          <p:nvPr/>
        </p:nvSpPr>
        <p:spPr>
          <a:xfrm>
            <a:off x="1137150" y="3960853"/>
            <a:ext cx="1071127" cy="307777"/>
          </a:xfrm>
          <a:prstGeom prst="rect">
            <a:avLst/>
          </a:prstGeom>
          <a:noFill/>
        </p:spPr>
        <p:txBody>
          <a:bodyPr wrap="none" rtlCol="0">
            <a:spAutoFit/>
          </a:bodyPr>
          <a:lstStyle/>
          <a:p>
            <a:r>
              <a:rPr lang="de-DE" sz="1400" dirty="0" err="1" smtClean="0"/>
              <a:t>Deep</a:t>
            </a:r>
            <a:r>
              <a:rPr lang="de-DE" sz="1400" dirty="0" smtClean="0"/>
              <a:t> </a:t>
            </a:r>
            <a:r>
              <a:rPr lang="de-DE" sz="1400" dirty="0" err="1" smtClean="0"/>
              <a:t>nwell</a:t>
            </a:r>
            <a:endParaRPr lang="de-DE" sz="1400" dirty="0" smtClean="0"/>
          </a:p>
        </p:txBody>
      </p:sp>
      <p:sp>
        <p:nvSpPr>
          <p:cNvPr id="26" name="Textfeld 25"/>
          <p:cNvSpPr txBox="1"/>
          <p:nvPr/>
        </p:nvSpPr>
        <p:spPr>
          <a:xfrm>
            <a:off x="2816410" y="3200010"/>
            <a:ext cx="593432" cy="307777"/>
          </a:xfrm>
          <a:prstGeom prst="rect">
            <a:avLst/>
          </a:prstGeom>
          <a:noFill/>
        </p:spPr>
        <p:txBody>
          <a:bodyPr wrap="none" rtlCol="0">
            <a:spAutoFit/>
          </a:bodyPr>
          <a:lstStyle/>
          <a:p>
            <a:r>
              <a:rPr lang="de-DE" sz="1400" dirty="0" err="1" smtClean="0"/>
              <a:t>nwell</a:t>
            </a:r>
            <a:endParaRPr lang="de-DE" sz="1400" dirty="0" smtClean="0"/>
          </a:p>
        </p:txBody>
      </p:sp>
      <p:sp>
        <p:nvSpPr>
          <p:cNvPr id="29" name="Rechteck 28"/>
          <p:cNvSpPr/>
          <p:nvPr/>
        </p:nvSpPr>
        <p:spPr>
          <a:xfrm flipH="1">
            <a:off x="2053109" y="2892233"/>
            <a:ext cx="638765" cy="305320"/>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30" name="Textfeld 29"/>
          <p:cNvSpPr txBox="1"/>
          <p:nvPr/>
        </p:nvSpPr>
        <p:spPr>
          <a:xfrm>
            <a:off x="3045400" y="2436710"/>
            <a:ext cx="713657" cy="307777"/>
          </a:xfrm>
          <a:prstGeom prst="rect">
            <a:avLst/>
          </a:prstGeom>
          <a:noFill/>
        </p:spPr>
        <p:txBody>
          <a:bodyPr wrap="none" rtlCol="0">
            <a:spAutoFit/>
          </a:bodyPr>
          <a:lstStyle/>
          <a:p>
            <a:r>
              <a:rPr lang="de-DE" sz="1400" dirty="0" smtClean="0"/>
              <a:t>PMOS</a:t>
            </a:r>
          </a:p>
        </p:txBody>
      </p:sp>
      <p:sp>
        <p:nvSpPr>
          <p:cNvPr id="31" name="Textfeld 30"/>
          <p:cNvSpPr txBox="1"/>
          <p:nvPr/>
        </p:nvSpPr>
        <p:spPr>
          <a:xfrm>
            <a:off x="2282100" y="2436710"/>
            <a:ext cx="723275" cy="307777"/>
          </a:xfrm>
          <a:prstGeom prst="rect">
            <a:avLst/>
          </a:prstGeom>
          <a:noFill/>
        </p:spPr>
        <p:txBody>
          <a:bodyPr wrap="none" rtlCol="0">
            <a:spAutoFit/>
          </a:bodyPr>
          <a:lstStyle/>
          <a:p>
            <a:r>
              <a:rPr lang="de-DE" sz="1400" dirty="0" smtClean="0"/>
              <a:t>NMOS</a:t>
            </a:r>
          </a:p>
        </p:txBody>
      </p:sp>
      <p:sp>
        <p:nvSpPr>
          <p:cNvPr id="32" name="Textfeld 31"/>
          <p:cNvSpPr txBox="1"/>
          <p:nvPr/>
        </p:nvSpPr>
        <p:spPr>
          <a:xfrm>
            <a:off x="2892740" y="2131390"/>
            <a:ext cx="1350050" cy="307777"/>
          </a:xfrm>
          <a:prstGeom prst="rect">
            <a:avLst/>
          </a:prstGeom>
          <a:noFill/>
        </p:spPr>
        <p:txBody>
          <a:bodyPr wrap="none" rtlCol="0">
            <a:spAutoFit/>
          </a:bodyPr>
          <a:lstStyle/>
          <a:p>
            <a:r>
              <a:rPr lang="de-DE" sz="1400" dirty="0" smtClean="0"/>
              <a:t>Analog </a:t>
            </a:r>
            <a:r>
              <a:rPr lang="de-DE" sz="1400" dirty="0" err="1" smtClean="0"/>
              <a:t>circuits</a:t>
            </a:r>
            <a:endParaRPr lang="de-DE" sz="1400" dirty="0" smtClean="0"/>
          </a:p>
        </p:txBody>
      </p:sp>
      <p:sp>
        <p:nvSpPr>
          <p:cNvPr id="33" name="Textfeld 32"/>
          <p:cNvSpPr txBox="1"/>
          <p:nvPr/>
        </p:nvSpPr>
        <p:spPr>
          <a:xfrm>
            <a:off x="1366140" y="2434253"/>
            <a:ext cx="723275" cy="307777"/>
          </a:xfrm>
          <a:prstGeom prst="rect">
            <a:avLst/>
          </a:prstGeom>
          <a:noFill/>
        </p:spPr>
        <p:txBody>
          <a:bodyPr wrap="none" rtlCol="0">
            <a:spAutoFit/>
          </a:bodyPr>
          <a:lstStyle/>
          <a:p>
            <a:r>
              <a:rPr lang="de-DE" sz="1400" dirty="0" smtClean="0"/>
              <a:t>NMOS</a:t>
            </a:r>
          </a:p>
        </p:txBody>
      </p:sp>
      <p:sp>
        <p:nvSpPr>
          <p:cNvPr id="34" name="Textfeld 33"/>
          <p:cNvSpPr txBox="1"/>
          <p:nvPr/>
        </p:nvSpPr>
        <p:spPr>
          <a:xfrm>
            <a:off x="602840" y="2131390"/>
            <a:ext cx="1798890" cy="307777"/>
          </a:xfrm>
          <a:prstGeom prst="rect">
            <a:avLst/>
          </a:prstGeom>
          <a:noFill/>
        </p:spPr>
        <p:txBody>
          <a:bodyPr wrap="none" rtlCol="0">
            <a:spAutoFit/>
          </a:bodyPr>
          <a:lstStyle/>
          <a:p>
            <a:r>
              <a:rPr lang="de-DE" sz="1400" dirty="0" err="1" smtClean="0"/>
              <a:t>Active</a:t>
            </a:r>
            <a:r>
              <a:rPr lang="de-DE" sz="1400" dirty="0" smtClean="0"/>
              <a:t> digital </a:t>
            </a:r>
            <a:r>
              <a:rPr lang="de-DE" sz="1400" dirty="0" err="1" smtClean="0"/>
              <a:t>circuits</a:t>
            </a:r>
            <a:endParaRPr lang="de-DE" sz="1400" dirty="0" smtClean="0"/>
          </a:p>
        </p:txBody>
      </p:sp>
      <p:sp>
        <p:nvSpPr>
          <p:cNvPr id="35" name="Rechteck 34"/>
          <p:cNvSpPr/>
          <p:nvPr/>
        </p:nvSpPr>
        <p:spPr>
          <a:xfrm>
            <a:off x="5182640" y="2894690"/>
            <a:ext cx="3282190" cy="137394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36" name="Rechteck 35"/>
          <p:cNvSpPr/>
          <p:nvPr/>
        </p:nvSpPr>
        <p:spPr>
          <a:xfrm>
            <a:off x="7243550" y="2894690"/>
            <a:ext cx="915960" cy="305320"/>
          </a:xfrm>
          <a:prstGeom prst="rect">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37" name="Rechteck 36"/>
          <p:cNvSpPr/>
          <p:nvPr/>
        </p:nvSpPr>
        <p:spPr>
          <a:xfrm flipH="1">
            <a:off x="5640620" y="2894690"/>
            <a:ext cx="534310" cy="305318"/>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38" name="Textfeld 37"/>
          <p:cNvSpPr txBox="1"/>
          <p:nvPr/>
        </p:nvSpPr>
        <p:spPr>
          <a:xfrm>
            <a:off x="5182640" y="3963310"/>
            <a:ext cx="1071127" cy="307777"/>
          </a:xfrm>
          <a:prstGeom prst="rect">
            <a:avLst/>
          </a:prstGeom>
          <a:noFill/>
        </p:spPr>
        <p:txBody>
          <a:bodyPr wrap="none" rtlCol="0">
            <a:spAutoFit/>
          </a:bodyPr>
          <a:lstStyle/>
          <a:p>
            <a:r>
              <a:rPr lang="de-DE" sz="1400" dirty="0" err="1" smtClean="0"/>
              <a:t>Deep</a:t>
            </a:r>
            <a:r>
              <a:rPr lang="de-DE" sz="1400" dirty="0" smtClean="0"/>
              <a:t> </a:t>
            </a:r>
            <a:r>
              <a:rPr lang="de-DE" sz="1400" dirty="0" err="1" smtClean="0"/>
              <a:t>nwell</a:t>
            </a:r>
            <a:endParaRPr lang="de-DE" sz="1400" dirty="0" smtClean="0"/>
          </a:p>
        </p:txBody>
      </p:sp>
      <p:sp>
        <p:nvSpPr>
          <p:cNvPr id="39" name="Rechteck 38"/>
          <p:cNvSpPr/>
          <p:nvPr/>
        </p:nvSpPr>
        <p:spPr>
          <a:xfrm flipH="1">
            <a:off x="6632909" y="2894690"/>
            <a:ext cx="638765" cy="305320"/>
          </a:xfrm>
          <a:prstGeom prst="rect">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40" name="Rechteck 39"/>
          <p:cNvSpPr/>
          <p:nvPr/>
        </p:nvSpPr>
        <p:spPr>
          <a:xfrm>
            <a:off x="6174930" y="2894690"/>
            <a:ext cx="457980" cy="305320"/>
          </a:xfrm>
          <a:prstGeom prst="rect">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42" name="Rechteck 41"/>
          <p:cNvSpPr/>
          <p:nvPr/>
        </p:nvSpPr>
        <p:spPr>
          <a:xfrm>
            <a:off x="5945940" y="3200010"/>
            <a:ext cx="915960" cy="228990"/>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tx1"/>
              </a:solidFill>
            </a:endParaRPr>
          </a:p>
        </p:txBody>
      </p:sp>
      <p:sp>
        <p:nvSpPr>
          <p:cNvPr id="43" name="Textfeld 42"/>
          <p:cNvSpPr txBox="1"/>
          <p:nvPr/>
        </p:nvSpPr>
        <p:spPr>
          <a:xfrm>
            <a:off x="2053110" y="3200010"/>
            <a:ext cx="593432" cy="307777"/>
          </a:xfrm>
          <a:prstGeom prst="rect">
            <a:avLst/>
          </a:prstGeom>
          <a:noFill/>
        </p:spPr>
        <p:txBody>
          <a:bodyPr wrap="none" rtlCol="0">
            <a:spAutoFit/>
          </a:bodyPr>
          <a:lstStyle/>
          <a:p>
            <a:r>
              <a:rPr lang="de-DE" sz="1400" dirty="0" err="1" smtClean="0"/>
              <a:t>pwell</a:t>
            </a:r>
            <a:endParaRPr lang="de-DE" sz="1400" dirty="0" smtClean="0"/>
          </a:p>
        </p:txBody>
      </p:sp>
      <p:sp>
        <p:nvSpPr>
          <p:cNvPr id="44" name="Textfeld 43"/>
          <p:cNvSpPr txBox="1"/>
          <p:nvPr/>
        </p:nvSpPr>
        <p:spPr>
          <a:xfrm>
            <a:off x="7396210" y="2360380"/>
            <a:ext cx="713657" cy="307777"/>
          </a:xfrm>
          <a:prstGeom prst="rect">
            <a:avLst/>
          </a:prstGeom>
          <a:noFill/>
        </p:spPr>
        <p:txBody>
          <a:bodyPr wrap="none" rtlCol="0">
            <a:spAutoFit/>
          </a:bodyPr>
          <a:lstStyle/>
          <a:p>
            <a:r>
              <a:rPr lang="de-DE" sz="1400" dirty="0" smtClean="0"/>
              <a:t>PMOS</a:t>
            </a:r>
          </a:p>
        </p:txBody>
      </p:sp>
      <p:sp>
        <p:nvSpPr>
          <p:cNvPr id="45" name="Textfeld 44"/>
          <p:cNvSpPr txBox="1"/>
          <p:nvPr/>
        </p:nvSpPr>
        <p:spPr>
          <a:xfrm>
            <a:off x="6632910" y="2360380"/>
            <a:ext cx="723275" cy="307777"/>
          </a:xfrm>
          <a:prstGeom prst="rect">
            <a:avLst/>
          </a:prstGeom>
          <a:noFill/>
        </p:spPr>
        <p:txBody>
          <a:bodyPr wrap="none" rtlCol="0">
            <a:spAutoFit/>
          </a:bodyPr>
          <a:lstStyle/>
          <a:p>
            <a:r>
              <a:rPr lang="de-DE" sz="1400" dirty="0" smtClean="0"/>
              <a:t>NMOS</a:t>
            </a:r>
          </a:p>
        </p:txBody>
      </p:sp>
      <p:sp>
        <p:nvSpPr>
          <p:cNvPr id="46" name="Textfeld 45"/>
          <p:cNvSpPr txBox="1"/>
          <p:nvPr/>
        </p:nvSpPr>
        <p:spPr>
          <a:xfrm>
            <a:off x="7243550" y="2055060"/>
            <a:ext cx="1350050" cy="307777"/>
          </a:xfrm>
          <a:prstGeom prst="rect">
            <a:avLst/>
          </a:prstGeom>
          <a:noFill/>
        </p:spPr>
        <p:txBody>
          <a:bodyPr wrap="none" rtlCol="0">
            <a:spAutoFit/>
          </a:bodyPr>
          <a:lstStyle/>
          <a:p>
            <a:r>
              <a:rPr lang="de-DE" sz="1400" dirty="0" smtClean="0"/>
              <a:t>Analog </a:t>
            </a:r>
            <a:r>
              <a:rPr lang="de-DE" sz="1400" dirty="0" err="1" smtClean="0"/>
              <a:t>circuits</a:t>
            </a:r>
            <a:endParaRPr lang="de-DE" sz="1400" dirty="0" smtClean="0"/>
          </a:p>
        </p:txBody>
      </p:sp>
      <p:sp>
        <p:nvSpPr>
          <p:cNvPr id="47" name="Textfeld 46"/>
          <p:cNvSpPr txBox="1"/>
          <p:nvPr/>
        </p:nvSpPr>
        <p:spPr>
          <a:xfrm>
            <a:off x="4648330" y="2131390"/>
            <a:ext cx="1798890" cy="307777"/>
          </a:xfrm>
          <a:prstGeom prst="rect">
            <a:avLst/>
          </a:prstGeom>
          <a:noFill/>
        </p:spPr>
        <p:txBody>
          <a:bodyPr wrap="none" rtlCol="0">
            <a:spAutoFit/>
          </a:bodyPr>
          <a:lstStyle/>
          <a:p>
            <a:r>
              <a:rPr lang="de-DE" sz="1400" dirty="0" err="1" smtClean="0"/>
              <a:t>Active</a:t>
            </a:r>
            <a:r>
              <a:rPr lang="de-DE" sz="1400" dirty="0" smtClean="0"/>
              <a:t> digital </a:t>
            </a:r>
            <a:r>
              <a:rPr lang="de-DE" sz="1400" dirty="0" err="1" smtClean="0"/>
              <a:t>circuits</a:t>
            </a:r>
            <a:endParaRPr lang="de-DE" sz="1400" dirty="0" smtClean="0"/>
          </a:p>
        </p:txBody>
      </p:sp>
    </p:spTree>
    <p:extLst>
      <p:ext uri="{BB962C8B-B14F-4D97-AF65-F5344CB8AC3E}">
        <p14:creationId xmlns:p14="http://schemas.microsoft.com/office/powerpoint/2010/main" val="2763474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Sensor Types</a:t>
            </a:r>
            <a:endParaRPr lang="en-US" dirty="0"/>
          </a:p>
        </p:txBody>
      </p:sp>
      <p:sp>
        <p:nvSpPr>
          <p:cNvPr id="2" name="Inhaltsplatzhalter 1"/>
          <p:cNvSpPr>
            <a:spLocks noGrp="1"/>
          </p:cNvSpPr>
          <p:nvPr>
            <p:ph idx="1"/>
          </p:nvPr>
        </p:nvSpPr>
        <p:spPr>
          <a:xfrm>
            <a:off x="457200" y="692150"/>
            <a:ext cx="8229600" cy="370620"/>
          </a:xfrm>
        </p:spPr>
        <p:txBody>
          <a:bodyPr/>
          <a:lstStyle/>
          <a:p>
            <a:r>
              <a:rPr lang="en-US" noProof="1" smtClean="0"/>
              <a:t>M Matrix</a:t>
            </a:r>
          </a:p>
          <a:p>
            <a:r>
              <a:rPr lang="en-US" noProof="1" smtClean="0"/>
              <a:t>Triggered readout, digital pixels</a:t>
            </a:r>
          </a:p>
          <a:p>
            <a:r>
              <a:rPr lang="en-US" noProof="1" smtClean="0"/>
              <a:t>50um x 60um</a:t>
            </a:r>
            <a:endParaRPr lang="en-US" noProof="1"/>
          </a:p>
        </p:txBody>
      </p:sp>
      <p:sp>
        <p:nvSpPr>
          <p:cNvPr id="4" name="Rechteck 3"/>
          <p:cNvSpPr/>
          <p:nvPr/>
        </p:nvSpPr>
        <p:spPr>
          <a:xfrm>
            <a:off x="90816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3" name="Rechteck 92"/>
          <p:cNvSpPr/>
          <p:nvPr/>
        </p:nvSpPr>
        <p:spPr>
          <a:xfrm>
            <a:off x="113715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4" name="Rechteck 93"/>
          <p:cNvSpPr/>
          <p:nvPr/>
        </p:nvSpPr>
        <p:spPr>
          <a:xfrm>
            <a:off x="136614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5" name="Rechteck 94"/>
          <p:cNvSpPr/>
          <p:nvPr/>
        </p:nvSpPr>
        <p:spPr>
          <a:xfrm>
            <a:off x="159513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6" name="Rechteck 95"/>
          <p:cNvSpPr/>
          <p:nvPr/>
        </p:nvSpPr>
        <p:spPr>
          <a:xfrm>
            <a:off x="182412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7" name="Rechteck 96"/>
          <p:cNvSpPr/>
          <p:nvPr/>
        </p:nvSpPr>
        <p:spPr>
          <a:xfrm>
            <a:off x="205311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8" name="Rechteck 97"/>
          <p:cNvSpPr/>
          <p:nvPr/>
        </p:nvSpPr>
        <p:spPr>
          <a:xfrm>
            <a:off x="228210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9" name="Rechteck 98"/>
          <p:cNvSpPr/>
          <p:nvPr/>
        </p:nvSpPr>
        <p:spPr>
          <a:xfrm>
            <a:off x="251109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0" name="Rechteck 99"/>
          <p:cNvSpPr/>
          <p:nvPr/>
        </p:nvSpPr>
        <p:spPr>
          <a:xfrm>
            <a:off x="90816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1" name="Rechteck 100"/>
          <p:cNvSpPr/>
          <p:nvPr/>
        </p:nvSpPr>
        <p:spPr>
          <a:xfrm>
            <a:off x="113715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2" name="Rechteck 101"/>
          <p:cNvSpPr/>
          <p:nvPr/>
        </p:nvSpPr>
        <p:spPr>
          <a:xfrm>
            <a:off x="136614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3" name="Rechteck 102"/>
          <p:cNvSpPr/>
          <p:nvPr/>
        </p:nvSpPr>
        <p:spPr>
          <a:xfrm>
            <a:off x="159513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4" name="Rechteck 103"/>
          <p:cNvSpPr/>
          <p:nvPr/>
        </p:nvSpPr>
        <p:spPr>
          <a:xfrm>
            <a:off x="182412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5" name="Rechteck 104"/>
          <p:cNvSpPr/>
          <p:nvPr/>
        </p:nvSpPr>
        <p:spPr>
          <a:xfrm>
            <a:off x="205311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6" name="Rechteck 105"/>
          <p:cNvSpPr/>
          <p:nvPr/>
        </p:nvSpPr>
        <p:spPr>
          <a:xfrm>
            <a:off x="228210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7" name="Rechteck 106"/>
          <p:cNvSpPr/>
          <p:nvPr/>
        </p:nvSpPr>
        <p:spPr>
          <a:xfrm>
            <a:off x="251109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8" name="Rechteck 107"/>
          <p:cNvSpPr/>
          <p:nvPr/>
        </p:nvSpPr>
        <p:spPr>
          <a:xfrm>
            <a:off x="90816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9" name="Rechteck 108"/>
          <p:cNvSpPr/>
          <p:nvPr/>
        </p:nvSpPr>
        <p:spPr>
          <a:xfrm>
            <a:off x="113715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Rechteck 109"/>
          <p:cNvSpPr/>
          <p:nvPr/>
        </p:nvSpPr>
        <p:spPr>
          <a:xfrm>
            <a:off x="136614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1" name="Rechteck 110"/>
          <p:cNvSpPr/>
          <p:nvPr/>
        </p:nvSpPr>
        <p:spPr>
          <a:xfrm>
            <a:off x="159513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2" name="Rechteck 111"/>
          <p:cNvSpPr/>
          <p:nvPr/>
        </p:nvSpPr>
        <p:spPr>
          <a:xfrm>
            <a:off x="182412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3" name="Rechteck 112"/>
          <p:cNvSpPr/>
          <p:nvPr/>
        </p:nvSpPr>
        <p:spPr>
          <a:xfrm>
            <a:off x="205311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Rechteck 113"/>
          <p:cNvSpPr/>
          <p:nvPr/>
        </p:nvSpPr>
        <p:spPr>
          <a:xfrm>
            <a:off x="228210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5" name="Rechteck 114"/>
          <p:cNvSpPr/>
          <p:nvPr/>
        </p:nvSpPr>
        <p:spPr>
          <a:xfrm>
            <a:off x="251109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6" name="Rechteck 115"/>
          <p:cNvSpPr/>
          <p:nvPr/>
        </p:nvSpPr>
        <p:spPr>
          <a:xfrm>
            <a:off x="90816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7" name="Rechteck 116"/>
          <p:cNvSpPr/>
          <p:nvPr/>
        </p:nvSpPr>
        <p:spPr>
          <a:xfrm>
            <a:off x="113715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8" name="Rechteck 117"/>
          <p:cNvSpPr/>
          <p:nvPr/>
        </p:nvSpPr>
        <p:spPr>
          <a:xfrm>
            <a:off x="136614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9" name="Rechteck 118"/>
          <p:cNvSpPr/>
          <p:nvPr/>
        </p:nvSpPr>
        <p:spPr>
          <a:xfrm>
            <a:off x="159513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0" name="Rechteck 119"/>
          <p:cNvSpPr/>
          <p:nvPr/>
        </p:nvSpPr>
        <p:spPr>
          <a:xfrm>
            <a:off x="182412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1" name="Rechteck 120"/>
          <p:cNvSpPr/>
          <p:nvPr/>
        </p:nvSpPr>
        <p:spPr>
          <a:xfrm>
            <a:off x="205311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2" name="Rechteck 121"/>
          <p:cNvSpPr/>
          <p:nvPr/>
        </p:nvSpPr>
        <p:spPr>
          <a:xfrm>
            <a:off x="228210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3" name="Rechteck 122"/>
          <p:cNvSpPr/>
          <p:nvPr/>
        </p:nvSpPr>
        <p:spPr>
          <a:xfrm>
            <a:off x="251109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4" name="Rechteck 123"/>
          <p:cNvSpPr/>
          <p:nvPr/>
        </p:nvSpPr>
        <p:spPr>
          <a:xfrm>
            <a:off x="90816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5" name="Rechteck 124"/>
          <p:cNvSpPr/>
          <p:nvPr/>
        </p:nvSpPr>
        <p:spPr>
          <a:xfrm>
            <a:off x="113715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6" name="Rechteck 125"/>
          <p:cNvSpPr/>
          <p:nvPr/>
        </p:nvSpPr>
        <p:spPr>
          <a:xfrm>
            <a:off x="136614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7" name="Rechteck 126"/>
          <p:cNvSpPr/>
          <p:nvPr/>
        </p:nvSpPr>
        <p:spPr>
          <a:xfrm>
            <a:off x="159513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8" name="Rechteck 127"/>
          <p:cNvSpPr/>
          <p:nvPr/>
        </p:nvSpPr>
        <p:spPr>
          <a:xfrm>
            <a:off x="182412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9" name="Rechteck 128"/>
          <p:cNvSpPr/>
          <p:nvPr/>
        </p:nvSpPr>
        <p:spPr>
          <a:xfrm>
            <a:off x="205311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0" name="Rechteck 129"/>
          <p:cNvSpPr/>
          <p:nvPr/>
        </p:nvSpPr>
        <p:spPr>
          <a:xfrm>
            <a:off x="228210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1" name="Rechteck 130"/>
          <p:cNvSpPr/>
          <p:nvPr/>
        </p:nvSpPr>
        <p:spPr>
          <a:xfrm>
            <a:off x="251109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2" name="Rechteck 131"/>
          <p:cNvSpPr/>
          <p:nvPr/>
        </p:nvSpPr>
        <p:spPr>
          <a:xfrm>
            <a:off x="90816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3" name="Rechteck 132"/>
          <p:cNvSpPr/>
          <p:nvPr/>
        </p:nvSpPr>
        <p:spPr>
          <a:xfrm>
            <a:off x="113715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4" name="Rechteck 133"/>
          <p:cNvSpPr/>
          <p:nvPr/>
        </p:nvSpPr>
        <p:spPr>
          <a:xfrm>
            <a:off x="136614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5" name="Rechteck 134"/>
          <p:cNvSpPr/>
          <p:nvPr/>
        </p:nvSpPr>
        <p:spPr>
          <a:xfrm>
            <a:off x="159513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6" name="Rechteck 135"/>
          <p:cNvSpPr/>
          <p:nvPr/>
        </p:nvSpPr>
        <p:spPr>
          <a:xfrm>
            <a:off x="182412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7" name="Rechteck 136"/>
          <p:cNvSpPr/>
          <p:nvPr/>
        </p:nvSpPr>
        <p:spPr>
          <a:xfrm>
            <a:off x="205311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8" name="Rechteck 137"/>
          <p:cNvSpPr/>
          <p:nvPr/>
        </p:nvSpPr>
        <p:spPr>
          <a:xfrm>
            <a:off x="228210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9" name="Rechteck 138"/>
          <p:cNvSpPr/>
          <p:nvPr/>
        </p:nvSpPr>
        <p:spPr>
          <a:xfrm>
            <a:off x="251109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0" name="Rechteck 139"/>
          <p:cNvSpPr/>
          <p:nvPr/>
        </p:nvSpPr>
        <p:spPr>
          <a:xfrm>
            <a:off x="90816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1" name="Rechteck 140"/>
          <p:cNvSpPr/>
          <p:nvPr/>
        </p:nvSpPr>
        <p:spPr>
          <a:xfrm>
            <a:off x="113715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2" name="Rechteck 141"/>
          <p:cNvSpPr/>
          <p:nvPr/>
        </p:nvSpPr>
        <p:spPr>
          <a:xfrm>
            <a:off x="136614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3" name="Rechteck 142"/>
          <p:cNvSpPr/>
          <p:nvPr/>
        </p:nvSpPr>
        <p:spPr>
          <a:xfrm>
            <a:off x="159513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4" name="Rechteck 143"/>
          <p:cNvSpPr/>
          <p:nvPr/>
        </p:nvSpPr>
        <p:spPr>
          <a:xfrm>
            <a:off x="182412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5" name="Rechteck 144"/>
          <p:cNvSpPr/>
          <p:nvPr/>
        </p:nvSpPr>
        <p:spPr>
          <a:xfrm>
            <a:off x="205311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6" name="Rechteck 145"/>
          <p:cNvSpPr/>
          <p:nvPr/>
        </p:nvSpPr>
        <p:spPr>
          <a:xfrm>
            <a:off x="228210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7" name="Rechteck 146"/>
          <p:cNvSpPr/>
          <p:nvPr/>
        </p:nvSpPr>
        <p:spPr>
          <a:xfrm>
            <a:off x="251109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8" name="Rechteck 147"/>
          <p:cNvSpPr/>
          <p:nvPr/>
        </p:nvSpPr>
        <p:spPr>
          <a:xfrm>
            <a:off x="90816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9" name="Rechteck 148"/>
          <p:cNvSpPr/>
          <p:nvPr/>
        </p:nvSpPr>
        <p:spPr>
          <a:xfrm>
            <a:off x="113715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0" name="Rechteck 149"/>
          <p:cNvSpPr/>
          <p:nvPr/>
        </p:nvSpPr>
        <p:spPr>
          <a:xfrm>
            <a:off x="136614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1" name="Rechteck 150"/>
          <p:cNvSpPr/>
          <p:nvPr/>
        </p:nvSpPr>
        <p:spPr>
          <a:xfrm>
            <a:off x="159513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2" name="Rechteck 151"/>
          <p:cNvSpPr/>
          <p:nvPr/>
        </p:nvSpPr>
        <p:spPr>
          <a:xfrm>
            <a:off x="182412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3" name="Rechteck 152"/>
          <p:cNvSpPr/>
          <p:nvPr/>
        </p:nvSpPr>
        <p:spPr>
          <a:xfrm>
            <a:off x="205311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4" name="Rechteck 153"/>
          <p:cNvSpPr/>
          <p:nvPr/>
        </p:nvSpPr>
        <p:spPr>
          <a:xfrm>
            <a:off x="228210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5" name="Rechteck 154"/>
          <p:cNvSpPr/>
          <p:nvPr/>
        </p:nvSpPr>
        <p:spPr>
          <a:xfrm>
            <a:off x="251109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6" name="Gerade Verbindung mit Pfeil 5"/>
          <p:cNvCxnSpPr/>
          <p:nvPr/>
        </p:nvCxnSpPr>
        <p:spPr>
          <a:xfrm>
            <a:off x="3198060" y="25893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Gerade Verbindung mit Pfeil 155"/>
          <p:cNvCxnSpPr/>
          <p:nvPr/>
        </p:nvCxnSpPr>
        <p:spPr>
          <a:xfrm>
            <a:off x="3198060" y="27420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p:nvPr/>
        </p:nvCxnSpPr>
        <p:spPr>
          <a:xfrm>
            <a:off x="3198060" y="28946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Gerade Verbindung mit Pfeil 157"/>
          <p:cNvCxnSpPr/>
          <p:nvPr/>
        </p:nvCxnSpPr>
        <p:spPr>
          <a:xfrm>
            <a:off x="3198060" y="30473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p:nvPr/>
        </p:nvCxnSpPr>
        <p:spPr>
          <a:xfrm>
            <a:off x="3198060" y="32000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Gerade Verbindung mit Pfeil 159"/>
          <p:cNvCxnSpPr/>
          <p:nvPr/>
        </p:nvCxnSpPr>
        <p:spPr>
          <a:xfrm>
            <a:off x="3198060" y="33526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Gerade Verbindung mit Pfeil 160"/>
          <p:cNvCxnSpPr/>
          <p:nvPr/>
        </p:nvCxnSpPr>
        <p:spPr>
          <a:xfrm>
            <a:off x="3198060" y="35053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Gerade Verbindung mit Pfeil 161"/>
          <p:cNvCxnSpPr/>
          <p:nvPr/>
        </p:nvCxnSpPr>
        <p:spPr>
          <a:xfrm>
            <a:off x="3198060" y="36579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Gerade Verbindung mit Pfeil 162"/>
          <p:cNvCxnSpPr/>
          <p:nvPr/>
        </p:nvCxnSpPr>
        <p:spPr>
          <a:xfrm>
            <a:off x="3198060" y="38106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Gerade Verbindung mit Pfeil 163"/>
          <p:cNvCxnSpPr/>
          <p:nvPr/>
        </p:nvCxnSpPr>
        <p:spPr>
          <a:xfrm>
            <a:off x="3198060" y="39633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Gerade Verbindung mit Pfeil 164"/>
          <p:cNvCxnSpPr/>
          <p:nvPr/>
        </p:nvCxnSpPr>
        <p:spPr>
          <a:xfrm>
            <a:off x="3198060" y="41159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Gerade Verbindung mit Pfeil 165"/>
          <p:cNvCxnSpPr/>
          <p:nvPr/>
        </p:nvCxnSpPr>
        <p:spPr>
          <a:xfrm>
            <a:off x="3198060" y="42686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Gerade Verbindung mit Pfeil 166"/>
          <p:cNvCxnSpPr/>
          <p:nvPr/>
        </p:nvCxnSpPr>
        <p:spPr>
          <a:xfrm>
            <a:off x="3198060" y="44212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Gerade Verbindung mit Pfeil 167"/>
          <p:cNvCxnSpPr/>
          <p:nvPr/>
        </p:nvCxnSpPr>
        <p:spPr>
          <a:xfrm>
            <a:off x="3198060" y="45739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Gerade Verbindung mit Pfeil 168"/>
          <p:cNvCxnSpPr/>
          <p:nvPr/>
        </p:nvCxnSpPr>
        <p:spPr>
          <a:xfrm>
            <a:off x="3198060" y="47266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Rechteck 174"/>
          <p:cNvSpPr/>
          <p:nvPr/>
        </p:nvSpPr>
        <p:spPr>
          <a:xfrm>
            <a:off x="5487960" y="2513040"/>
            <a:ext cx="381650" cy="228990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828201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Working Principle</a:t>
            </a:r>
            <a:endParaRPr lang="en-US" dirty="0"/>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3" name="Abgerundetes Rechteck 2"/>
          <p:cNvSpPr/>
          <p:nvPr/>
        </p:nvSpPr>
        <p:spPr>
          <a:xfrm>
            <a:off x="602840" y="3429000"/>
            <a:ext cx="839630" cy="30532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a:t>
            </a:r>
          </a:p>
        </p:txBody>
      </p:sp>
      <p:sp>
        <p:nvSpPr>
          <p:cNvPr id="28" name="Abgerundetes Rechteck 27"/>
          <p:cNvSpPr/>
          <p:nvPr/>
        </p:nvSpPr>
        <p:spPr>
          <a:xfrm>
            <a:off x="1213480" y="2971020"/>
            <a:ext cx="839630" cy="30532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p>
        </p:txBody>
      </p:sp>
      <p:sp>
        <p:nvSpPr>
          <p:cNvPr id="41" name="Abgerundetes Rechteck 40"/>
          <p:cNvSpPr/>
          <p:nvPr/>
        </p:nvSpPr>
        <p:spPr>
          <a:xfrm>
            <a:off x="1824120" y="2589370"/>
            <a:ext cx="839630" cy="30532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a:t>
            </a:r>
          </a:p>
        </p:txBody>
      </p:sp>
      <p:sp>
        <p:nvSpPr>
          <p:cNvPr id="48" name="Abgerundetes Rechteck 47"/>
          <p:cNvSpPr/>
          <p:nvPr/>
        </p:nvSpPr>
        <p:spPr>
          <a:xfrm>
            <a:off x="1824120" y="3429000"/>
            <a:ext cx="839630" cy="30532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a:t>
            </a:r>
          </a:p>
        </p:txBody>
      </p:sp>
      <p:sp>
        <p:nvSpPr>
          <p:cNvPr id="49" name="Abgerundetes Rechteck 48"/>
          <p:cNvSpPr/>
          <p:nvPr/>
        </p:nvSpPr>
        <p:spPr>
          <a:xfrm>
            <a:off x="2434760" y="2971020"/>
            <a:ext cx="839630" cy="30532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
            </a:r>
          </a:p>
        </p:txBody>
      </p:sp>
      <p:sp>
        <p:nvSpPr>
          <p:cNvPr id="50" name="Abgerundetes Rechteck 49"/>
          <p:cNvSpPr/>
          <p:nvPr/>
        </p:nvSpPr>
        <p:spPr>
          <a:xfrm>
            <a:off x="3045400" y="2589370"/>
            <a:ext cx="839630" cy="30532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a:t>
            </a:r>
          </a:p>
        </p:txBody>
      </p:sp>
      <p:cxnSp>
        <p:nvCxnSpPr>
          <p:cNvPr id="5" name="Gerade Verbindung mit Pfeil 4"/>
          <p:cNvCxnSpPr/>
          <p:nvPr/>
        </p:nvCxnSpPr>
        <p:spPr>
          <a:xfrm flipV="1">
            <a:off x="2434760" y="174974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flipV="1">
            <a:off x="3656040" y="174974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V="1">
            <a:off x="3503380" y="174974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flipV="1">
            <a:off x="3350720" y="174974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V="1">
            <a:off x="2434760" y="174974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V="1">
            <a:off x="2282100" y="174974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flipV="1">
            <a:off x="2129440" y="174974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671460" y="1749740"/>
            <a:ext cx="5190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Gleichschenkliges Dreieck 7"/>
          <p:cNvSpPr/>
          <p:nvPr/>
        </p:nvSpPr>
        <p:spPr>
          <a:xfrm>
            <a:off x="1747790" y="5031930"/>
            <a:ext cx="305320" cy="228990"/>
          </a:xfrm>
          <a:prstGeom prst="triangl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10" name="Gerader Verbinder 9"/>
          <p:cNvCxnSpPr/>
          <p:nvPr/>
        </p:nvCxnSpPr>
        <p:spPr>
          <a:xfrm flipH="1">
            <a:off x="1671460" y="5031930"/>
            <a:ext cx="45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a:stCxn id="8" idx="3"/>
          </p:cNvCxnSpPr>
          <p:nvPr/>
        </p:nvCxnSpPr>
        <p:spPr>
          <a:xfrm>
            <a:off x="1900450" y="5260920"/>
            <a:ext cx="0" cy="305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a:off x="1900450" y="4726610"/>
            <a:ext cx="0" cy="305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H="1">
            <a:off x="1900450" y="4726610"/>
            <a:ext cx="9159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Gleichschenkliges Dreieck 14"/>
          <p:cNvSpPr/>
          <p:nvPr/>
        </p:nvSpPr>
        <p:spPr>
          <a:xfrm rot="5400000">
            <a:off x="2816410" y="4421290"/>
            <a:ext cx="610640" cy="610640"/>
          </a:xfrm>
          <a:prstGeom prst="triangl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59" name="Gerader Verbinder 58"/>
          <p:cNvCxnSpPr/>
          <p:nvPr/>
        </p:nvCxnSpPr>
        <p:spPr>
          <a:xfrm flipH="1">
            <a:off x="3427050" y="4726610"/>
            <a:ext cx="915960"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Gleichschenkliges Dreieck 59"/>
          <p:cNvSpPr/>
          <p:nvPr/>
        </p:nvSpPr>
        <p:spPr>
          <a:xfrm rot="5400000">
            <a:off x="4343010" y="4573950"/>
            <a:ext cx="610640" cy="610640"/>
          </a:xfrm>
          <a:prstGeom prst="triangl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61" name="Gerader Verbinder 60"/>
          <p:cNvCxnSpPr/>
          <p:nvPr/>
        </p:nvCxnSpPr>
        <p:spPr>
          <a:xfrm flipH="1">
            <a:off x="4953650" y="4879270"/>
            <a:ext cx="5343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flipH="1">
            <a:off x="3808700" y="5031930"/>
            <a:ext cx="53431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4343010" y="5413580"/>
            <a:ext cx="610640" cy="30532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21" name="Gerade Verbindung mit Pfeil 20"/>
          <p:cNvCxnSpPr>
            <a:stCxn id="19" idx="0"/>
            <a:endCxn id="60" idx="5"/>
          </p:cNvCxnSpPr>
          <p:nvPr/>
        </p:nvCxnSpPr>
        <p:spPr>
          <a:xfrm flipV="1">
            <a:off x="4648330" y="5031930"/>
            <a:ext cx="0" cy="381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5487960" y="4726610"/>
            <a:ext cx="381650" cy="30532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39936" name="Gerader Verbinder 39935"/>
          <p:cNvCxnSpPr/>
          <p:nvPr/>
        </p:nvCxnSpPr>
        <p:spPr>
          <a:xfrm flipH="1">
            <a:off x="5564290" y="1673410"/>
            <a:ext cx="152660" cy="152660"/>
          </a:xfrm>
          <a:prstGeom prst="line">
            <a:avLst/>
          </a:prstGeom>
        </p:spPr>
        <p:style>
          <a:lnRef idx="1">
            <a:schemeClr val="accent1"/>
          </a:lnRef>
          <a:fillRef idx="0">
            <a:schemeClr val="accent1"/>
          </a:fillRef>
          <a:effectRef idx="0">
            <a:schemeClr val="accent1"/>
          </a:effectRef>
          <a:fontRef idx="minor">
            <a:schemeClr val="tx1"/>
          </a:fontRef>
        </p:style>
      </p:cxnSp>
      <p:sp>
        <p:nvSpPr>
          <p:cNvPr id="39937" name="Textfeld 39936"/>
          <p:cNvSpPr txBox="1"/>
          <p:nvPr/>
        </p:nvSpPr>
        <p:spPr>
          <a:xfrm>
            <a:off x="5564290" y="1749740"/>
            <a:ext cx="284052" cy="307777"/>
          </a:xfrm>
          <a:prstGeom prst="rect">
            <a:avLst/>
          </a:prstGeom>
          <a:noFill/>
        </p:spPr>
        <p:txBody>
          <a:bodyPr wrap="none" rtlCol="0">
            <a:spAutoFit/>
          </a:bodyPr>
          <a:lstStyle/>
          <a:p>
            <a:r>
              <a:rPr lang="en-US" sz="1400" dirty="0" smtClean="0"/>
              <a:t>8</a:t>
            </a:r>
          </a:p>
        </p:txBody>
      </p:sp>
      <p:cxnSp>
        <p:nvCxnSpPr>
          <p:cNvPr id="39939" name="Gerader Verbinder 39938"/>
          <p:cNvCxnSpPr/>
          <p:nvPr/>
        </p:nvCxnSpPr>
        <p:spPr>
          <a:xfrm>
            <a:off x="5793280" y="3047350"/>
            <a:ext cx="45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42" name="Gerader Verbinder 39941"/>
          <p:cNvCxnSpPr/>
          <p:nvPr/>
        </p:nvCxnSpPr>
        <p:spPr>
          <a:xfrm flipV="1">
            <a:off x="6251260" y="28946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6251260" y="304735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6327590" y="2894690"/>
            <a:ext cx="45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6327590" y="3200010"/>
            <a:ext cx="45798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944" name="Gruppieren 39943"/>
          <p:cNvGrpSpPr/>
          <p:nvPr/>
        </p:nvGrpSpPr>
        <p:grpSpPr>
          <a:xfrm flipH="1">
            <a:off x="6785570" y="2894690"/>
            <a:ext cx="76330" cy="305320"/>
            <a:chOff x="6861900" y="2894690"/>
            <a:chExt cx="76330" cy="305320"/>
          </a:xfrm>
        </p:grpSpPr>
        <p:cxnSp>
          <p:nvCxnSpPr>
            <p:cNvPr id="75" name="Gerader Verbinder 74"/>
            <p:cNvCxnSpPr/>
            <p:nvPr/>
          </p:nvCxnSpPr>
          <p:spPr>
            <a:xfrm flipV="1">
              <a:off x="6861900" y="28946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6861900" y="3047350"/>
              <a:ext cx="76330" cy="1526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8" name="Gerader Verbinder 77"/>
          <p:cNvCxnSpPr/>
          <p:nvPr/>
        </p:nvCxnSpPr>
        <p:spPr>
          <a:xfrm>
            <a:off x="6861900" y="3047350"/>
            <a:ext cx="839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flipV="1">
            <a:off x="7701530" y="28946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7701530" y="304735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a:off x="7777860" y="2894690"/>
            <a:ext cx="45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7777860" y="3200010"/>
            <a:ext cx="45798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4" name="Gruppieren 83"/>
          <p:cNvGrpSpPr/>
          <p:nvPr/>
        </p:nvGrpSpPr>
        <p:grpSpPr>
          <a:xfrm flipH="1">
            <a:off x="8235840" y="2894690"/>
            <a:ext cx="76330" cy="305320"/>
            <a:chOff x="6861900" y="2894690"/>
            <a:chExt cx="76330" cy="305320"/>
          </a:xfrm>
        </p:grpSpPr>
        <p:cxnSp>
          <p:nvCxnSpPr>
            <p:cNvPr id="85" name="Gerader Verbinder 84"/>
            <p:cNvCxnSpPr/>
            <p:nvPr/>
          </p:nvCxnSpPr>
          <p:spPr>
            <a:xfrm flipV="1">
              <a:off x="6861900" y="28946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6861900" y="3047350"/>
              <a:ext cx="76330" cy="1526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7" name="Gerader Verbinder 86"/>
          <p:cNvCxnSpPr/>
          <p:nvPr/>
        </p:nvCxnSpPr>
        <p:spPr>
          <a:xfrm>
            <a:off x="8304370" y="3047350"/>
            <a:ext cx="54211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feld 88"/>
          <p:cNvSpPr txBox="1"/>
          <p:nvPr/>
        </p:nvSpPr>
        <p:spPr>
          <a:xfrm>
            <a:off x="6403920" y="2513040"/>
            <a:ext cx="304892" cy="307777"/>
          </a:xfrm>
          <a:prstGeom prst="rect">
            <a:avLst/>
          </a:prstGeom>
          <a:noFill/>
        </p:spPr>
        <p:txBody>
          <a:bodyPr wrap="none" rtlCol="0">
            <a:spAutoFit/>
          </a:bodyPr>
          <a:lstStyle/>
          <a:p>
            <a:r>
              <a:rPr lang="en-US" sz="1400" dirty="0" smtClean="0"/>
              <a:t>A</a:t>
            </a:r>
          </a:p>
        </p:txBody>
      </p:sp>
      <p:sp>
        <p:nvSpPr>
          <p:cNvPr id="90" name="Textfeld 89"/>
          <p:cNvSpPr txBox="1"/>
          <p:nvPr/>
        </p:nvSpPr>
        <p:spPr>
          <a:xfrm>
            <a:off x="7854190" y="2513040"/>
            <a:ext cx="538930" cy="307777"/>
          </a:xfrm>
          <a:prstGeom prst="rect">
            <a:avLst/>
          </a:prstGeom>
          <a:noFill/>
        </p:spPr>
        <p:txBody>
          <a:bodyPr wrap="none" rtlCol="0">
            <a:spAutoFit/>
          </a:bodyPr>
          <a:lstStyle/>
          <a:p>
            <a:r>
              <a:rPr lang="en-US" sz="1400" dirty="0" smtClean="0"/>
              <a:t>C+E</a:t>
            </a:r>
          </a:p>
        </p:txBody>
      </p:sp>
      <p:cxnSp>
        <p:nvCxnSpPr>
          <p:cNvPr id="39948" name="Gerader Verbinder 39947"/>
          <p:cNvCxnSpPr/>
          <p:nvPr/>
        </p:nvCxnSpPr>
        <p:spPr>
          <a:xfrm>
            <a:off x="594594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609860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625126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640392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655658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670924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686190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701456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716722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731988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a:off x="747254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a:off x="762520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777786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793052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a:xfrm>
            <a:off x="8083180" y="33526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a:xfrm>
            <a:off x="8235840" y="3352670"/>
            <a:ext cx="0" cy="38165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feld 107"/>
          <p:cNvSpPr txBox="1"/>
          <p:nvPr/>
        </p:nvSpPr>
        <p:spPr>
          <a:xfrm>
            <a:off x="5335300" y="3657990"/>
            <a:ext cx="572593" cy="307777"/>
          </a:xfrm>
          <a:prstGeom prst="rect">
            <a:avLst/>
          </a:prstGeom>
          <a:noFill/>
        </p:spPr>
        <p:txBody>
          <a:bodyPr wrap="none" rtlCol="0">
            <a:spAutoFit/>
          </a:bodyPr>
          <a:lstStyle/>
          <a:p>
            <a:r>
              <a:rPr lang="en-US" sz="1400" dirty="0" smtClean="0"/>
              <a:t>25ns</a:t>
            </a:r>
          </a:p>
        </p:txBody>
      </p:sp>
    </p:spTree>
    <p:extLst>
      <p:ext uri="{BB962C8B-B14F-4D97-AF65-F5344CB8AC3E}">
        <p14:creationId xmlns:p14="http://schemas.microsoft.com/office/powerpoint/2010/main" val="348119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ivan\Desktop\atlas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990" y="1902400"/>
            <a:ext cx="3358520" cy="2518890"/>
          </a:xfrm>
          <a:prstGeom prst="rect">
            <a:avLst/>
          </a:prstGeom>
          <a:noFill/>
          <a:extLst>
            <a:ext uri="{909E8E84-426E-40DD-AFC4-6F175D3DCCD1}">
              <a14:hiddenFill xmlns:a14="http://schemas.microsoft.com/office/drawing/2010/main">
                <a:solidFill>
                  <a:srgbClr val="FFFFFF"/>
                </a:solidFill>
              </a14:hiddenFill>
            </a:ext>
          </a:extLst>
        </p:spPr>
      </p:pic>
      <p:sp>
        <p:nvSpPr>
          <p:cNvPr id="39941" name="Rectangle 3"/>
          <p:cNvSpPr>
            <a:spLocks noGrp="1" noChangeArrowheads="1"/>
          </p:cNvSpPr>
          <p:nvPr>
            <p:ph type="title"/>
          </p:nvPr>
        </p:nvSpPr>
        <p:spPr/>
        <p:txBody>
          <a:bodyPr/>
          <a:lstStyle/>
          <a:p>
            <a:r>
              <a:rPr lang="en-US" dirty="0" smtClean="0"/>
              <a:t>HVCMOS</a:t>
            </a:r>
          </a:p>
        </p:txBody>
      </p:sp>
      <p:sp>
        <p:nvSpPr>
          <p:cNvPr id="129" name="Rectangle 4"/>
          <p:cNvSpPr txBox="1">
            <a:spLocks noChangeArrowheads="1"/>
          </p:cNvSpPr>
          <p:nvPr/>
        </p:nvSpPr>
        <p:spPr>
          <a:xfrm>
            <a:off x="457200" y="692150"/>
            <a:ext cx="8153400" cy="105759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dirty="0" smtClean="0"/>
              <a:t>…</a:t>
            </a:r>
          </a:p>
        </p:txBody>
      </p:sp>
      <p:pic>
        <p:nvPicPr>
          <p:cNvPr id="4" name="Picture 5" descr="SDA65"/>
          <p:cNvPicPr>
            <a:picLocks noChangeAspect="1" noChangeArrowheads="1"/>
          </p:cNvPicPr>
          <p:nvPr/>
        </p:nvPicPr>
        <p:blipFill>
          <a:blip r:embed="rId3"/>
          <a:srcRect/>
          <a:stretch>
            <a:fillRect/>
          </a:stretch>
        </p:blipFill>
        <p:spPr bwMode="auto">
          <a:xfrm>
            <a:off x="7472540" y="1215430"/>
            <a:ext cx="1526600" cy="1144951"/>
          </a:xfrm>
          <a:prstGeom prst="rect">
            <a:avLst/>
          </a:prstGeom>
          <a:noFill/>
          <a:ln w="9525">
            <a:noFill/>
            <a:miter lim="800000"/>
            <a:headEnd/>
            <a:tailEnd/>
          </a:ln>
        </p:spPr>
      </p:pic>
      <p:pic>
        <p:nvPicPr>
          <p:cNvPr id="2051" name="Picture 3" descr="C:\Users\ivan\Desktop\693px-Mupix_kapton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850" y="4879270"/>
            <a:ext cx="1934808" cy="1675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7420" y="2781898"/>
            <a:ext cx="1984580" cy="177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760" y="4650280"/>
            <a:ext cx="2899760" cy="19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www.psi.ch/mu3e/IntroductionEN/Detect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510" y="2971020"/>
            <a:ext cx="1755590" cy="1241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ivan\Desktop\DSC_079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7960" y="4421290"/>
            <a:ext cx="3218002" cy="21313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26510" y="2665700"/>
            <a:ext cx="1297610" cy="215444"/>
          </a:xfrm>
          <a:prstGeom prst="rect">
            <a:avLst/>
          </a:prstGeom>
          <a:noFill/>
        </p:spPr>
        <p:txBody>
          <a:bodyPr wrap="square" rtlCol="0">
            <a:spAutoFit/>
          </a:bodyPr>
          <a:lstStyle/>
          <a:p>
            <a:r>
              <a:rPr lang="en-US" sz="800" dirty="0" smtClean="0"/>
              <a:t>Mu3e detector at PSI</a:t>
            </a:r>
            <a:endParaRPr lang="de-DE" sz="800" dirty="0" err="1" smtClean="0"/>
          </a:p>
        </p:txBody>
      </p:sp>
      <p:sp>
        <p:nvSpPr>
          <p:cNvPr id="13" name="Textfeld 12"/>
          <p:cNvSpPr txBox="1"/>
          <p:nvPr/>
        </p:nvSpPr>
        <p:spPr>
          <a:xfrm>
            <a:off x="2740080" y="2513040"/>
            <a:ext cx="1297610" cy="215444"/>
          </a:xfrm>
          <a:prstGeom prst="rect">
            <a:avLst/>
          </a:prstGeom>
          <a:noFill/>
        </p:spPr>
        <p:txBody>
          <a:bodyPr wrap="square" rtlCol="0">
            <a:spAutoFit/>
          </a:bodyPr>
          <a:lstStyle/>
          <a:p>
            <a:r>
              <a:rPr lang="en-US" sz="800" dirty="0" smtClean="0"/>
              <a:t>CLIC</a:t>
            </a:r>
            <a:endParaRPr lang="de-DE" sz="800" dirty="0" err="1" smtClean="0"/>
          </a:p>
        </p:txBody>
      </p:sp>
      <p:sp>
        <p:nvSpPr>
          <p:cNvPr id="14" name="Textfeld 13"/>
          <p:cNvSpPr txBox="1"/>
          <p:nvPr/>
        </p:nvSpPr>
        <p:spPr>
          <a:xfrm>
            <a:off x="6098600" y="2131390"/>
            <a:ext cx="1297610" cy="215444"/>
          </a:xfrm>
          <a:prstGeom prst="rect">
            <a:avLst/>
          </a:prstGeom>
          <a:noFill/>
        </p:spPr>
        <p:txBody>
          <a:bodyPr wrap="square" rtlCol="0">
            <a:spAutoFit/>
          </a:bodyPr>
          <a:lstStyle/>
          <a:p>
            <a:r>
              <a:rPr lang="en-US" sz="800" dirty="0" smtClean="0"/>
              <a:t>ATLAS detector</a:t>
            </a:r>
            <a:endParaRPr lang="de-DE" sz="800" dirty="0" err="1" smtClean="0"/>
          </a:p>
        </p:txBody>
      </p:sp>
      <p:sp>
        <p:nvSpPr>
          <p:cNvPr id="15" name="Textfeld 14"/>
          <p:cNvSpPr txBox="1"/>
          <p:nvPr/>
        </p:nvSpPr>
        <p:spPr>
          <a:xfrm>
            <a:off x="373850" y="4650280"/>
            <a:ext cx="1297610" cy="215444"/>
          </a:xfrm>
          <a:prstGeom prst="rect">
            <a:avLst/>
          </a:prstGeom>
          <a:noFill/>
        </p:spPr>
        <p:txBody>
          <a:bodyPr wrap="square" rtlCol="0">
            <a:spAutoFit/>
          </a:bodyPr>
          <a:lstStyle/>
          <a:p>
            <a:r>
              <a:rPr lang="en-US" sz="800" dirty="0" smtClean="0"/>
              <a:t>Mu3e-pixel prototype</a:t>
            </a:r>
            <a:endParaRPr lang="de-DE" sz="800" dirty="0" err="1" smtClean="0"/>
          </a:p>
        </p:txBody>
      </p:sp>
      <p:sp>
        <p:nvSpPr>
          <p:cNvPr id="16" name="Textfeld 15"/>
          <p:cNvSpPr txBox="1"/>
          <p:nvPr/>
        </p:nvSpPr>
        <p:spPr>
          <a:xfrm>
            <a:off x="3961360" y="4497620"/>
            <a:ext cx="1297610" cy="215444"/>
          </a:xfrm>
          <a:prstGeom prst="rect">
            <a:avLst/>
          </a:prstGeom>
          <a:noFill/>
        </p:spPr>
        <p:txBody>
          <a:bodyPr wrap="square" rtlCol="0">
            <a:spAutoFit/>
          </a:bodyPr>
          <a:lstStyle/>
          <a:p>
            <a:r>
              <a:rPr lang="en-US" sz="800" dirty="0" smtClean="0"/>
              <a:t>CLICPIX CCPD</a:t>
            </a:r>
            <a:endParaRPr lang="de-DE" sz="800" dirty="0" err="1" smtClean="0"/>
          </a:p>
        </p:txBody>
      </p:sp>
      <p:sp>
        <p:nvSpPr>
          <p:cNvPr id="17" name="Textfeld 16"/>
          <p:cNvSpPr txBox="1"/>
          <p:nvPr/>
        </p:nvSpPr>
        <p:spPr>
          <a:xfrm>
            <a:off x="6098600" y="4192300"/>
            <a:ext cx="2213570" cy="215444"/>
          </a:xfrm>
          <a:prstGeom prst="rect">
            <a:avLst/>
          </a:prstGeom>
          <a:noFill/>
        </p:spPr>
        <p:txBody>
          <a:bodyPr wrap="square" rtlCol="0">
            <a:spAutoFit/>
          </a:bodyPr>
          <a:lstStyle/>
          <a:p>
            <a:r>
              <a:rPr lang="en-US" sz="800" dirty="0" smtClean="0"/>
              <a:t>ATLAS pixel HVCMOS prototype</a:t>
            </a:r>
            <a:endParaRPr lang="de-DE" sz="800" dirty="0" err="1" smtClean="0"/>
          </a:p>
        </p:txBody>
      </p:sp>
    </p:spTree>
    <p:extLst>
      <p:ext uri="{BB962C8B-B14F-4D97-AF65-F5344CB8AC3E}">
        <p14:creationId xmlns:p14="http://schemas.microsoft.com/office/powerpoint/2010/main" val="247967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cxnSp>
        <p:nvCxnSpPr>
          <p:cNvPr id="7" name="Gerade Verbindung mit Pfeil 6"/>
          <p:cNvCxnSpPr/>
          <p:nvPr/>
        </p:nvCxnSpPr>
        <p:spPr>
          <a:xfrm>
            <a:off x="297520" y="1749740"/>
            <a:ext cx="17555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936" name="Gerader Verbinder 39935"/>
          <p:cNvCxnSpPr/>
          <p:nvPr/>
        </p:nvCxnSpPr>
        <p:spPr>
          <a:xfrm flipH="1">
            <a:off x="1213480" y="1673410"/>
            <a:ext cx="152660" cy="152660"/>
          </a:xfrm>
          <a:prstGeom prst="line">
            <a:avLst/>
          </a:prstGeom>
        </p:spPr>
        <p:style>
          <a:lnRef idx="1">
            <a:schemeClr val="accent1"/>
          </a:lnRef>
          <a:fillRef idx="0">
            <a:schemeClr val="accent1"/>
          </a:fillRef>
          <a:effectRef idx="0">
            <a:schemeClr val="accent1"/>
          </a:effectRef>
          <a:fontRef idx="minor">
            <a:schemeClr val="tx1"/>
          </a:fontRef>
        </p:style>
      </p:cxnSp>
      <p:sp>
        <p:nvSpPr>
          <p:cNvPr id="39937" name="Textfeld 39936"/>
          <p:cNvSpPr txBox="1"/>
          <p:nvPr/>
        </p:nvSpPr>
        <p:spPr>
          <a:xfrm>
            <a:off x="1213480" y="1749740"/>
            <a:ext cx="284052" cy="307777"/>
          </a:xfrm>
          <a:prstGeom prst="rect">
            <a:avLst/>
          </a:prstGeom>
          <a:noFill/>
        </p:spPr>
        <p:txBody>
          <a:bodyPr wrap="none" rtlCol="0">
            <a:spAutoFit/>
          </a:bodyPr>
          <a:lstStyle/>
          <a:p>
            <a:r>
              <a:rPr lang="en-US" sz="1400" dirty="0" smtClean="0"/>
              <a:t>8</a:t>
            </a:r>
          </a:p>
        </p:txBody>
      </p:sp>
      <p:cxnSp>
        <p:nvCxnSpPr>
          <p:cNvPr id="39939" name="Gerader Verbinder 39938"/>
          <p:cNvCxnSpPr/>
          <p:nvPr/>
        </p:nvCxnSpPr>
        <p:spPr>
          <a:xfrm>
            <a:off x="5793280" y="1368090"/>
            <a:ext cx="45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42" name="Gerader Verbinder 39941"/>
          <p:cNvCxnSpPr/>
          <p:nvPr/>
        </p:nvCxnSpPr>
        <p:spPr>
          <a:xfrm flipV="1">
            <a:off x="6251260" y="121543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6251260" y="13680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6327590" y="1215430"/>
            <a:ext cx="45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6327590" y="1520750"/>
            <a:ext cx="45798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944" name="Gruppieren 39943"/>
          <p:cNvGrpSpPr/>
          <p:nvPr/>
        </p:nvGrpSpPr>
        <p:grpSpPr>
          <a:xfrm flipH="1">
            <a:off x="6785570" y="1215430"/>
            <a:ext cx="76330" cy="305320"/>
            <a:chOff x="6861900" y="2894690"/>
            <a:chExt cx="76330" cy="305320"/>
          </a:xfrm>
        </p:grpSpPr>
        <p:cxnSp>
          <p:nvCxnSpPr>
            <p:cNvPr id="75" name="Gerader Verbinder 74"/>
            <p:cNvCxnSpPr/>
            <p:nvPr/>
          </p:nvCxnSpPr>
          <p:spPr>
            <a:xfrm flipV="1">
              <a:off x="6861900" y="28946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6861900" y="3047350"/>
              <a:ext cx="76330" cy="1526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8" name="Gerader Verbinder 77"/>
          <p:cNvCxnSpPr/>
          <p:nvPr/>
        </p:nvCxnSpPr>
        <p:spPr>
          <a:xfrm>
            <a:off x="6861900" y="1368090"/>
            <a:ext cx="839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flipV="1">
            <a:off x="7701530" y="121543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7701530" y="13680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a:off x="7777860" y="1215430"/>
            <a:ext cx="45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7777860" y="1520750"/>
            <a:ext cx="45798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4" name="Gruppieren 83"/>
          <p:cNvGrpSpPr/>
          <p:nvPr/>
        </p:nvGrpSpPr>
        <p:grpSpPr>
          <a:xfrm flipH="1">
            <a:off x="8235840" y="1215430"/>
            <a:ext cx="76330" cy="305320"/>
            <a:chOff x="6861900" y="2894690"/>
            <a:chExt cx="76330" cy="305320"/>
          </a:xfrm>
        </p:grpSpPr>
        <p:cxnSp>
          <p:nvCxnSpPr>
            <p:cNvPr id="85" name="Gerader Verbinder 84"/>
            <p:cNvCxnSpPr/>
            <p:nvPr/>
          </p:nvCxnSpPr>
          <p:spPr>
            <a:xfrm flipV="1">
              <a:off x="6861900" y="2894690"/>
              <a:ext cx="76330" cy="15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6861900" y="3047350"/>
              <a:ext cx="76330" cy="1526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7" name="Gerader Verbinder 86"/>
          <p:cNvCxnSpPr/>
          <p:nvPr/>
        </p:nvCxnSpPr>
        <p:spPr>
          <a:xfrm>
            <a:off x="8304370" y="1368090"/>
            <a:ext cx="54211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feld 88"/>
          <p:cNvSpPr txBox="1"/>
          <p:nvPr/>
        </p:nvSpPr>
        <p:spPr>
          <a:xfrm>
            <a:off x="6403920" y="833780"/>
            <a:ext cx="304892" cy="307777"/>
          </a:xfrm>
          <a:prstGeom prst="rect">
            <a:avLst/>
          </a:prstGeom>
          <a:noFill/>
        </p:spPr>
        <p:txBody>
          <a:bodyPr wrap="none" rtlCol="0">
            <a:spAutoFit/>
          </a:bodyPr>
          <a:lstStyle/>
          <a:p>
            <a:r>
              <a:rPr lang="en-US" sz="1400" dirty="0" smtClean="0"/>
              <a:t>A</a:t>
            </a:r>
          </a:p>
        </p:txBody>
      </p:sp>
      <p:sp>
        <p:nvSpPr>
          <p:cNvPr id="90" name="Textfeld 89"/>
          <p:cNvSpPr txBox="1"/>
          <p:nvPr/>
        </p:nvSpPr>
        <p:spPr>
          <a:xfrm>
            <a:off x="7854190" y="833780"/>
            <a:ext cx="538930" cy="307777"/>
          </a:xfrm>
          <a:prstGeom prst="rect">
            <a:avLst/>
          </a:prstGeom>
          <a:noFill/>
        </p:spPr>
        <p:txBody>
          <a:bodyPr wrap="none" rtlCol="0">
            <a:spAutoFit/>
          </a:bodyPr>
          <a:lstStyle/>
          <a:p>
            <a:r>
              <a:rPr lang="en-US" sz="1400" dirty="0" smtClean="0"/>
              <a:t>C+E</a:t>
            </a:r>
          </a:p>
        </p:txBody>
      </p:sp>
      <p:cxnSp>
        <p:nvCxnSpPr>
          <p:cNvPr id="39948" name="Gerader Verbinder 39947"/>
          <p:cNvCxnSpPr/>
          <p:nvPr/>
        </p:nvCxnSpPr>
        <p:spPr>
          <a:xfrm>
            <a:off x="594594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609860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625126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640392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655658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670924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686190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701456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716722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731988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a:off x="747254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a:off x="762520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777786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793052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a:xfrm>
            <a:off x="8083180" y="16734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a:xfrm>
            <a:off x="8235840" y="1673410"/>
            <a:ext cx="0" cy="38165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feld 107"/>
          <p:cNvSpPr txBox="1"/>
          <p:nvPr/>
        </p:nvSpPr>
        <p:spPr>
          <a:xfrm>
            <a:off x="5335300" y="1978730"/>
            <a:ext cx="572593" cy="307777"/>
          </a:xfrm>
          <a:prstGeom prst="rect">
            <a:avLst/>
          </a:prstGeom>
          <a:noFill/>
        </p:spPr>
        <p:txBody>
          <a:bodyPr wrap="none" rtlCol="0">
            <a:spAutoFit/>
          </a:bodyPr>
          <a:lstStyle/>
          <a:p>
            <a:r>
              <a:rPr lang="en-US" sz="1400" dirty="0" smtClean="0"/>
              <a:t>25ns</a:t>
            </a:r>
          </a:p>
        </p:txBody>
      </p:sp>
      <p:sp>
        <p:nvSpPr>
          <p:cNvPr id="9" name="Abgerundetes Rechteck 8"/>
          <p:cNvSpPr/>
          <p:nvPr/>
        </p:nvSpPr>
        <p:spPr>
          <a:xfrm>
            <a:off x="2129440" y="25130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 name="Textfeld 10"/>
          <p:cNvSpPr txBox="1"/>
          <p:nvPr/>
        </p:nvSpPr>
        <p:spPr>
          <a:xfrm>
            <a:off x="6022270" y="2055060"/>
            <a:ext cx="284052" cy="307777"/>
          </a:xfrm>
          <a:prstGeom prst="rect">
            <a:avLst/>
          </a:prstGeom>
          <a:noFill/>
        </p:spPr>
        <p:txBody>
          <a:bodyPr wrap="none" rtlCol="0">
            <a:spAutoFit/>
          </a:bodyPr>
          <a:lstStyle/>
          <a:p>
            <a:r>
              <a:rPr lang="en-US" sz="1400" dirty="0" smtClean="0"/>
              <a:t>1</a:t>
            </a:r>
          </a:p>
        </p:txBody>
      </p:sp>
      <p:sp>
        <p:nvSpPr>
          <p:cNvPr id="77" name="Textfeld 76"/>
          <p:cNvSpPr txBox="1"/>
          <p:nvPr/>
        </p:nvSpPr>
        <p:spPr>
          <a:xfrm>
            <a:off x="6174930" y="2055060"/>
            <a:ext cx="284052" cy="307777"/>
          </a:xfrm>
          <a:prstGeom prst="rect">
            <a:avLst/>
          </a:prstGeom>
          <a:noFill/>
        </p:spPr>
        <p:txBody>
          <a:bodyPr wrap="none" rtlCol="0">
            <a:spAutoFit/>
          </a:bodyPr>
          <a:lstStyle/>
          <a:p>
            <a:r>
              <a:rPr lang="en-US" sz="1400" dirty="0" smtClean="0"/>
              <a:t>2</a:t>
            </a:r>
          </a:p>
        </p:txBody>
      </p:sp>
      <p:sp>
        <p:nvSpPr>
          <p:cNvPr id="79" name="Textfeld 78"/>
          <p:cNvSpPr txBox="1"/>
          <p:nvPr/>
        </p:nvSpPr>
        <p:spPr>
          <a:xfrm>
            <a:off x="6327590" y="2055060"/>
            <a:ext cx="284052" cy="307777"/>
          </a:xfrm>
          <a:prstGeom prst="rect">
            <a:avLst/>
          </a:prstGeom>
          <a:noFill/>
        </p:spPr>
        <p:txBody>
          <a:bodyPr wrap="none" rtlCol="0">
            <a:spAutoFit/>
          </a:bodyPr>
          <a:lstStyle/>
          <a:p>
            <a:r>
              <a:rPr lang="en-US" sz="1400" dirty="0" smtClean="0"/>
              <a:t>3</a:t>
            </a:r>
          </a:p>
        </p:txBody>
      </p:sp>
      <p:sp>
        <p:nvSpPr>
          <p:cNvPr id="88" name="Abgerundetes Rechteck 87"/>
          <p:cNvSpPr/>
          <p:nvPr/>
        </p:nvSpPr>
        <p:spPr>
          <a:xfrm>
            <a:off x="2282100" y="25893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91" name="Abgerundetes Rechteck 90"/>
          <p:cNvSpPr/>
          <p:nvPr/>
        </p:nvSpPr>
        <p:spPr>
          <a:xfrm>
            <a:off x="289274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92" name="Abgerundetes Rechteck 91"/>
          <p:cNvSpPr/>
          <p:nvPr/>
        </p:nvSpPr>
        <p:spPr>
          <a:xfrm>
            <a:off x="357971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Flag</a:t>
            </a:r>
          </a:p>
        </p:txBody>
      </p:sp>
      <p:sp>
        <p:nvSpPr>
          <p:cNvPr id="109" name="Abgerundetes Rechteck 108"/>
          <p:cNvSpPr/>
          <p:nvPr/>
        </p:nvSpPr>
        <p:spPr>
          <a:xfrm>
            <a:off x="2129440" y="32763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Abgerundetes Rechteck 109"/>
          <p:cNvSpPr/>
          <p:nvPr/>
        </p:nvSpPr>
        <p:spPr>
          <a:xfrm>
            <a:off x="2282100" y="33526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11" name="Abgerundetes Rechteck 110"/>
          <p:cNvSpPr/>
          <p:nvPr/>
        </p:nvSpPr>
        <p:spPr>
          <a:xfrm>
            <a:off x="289274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12" name="Abgerundetes Rechteck 111"/>
          <p:cNvSpPr/>
          <p:nvPr/>
        </p:nvSpPr>
        <p:spPr>
          <a:xfrm>
            <a:off x="357971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Flag</a:t>
            </a:r>
          </a:p>
        </p:txBody>
      </p:sp>
      <p:sp>
        <p:nvSpPr>
          <p:cNvPr id="113" name="Abgerundetes Rechteck 112"/>
          <p:cNvSpPr/>
          <p:nvPr/>
        </p:nvSpPr>
        <p:spPr>
          <a:xfrm>
            <a:off x="2129440" y="40396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Abgerundetes Rechteck 113"/>
          <p:cNvSpPr/>
          <p:nvPr/>
        </p:nvSpPr>
        <p:spPr>
          <a:xfrm>
            <a:off x="2282100" y="41159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15" name="Abgerundetes Rechteck 114"/>
          <p:cNvSpPr/>
          <p:nvPr/>
        </p:nvSpPr>
        <p:spPr>
          <a:xfrm>
            <a:off x="289274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16" name="Abgerundetes Rechteck 115"/>
          <p:cNvSpPr/>
          <p:nvPr/>
        </p:nvSpPr>
        <p:spPr>
          <a:xfrm>
            <a:off x="357971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Flag</a:t>
            </a:r>
          </a:p>
        </p:txBody>
      </p:sp>
      <p:cxnSp>
        <p:nvCxnSpPr>
          <p:cNvPr id="14" name="Gerader Verbinder 13"/>
          <p:cNvCxnSpPr/>
          <p:nvPr/>
        </p:nvCxnSpPr>
        <p:spPr>
          <a:xfrm>
            <a:off x="5869610" y="274203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r Verbinder 116"/>
          <p:cNvCxnSpPr/>
          <p:nvPr/>
        </p:nvCxnSpPr>
        <p:spPr>
          <a:xfrm>
            <a:off x="6251260" y="251304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a:off x="6251260" y="251304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a:off x="6403920" y="251304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Gerader Verbinder 119"/>
          <p:cNvCxnSpPr/>
          <p:nvPr/>
        </p:nvCxnSpPr>
        <p:spPr>
          <a:xfrm>
            <a:off x="6403920" y="274203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r Verbinder 120"/>
          <p:cNvCxnSpPr/>
          <p:nvPr/>
        </p:nvCxnSpPr>
        <p:spPr>
          <a:xfrm>
            <a:off x="7396210" y="274203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a:xfrm>
            <a:off x="7777860" y="251304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a:xfrm>
            <a:off x="7777860" y="251304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Gerader Verbinder 123"/>
          <p:cNvCxnSpPr/>
          <p:nvPr/>
        </p:nvCxnSpPr>
        <p:spPr>
          <a:xfrm>
            <a:off x="7930520" y="251304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Gerader Verbinder 124"/>
          <p:cNvCxnSpPr/>
          <p:nvPr/>
        </p:nvCxnSpPr>
        <p:spPr>
          <a:xfrm>
            <a:off x="7930520" y="274203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feld 125"/>
          <p:cNvSpPr txBox="1"/>
          <p:nvPr/>
        </p:nvSpPr>
        <p:spPr>
          <a:xfrm>
            <a:off x="7625200" y="2055060"/>
            <a:ext cx="383438" cy="307777"/>
          </a:xfrm>
          <a:prstGeom prst="rect">
            <a:avLst/>
          </a:prstGeom>
          <a:noFill/>
        </p:spPr>
        <p:txBody>
          <a:bodyPr wrap="none" rtlCol="0">
            <a:spAutoFit/>
          </a:bodyPr>
          <a:lstStyle/>
          <a:p>
            <a:r>
              <a:rPr lang="en-US" sz="1400" dirty="0" smtClean="0"/>
              <a:t>12</a:t>
            </a:r>
          </a:p>
        </p:txBody>
      </p:sp>
    </p:spTree>
    <p:extLst>
      <p:ext uri="{BB962C8B-B14F-4D97-AF65-F5344CB8AC3E}">
        <p14:creationId xmlns:p14="http://schemas.microsoft.com/office/powerpoint/2010/main" val="4212486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9" name="Abgerundetes Rechteck 8"/>
          <p:cNvSpPr/>
          <p:nvPr/>
        </p:nvSpPr>
        <p:spPr>
          <a:xfrm>
            <a:off x="2129440" y="25130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8" name="Abgerundetes Rechteck 87"/>
          <p:cNvSpPr/>
          <p:nvPr/>
        </p:nvSpPr>
        <p:spPr>
          <a:xfrm>
            <a:off x="2282100" y="25893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a:t>
            </a:r>
          </a:p>
        </p:txBody>
      </p:sp>
      <p:sp>
        <p:nvSpPr>
          <p:cNvPr id="91" name="Abgerundetes Rechteck 90"/>
          <p:cNvSpPr/>
          <p:nvPr/>
        </p:nvSpPr>
        <p:spPr>
          <a:xfrm>
            <a:off x="289274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a:t>
            </a:r>
          </a:p>
        </p:txBody>
      </p:sp>
      <p:sp>
        <p:nvSpPr>
          <p:cNvPr id="92" name="Abgerundetes Rechteck 91"/>
          <p:cNvSpPr/>
          <p:nvPr/>
        </p:nvSpPr>
        <p:spPr>
          <a:xfrm>
            <a:off x="357971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Hit</a:t>
            </a:r>
          </a:p>
        </p:txBody>
      </p:sp>
      <p:sp>
        <p:nvSpPr>
          <p:cNvPr id="109" name="Abgerundetes Rechteck 108"/>
          <p:cNvSpPr/>
          <p:nvPr/>
        </p:nvSpPr>
        <p:spPr>
          <a:xfrm>
            <a:off x="2129440" y="32763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Abgerundetes Rechteck 109"/>
          <p:cNvSpPr/>
          <p:nvPr/>
        </p:nvSpPr>
        <p:spPr>
          <a:xfrm>
            <a:off x="2282100" y="33526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11" name="Abgerundetes Rechteck 110"/>
          <p:cNvSpPr/>
          <p:nvPr/>
        </p:nvSpPr>
        <p:spPr>
          <a:xfrm>
            <a:off x="289274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12" name="Abgerundetes Rechteck 111"/>
          <p:cNvSpPr/>
          <p:nvPr/>
        </p:nvSpPr>
        <p:spPr>
          <a:xfrm>
            <a:off x="357971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Empt</a:t>
            </a:r>
            <a:endParaRPr lang="en-US" sz="1200" dirty="0" smtClean="0">
              <a:solidFill>
                <a:schemeClr val="tx1"/>
              </a:solidFill>
            </a:endParaRPr>
          </a:p>
        </p:txBody>
      </p:sp>
      <p:sp>
        <p:nvSpPr>
          <p:cNvPr id="113" name="Abgerundetes Rechteck 112"/>
          <p:cNvSpPr/>
          <p:nvPr/>
        </p:nvSpPr>
        <p:spPr>
          <a:xfrm>
            <a:off x="2129440" y="40396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Abgerundetes Rechteck 113"/>
          <p:cNvSpPr/>
          <p:nvPr/>
        </p:nvSpPr>
        <p:spPr>
          <a:xfrm>
            <a:off x="2282100" y="41159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15" name="Abgerundetes Rechteck 114"/>
          <p:cNvSpPr/>
          <p:nvPr/>
        </p:nvSpPr>
        <p:spPr>
          <a:xfrm>
            <a:off x="289274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16" name="Abgerundetes Rechteck 115"/>
          <p:cNvSpPr/>
          <p:nvPr/>
        </p:nvSpPr>
        <p:spPr>
          <a:xfrm>
            <a:off x="357971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Empt</a:t>
            </a:r>
            <a:endParaRPr lang="en-US" sz="1200" dirty="0">
              <a:solidFill>
                <a:schemeClr val="tx1"/>
              </a:solidFill>
            </a:endParaRPr>
          </a:p>
        </p:txBody>
      </p:sp>
    </p:spTree>
    <p:extLst>
      <p:ext uri="{BB962C8B-B14F-4D97-AF65-F5344CB8AC3E}">
        <p14:creationId xmlns:p14="http://schemas.microsoft.com/office/powerpoint/2010/main" val="2989018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9" name="Abgerundetes Rechteck 8"/>
          <p:cNvSpPr/>
          <p:nvPr/>
        </p:nvSpPr>
        <p:spPr>
          <a:xfrm>
            <a:off x="2129440" y="25130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8" name="Abgerundetes Rechteck 87"/>
          <p:cNvSpPr/>
          <p:nvPr/>
        </p:nvSpPr>
        <p:spPr>
          <a:xfrm>
            <a:off x="2282100" y="25893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a:t>
            </a:r>
          </a:p>
        </p:txBody>
      </p:sp>
      <p:sp>
        <p:nvSpPr>
          <p:cNvPr id="91" name="Abgerundetes Rechteck 90"/>
          <p:cNvSpPr/>
          <p:nvPr/>
        </p:nvSpPr>
        <p:spPr>
          <a:xfrm>
            <a:off x="289274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a:t>
            </a:r>
          </a:p>
        </p:txBody>
      </p:sp>
      <p:sp>
        <p:nvSpPr>
          <p:cNvPr id="92" name="Abgerundetes Rechteck 91"/>
          <p:cNvSpPr/>
          <p:nvPr/>
        </p:nvSpPr>
        <p:spPr>
          <a:xfrm>
            <a:off x="357971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Hit</a:t>
            </a:r>
          </a:p>
        </p:txBody>
      </p:sp>
      <p:sp>
        <p:nvSpPr>
          <p:cNvPr id="109" name="Abgerundetes Rechteck 108"/>
          <p:cNvSpPr/>
          <p:nvPr/>
        </p:nvSpPr>
        <p:spPr>
          <a:xfrm>
            <a:off x="2129440" y="32763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Abgerundetes Rechteck 109"/>
          <p:cNvSpPr/>
          <p:nvPr/>
        </p:nvSpPr>
        <p:spPr>
          <a:xfrm>
            <a:off x="2282100" y="33526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a:t>
            </a:r>
          </a:p>
        </p:txBody>
      </p:sp>
      <p:sp>
        <p:nvSpPr>
          <p:cNvPr id="111" name="Abgerundetes Rechteck 110"/>
          <p:cNvSpPr/>
          <p:nvPr/>
        </p:nvSpPr>
        <p:spPr>
          <a:xfrm>
            <a:off x="289274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C+E</a:t>
            </a:r>
          </a:p>
        </p:txBody>
      </p:sp>
      <p:sp>
        <p:nvSpPr>
          <p:cNvPr id="112" name="Abgerundetes Rechteck 111"/>
          <p:cNvSpPr/>
          <p:nvPr/>
        </p:nvSpPr>
        <p:spPr>
          <a:xfrm>
            <a:off x="357971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Hit</a:t>
            </a:r>
          </a:p>
        </p:txBody>
      </p:sp>
      <p:sp>
        <p:nvSpPr>
          <p:cNvPr id="113" name="Abgerundetes Rechteck 112"/>
          <p:cNvSpPr/>
          <p:nvPr/>
        </p:nvSpPr>
        <p:spPr>
          <a:xfrm>
            <a:off x="2129440" y="40396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Abgerundetes Rechteck 113"/>
          <p:cNvSpPr/>
          <p:nvPr/>
        </p:nvSpPr>
        <p:spPr>
          <a:xfrm>
            <a:off x="2282100" y="41159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15" name="Abgerundetes Rechteck 114"/>
          <p:cNvSpPr/>
          <p:nvPr/>
        </p:nvSpPr>
        <p:spPr>
          <a:xfrm>
            <a:off x="289274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16" name="Abgerundetes Rechteck 115"/>
          <p:cNvSpPr/>
          <p:nvPr/>
        </p:nvSpPr>
        <p:spPr>
          <a:xfrm>
            <a:off x="357971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Empt</a:t>
            </a:r>
            <a:endParaRPr lang="en-US" sz="1200" dirty="0">
              <a:solidFill>
                <a:schemeClr val="tx1"/>
              </a:solidFill>
            </a:endParaRPr>
          </a:p>
        </p:txBody>
      </p:sp>
    </p:spTree>
    <p:extLst>
      <p:ext uri="{BB962C8B-B14F-4D97-AF65-F5344CB8AC3E}">
        <p14:creationId xmlns:p14="http://schemas.microsoft.com/office/powerpoint/2010/main" val="712600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cxnSp>
        <p:nvCxnSpPr>
          <p:cNvPr id="39948" name="Gerader Verbinder 39947"/>
          <p:cNvCxnSpPr/>
          <p:nvPr/>
        </p:nvCxnSpPr>
        <p:spPr>
          <a:xfrm>
            <a:off x="4501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60284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75550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90816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106082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12134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136614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151880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167146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182412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a:off x="19767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a:off x="212944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228210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243476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a:xfrm>
            <a:off x="258742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a:xfrm>
            <a:off x="27400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26510" y="2207720"/>
            <a:ext cx="284052" cy="307777"/>
          </a:xfrm>
          <a:prstGeom prst="rect">
            <a:avLst/>
          </a:prstGeom>
          <a:noFill/>
        </p:spPr>
        <p:txBody>
          <a:bodyPr wrap="none" rtlCol="0">
            <a:spAutoFit/>
          </a:bodyPr>
          <a:lstStyle/>
          <a:p>
            <a:r>
              <a:rPr lang="en-US" sz="1400" dirty="0" smtClean="0"/>
              <a:t>1</a:t>
            </a:r>
          </a:p>
        </p:txBody>
      </p:sp>
      <p:sp>
        <p:nvSpPr>
          <p:cNvPr id="77" name="Textfeld 76"/>
          <p:cNvSpPr txBox="1"/>
          <p:nvPr/>
        </p:nvSpPr>
        <p:spPr>
          <a:xfrm>
            <a:off x="679170" y="2207720"/>
            <a:ext cx="284052" cy="307777"/>
          </a:xfrm>
          <a:prstGeom prst="rect">
            <a:avLst/>
          </a:prstGeom>
          <a:noFill/>
        </p:spPr>
        <p:txBody>
          <a:bodyPr wrap="none" rtlCol="0">
            <a:spAutoFit/>
          </a:bodyPr>
          <a:lstStyle/>
          <a:p>
            <a:r>
              <a:rPr lang="en-US" sz="1400" dirty="0" smtClean="0"/>
              <a:t>2</a:t>
            </a:r>
          </a:p>
        </p:txBody>
      </p:sp>
      <p:sp>
        <p:nvSpPr>
          <p:cNvPr id="79" name="Textfeld 78"/>
          <p:cNvSpPr txBox="1"/>
          <p:nvPr/>
        </p:nvSpPr>
        <p:spPr>
          <a:xfrm>
            <a:off x="831830" y="2207720"/>
            <a:ext cx="284052" cy="307777"/>
          </a:xfrm>
          <a:prstGeom prst="rect">
            <a:avLst/>
          </a:prstGeom>
          <a:noFill/>
        </p:spPr>
        <p:txBody>
          <a:bodyPr wrap="none" rtlCol="0">
            <a:spAutoFit/>
          </a:bodyPr>
          <a:lstStyle/>
          <a:p>
            <a:r>
              <a:rPr lang="en-US" sz="1400" dirty="0" smtClean="0"/>
              <a:t>3</a:t>
            </a:r>
          </a:p>
        </p:txBody>
      </p:sp>
      <p:cxnSp>
        <p:nvCxnSpPr>
          <p:cNvPr id="14" name="Gerader Verbinder 13"/>
          <p:cNvCxnSpPr/>
          <p:nvPr/>
        </p:nvCxnSpPr>
        <p:spPr>
          <a:xfrm>
            <a:off x="373850" y="289469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r Verbinder 116"/>
          <p:cNvCxnSpPr/>
          <p:nvPr/>
        </p:nvCxnSpPr>
        <p:spPr>
          <a:xfrm>
            <a:off x="75550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a:off x="755500" y="266570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a:off x="90816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Gerader Verbinder 119"/>
          <p:cNvCxnSpPr/>
          <p:nvPr/>
        </p:nvCxnSpPr>
        <p:spPr>
          <a:xfrm>
            <a:off x="908160" y="289469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r Verbinder 120"/>
          <p:cNvCxnSpPr/>
          <p:nvPr/>
        </p:nvCxnSpPr>
        <p:spPr>
          <a:xfrm>
            <a:off x="1900450" y="289469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a:xfrm>
            <a:off x="228210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a:xfrm>
            <a:off x="2282100" y="266570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Gerader Verbinder 123"/>
          <p:cNvCxnSpPr/>
          <p:nvPr/>
        </p:nvCxnSpPr>
        <p:spPr>
          <a:xfrm>
            <a:off x="243476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Gerader Verbinder 124"/>
          <p:cNvCxnSpPr/>
          <p:nvPr/>
        </p:nvCxnSpPr>
        <p:spPr>
          <a:xfrm>
            <a:off x="2434760" y="289469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feld 125"/>
          <p:cNvSpPr txBox="1"/>
          <p:nvPr/>
        </p:nvSpPr>
        <p:spPr>
          <a:xfrm>
            <a:off x="2129440" y="2207720"/>
            <a:ext cx="383438" cy="307777"/>
          </a:xfrm>
          <a:prstGeom prst="rect">
            <a:avLst/>
          </a:prstGeom>
          <a:noFill/>
        </p:spPr>
        <p:txBody>
          <a:bodyPr wrap="none" rtlCol="0">
            <a:spAutoFit/>
          </a:bodyPr>
          <a:lstStyle/>
          <a:p>
            <a:r>
              <a:rPr lang="en-US" sz="1400" dirty="0" smtClean="0"/>
              <a:t>12</a:t>
            </a:r>
          </a:p>
        </p:txBody>
      </p:sp>
      <p:cxnSp>
        <p:nvCxnSpPr>
          <p:cNvPr id="69" name="Gerader Verbinder 68"/>
          <p:cNvCxnSpPr/>
          <p:nvPr/>
        </p:nvCxnSpPr>
        <p:spPr>
          <a:xfrm>
            <a:off x="54879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58696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58696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Gerader Verbinder 126"/>
          <p:cNvCxnSpPr/>
          <p:nvPr/>
        </p:nvCxnSpPr>
        <p:spPr>
          <a:xfrm>
            <a:off x="60222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Gerader Verbinder 127"/>
          <p:cNvCxnSpPr/>
          <p:nvPr/>
        </p:nvCxnSpPr>
        <p:spPr>
          <a:xfrm>
            <a:off x="60222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a:xfrm>
            <a:off x="70145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Gerader Verbinder 129"/>
          <p:cNvCxnSpPr/>
          <p:nvPr/>
        </p:nvCxnSpPr>
        <p:spPr>
          <a:xfrm>
            <a:off x="73962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Gerader Verbinder 130"/>
          <p:cNvCxnSpPr/>
          <p:nvPr/>
        </p:nvCxnSpPr>
        <p:spPr>
          <a:xfrm>
            <a:off x="73962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Gerader Verbinder 131"/>
          <p:cNvCxnSpPr/>
          <p:nvPr/>
        </p:nvCxnSpPr>
        <p:spPr>
          <a:xfrm>
            <a:off x="75488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Gerader Verbinder 132"/>
          <p:cNvCxnSpPr/>
          <p:nvPr/>
        </p:nvCxnSpPr>
        <p:spPr>
          <a:xfrm>
            <a:off x="75488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Gerader Verbinder 3"/>
          <p:cNvCxnSpPr/>
          <p:nvPr/>
        </p:nvCxnSpPr>
        <p:spPr>
          <a:xfrm>
            <a:off x="755500" y="297102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755500" y="3352670"/>
            <a:ext cx="5114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a:xfrm>
            <a:off x="2282100" y="281836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Gerade Verbindung mit Pfeil 135"/>
          <p:cNvCxnSpPr/>
          <p:nvPr/>
        </p:nvCxnSpPr>
        <p:spPr>
          <a:xfrm>
            <a:off x="2282100" y="3200010"/>
            <a:ext cx="5114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Gerader Verbinder 136"/>
          <p:cNvCxnSpPr/>
          <p:nvPr/>
        </p:nvCxnSpPr>
        <p:spPr>
          <a:xfrm>
            <a:off x="4501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Gerader Verbinder 137"/>
          <p:cNvCxnSpPr/>
          <p:nvPr/>
        </p:nvCxnSpPr>
        <p:spPr>
          <a:xfrm>
            <a:off x="60284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Gerader Verbinder 138"/>
          <p:cNvCxnSpPr/>
          <p:nvPr/>
        </p:nvCxnSpPr>
        <p:spPr>
          <a:xfrm>
            <a:off x="75550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a:xfrm>
            <a:off x="90816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a:xfrm>
            <a:off x="106082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Gerader Verbinder 141"/>
          <p:cNvCxnSpPr/>
          <p:nvPr/>
        </p:nvCxnSpPr>
        <p:spPr>
          <a:xfrm>
            <a:off x="12134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Gerader Verbinder 142"/>
          <p:cNvCxnSpPr/>
          <p:nvPr/>
        </p:nvCxnSpPr>
        <p:spPr>
          <a:xfrm>
            <a:off x="136614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a:xfrm>
            <a:off x="151880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Gerader Verbinder 144"/>
          <p:cNvCxnSpPr/>
          <p:nvPr/>
        </p:nvCxnSpPr>
        <p:spPr>
          <a:xfrm>
            <a:off x="167146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a:xfrm>
            <a:off x="182412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Gerader Verbinder 146"/>
          <p:cNvCxnSpPr/>
          <p:nvPr/>
        </p:nvCxnSpPr>
        <p:spPr>
          <a:xfrm>
            <a:off x="19767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Gerader Verbinder 147"/>
          <p:cNvCxnSpPr/>
          <p:nvPr/>
        </p:nvCxnSpPr>
        <p:spPr>
          <a:xfrm>
            <a:off x="212944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Gerader Verbinder 148"/>
          <p:cNvCxnSpPr/>
          <p:nvPr/>
        </p:nvCxnSpPr>
        <p:spPr>
          <a:xfrm>
            <a:off x="228210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Gerader Verbinder 149"/>
          <p:cNvCxnSpPr/>
          <p:nvPr/>
        </p:nvCxnSpPr>
        <p:spPr>
          <a:xfrm>
            <a:off x="243476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Gerader Verbinder 150"/>
          <p:cNvCxnSpPr/>
          <p:nvPr/>
        </p:nvCxnSpPr>
        <p:spPr>
          <a:xfrm>
            <a:off x="258742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Gerader Verbinder 151"/>
          <p:cNvCxnSpPr/>
          <p:nvPr/>
        </p:nvCxnSpPr>
        <p:spPr>
          <a:xfrm>
            <a:off x="27400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Textfeld 152"/>
          <p:cNvSpPr txBox="1"/>
          <p:nvPr/>
        </p:nvSpPr>
        <p:spPr>
          <a:xfrm>
            <a:off x="984490" y="3581660"/>
            <a:ext cx="931665" cy="307777"/>
          </a:xfrm>
          <a:prstGeom prst="rect">
            <a:avLst/>
          </a:prstGeom>
          <a:noFill/>
        </p:spPr>
        <p:txBody>
          <a:bodyPr wrap="none" rtlCol="0">
            <a:spAutoFit/>
          </a:bodyPr>
          <a:lstStyle/>
          <a:p>
            <a:r>
              <a:rPr lang="en-US" sz="1400" dirty="0" smtClean="0"/>
              <a:t>TS-Delay</a:t>
            </a:r>
          </a:p>
        </p:txBody>
      </p:sp>
      <p:sp>
        <p:nvSpPr>
          <p:cNvPr id="154" name="Abgerundetes Rechteck 153"/>
          <p:cNvSpPr/>
          <p:nvPr/>
        </p:nvSpPr>
        <p:spPr>
          <a:xfrm>
            <a:off x="1824120" y="5489910"/>
            <a:ext cx="351118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5" name="Abgerundetes Rechteck 154"/>
          <p:cNvSpPr/>
          <p:nvPr/>
        </p:nvSpPr>
        <p:spPr>
          <a:xfrm>
            <a:off x="1976780" y="556624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56" name="Abgerundetes Rechteck 155"/>
          <p:cNvSpPr/>
          <p:nvPr/>
        </p:nvSpPr>
        <p:spPr>
          <a:xfrm>
            <a:off x="3961360" y="556624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57" name="Abgerundetes Rechteck 156"/>
          <p:cNvSpPr/>
          <p:nvPr/>
        </p:nvSpPr>
        <p:spPr>
          <a:xfrm>
            <a:off x="4648330" y="556624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Flag</a:t>
            </a:r>
          </a:p>
        </p:txBody>
      </p:sp>
      <p:sp>
        <p:nvSpPr>
          <p:cNvPr id="158" name="Abgerundetes Rechteck 157"/>
          <p:cNvSpPr/>
          <p:nvPr/>
        </p:nvSpPr>
        <p:spPr>
          <a:xfrm>
            <a:off x="2740080" y="556624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CMP</a:t>
            </a:r>
          </a:p>
        </p:txBody>
      </p:sp>
      <p:cxnSp>
        <p:nvCxnSpPr>
          <p:cNvPr id="12" name="Gerade Verbindung mit Pfeil 11"/>
          <p:cNvCxnSpPr/>
          <p:nvPr/>
        </p:nvCxnSpPr>
        <p:spPr>
          <a:xfrm>
            <a:off x="3045400" y="487927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a:endCxn id="158" idx="1"/>
          </p:cNvCxnSpPr>
          <p:nvPr/>
        </p:nvCxnSpPr>
        <p:spPr>
          <a:xfrm>
            <a:off x="2511090" y="5795230"/>
            <a:ext cx="228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Gerade Verbindung mit Pfeil 159"/>
          <p:cNvCxnSpPr/>
          <p:nvPr/>
        </p:nvCxnSpPr>
        <p:spPr>
          <a:xfrm>
            <a:off x="3350720" y="5795230"/>
            <a:ext cx="228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Textfeld 160"/>
          <p:cNvSpPr txBox="1"/>
          <p:nvPr/>
        </p:nvSpPr>
        <p:spPr>
          <a:xfrm>
            <a:off x="5716950" y="3429000"/>
            <a:ext cx="671979" cy="307777"/>
          </a:xfrm>
          <a:prstGeom prst="rect">
            <a:avLst/>
          </a:prstGeom>
          <a:noFill/>
        </p:spPr>
        <p:txBody>
          <a:bodyPr wrap="none" rtlCol="0">
            <a:spAutoFit/>
          </a:bodyPr>
          <a:lstStyle/>
          <a:p>
            <a:r>
              <a:rPr lang="en-US" sz="1400" dirty="0" smtClean="0"/>
              <a:t>Match</a:t>
            </a:r>
          </a:p>
        </p:txBody>
      </p:sp>
      <p:sp>
        <p:nvSpPr>
          <p:cNvPr id="162" name="Textfeld 161"/>
          <p:cNvSpPr txBox="1"/>
          <p:nvPr/>
        </p:nvSpPr>
        <p:spPr>
          <a:xfrm>
            <a:off x="7090890" y="3429000"/>
            <a:ext cx="671979" cy="307777"/>
          </a:xfrm>
          <a:prstGeom prst="rect">
            <a:avLst/>
          </a:prstGeom>
          <a:noFill/>
        </p:spPr>
        <p:txBody>
          <a:bodyPr wrap="none" rtlCol="0">
            <a:spAutoFit/>
          </a:bodyPr>
          <a:lstStyle/>
          <a:p>
            <a:r>
              <a:rPr lang="en-US" sz="1400" dirty="0" smtClean="0"/>
              <a:t>Match</a:t>
            </a:r>
          </a:p>
        </p:txBody>
      </p:sp>
      <p:sp>
        <p:nvSpPr>
          <p:cNvPr id="163" name="Textfeld 162"/>
          <p:cNvSpPr txBox="1"/>
          <p:nvPr/>
        </p:nvSpPr>
        <p:spPr>
          <a:xfrm>
            <a:off x="2129440" y="4879270"/>
            <a:ext cx="931665" cy="307777"/>
          </a:xfrm>
          <a:prstGeom prst="rect">
            <a:avLst/>
          </a:prstGeom>
          <a:noFill/>
        </p:spPr>
        <p:txBody>
          <a:bodyPr wrap="none" rtlCol="0">
            <a:spAutoFit/>
          </a:bodyPr>
          <a:lstStyle/>
          <a:p>
            <a:r>
              <a:rPr lang="en-US" sz="1400" dirty="0" smtClean="0"/>
              <a:t>TS-Delay</a:t>
            </a:r>
          </a:p>
        </p:txBody>
      </p:sp>
      <p:sp>
        <p:nvSpPr>
          <p:cNvPr id="164" name="Textfeld 163"/>
          <p:cNvSpPr txBox="1"/>
          <p:nvPr/>
        </p:nvSpPr>
        <p:spPr>
          <a:xfrm>
            <a:off x="679170" y="4421290"/>
            <a:ext cx="801823" cy="307777"/>
          </a:xfrm>
          <a:prstGeom prst="rect">
            <a:avLst/>
          </a:prstGeom>
          <a:noFill/>
        </p:spPr>
        <p:txBody>
          <a:bodyPr wrap="none" rtlCol="0">
            <a:spAutoFit/>
          </a:bodyPr>
          <a:lstStyle/>
          <a:p>
            <a:r>
              <a:rPr lang="en-US" sz="1400" dirty="0" smtClean="0"/>
              <a:t>2-Delay</a:t>
            </a:r>
          </a:p>
        </p:txBody>
      </p:sp>
      <p:sp>
        <p:nvSpPr>
          <p:cNvPr id="165" name="Abgerundetes Rechteck 164"/>
          <p:cNvSpPr/>
          <p:nvPr/>
        </p:nvSpPr>
        <p:spPr>
          <a:xfrm>
            <a:off x="755500" y="3963310"/>
            <a:ext cx="152660" cy="38165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3717651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cxnSp>
        <p:nvCxnSpPr>
          <p:cNvPr id="39948" name="Gerader Verbinder 39947"/>
          <p:cNvCxnSpPr/>
          <p:nvPr/>
        </p:nvCxnSpPr>
        <p:spPr>
          <a:xfrm>
            <a:off x="4501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60284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75550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90816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106082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12134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136614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151880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167146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182412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a:off x="19767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a:off x="212944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228210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243476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a:xfrm>
            <a:off x="2587420" y="182607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a:xfrm>
            <a:off x="2740080" y="1826070"/>
            <a:ext cx="0" cy="3816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26510" y="2207720"/>
            <a:ext cx="284052" cy="307777"/>
          </a:xfrm>
          <a:prstGeom prst="rect">
            <a:avLst/>
          </a:prstGeom>
          <a:noFill/>
        </p:spPr>
        <p:txBody>
          <a:bodyPr wrap="none" rtlCol="0">
            <a:spAutoFit/>
          </a:bodyPr>
          <a:lstStyle/>
          <a:p>
            <a:r>
              <a:rPr lang="en-US" sz="1400" dirty="0" smtClean="0"/>
              <a:t>1</a:t>
            </a:r>
          </a:p>
        </p:txBody>
      </p:sp>
      <p:sp>
        <p:nvSpPr>
          <p:cNvPr id="77" name="Textfeld 76"/>
          <p:cNvSpPr txBox="1"/>
          <p:nvPr/>
        </p:nvSpPr>
        <p:spPr>
          <a:xfrm>
            <a:off x="679170" y="2207720"/>
            <a:ext cx="284052" cy="307777"/>
          </a:xfrm>
          <a:prstGeom prst="rect">
            <a:avLst/>
          </a:prstGeom>
          <a:noFill/>
        </p:spPr>
        <p:txBody>
          <a:bodyPr wrap="none" rtlCol="0">
            <a:spAutoFit/>
          </a:bodyPr>
          <a:lstStyle/>
          <a:p>
            <a:r>
              <a:rPr lang="en-US" sz="1400" dirty="0" smtClean="0"/>
              <a:t>2</a:t>
            </a:r>
          </a:p>
        </p:txBody>
      </p:sp>
      <p:sp>
        <p:nvSpPr>
          <p:cNvPr id="79" name="Textfeld 78"/>
          <p:cNvSpPr txBox="1"/>
          <p:nvPr/>
        </p:nvSpPr>
        <p:spPr>
          <a:xfrm>
            <a:off x="831830" y="2207720"/>
            <a:ext cx="284052" cy="307777"/>
          </a:xfrm>
          <a:prstGeom prst="rect">
            <a:avLst/>
          </a:prstGeom>
          <a:noFill/>
        </p:spPr>
        <p:txBody>
          <a:bodyPr wrap="none" rtlCol="0">
            <a:spAutoFit/>
          </a:bodyPr>
          <a:lstStyle/>
          <a:p>
            <a:r>
              <a:rPr lang="en-US" sz="1400" dirty="0" smtClean="0"/>
              <a:t>3</a:t>
            </a:r>
          </a:p>
        </p:txBody>
      </p:sp>
      <p:cxnSp>
        <p:nvCxnSpPr>
          <p:cNvPr id="14" name="Gerader Verbinder 13"/>
          <p:cNvCxnSpPr/>
          <p:nvPr/>
        </p:nvCxnSpPr>
        <p:spPr>
          <a:xfrm>
            <a:off x="373850" y="289469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r Verbinder 116"/>
          <p:cNvCxnSpPr/>
          <p:nvPr/>
        </p:nvCxnSpPr>
        <p:spPr>
          <a:xfrm>
            <a:off x="75550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a:off x="755500" y="266570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a:off x="90816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Gerader Verbinder 119"/>
          <p:cNvCxnSpPr/>
          <p:nvPr/>
        </p:nvCxnSpPr>
        <p:spPr>
          <a:xfrm>
            <a:off x="908160" y="289469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r Verbinder 120"/>
          <p:cNvCxnSpPr/>
          <p:nvPr/>
        </p:nvCxnSpPr>
        <p:spPr>
          <a:xfrm>
            <a:off x="1900450" y="289469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a:xfrm>
            <a:off x="228210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a:xfrm>
            <a:off x="2282100" y="266570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Gerader Verbinder 123"/>
          <p:cNvCxnSpPr/>
          <p:nvPr/>
        </p:nvCxnSpPr>
        <p:spPr>
          <a:xfrm>
            <a:off x="2434760" y="266570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Gerader Verbinder 124"/>
          <p:cNvCxnSpPr/>
          <p:nvPr/>
        </p:nvCxnSpPr>
        <p:spPr>
          <a:xfrm>
            <a:off x="2434760" y="289469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feld 125"/>
          <p:cNvSpPr txBox="1"/>
          <p:nvPr/>
        </p:nvSpPr>
        <p:spPr>
          <a:xfrm>
            <a:off x="2129440" y="2207720"/>
            <a:ext cx="383438" cy="307777"/>
          </a:xfrm>
          <a:prstGeom prst="rect">
            <a:avLst/>
          </a:prstGeom>
          <a:noFill/>
        </p:spPr>
        <p:txBody>
          <a:bodyPr wrap="none" rtlCol="0">
            <a:spAutoFit/>
          </a:bodyPr>
          <a:lstStyle/>
          <a:p>
            <a:r>
              <a:rPr lang="en-US" sz="1400" dirty="0" smtClean="0"/>
              <a:t>12</a:t>
            </a:r>
          </a:p>
        </p:txBody>
      </p:sp>
      <p:cxnSp>
        <p:nvCxnSpPr>
          <p:cNvPr id="69" name="Gerader Verbinder 68"/>
          <p:cNvCxnSpPr/>
          <p:nvPr/>
        </p:nvCxnSpPr>
        <p:spPr>
          <a:xfrm>
            <a:off x="54879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58696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58696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Gerader Verbinder 126"/>
          <p:cNvCxnSpPr/>
          <p:nvPr/>
        </p:nvCxnSpPr>
        <p:spPr>
          <a:xfrm>
            <a:off x="60222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Gerader Verbinder 127"/>
          <p:cNvCxnSpPr/>
          <p:nvPr/>
        </p:nvCxnSpPr>
        <p:spPr>
          <a:xfrm>
            <a:off x="60222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a:xfrm>
            <a:off x="70145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Gerader Verbinder 129"/>
          <p:cNvCxnSpPr/>
          <p:nvPr/>
        </p:nvCxnSpPr>
        <p:spPr>
          <a:xfrm>
            <a:off x="73962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Gerader Verbinder 130"/>
          <p:cNvCxnSpPr/>
          <p:nvPr/>
        </p:nvCxnSpPr>
        <p:spPr>
          <a:xfrm>
            <a:off x="73962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Gerader Verbinder 131"/>
          <p:cNvCxnSpPr/>
          <p:nvPr/>
        </p:nvCxnSpPr>
        <p:spPr>
          <a:xfrm>
            <a:off x="75488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Gerader Verbinder 132"/>
          <p:cNvCxnSpPr/>
          <p:nvPr/>
        </p:nvCxnSpPr>
        <p:spPr>
          <a:xfrm>
            <a:off x="75488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Gerader Verbinder 3"/>
          <p:cNvCxnSpPr/>
          <p:nvPr/>
        </p:nvCxnSpPr>
        <p:spPr>
          <a:xfrm>
            <a:off x="755500" y="297102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755500" y="3352670"/>
            <a:ext cx="5114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a:xfrm>
            <a:off x="2282100" y="281836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Gerade Verbindung mit Pfeil 135"/>
          <p:cNvCxnSpPr/>
          <p:nvPr/>
        </p:nvCxnSpPr>
        <p:spPr>
          <a:xfrm>
            <a:off x="2282100" y="3200010"/>
            <a:ext cx="5114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Gerader Verbinder 136"/>
          <p:cNvCxnSpPr/>
          <p:nvPr/>
        </p:nvCxnSpPr>
        <p:spPr>
          <a:xfrm>
            <a:off x="4501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Gerader Verbinder 137"/>
          <p:cNvCxnSpPr/>
          <p:nvPr/>
        </p:nvCxnSpPr>
        <p:spPr>
          <a:xfrm>
            <a:off x="60284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Gerader Verbinder 138"/>
          <p:cNvCxnSpPr/>
          <p:nvPr/>
        </p:nvCxnSpPr>
        <p:spPr>
          <a:xfrm>
            <a:off x="75550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a:xfrm>
            <a:off x="90816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a:xfrm>
            <a:off x="106082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Gerader Verbinder 141"/>
          <p:cNvCxnSpPr/>
          <p:nvPr/>
        </p:nvCxnSpPr>
        <p:spPr>
          <a:xfrm>
            <a:off x="12134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Gerader Verbinder 142"/>
          <p:cNvCxnSpPr/>
          <p:nvPr/>
        </p:nvCxnSpPr>
        <p:spPr>
          <a:xfrm>
            <a:off x="136614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a:xfrm>
            <a:off x="151880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Gerader Verbinder 144"/>
          <p:cNvCxnSpPr/>
          <p:nvPr/>
        </p:nvCxnSpPr>
        <p:spPr>
          <a:xfrm>
            <a:off x="167146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a:xfrm>
            <a:off x="182412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Gerader Verbinder 146"/>
          <p:cNvCxnSpPr/>
          <p:nvPr/>
        </p:nvCxnSpPr>
        <p:spPr>
          <a:xfrm>
            <a:off x="19767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Gerader Verbinder 147"/>
          <p:cNvCxnSpPr/>
          <p:nvPr/>
        </p:nvCxnSpPr>
        <p:spPr>
          <a:xfrm>
            <a:off x="212944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Gerader Verbinder 148"/>
          <p:cNvCxnSpPr/>
          <p:nvPr/>
        </p:nvCxnSpPr>
        <p:spPr>
          <a:xfrm>
            <a:off x="228210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Gerader Verbinder 149"/>
          <p:cNvCxnSpPr/>
          <p:nvPr/>
        </p:nvCxnSpPr>
        <p:spPr>
          <a:xfrm>
            <a:off x="243476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Gerader Verbinder 150"/>
          <p:cNvCxnSpPr/>
          <p:nvPr/>
        </p:nvCxnSpPr>
        <p:spPr>
          <a:xfrm>
            <a:off x="2587420" y="3963310"/>
            <a:ext cx="0" cy="38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Gerader Verbinder 151"/>
          <p:cNvCxnSpPr/>
          <p:nvPr/>
        </p:nvCxnSpPr>
        <p:spPr>
          <a:xfrm>
            <a:off x="2740080" y="3963310"/>
            <a:ext cx="0" cy="38165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Textfeld 152"/>
          <p:cNvSpPr txBox="1"/>
          <p:nvPr/>
        </p:nvSpPr>
        <p:spPr>
          <a:xfrm>
            <a:off x="984490" y="3581660"/>
            <a:ext cx="931665" cy="307777"/>
          </a:xfrm>
          <a:prstGeom prst="rect">
            <a:avLst/>
          </a:prstGeom>
          <a:noFill/>
        </p:spPr>
        <p:txBody>
          <a:bodyPr wrap="none" rtlCol="0">
            <a:spAutoFit/>
          </a:bodyPr>
          <a:lstStyle/>
          <a:p>
            <a:r>
              <a:rPr lang="en-US" sz="1400" dirty="0" smtClean="0"/>
              <a:t>TS-Delay</a:t>
            </a:r>
          </a:p>
        </p:txBody>
      </p:sp>
      <p:sp>
        <p:nvSpPr>
          <p:cNvPr id="154" name="Abgerundetes Rechteck 153"/>
          <p:cNvSpPr/>
          <p:nvPr/>
        </p:nvSpPr>
        <p:spPr>
          <a:xfrm>
            <a:off x="1824120" y="5489910"/>
            <a:ext cx="351118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5" name="Abgerundetes Rechteck 154"/>
          <p:cNvSpPr/>
          <p:nvPr/>
        </p:nvSpPr>
        <p:spPr>
          <a:xfrm>
            <a:off x="1976780" y="556624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56" name="Abgerundetes Rechteck 155"/>
          <p:cNvSpPr/>
          <p:nvPr/>
        </p:nvSpPr>
        <p:spPr>
          <a:xfrm>
            <a:off x="3961360" y="556624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57" name="Abgerundetes Rechteck 156"/>
          <p:cNvSpPr/>
          <p:nvPr/>
        </p:nvSpPr>
        <p:spPr>
          <a:xfrm>
            <a:off x="4648330" y="556624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Flag</a:t>
            </a:r>
          </a:p>
        </p:txBody>
      </p:sp>
      <p:sp>
        <p:nvSpPr>
          <p:cNvPr id="158" name="Abgerundetes Rechteck 157"/>
          <p:cNvSpPr/>
          <p:nvPr/>
        </p:nvSpPr>
        <p:spPr>
          <a:xfrm>
            <a:off x="2740080" y="556624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CMP</a:t>
            </a:r>
          </a:p>
        </p:txBody>
      </p:sp>
      <p:cxnSp>
        <p:nvCxnSpPr>
          <p:cNvPr id="12" name="Gerade Verbindung mit Pfeil 11"/>
          <p:cNvCxnSpPr/>
          <p:nvPr/>
        </p:nvCxnSpPr>
        <p:spPr>
          <a:xfrm>
            <a:off x="3045400" y="487927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a:endCxn id="158" idx="1"/>
          </p:cNvCxnSpPr>
          <p:nvPr/>
        </p:nvCxnSpPr>
        <p:spPr>
          <a:xfrm>
            <a:off x="2511090" y="5795230"/>
            <a:ext cx="228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Gerade Verbindung mit Pfeil 159"/>
          <p:cNvCxnSpPr/>
          <p:nvPr/>
        </p:nvCxnSpPr>
        <p:spPr>
          <a:xfrm>
            <a:off x="3350720" y="5795230"/>
            <a:ext cx="228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Textfeld 160"/>
          <p:cNvSpPr txBox="1"/>
          <p:nvPr/>
        </p:nvSpPr>
        <p:spPr>
          <a:xfrm>
            <a:off x="5716950" y="3429000"/>
            <a:ext cx="671979" cy="307777"/>
          </a:xfrm>
          <a:prstGeom prst="rect">
            <a:avLst/>
          </a:prstGeom>
          <a:noFill/>
        </p:spPr>
        <p:txBody>
          <a:bodyPr wrap="none" rtlCol="0">
            <a:spAutoFit/>
          </a:bodyPr>
          <a:lstStyle/>
          <a:p>
            <a:r>
              <a:rPr lang="en-US" sz="1400" dirty="0" smtClean="0"/>
              <a:t>Match</a:t>
            </a:r>
          </a:p>
        </p:txBody>
      </p:sp>
      <p:sp>
        <p:nvSpPr>
          <p:cNvPr id="162" name="Textfeld 161"/>
          <p:cNvSpPr txBox="1"/>
          <p:nvPr/>
        </p:nvSpPr>
        <p:spPr>
          <a:xfrm>
            <a:off x="7090890" y="3429000"/>
            <a:ext cx="671979" cy="307777"/>
          </a:xfrm>
          <a:prstGeom prst="rect">
            <a:avLst/>
          </a:prstGeom>
          <a:noFill/>
        </p:spPr>
        <p:txBody>
          <a:bodyPr wrap="none" rtlCol="0">
            <a:spAutoFit/>
          </a:bodyPr>
          <a:lstStyle/>
          <a:p>
            <a:r>
              <a:rPr lang="en-US" sz="1400" dirty="0" smtClean="0"/>
              <a:t>Match</a:t>
            </a:r>
          </a:p>
        </p:txBody>
      </p:sp>
      <p:sp>
        <p:nvSpPr>
          <p:cNvPr id="163" name="Textfeld 162"/>
          <p:cNvSpPr txBox="1"/>
          <p:nvPr/>
        </p:nvSpPr>
        <p:spPr>
          <a:xfrm>
            <a:off x="2129440" y="4879270"/>
            <a:ext cx="931665" cy="307777"/>
          </a:xfrm>
          <a:prstGeom prst="rect">
            <a:avLst/>
          </a:prstGeom>
          <a:noFill/>
        </p:spPr>
        <p:txBody>
          <a:bodyPr wrap="none" rtlCol="0">
            <a:spAutoFit/>
          </a:bodyPr>
          <a:lstStyle/>
          <a:p>
            <a:r>
              <a:rPr lang="en-US" sz="1400" dirty="0" smtClean="0"/>
              <a:t>TS-Delay</a:t>
            </a:r>
          </a:p>
        </p:txBody>
      </p:sp>
      <p:sp>
        <p:nvSpPr>
          <p:cNvPr id="164" name="Textfeld 163"/>
          <p:cNvSpPr txBox="1"/>
          <p:nvPr/>
        </p:nvSpPr>
        <p:spPr>
          <a:xfrm>
            <a:off x="679170" y="4421290"/>
            <a:ext cx="801823" cy="307777"/>
          </a:xfrm>
          <a:prstGeom prst="rect">
            <a:avLst/>
          </a:prstGeom>
          <a:noFill/>
        </p:spPr>
        <p:txBody>
          <a:bodyPr wrap="none" rtlCol="0">
            <a:spAutoFit/>
          </a:bodyPr>
          <a:lstStyle/>
          <a:p>
            <a:r>
              <a:rPr lang="en-US" sz="1400" dirty="0" smtClean="0"/>
              <a:t>2-Delay</a:t>
            </a:r>
          </a:p>
        </p:txBody>
      </p:sp>
      <p:sp>
        <p:nvSpPr>
          <p:cNvPr id="165" name="Abgerundetes Rechteck 164"/>
          <p:cNvSpPr/>
          <p:nvPr/>
        </p:nvSpPr>
        <p:spPr>
          <a:xfrm>
            <a:off x="755500" y="3963310"/>
            <a:ext cx="152660" cy="38165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78" name="Gerader Verbinder 77"/>
          <p:cNvCxnSpPr/>
          <p:nvPr/>
        </p:nvCxnSpPr>
        <p:spPr>
          <a:xfrm>
            <a:off x="7014560" y="434496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7396210" y="411597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7396210" y="411597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a:off x="7548870" y="411597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7548870" y="434496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feld 83"/>
          <p:cNvSpPr txBox="1"/>
          <p:nvPr/>
        </p:nvSpPr>
        <p:spPr>
          <a:xfrm>
            <a:off x="6556580" y="4039640"/>
            <a:ext cx="743858" cy="307777"/>
          </a:xfrm>
          <a:prstGeom prst="rect">
            <a:avLst/>
          </a:prstGeom>
          <a:noFill/>
        </p:spPr>
        <p:txBody>
          <a:bodyPr wrap="none" rtlCol="0">
            <a:spAutoFit/>
          </a:bodyPr>
          <a:lstStyle/>
          <a:p>
            <a:r>
              <a:rPr lang="en-US" sz="1400" dirty="0" smtClean="0"/>
              <a:t>Trigger</a:t>
            </a:r>
          </a:p>
        </p:txBody>
      </p:sp>
      <p:cxnSp>
        <p:nvCxnSpPr>
          <p:cNvPr id="85" name="Gerade Verbindung mit Pfeil 84"/>
          <p:cNvCxnSpPr/>
          <p:nvPr/>
        </p:nvCxnSpPr>
        <p:spPr>
          <a:xfrm>
            <a:off x="3656040" y="5031930"/>
            <a:ext cx="0" cy="68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3579710" y="5718900"/>
            <a:ext cx="152660" cy="15266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86" name="Gerade Verbindung mit Pfeil 85"/>
          <p:cNvCxnSpPr/>
          <p:nvPr/>
        </p:nvCxnSpPr>
        <p:spPr>
          <a:xfrm>
            <a:off x="3732370" y="5795230"/>
            <a:ext cx="228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feld 86"/>
          <p:cNvSpPr txBox="1"/>
          <p:nvPr/>
        </p:nvSpPr>
        <p:spPr>
          <a:xfrm>
            <a:off x="3656040" y="4879270"/>
            <a:ext cx="743858" cy="307777"/>
          </a:xfrm>
          <a:prstGeom prst="rect">
            <a:avLst/>
          </a:prstGeom>
          <a:noFill/>
        </p:spPr>
        <p:txBody>
          <a:bodyPr wrap="none" rtlCol="0">
            <a:spAutoFit/>
          </a:bodyPr>
          <a:lstStyle/>
          <a:p>
            <a:r>
              <a:rPr lang="en-US" sz="1400" dirty="0" smtClean="0"/>
              <a:t>Trigger</a:t>
            </a:r>
          </a:p>
        </p:txBody>
      </p:sp>
    </p:spTree>
    <p:extLst>
      <p:ext uri="{BB962C8B-B14F-4D97-AF65-F5344CB8AC3E}">
        <p14:creationId xmlns:p14="http://schemas.microsoft.com/office/powerpoint/2010/main" val="3939232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9" name="Abgerundetes Rechteck 8"/>
          <p:cNvSpPr/>
          <p:nvPr/>
        </p:nvSpPr>
        <p:spPr>
          <a:xfrm>
            <a:off x="2129440" y="25130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8" name="Abgerundetes Rechteck 87"/>
          <p:cNvSpPr/>
          <p:nvPr/>
        </p:nvSpPr>
        <p:spPr>
          <a:xfrm>
            <a:off x="2282100" y="25893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a:t>
            </a:r>
          </a:p>
        </p:txBody>
      </p:sp>
      <p:sp>
        <p:nvSpPr>
          <p:cNvPr id="91" name="Abgerundetes Rechteck 90"/>
          <p:cNvSpPr/>
          <p:nvPr/>
        </p:nvSpPr>
        <p:spPr>
          <a:xfrm>
            <a:off x="289274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a:t>
            </a:r>
          </a:p>
        </p:txBody>
      </p:sp>
      <p:sp>
        <p:nvSpPr>
          <p:cNvPr id="92" name="Abgerundetes Rechteck 91"/>
          <p:cNvSpPr/>
          <p:nvPr/>
        </p:nvSpPr>
        <p:spPr>
          <a:xfrm>
            <a:off x="357971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Empt</a:t>
            </a:r>
            <a:endParaRPr lang="en-US" sz="1200" dirty="0" smtClean="0">
              <a:solidFill>
                <a:schemeClr val="tx1"/>
              </a:solidFill>
            </a:endParaRPr>
          </a:p>
        </p:txBody>
      </p:sp>
      <p:sp>
        <p:nvSpPr>
          <p:cNvPr id="109" name="Abgerundetes Rechteck 108"/>
          <p:cNvSpPr/>
          <p:nvPr/>
        </p:nvSpPr>
        <p:spPr>
          <a:xfrm>
            <a:off x="2129440" y="32763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Abgerundetes Rechteck 109"/>
          <p:cNvSpPr/>
          <p:nvPr/>
        </p:nvSpPr>
        <p:spPr>
          <a:xfrm>
            <a:off x="2282100" y="33526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a:t>
            </a:r>
          </a:p>
        </p:txBody>
      </p:sp>
      <p:sp>
        <p:nvSpPr>
          <p:cNvPr id="111" name="Abgerundetes Rechteck 110"/>
          <p:cNvSpPr/>
          <p:nvPr/>
        </p:nvSpPr>
        <p:spPr>
          <a:xfrm>
            <a:off x="289274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C+E</a:t>
            </a:r>
          </a:p>
        </p:txBody>
      </p:sp>
      <p:sp>
        <p:nvSpPr>
          <p:cNvPr id="112" name="Abgerundetes Rechteck 111"/>
          <p:cNvSpPr/>
          <p:nvPr/>
        </p:nvSpPr>
        <p:spPr>
          <a:xfrm>
            <a:off x="357971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Hit</a:t>
            </a:r>
          </a:p>
        </p:txBody>
      </p:sp>
      <p:sp>
        <p:nvSpPr>
          <p:cNvPr id="113" name="Abgerundetes Rechteck 112"/>
          <p:cNvSpPr/>
          <p:nvPr/>
        </p:nvSpPr>
        <p:spPr>
          <a:xfrm>
            <a:off x="2129440" y="40396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Abgerundetes Rechteck 113"/>
          <p:cNvSpPr/>
          <p:nvPr/>
        </p:nvSpPr>
        <p:spPr>
          <a:xfrm>
            <a:off x="2282100" y="41159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15" name="Abgerundetes Rechteck 114"/>
          <p:cNvSpPr/>
          <p:nvPr/>
        </p:nvSpPr>
        <p:spPr>
          <a:xfrm>
            <a:off x="289274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16" name="Abgerundetes Rechteck 115"/>
          <p:cNvSpPr/>
          <p:nvPr/>
        </p:nvSpPr>
        <p:spPr>
          <a:xfrm>
            <a:off x="357971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Empt</a:t>
            </a:r>
            <a:endParaRPr lang="en-US" sz="1200" dirty="0">
              <a:solidFill>
                <a:schemeClr val="tx1"/>
              </a:solidFill>
            </a:endParaRPr>
          </a:p>
        </p:txBody>
      </p:sp>
      <p:cxnSp>
        <p:nvCxnSpPr>
          <p:cNvPr id="16" name="Gerader Verbinder 15"/>
          <p:cNvCxnSpPr/>
          <p:nvPr/>
        </p:nvCxnSpPr>
        <p:spPr>
          <a:xfrm>
            <a:off x="54879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8696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8696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60222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60222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70145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73962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73962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75488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a:off x="75488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5716950" y="3429000"/>
            <a:ext cx="671979" cy="307777"/>
          </a:xfrm>
          <a:prstGeom prst="rect">
            <a:avLst/>
          </a:prstGeom>
          <a:noFill/>
        </p:spPr>
        <p:txBody>
          <a:bodyPr wrap="none" rtlCol="0">
            <a:spAutoFit/>
          </a:bodyPr>
          <a:lstStyle/>
          <a:p>
            <a:r>
              <a:rPr lang="en-US" sz="1400" dirty="0" smtClean="0"/>
              <a:t>Match</a:t>
            </a:r>
          </a:p>
        </p:txBody>
      </p:sp>
      <p:sp>
        <p:nvSpPr>
          <p:cNvPr id="27" name="Textfeld 26"/>
          <p:cNvSpPr txBox="1"/>
          <p:nvPr/>
        </p:nvSpPr>
        <p:spPr>
          <a:xfrm>
            <a:off x="7090890" y="3429000"/>
            <a:ext cx="671979" cy="307777"/>
          </a:xfrm>
          <a:prstGeom prst="rect">
            <a:avLst/>
          </a:prstGeom>
          <a:noFill/>
        </p:spPr>
        <p:txBody>
          <a:bodyPr wrap="none" rtlCol="0">
            <a:spAutoFit/>
          </a:bodyPr>
          <a:lstStyle/>
          <a:p>
            <a:r>
              <a:rPr lang="en-US" sz="1400" dirty="0" smtClean="0"/>
              <a:t>Match</a:t>
            </a:r>
          </a:p>
        </p:txBody>
      </p:sp>
      <p:cxnSp>
        <p:nvCxnSpPr>
          <p:cNvPr id="28" name="Gerader Verbinder 27"/>
          <p:cNvCxnSpPr/>
          <p:nvPr/>
        </p:nvCxnSpPr>
        <p:spPr>
          <a:xfrm>
            <a:off x="7014560" y="434496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7396210" y="411597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7396210" y="411597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7548870" y="411597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7548870" y="434496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6556580" y="4039640"/>
            <a:ext cx="743858" cy="307777"/>
          </a:xfrm>
          <a:prstGeom prst="rect">
            <a:avLst/>
          </a:prstGeom>
          <a:noFill/>
        </p:spPr>
        <p:txBody>
          <a:bodyPr wrap="none" rtlCol="0">
            <a:spAutoFit/>
          </a:bodyPr>
          <a:lstStyle/>
          <a:p>
            <a:r>
              <a:rPr lang="en-US" sz="1400" dirty="0" smtClean="0"/>
              <a:t>Trigger</a:t>
            </a:r>
          </a:p>
        </p:txBody>
      </p:sp>
      <p:cxnSp>
        <p:nvCxnSpPr>
          <p:cNvPr id="4" name="Gerade Verbindung mit Pfeil 3"/>
          <p:cNvCxnSpPr/>
          <p:nvPr/>
        </p:nvCxnSpPr>
        <p:spPr>
          <a:xfrm>
            <a:off x="5869610" y="3810650"/>
            <a:ext cx="0" cy="61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5182640" y="4497620"/>
            <a:ext cx="692818" cy="307777"/>
          </a:xfrm>
          <a:prstGeom prst="rect">
            <a:avLst/>
          </a:prstGeom>
          <a:noFill/>
        </p:spPr>
        <p:txBody>
          <a:bodyPr wrap="none" rtlCol="0">
            <a:spAutoFit/>
          </a:bodyPr>
          <a:lstStyle/>
          <a:p>
            <a:r>
              <a:rPr lang="en-US" sz="1400" dirty="0" smtClean="0"/>
              <a:t>Empty</a:t>
            </a:r>
          </a:p>
        </p:txBody>
      </p:sp>
    </p:spTree>
    <p:extLst>
      <p:ext uri="{BB962C8B-B14F-4D97-AF65-F5344CB8AC3E}">
        <p14:creationId xmlns:p14="http://schemas.microsoft.com/office/powerpoint/2010/main" val="1082943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9" name="Abgerundetes Rechteck 8"/>
          <p:cNvSpPr/>
          <p:nvPr/>
        </p:nvSpPr>
        <p:spPr>
          <a:xfrm>
            <a:off x="2129440" y="25130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8" name="Abgerundetes Rechteck 87"/>
          <p:cNvSpPr/>
          <p:nvPr/>
        </p:nvSpPr>
        <p:spPr>
          <a:xfrm>
            <a:off x="2282100" y="25893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1" name="Abgerundetes Rechteck 90"/>
          <p:cNvSpPr/>
          <p:nvPr/>
        </p:nvSpPr>
        <p:spPr>
          <a:xfrm>
            <a:off x="289274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2" name="Abgerundetes Rechteck 91"/>
          <p:cNvSpPr/>
          <p:nvPr/>
        </p:nvSpPr>
        <p:spPr>
          <a:xfrm>
            <a:off x="3579710" y="25893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Empt</a:t>
            </a:r>
            <a:endParaRPr lang="en-US" sz="1200" dirty="0" smtClean="0">
              <a:solidFill>
                <a:schemeClr val="tx1"/>
              </a:solidFill>
            </a:endParaRPr>
          </a:p>
        </p:txBody>
      </p:sp>
      <p:sp>
        <p:nvSpPr>
          <p:cNvPr id="109" name="Abgerundetes Rechteck 108"/>
          <p:cNvSpPr/>
          <p:nvPr/>
        </p:nvSpPr>
        <p:spPr>
          <a:xfrm>
            <a:off x="2129440" y="32763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Abgerundetes Rechteck 109"/>
          <p:cNvSpPr/>
          <p:nvPr/>
        </p:nvSpPr>
        <p:spPr>
          <a:xfrm>
            <a:off x="2282100" y="33526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12</a:t>
            </a:r>
          </a:p>
        </p:txBody>
      </p:sp>
      <p:sp>
        <p:nvSpPr>
          <p:cNvPr id="111" name="Abgerundetes Rechteck 110"/>
          <p:cNvSpPr/>
          <p:nvPr/>
        </p:nvSpPr>
        <p:spPr>
          <a:xfrm>
            <a:off x="289274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C+E</a:t>
            </a:r>
          </a:p>
        </p:txBody>
      </p:sp>
      <p:sp>
        <p:nvSpPr>
          <p:cNvPr id="112" name="Abgerundetes Rechteck 111"/>
          <p:cNvSpPr/>
          <p:nvPr/>
        </p:nvSpPr>
        <p:spPr>
          <a:xfrm>
            <a:off x="3579710" y="33526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TrigH</a:t>
            </a:r>
            <a:endParaRPr lang="en-US" sz="1200" dirty="0" smtClean="0">
              <a:solidFill>
                <a:schemeClr val="tx1"/>
              </a:solidFill>
            </a:endParaRPr>
          </a:p>
        </p:txBody>
      </p:sp>
      <p:sp>
        <p:nvSpPr>
          <p:cNvPr id="113" name="Abgerundetes Rechteck 112"/>
          <p:cNvSpPr/>
          <p:nvPr/>
        </p:nvSpPr>
        <p:spPr>
          <a:xfrm>
            <a:off x="2129440" y="4039640"/>
            <a:ext cx="2213570" cy="6106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Abgerundetes Rechteck 113"/>
          <p:cNvSpPr/>
          <p:nvPr/>
        </p:nvSpPr>
        <p:spPr>
          <a:xfrm>
            <a:off x="2282100" y="4115970"/>
            <a:ext cx="53431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TS</a:t>
            </a:r>
          </a:p>
        </p:txBody>
      </p:sp>
      <p:sp>
        <p:nvSpPr>
          <p:cNvPr id="115" name="Abgerundetes Rechteck 114"/>
          <p:cNvSpPr/>
          <p:nvPr/>
        </p:nvSpPr>
        <p:spPr>
          <a:xfrm>
            <a:off x="289274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Addr</a:t>
            </a:r>
            <a:endParaRPr lang="en-US" sz="1200" dirty="0" smtClean="0">
              <a:solidFill>
                <a:schemeClr val="tx1"/>
              </a:solidFill>
            </a:endParaRPr>
          </a:p>
        </p:txBody>
      </p:sp>
      <p:sp>
        <p:nvSpPr>
          <p:cNvPr id="116" name="Abgerundetes Rechteck 115"/>
          <p:cNvSpPr/>
          <p:nvPr/>
        </p:nvSpPr>
        <p:spPr>
          <a:xfrm>
            <a:off x="3579710" y="4115970"/>
            <a:ext cx="610640" cy="45798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Empt</a:t>
            </a:r>
            <a:endParaRPr lang="en-US" sz="1200" dirty="0">
              <a:solidFill>
                <a:schemeClr val="tx1"/>
              </a:solidFill>
            </a:endParaRPr>
          </a:p>
        </p:txBody>
      </p:sp>
      <p:cxnSp>
        <p:nvCxnSpPr>
          <p:cNvPr id="16" name="Gerader Verbinder 15"/>
          <p:cNvCxnSpPr/>
          <p:nvPr/>
        </p:nvCxnSpPr>
        <p:spPr>
          <a:xfrm>
            <a:off x="54879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8696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8696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60222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60222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7014560" y="342900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739621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7396210" y="320001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7548870" y="320001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a:off x="7548870" y="342900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5716950" y="3429000"/>
            <a:ext cx="671979" cy="307777"/>
          </a:xfrm>
          <a:prstGeom prst="rect">
            <a:avLst/>
          </a:prstGeom>
          <a:noFill/>
        </p:spPr>
        <p:txBody>
          <a:bodyPr wrap="none" rtlCol="0">
            <a:spAutoFit/>
          </a:bodyPr>
          <a:lstStyle/>
          <a:p>
            <a:r>
              <a:rPr lang="en-US" sz="1400" dirty="0" smtClean="0"/>
              <a:t>Match</a:t>
            </a:r>
          </a:p>
        </p:txBody>
      </p:sp>
      <p:sp>
        <p:nvSpPr>
          <p:cNvPr id="27" name="Textfeld 26"/>
          <p:cNvSpPr txBox="1"/>
          <p:nvPr/>
        </p:nvSpPr>
        <p:spPr>
          <a:xfrm>
            <a:off x="7090890" y="3429000"/>
            <a:ext cx="671979" cy="307777"/>
          </a:xfrm>
          <a:prstGeom prst="rect">
            <a:avLst/>
          </a:prstGeom>
          <a:noFill/>
        </p:spPr>
        <p:txBody>
          <a:bodyPr wrap="none" rtlCol="0">
            <a:spAutoFit/>
          </a:bodyPr>
          <a:lstStyle/>
          <a:p>
            <a:r>
              <a:rPr lang="en-US" sz="1400" dirty="0" smtClean="0"/>
              <a:t>Match</a:t>
            </a:r>
          </a:p>
        </p:txBody>
      </p:sp>
      <p:cxnSp>
        <p:nvCxnSpPr>
          <p:cNvPr id="28" name="Gerader Verbinder 27"/>
          <p:cNvCxnSpPr/>
          <p:nvPr/>
        </p:nvCxnSpPr>
        <p:spPr>
          <a:xfrm>
            <a:off x="7014560" y="4344960"/>
            <a:ext cx="381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7396210" y="411597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7396210" y="4115970"/>
            <a:ext cx="15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7548870" y="411597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7548870" y="4344960"/>
            <a:ext cx="38165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6556580" y="4039640"/>
            <a:ext cx="743858" cy="307777"/>
          </a:xfrm>
          <a:prstGeom prst="rect">
            <a:avLst/>
          </a:prstGeom>
          <a:noFill/>
        </p:spPr>
        <p:txBody>
          <a:bodyPr wrap="none" rtlCol="0">
            <a:spAutoFit/>
          </a:bodyPr>
          <a:lstStyle/>
          <a:p>
            <a:r>
              <a:rPr lang="en-US" sz="1400" dirty="0" smtClean="0"/>
              <a:t>Trigger</a:t>
            </a:r>
          </a:p>
        </p:txBody>
      </p:sp>
      <p:cxnSp>
        <p:nvCxnSpPr>
          <p:cNvPr id="34" name="Gerade Verbindung mit Pfeil 33"/>
          <p:cNvCxnSpPr/>
          <p:nvPr/>
        </p:nvCxnSpPr>
        <p:spPr>
          <a:xfrm>
            <a:off x="7396210" y="4650280"/>
            <a:ext cx="0" cy="61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6709240" y="5337250"/>
            <a:ext cx="1211935" cy="307777"/>
          </a:xfrm>
          <a:prstGeom prst="rect">
            <a:avLst/>
          </a:prstGeom>
          <a:noFill/>
        </p:spPr>
        <p:txBody>
          <a:bodyPr wrap="none" rtlCol="0">
            <a:spAutoFit/>
          </a:bodyPr>
          <a:lstStyle/>
          <a:p>
            <a:r>
              <a:rPr lang="en-US" sz="1400" dirty="0" smtClean="0"/>
              <a:t>Triggered Hit</a:t>
            </a:r>
          </a:p>
        </p:txBody>
      </p:sp>
    </p:spTree>
    <p:extLst>
      <p:ext uri="{BB962C8B-B14F-4D97-AF65-F5344CB8AC3E}">
        <p14:creationId xmlns:p14="http://schemas.microsoft.com/office/powerpoint/2010/main" val="818917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3" name="Abgerundetes Rechteck 2"/>
          <p:cNvSpPr/>
          <p:nvPr/>
        </p:nvSpPr>
        <p:spPr>
          <a:xfrm>
            <a:off x="1137150" y="2055060"/>
            <a:ext cx="686970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5" name="Abgerundetes Rechteck 34"/>
          <p:cNvSpPr/>
          <p:nvPr/>
        </p:nvSpPr>
        <p:spPr>
          <a:xfrm>
            <a:off x="3732370" y="236038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6" name="Abgerundetes Rechteck 35"/>
          <p:cNvSpPr/>
          <p:nvPr/>
        </p:nvSpPr>
        <p:spPr>
          <a:xfrm>
            <a:off x="12898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7" name="Abgerundetes Rechteck 36"/>
          <p:cNvSpPr/>
          <p:nvPr/>
        </p:nvSpPr>
        <p:spPr>
          <a:xfrm>
            <a:off x="12898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8" name="Abgerundetes Rechteck 37"/>
          <p:cNvSpPr/>
          <p:nvPr/>
        </p:nvSpPr>
        <p:spPr>
          <a:xfrm>
            <a:off x="12898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9" name="Abgerundetes Rechteck 38"/>
          <p:cNvSpPr/>
          <p:nvPr/>
        </p:nvSpPr>
        <p:spPr>
          <a:xfrm>
            <a:off x="12898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0" name="Abgerundetes Rechteck 39"/>
          <p:cNvSpPr/>
          <p:nvPr/>
        </p:nvSpPr>
        <p:spPr>
          <a:xfrm>
            <a:off x="15951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1" name="Abgerundetes Rechteck 40"/>
          <p:cNvSpPr/>
          <p:nvPr/>
        </p:nvSpPr>
        <p:spPr>
          <a:xfrm>
            <a:off x="15951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2" name="Abgerundetes Rechteck 41"/>
          <p:cNvSpPr/>
          <p:nvPr/>
        </p:nvSpPr>
        <p:spPr>
          <a:xfrm>
            <a:off x="15951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3" name="Abgerundetes Rechteck 42"/>
          <p:cNvSpPr/>
          <p:nvPr/>
        </p:nvSpPr>
        <p:spPr>
          <a:xfrm>
            <a:off x="15951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4" name="Abgerundetes Rechteck 43"/>
          <p:cNvSpPr/>
          <p:nvPr/>
        </p:nvSpPr>
        <p:spPr>
          <a:xfrm>
            <a:off x="19004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5" name="Abgerundetes Rechteck 44"/>
          <p:cNvSpPr/>
          <p:nvPr/>
        </p:nvSpPr>
        <p:spPr>
          <a:xfrm>
            <a:off x="19004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6" name="Abgerundetes Rechteck 45"/>
          <p:cNvSpPr/>
          <p:nvPr/>
        </p:nvSpPr>
        <p:spPr>
          <a:xfrm>
            <a:off x="19004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7" name="Abgerundetes Rechteck 46"/>
          <p:cNvSpPr/>
          <p:nvPr/>
        </p:nvSpPr>
        <p:spPr>
          <a:xfrm>
            <a:off x="19004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8" name="Abgerundetes Rechteck 47"/>
          <p:cNvSpPr/>
          <p:nvPr/>
        </p:nvSpPr>
        <p:spPr>
          <a:xfrm>
            <a:off x="22057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9" name="Abgerundetes Rechteck 48"/>
          <p:cNvSpPr/>
          <p:nvPr/>
        </p:nvSpPr>
        <p:spPr>
          <a:xfrm>
            <a:off x="220577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0" name="Abgerundetes Rechteck 49"/>
          <p:cNvSpPr/>
          <p:nvPr/>
        </p:nvSpPr>
        <p:spPr>
          <a:xfrm>
            <a:off x="22057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1" name="Abgerundetes Rechteck 50"/>
          <p:cNvSpPr/>
          <p:nvPr/>
        </p:nvSpPr>
        <p:spPr>
          <a:xfrm>
            <a:off x="22057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2" name="Abgerundetes Rechteck 51"/>
          <p:cNvSpPr/>
          <p:nvPr/>
        </p:nvSpPr>
        <p:spPr>
          <a:xfrm>
            <a:off x="251109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3" name="Abgerundetes Rechteck 52"/>
          <p:cNvSpPr/>
          <p:nvPr/>
        </p:nvSpPr>
        <p:spPr>
          <a:xfrm>
            <a:off x="251109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4" name="Abgerundetes Rechteck 53"/>
          <p:cNvSpPr/>
          <p:nvPr/>
        </p:nvSpPr>
        <p:spPr>
          <a:xfrm>
            <a:off x="251109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5" name="Abgerundetes Rechteck 54"/>
          <p:cNvSpPr/>
          <p:nvPr/>
        </p:nvSpPr>
        <p:spPr>
          <a:xfrm>
            <a:off x="251109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6" name="Abgerundetes Rechteck 55"/>
          <p:cNvSpPr/>
          <p:nvPr/>
        </p:nvSpPr>
        <p:spPr>
          <a:xfrm>
            <a:off x="28164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7" name="Abgerundetes Rechteck 56"/>
          <p:cNvSpPr/>
          <p:nvPr/>
        </p:nvSpPr>
        <p:spPr>
          <a:xfrm>
            <a:off x="28164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8" name="Abgerundetes Rechteck 57"/>
          <p:cNvSpPr/>
          <p:nvPr/>
        </p:nvSpPr>
        <p:spPr>
          <a:xfrm>
            <a:off x="28164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9" name="Abgerundetes Rechteck 58"/>
          <p:cNvSpPr/>
          <p:nvPr/>
        </p:nvSpPr>
        <p:spPr>
          <a:xfrm>
            <a:off x="28164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0" name="Abgerundetes Rechteck 59"/>
          <p:cNvSpPr/>
          <p:nvPr/>
        </p:nvSpPr>
        <p:spPr>
          <a:xfrm>
            <a:off x="31217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1" name="Abgerundetes Rechteck 60"/>
          <p:cNvSpPr/>
          <p:nvPr/>
        </p:nvSpPr>
        <p:spPr>
          <a:xfrm>
            <a:off x="31217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2" name="Abgerundetes Rechteck 61"/>
          <p:cNvSpPr/>
          <p:nvPr/>
        </p:nvSpPr>
        <p:spPr>
          <a:xfrm>
            <a:off x="31217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3" name="Abgerundetes Rechteck 62"/>
          <p:cNvSpPr/>
          <p:nvPr/>
        </p:nvSpPr>
        <p:spPr>
          <a:xfrm>
            <a:off x="31217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4" name="Abgerundetes Rechteck 63"/>
          <p:cNvSpPr/>
          <p:nvPr/>
        </p:nvSpPr>
        <p:spPr>
          <a:xfrm>
            <a:off x="34270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5" name="Abgerundetes Rechteck 64"/>
          <p:cNvSpPr/>
          <p:nvPr/>
        </p:nvSpPr>
        <p:spPr>
          <a:xfrm>
            <a:off x="34270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6" name="Abgerundetes Rechteck 65"/>
          <p:cNvSpPr/>
          <p:nvPr/>
        </p:nvSpPr>
        <p:spPr>
          <a:xfrm>
            <a:off x="34270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7" name="Abgerundetes Rechteck 66"/>
          <p:cNvSpPr/>
          <p:nvPr/>
        </p:nvSpPr>
        <p:spPr>
          <a:xfrm>
            <a:off x="34270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8" name="Abgerundetes Rechteck 67"/>
          <p:cNvSpPr/>
          <p:nvPr/>
        </p:nvSpPr>
        <p:spPr>
          <a:xfrm>
            <a:off x="37323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Abgerundetes Rechteck 68"/>
          <p:cNvSpPr/>
          <p:nvPr/>
        </p:nvSpPr>
        <p:spPr>
          <a:xfrm>
            <a:off x="37323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0" name="Abgerundetes Rechteck 69"/>
          <p:cNvSpPr/>
          <p:nvPr/>
        </p:nvSpPr>
        <p:spPr>
          <a:xfrm>
            <a:off x="37323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1" name="Abgerundetes Rechteck 70"/>
          <p:cNvSpPr/>
          <p:nvPr/>
        </p:nvSpPr>
        <p:spPr>
          <a:xfrm>
            <a:off x="2205770" y="258937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2" name="Abgerundetes Rechteck 71"/>
          <p:cNvSpPr/>
          <p:nvPr/>
        </p:nvSpPr>
        <p:spPr>
          <a:xfrm>
            <a:off x="2205770" y="236038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5" name="Gerade Verbindung mit Pfeil 4"/>
          <p:cNvCxnSpPr/>
          <p:nvPr/>
        </p:nvCxnSpPr>
        <p:spPr>
          <a:xfrm>
            <a:off x="2282100" y="1902400"/>
            <a:ext cx="0" cy="1450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3808700" y="1902400"/>
            <a:ext cx="0" cy="1450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1366140" y="3352670"/>
            <a:ext cx="4274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1366140" y="3352670"/>
            <a:ext cx="0" cy="106862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1366140" y="3581660"/>
            <a:ext cx="851515" cy="307777"/>
          </a:xfrm>
          <a:prstGeom prst="rect">
            <a:avLst/>
          </a:prstGeom>
          <a:noFill/>
        </p:spPr>
        <p:txBody>
          <a:bodyPr wrap="none" rtlCol="0">
            <a:spAutoFit/>
          </a:bodyPr>
          <a:lstStyle/>
          <a:p>
            <a:r>
              <a:rPr lang="en-US" sz="1400" dirty="0" smtClean="0"/>
              <a:t>Fast OR</a:t>
            </a:r>
          </a:p>
        </p:txBody>
      </p:sp>
      <p:sp>
        <p:nvSpPr>
          <p:cNvPr id="81" name="Abgerundetes Rechteck 80"/>
          <p:cNvSpPr/>
          <p:nvPr/>
        </p:nvSpPr>
        <p:spPr>
          <a:xfrm>
            <a:off x="679170" y="4115970"/>
            <a:ext cx="5877410" cy="16792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2" name="Abgerundetes Rechteck 81"/>
          <p:cNvSpPr/>
          <p:nvPr/>
        </p:nvSpPr>
        <p:spPr>
          <a:xfrm>
            <a:off x="1060820" y="4421290"/>
            <a:ext cx="236623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State Machine</a:t>
            </a:r>
          </a:p>
        </p:txBody>
      </p:sp>
    </p:spTree>
    <p:extLst>
      <p:ext uri="{BB962C8B-B14F-4D97-AF65-F5344CB8AC3E}">
        <p14:creationId xmlns:p14="http://schemas.microsoft.com/office/powerpoint/2010/main" val="111920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3" name="Abgerundetes Rechteck 2"/>
          <p:cNvSpPr/>
          <p:nvPr/>
        </p:nvSpPr>
        <p:spPr>
          <a:xfrm>
            <a:off x="1137150" y="2055060"/>
            <a:ext cx="686970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6" name="Abgerundetes Rechteck 35"/>
          <p:cNvSpPr/>
          <p:nvPr/>
        </p:nvSpPr>
        <p:spPr>
          <a:xfrm>
            <a:off x="12898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7" name="Abgerundetes Rechteck 36"/>
          <p:cNvSpPr/>
          <p:nvPr/>
        </p:nvSpPr>
        <p:spPr>
          <a:xfrm>
            <a:off x="12898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8" name="Abgerundetes Rechteck 37"/>
          <p:cNvSpPr/>
          <p:nvPr/>
        </p:nvSpPr>
        <p:spPr>
          <a:xfrm>
            <a:off x="12898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9" name="Abgerundetes Rechteck 38"/>
          <p:cNvSpPr/>
          <p:nvPr/>
        </p:nvSpPr>
        <p:spPr>
          <a:xfrm>
            <a:off x="12898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0" name="Abgerundetes Rechteck 39"/>
          <p:cNvSpPr/>
          <p:nvPr/>
        </p:nvSpPr>
        <p:spPr>
          <a:xfrm>
            <a:off x="15951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1" name="Abgerundetes Rechteck 40"/>
          <p:cNvSpPr/>
          <p:nvPr/>
        </p:nvSpPr>
        <p:spPr>
          <a:xfrm>
            <a:off x="15951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2" name="Abgerundetes Rechteck 41"/>
          <p:cNvSpPr/>
          <p:nvPr/>
        </p:nvSpPr>
        <p:spPr>
          <a:xfrm>
            <a:off x="15951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3" name="Abgerundetes Rechteck 42"/>
          <p:cNvSpPr/>
          <p:nvPr/>
        </p:nvSpPr>
        <p:spPr>
          <a:xfrm>
            <a:off x="15951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4" name="Abgerundetes Rechteck 43"/>
          <p:cNvSpPr/>
          <p:nvPr/>
        </p:nvSpPr>
        <p:spPr>
          <a:xfrm>
            <a:off x="19004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5" name="Abgerundetes Rechteck 44"/>
          <p:cNvSpPr/>
          <p:nvPr/>
        </p:nvSpPr>
        <p:spPr>
          <a:xfrm>
            <a:off x="19004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6" name="Abgerundetes Rechteck 45"/>
          <p:cNvSpPr/>
          <p:nvPr/>
        </p:nvSpPr>
        <p:spPr>
          <a:xfrm>
            <a:off x="19004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7" name="Abgerundetes Rechteck 46"/>
          <p:cNvSpPr/>
          <p:nvPr/>
        </p:nvSpPr>
        <p:spPr>
          <a:xfrm>
            <a:off x="19004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8" name="Abgerundetes Rechteck 47"/>
          <p:cNvSpPr/>
          <p:nvPr/>
        </p:nvSpPr>
        <p:spPr>
          <a:xfrm>
            <a:off x="22057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9" name="Abgerundetes Rechteck 48"/>
          <p:cNvSpPr/>
          <p:nvPr/>
        </p:nvSpPr>
        <p:spPr>
          <a:xfrm>
            <a:off x="220577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0" name="Abgerundetes Rechteck 49"/>
          <p:cNvSpPr/>
          <p:nvPr/>
        </p:nvSpPr>
        <p:spPr>
          <a:xfrm>
            <a:off x="22057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1" name="Abgerundetes Rechteck 50"/>
          <p:cNvSpPr/>
          <p:nvPr/>
        </p:nvSpPr>
        <p:spPr>
          <a:xfrm>
            <a:off x="22057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2" name="Abgerundetes Rechteck 51"/>
          <p:cNvSpPr/>
          <p:nvPr/>
        </p:nvSpPr>
        <p:spPr>
          <a:xfrm>
            <a:off x="251109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3" name="Abgerundetes Rechteck 52"/>
          <p:cNvSpPr/>
          <p:nvPr/>
        </p:nvSpPr>
        <p:spPr>
          <a:xfrm>
            <a:off x="251109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4" name="Abgerundetes Rechteck 53"/>
          <p:cNvSpPr/>
          <p:nvPr/>
        </p:nvSpPr>
        <p:spPr>
          <a:xfrm>
            <a:off x="251109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5" name="Abgerundetes Rechteck 54"/>
          <p:cNvSpPr/>
          <p:nvPr/>
        </p:nvSpPr>
        <p:spPr>
          <a:xfrm>
            <a:off x="251109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6" name="Abgerundetes Rechteck 55"/>
          <p:cNvSpPr/>
          <p:nvPr/>
        </p:nvSpPr>
        <p:spPr>
          <a:xfrm>
            <a:off x="28164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7" name="Abgerundetes Rechteck 56"/>
          <p:cNvSpPr/>
          <p:nvPr/>
        </p:nvSpPr>
        <p:spPr>
          <a:xfrm>
            <a:off x="28164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8" name="Abgerundetes Rechteck 57"/>
          <p:cNvSpPr/>
          <p:nvPr/>
        </p:nvSpPr>
        <p:spPr>
          <a:xfrm>
            <a:off x="28164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9" name="Abgerundetes Rechteck 58"/>
          <p:cNvSpPr/>
          <p:nvPr/>
        </p:nvSpPr>
        <p:spPr>
          <a:xfrm>
            <a:off x="28164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0" name="Abgerundetes Rechteck 59"/>
          <p:cNvSpPr/>
          <p:nvPr/>
        </p:nvSpPr>
        <p:spPr>
          <a:xfrm>
            <a:off x="31217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1" name="Abgerundetes Rechteck 60"/>
          <p:cNvSpPr/>
          <p:nvPr/>
        </p:nvSpPr>
        <p:spPr>
          <a:xfrm>
            <a:off x="31217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2" name="Abgerundetes Rechteck 61"/>
          <p:cNvSpPr/>
          <p:nvPr/>
        </p:nvSpPr>
        <p:spPr>
          <a:xfrm>
            <a:off x="31217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3" name="Abgerundetes Rechteck 62"/>
          <p:cNvSpPr/>
          <p:nvPr/>
        </p:nvSpPr>
        <p:spPr>
          <a:xfrm>
            <a:off x="31217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4" name="Abgerundetes Rechteck 63"/>
          <p:cNvSpPr/>
          <p:nvPr/>
        </p:nvSpPr>
        <p:spPr>
          <a:xfrm>
            <a:off x="34270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5" name="Abgerundetes Rechteck 64"/>
          <p:cNvSpPr/>
          <p:nvPr/>
        </p:nvSpPr>
        <p:spPr>
          <a:xfrm>
            <a:off x="34270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6" name="Abgerundetes Rechteck 65"/>
          <p:cNvSpPr/>
          <p:nvPr/>
        </p:nvSpPr>
        <p:spPr>
          <a:xfrm>
            <a:off x="34270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7" name="Abgerundetes Rechteck 66"/>
          <p:cNvSpPr/>
          <p:nvPr/>
        </p:nvSpPr>
        <p:spPr>
          <a:xfrm>
            <a:off x="34270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8" name="Abgerundetes Rechteck 67"/>
          <p:cNvSpPr/>
          <p:nvPr/>
        </p:nvSpPr>
        <p:spPr>
          <a:xfrm>
            <a:off x="37323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Abgerundetes Rechteck 68"/>
          <p:cNvSpPr/>
          <p:nvPr/>
        </p:nvSpPr>
        <p:spPr>
          <a:xfrm>
            <a:off x="37323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0" name="Abgerundetes Rechteck 69"/>
          <p:cNvSpPr/>
          <p:nvPr/>
        </p:nvSpPr>
        <p:spPr>
          <a:xfrm>
            <a:off x="37323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1" name="Abgerundetes Rechteck 70"/>
          <p:cNvSpPr/>
          <p:nvPr/>
        </p:nvSpPr>
        <p:spPr>
          <a:xfrm>
            <a:off x="2205770" y="258937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7" name="Gerade Verbindung mit Pfeil 6"/>
          <p:cNvCxnSpPr/>
          <p:nvPr/>
        </p:nvCxnSpPr>
        <p:spPr>
          <a:xfrm flipH="1">
            <a:off x="1518800" y="3429000"/>
            <a:ext cx="4121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1518800" y="3429000"/>
            <a:ext cx="0" cy="99229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1518800" y="3581660"/>
            <a:ext cx="562975" cy="307777"/>
          </a:xfrm>
          <a:prstGeom prst="rect">
            <a:avLst/>
          </a:prstGeom>
          <a:noFill/>
        </p:spPr>
        <p:txBody>
          <a:bodyPr wrap="none" rtlCol="0">
            <a:spAutoFit/>
          </a:bodyPr>
          <a:lstStyle/>
          <a:p>
            <a:r>
              <a:rPr lang="en-US" sz="1400" dirty="0" smtClean="0"/>
              <a:t>Data</a:t>
            </a:r>
          </a:p>
        </p:txBody>
      </p:sp>
      <p:sp>
        <p:nvSpPr>
          <p:cNvPr id="81" name="Abgerundetes Rechteck 80"/>
          <p:cNvSpPr/>
          <p:nvPr/>
        </p:nvSpPr>
        <p:spPr>
          <a:xfrm>
            <a:off x="679170" y="4115970"/>
            <a:ext cx="5877410" cy="16792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2" name="Abgerundetes Rechteck 81"/>
          <p:cNvSpPr/>
          <p:nvPr/>
        </p:nvSpPr>
        <p:spPr>
          <a:xfrm>
            <a:off x="1060820" y="4421290"/>
            <a:ext cx="236623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State Machine</a:t>
            </a:r>
          </a:p>
        </p:txBody>
      </p:sp>
      <p:sp>
        <p:nvSpPr>
          <p:cNvPr id="73" name="Abgerundetes Rechteck 72"/>
          <p:cNvSpPr/>
          <p:nvPr/>
        </p:nvSpPr>
        <p:spPr>
          <a:xfrm>
            <a:off x="2205770" y="327634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4" name="Abgerundetes Rechteck 73"/>
          <p:cNvSpPr/>
          <p:nvPr/>
        </p:nvSpPr>
        <p:spPr>
          <a:xfrm>
            <a:off x="3732370" y="327634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6" name="Abgerundetes Rechteck 75"/>
          <p:cNvSpPr/>
          <p:nvPr/>
        </p:nvSpPr>
        <p:spPr>
          <a:xfrm>
            <a:off x="373237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77" name="Gerade Verbindung mit Pfeil 76"/>
          <p:cNvCxnSpPr/>
          <p:nvPr/>
        </p:nvCxnSpPr>
        <p:spPr>
          <a:xfrm flipV="1">
            <a:off x="3198060" y="3123680"/>
            <a:ext cx="0" cy="1297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a:off x="1366140" y="3352670"/>
            <a:ext cx="427448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1366140" y="3352670"/>
            <a:ext cx="0" cy="10686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06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3" name="Abgerundetes Rechteck 2"/>
          <p:cNvSpPr/>
          <p:nvPr/>
        </p:nvSpPr>
        <p:spPr>
          <a:xfrm>
            <a:off x="1137150" y="2055060"/>
            <a:ext cx="686970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6" name="Abgerundetes Rechteck 35"/>
          <p:cNvSpPr/>
          <p:nvPr/>
        </p:nvSpPr>
        <p:spPr>
          <a:xfrm>
            <a:off x="12898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7" name="Abgerundetes Rechteck 36"/>
          <p:cNvSpPr/>
          <p:nvPr/>
        </p:nvSpPr>
        <p:spPr>
          <a:xfrm>
            <a:off x="12898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8" name="Abgerundetes Rechteck 37"/>
          <p:cNvSpPr/>
          <p:nvPr/>
        </p:nvSpPr>
        <p:spPr>
          <a:xfrm>
            <a:off x="12898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9" name="Abgerundetes Rechteck 38"/>
          <p:cNvSpPr/>
          <p:nvPr/>
        </p:nvSpPr>
        <p:spPr>
          <a:xfrm>
            <a:off x="12898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0" name="Abgerundetes Rechteck 39"/>
          <p:cNvSpPr/>
          <p:nvPr/>
        </p:nvSpPr>
        <p:spPr>
          <a:xfrm>
            <a:off x="15951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1" name="Abgerundetes Rechteck 40"/>
          <p:cNvSpPr/>
          <p:nvPr/>
        </p:nvSpPr>
        <p:spPr>
          <a:xfrm>
            <a:off x="15951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2" name="Abgerundetes Rechteck 41"/>
          <p:cNvSpPr/>
          <p:nvPr/>
        </p:nvSpPr>
        <p:spPr>
          <a:xfrm>
            <a:off x="15951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3" name="Abgerundetes Rechteck 42"/>
          <p:cNvSpPr/>
          <p:nvPr/>
        </p:nvSpPr>
        <p:spPr>
          <a:xfrm>
            <a:off x="15951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4" name="Abgerundetes Rechteck 43"/>
          <p:cNvSpPr/>
          <p:nvPr/>
        </p:nvSpPr>
        <p:spPr>
          <a:xfrm>
            <a:off x="19004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5" name="Abgerundetes Rechteck 44"/>
          <p:cNvSpPr/>
          <p:nvPr/>
        </p:nvSpPr>
        <p:spPr>
          <a:xfrm>
            <a:off x="19004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6" name="Abgerundetes Rechteck 45"/>
          <p:cNvSpPr/>
          <p:nvPr/>
        </p:nvSpPr>
        <p:spPr>
          <a:xfrm>
            <a:off x="19004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7" name="Abgerundetes Rechteck 46"/>
          <p:cNvSpPr/>
          <p:nvPr/>
        </p:nvSpPr>
        <p:spPr>
          <a:xfrm>
            <a:off x="19004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8" name="Abgerundetes Rechteck 47"/>
          <p:cNvSpPr/>
          <p:nvPr/>
        </p:nvSpPr>
        <p:spPr>
          <a:xfrm>
            <a:off x="22057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9" name="Abgerundetes Rechteck 48"/>
          <p:cNvSpPr/>
          <p:nvPr/>
        </p:nvSpPr>
        <p:spPr>
          <a:xfrm>
            <a:off x="220577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0" name="Abgerundetes Rechteck 49"/>
          <p:cNvSpPr/>
          <p:nvPr/>
        </p:nvSpPr>
        <p:spPr>
          <a:xfrm>
            <a:off x="22057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1" name="Abgerundetes Rechteck 50"/>
          <p:cNvSpPr/>
          <p:nvPr/>
        </p:nvSpPr>
        <p:spPr>
          <a:xfrm>
            <a:off x="22057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2" name="Abgerundetes Rechteck 51"/>
          <p:cNvSpPr/>
          <p:nvPr/>
        </p:nvSpPr>
        <p:spPr>
          <a:xfrm>
            <a:off x="251109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3" name="Abgerundetes Rechteck 52"/>
          <p:cNvSpPr/>
          <p:nvPr/>
        </p:nvSpPr>
        <p:spPr>
          <a:xfrm>
            <a:off x="251109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4" name="Abgerundetes Rechteck 53"/>
          <p:cNvSpPr/>
          <p:nvPr/>
        </p:nvSpPr>
        <p:spPr>
          <a:xfrm>
            <a:off x="251109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5" name="Abgerundetes Rechteck 54"/>
          <p:cNvSpPr/>
          <p:nvPr/>
        </p:nvSpPr>
        <p:spPr>
          <a:xfrm>
            <a:off x="251109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6" name="Abgerundetes Rechteck 55"/>
          <p:cNvSpPr/>
          <p:nvPr/>
        </p:nvSpPr>
        <p:spPr>
          <a:xfrm>
            <a:off x="28164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7" name="Abgerundetes Rechteck 56"/>
          <p:cNvSpPr/>
          <p:nvPr/>
        </p:nvSpPr>
        <p:spPr>
          <a:xfrm>
            <a:off x="28164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8" name="Abgerundetes Rechteck 57"/>
          <p:cNvSpPr/>
          <p:nvPr/>
        </p:nvSpPr>
        <p:spPr>
          <a:xfrm>
            <a:off x="28164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9" name="Abgerundetes Rechteck 58"/>
          <p:cNvSpPr/>
          <p:nvPr/>
        </p:nvSpPr>
        <p:spPr>
          <a:xfrm>
            <a:off x="28164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0" name="Abgerundetes Rechteck 59"/>
          <p:cNvSpPr/>
          <p:nvPr/>
        </p:nvSpPr>
        <p:spPr>
          <a:xfrm>
            <a:off x="31217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1" name="Abgerundetes Rechteck 60"/>
          <p:cNvSpPr/>
          <p:nvPr/>
        </p:nvSpPr>
        <p:spPr>
          <a:xfrm>
            <a:off x="31217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2" name="Abgerundetes Rechteck 61"/>
          <p:cNvSpPr/>
          <p:nvPr/>
        </p:nvSpPr>
        <p:spPr>
          <a:xfrm>
            <a:off x="31217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3" name="Abgerundetes Rechteck 62"/>
          <p:cNvSpPr/>
          <p:nvPr/>
        </p:nvSpPr>
        <p:spPr>
          <a:xfrm>
            <a:off x="31217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4" name="Abgerundetes Rechteck 63"/>
          <p:cNvSpPr/>
          <p:nvPr/>
        </p:nvSpPr>
        <p:spPr>
          <a:xfrm>
            <a:off x="34270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5" name="Abgerundetes Rechteck 64"/>
          <p:cNvSpPr/>
          <p:nvPr/>
        </p:nvSpPr>
        <p:spPr>
          <a:xfrm>
            <a:off x="34270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6" name="Abgerundetes Rechteck 65"/>
          <p:cNvSpPr/>
          <p:nvPr/>
        </p:nvSpPr>
        <p:spPr>
          <a:xfrm>
            <a:off x="34270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7" name="Abgerundetes Rechteck 66"/>
          <p:cNvSpPr/>
          <p:nvPr/>
        </p:nvSpPr>
        <p:spPr>
          <a:xfrm>
            <a:off x="34270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8" name="Abgerundetes Rechteck 67"/>
          <p:cNvSpPr/>
          <p:nvPr/>
        </p:nvSpPr>
        <p:spPr>
          <a:xfrm>
            <a:off x="37323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Abgerundetes Rechteck 68"/>
          <p:cNvSpPr/>
          <p:nvPr/>
        </p:nvSpPr>
        <p:spPr>
          <a:xfrm>
            <a:off x="37323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0" name="Abgerundetes Rechteck 69"/>
          <p:cNvSpPr/>
          <p:nvPr/>
        </p:nvSpPr>
        <p:spPr>
          <a:xfrm>
            <a:off x="37323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1" name="Abgerundetes Rechteck 70"/>
          <p:cNvSpPr/>
          <p:nvPr/>
        </p:nvSpPr>
        <p:spPr>
          <a:xfrm>
            <a:off x="2205770" y="258937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7" name="Gerade Verbindung mit Pfeil 6"/>
          <p:cNvCxnSpPr/>
          <p:nvPr/>
        </p:nvCxnSpPr>
        <p:spPr>
          <a:xfrm flipH="1">
            <a:off x="1518800" y="3429000"/>
            <a:ext cx="4121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1518800" y="3429000"/>
            <a:ext cx="0" cy="99229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1518800" y="3581660"/>
            <a:ext cx="562975" cy="307777"/>
          </a:xfrm>
          <a:prstGeom prst="rect">
            <a:avLst/>
          </a:prstGeom>
          <a:noFill/>
        </p:spPr>
        <p:txBody>
          <a:bodyPr wrap="none" rtlCol="0">
            <a:spAutoFit/>
          </a:bodyPr>
          <a:lstStyle/>
          <a:p>
            <a:r>
              <a:rPr lang="en-US" sz="1400" dirty="0" smtClean="0"/>
              <a:t>Data</a:t>
            </a:r>
          </a:p>
        </p:txBody>
      </p:sp>
      <p:sp>
        <p:nvSpPr>
          <p:cNvPr id="81" name="Abgerundetes Rechteck 80"/>
          <p:cNvSpPr/>
          <p:nvPr/>
        </p:nvSpPr>
        <p:spPr>
          <a:xfrm>
            <a:off x="679170" y="4115970"/>
            <a:ext cx="5877410" cy="16792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2" name="Abgerundetes Rechteck 81"/>
          <p:cNvSpPr/>
          <p:nvPr/>
        </p:nvSpPr>
        <p:spPr>
          <a:xfrm>
            <a:off x="1060820" y="4421290"/>
            <a:ext cx="236623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State Machine</a:t>
            </a:r>
          </a:p>
        </p:txBody>
      </p:sp>
      <p:sp>
        <p:nvSpPr>
          <p:cNvPr id="73" name="Abgerundetes Rechteck 72"/>
          <p:cNvSpPr/>
          <p:nvPr/>
        </p:nvSpPr>
        <p:spPr>
          <a:xfrm>
            <a:off x="2205770" y="327634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4" name="Abgerundetes Rechteck 73"/>
          <p:cNvSpPr/>
          <p:nvPr/>
        </p:nvSpPr>
        <p:spPr>
          <a:xfrm>
            <a:off x="2969070" y="457395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6" name="Abgerundetes Rechteck 75"/>
          <p:cNvSpPr/>
          <p:nvPr/>
        </p:nvSpPr>
        <p:spPr>
          <a:xfrm>
            <a:off x="373237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77" name="Gerade Verbindung mit Pfeil 76"/>
          <p:cNvCxnSpPr/>
          <p:nvPr/>
        </p:nvCxnSpPr>
        <p:spPr>
          <a:xfrm flipV="1">
            <a:off x="3198060" y="3123680"/>
            <a:ext cx="0" cy="1297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a:off x="1366140" y="3352670"/>
            <a:ext cx="427448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1366140" y="3352670"/>
            <a:ext cx="0" cy="10686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5" name="Abgerundetes Rechteck 74"/>
          <p:cNvSpPr/>
          <p:nvPr/>
        </p:nvSpPr>
        <p:spPr>
          <a:xfrm>
            <a:off x="3732370" y="3276340"/>
            <a:ext cx="228990" cy="152660"/>
          </a:xfrm>
          <a:prstGeom prst="round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3833740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45"/>
          <p:cNvSpPr>
            <a:spLocks noChangeArrowheads="1"/>
          </p:cNvSpPr>
          <p:nvPr/>
        </p:nvSpPr>
        <p:spPr bwMode="auto">
          <a:xfrm>
            <a:off x="76200" y="2590800"/>
            <a:ext cx="4267200" cy="2438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16" name="Rectangle 2"/>
          <p:cNvSpPr>
            <a:spLocks noGrp="1" noChangeArrowheads="1"/>
          </p:cNvSpPr>
          <p:nvPr>
            <p:ph type="title"/>
          </p:nvPr>
        </p:nvSpPr>
        <p:spPr/>
        <p:txBody>
          <a:bodyPr/>
          <a:lstStyle/>
          <a:p>
            <a:r>
              <a:rPr lang="de-DE" altLang="de-DE" dirty="0" smtClean="0"/>
              <a:t>HVCMOS Pixel</a:t>
            </a:r>
          </a:p>
        </p:txBody>
      </p:sp>
      <p:cxnSp>
        <p:nvCxnSpPr>
          <p:cNvPr id="13317" name="Gerade Verbindung 2"/>
          <p:cNvCxnSpPr>
            <a:cxnSpLocks noChangeShapeType="1"/>
          </p:cNvCxnSpPr>
          <p:nvPr/>
        </p:nvCxnSpPr>
        <p:spPr bwMode="auto">
          <a:xfrm>
            <a:off x="304800" y="2590800"/>
            <a:ext cx="38100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8" name="Abgerundetes Rechteck 87"/>
          <p:cNvSpPr>
            <a:spLocks noChangeArrowheads="1"/>
          </p:cNvSpPr>
          <p:nvPr/>
        </p:nvSpPr>
        <p:spPr bwMode="auto">
          <a:xfrm>
            <a:off x="838200" y="2590800"/>
            <a:ext cx="3810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97" name="Abgerundetes Rechteck 96"/>
          <p:cNvSpPr/>
          <p:nvPr/>
        </p:nvSpPr>
        <p:spPr bwMode="auto">
          <a:xfrm>
            <a:off x="1219200" y="2590800"/>
            <a:ext cx="10668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00" name="Abgerundetes Rechteck 99"/>
          <p:cNvSpPr/>
          <p:nvPr/>
        </p:nvSpPr>
        <p:spPr bwMode="auto">
          <a:xfrm>
            <a:off x="297520" y="2590800"/>
            <a:ext cx="54068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02" name="Abgerundetes Rechteck 101"/>
          <p:cNvSpPr/>
          <p:nvPr/>
        </p:nvSpPr>
        <p:spPr bwMode="auto">
          <a:xfrm>
            <a:off x="304800" y="3352800"/>
            <a:ext cx="3810000" cy="7620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err="1">
                <a:latin typeface="Arial" charset="0"/>
                <a:cs typeface="Arial" charset="0"/>
              </a:rPr>
              <a:t>Deep</a:t>
            </a:r>
            <a:r>
              <a:rPr lang="de-DE" sz="1000" dirty="0">
                <a:latin typeface="Arial" charset="0"/>
                <a:cs typeface="Arial" charset="0"/>
              </a:rPr>
              <a:t> n-</a:t>
            </a:r>
            <a:r>
              <a:rPr lang="de-DE" sz="1000" dirty="0" err="1">
                <a:latin typeface="Arial" charset="0"/>
                <a:cs typeface="Arial" charset="0"/>
              </a:rPr>
              <a:t>well</a:t>
            </a:r>
            <a:endParaRPr lang="de-DE" sz="1000" dirty="0">
              <a:latin typeface="Arial" charset="0"/>
              <a:cs typeface="Arial" charset="0"/>
            </a:endParaRPr>
          </a:p>
        </p:txBody>
      </p:sp>
      <p:sp>
        <p:nvSpPr>
          <p:cNvPr id="13322" name="Textfeld 100"/>
          <p:cNvSpPr txBox="1">
            <a:spLocks noChangeArrowheads="1"/>
          </p:cNvSpPr>
          <p:nvPr/>
        </p:nvSpPr>
        <p:spPr bwMode="auto">
          <a:xfrm>
            <a:off x="417392" y="3810000"/>
            <a:ext cx="1305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de-DE" sz="1000"/>
              <a:t>Collection electrode</a:t>
            </a:r>
          </a:p>
        </p:txBody>
      </p:sp>
      <p:sp>
        <p:nvSpPr>
          <p:cNvPr id="13323" name="Abgerundetes Rechteck 87"/>
          <p:cNvSpPr>
            <a:spLocks noChangeArrowheads="1"/>
          </p:cNvSpPr>
          <p:nvPr/>
        </p:nvSpPr>
        <p:spPr bwMode="auto">
          <a:xfrm>
            <a:off x="2286000" y="2590800"/>
            <a:ext cx="3810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69" name="Abgerundetes Rechteck 68"/>
          <p:cNvSpPr/>
          <p:nvPr/>
        </p:nvSpPr>
        <p:spPr bwMode="auto">
          <a:xfrm>
            <a:off x="3657600" y="2590800"/>
            <a:ext cx="4572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3325" name="Textfeld 5"/>
          <p:cNvSpPr txBox="1">
            <a:spLocks noChangeArrowheads="1"/>
          </p:cNvSpPr>
          <p:nvPr/>
        </p:nvSpPr>
        <p:spPr bwMode="auto">
          <a:xfrm>
            <a:off x="2823687" y="2286000"/>
            <a:ext cx="10502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Isolated NMOS</a:t>
            </a:r>
          </a:p>
        </p:txBody>
      </p:sp>
      <p:sp>
        <p:nvSpPr>
          <p:cNvPr id="13326" name="Textfeld 84"/>
          <p:cNvSpPr txBox="1">
            <a:spLocks noChangeArrowheads="1"/>
          </p:cNvSpPr>
          <p:nvPr/>
        </p:nvSpPr>
        <p:spPr bwMode="auto">
          <a:xfrm>
            <a:off x="1159233" y="2286000"/>
            <a:ext cx="10422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Isolated PMOS</a:t>
            </a:r>
          </a:p>
        </p:txBody>
      </p:sp>
      <p:sp>
        <p:nvSpPr>
          <p:cNvPr id="13327" name="Rechteck 94"/>
          <p:cNvSpPr>
            <a:spLocks noChangeArrowheads="1"/>
          </p:cNvSpPr>
          <p:nvPr/>
        </p:nvSpPr>
        <p:spPr bwMode="auto">
          <a:xfrm>
            <a:off x="15240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28" name="Rechteck 95"/>
          <p:cNvSpPr>
            <a:spLocks noChangeArrowheads="1"/>
          </p:cNvSpPr>
          <p:nvPr/>
        </p:nvSpPr>
        <p:spPr bwMode="auto">
          <a:xfrm>
            <a:off x="18288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29" name="Rechteck 97"/>
          <p:cNvSpPr>
            <a:spLocks noChangeArrowheads="1"/>
          </p:cNvSpPr>
          <p:nvPr/>
        </p:nvSpPr>
        <p:spPr bwMode="auto">
          <a:xfrm>
            <a:off x="1676400" y="25146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53" name="Abgerundetes Rechteck 52"/>
          <p:cNvSpPr/>
          <p:nvPr/>
        </p:nvSpPr>
        <p:spPr bwMode="auto">
          <a:xfrm>
            <a:off x="2667000" y="2590800"/>
            <a:ext cx="3810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3331" name="Abgerundetes Rechteck 87"/>
          <p:cNvSpPr>
            <a:spLocks noChangeArrowheads="1"/>
          </p:cNvSpPr>
          <p:nvPr/>
        </p:nvSpPr>
        <p:spPr bwMode="auto">
          <a:xfrm>
            <a:off x="3048000" y="2590800"/>
            <a:ext cx="6096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13332" name="Rechteck 91"/>
          <p:cNvSpPr>
            <a:spLocks noChangeArrowheads="1"/>
          </p:cNvSpPr>
          <p:nvPr/>
        </p:nvSpPr>
        <p:spPr bwMode="auto">
          <a:xfrm>
            <a:off x="31242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33" name="Rechteck 92"/>
          <p:cNvSpPr>
            <a:spLocks noChangeArrowheads="1"/>
          </p:cNvSpPr>
          <p:nvPr/>
        </p:nvSpPr>
        <p:spPr bwMode="auto">
          <a:xfrm>
            <a:off x="34290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34" name="Rechteck 93"/>
          <p:cNvSpPr>
            <a:spLocks noChangeArrowheads="1"/>
          </p:cNvSpPr>
          <p:nvPr/>
        </p:nvSpPr>
        <p:spPr bwMode="auto">
          <a:xfrm>
            <a:off x="3276600" y="25146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05" name="Abgerundetes Rechteck 104"/>
          <p:cNvSpPr/>
          <p:nvPr/>
        </p:nvSpPr>
        <p:spPr bwMode="auto">
          <a:xfrm>
            <a:off x="304800" y="3048000"/>
            <a:ext cx="533400" cy="304800"/>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nchor="ctr"/>
          <a:lstStyle/>
          <a:p>
            <a:pPr algn="ctr" eaLnBrk="1" hangingPunct="1">
              <a:defRPr/>
            </a:pPr>
            <a:endParaRPr lang="de-DE" sz="1000" dirty="0">
              <a:latin typeface="Arial" charset="0"/>
              <a:cs typeface="Arial" charset="0"/>
            </a:endParaRPr>
          </a:p>
        </p:txBody>
      </p:sp>
      <p:sp>
        <p:nvSpPr>
          <p:cNvPr id="67" name="Abgerundetes Rechteck 66"/>
          <p:cNvSpPr/>
          <p:nvPr/>
        </p:nvSpPr>
        <p:spPr bwMode="auto">
          <a:xfrm>
            <a:off x="297520" y="3048000"/>
            <a:ext cx="3817280" cy="304670"/>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nchor="ctr"/>
          <a:lstStyle/>
          <a:p>
            <a:pPr algn="ctr" eaLnBrk="1" hangingPunct="1">
              <a:defRPr/>
            </a:pPr>
            <a:endParaRPr lang="de-DE" sz="1000" dirty="0">
              <a:latin typeface="Arial" charset="0"/>
              <a:cs typeface="Arial" charset="0"/>
            </a:endParaRPr>
          </a:p>
        </p:txBody>
      </p:sp>
      <p:sp>
        <p:nvSpPr>
          <p:cNvPr id="13338" name="Textfeld 5"/>
          <p:cNvSpPr txBox="1">
            <a:spLocks noChangeArrowheads="1"/>
          </p:cNvSpPr>
          <p:nvPr/>
        </p:nvSpPr>
        <p:spPr bwMode="auto">
          <a:xfrm>
            <a:off x="221118" y="4724400"/>
            <a:ext cx="8579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P-Substrate</a:t>
            </a:r>
          </a:p>
        </p:txBody>
      </p:sp>
    </p:spTree>
    <p:extLst>
      <p:ext uri="{BB962C8B-B14F-4D97-AF65-F5344CB8AC3E}">
        <p14:creationId xmlns:p14="http://schemas.microsoft.com/office/powerpoint/2010/main" val="250953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Working Principle</a:t>
            </a:r>
          </a:p>
        </p:txBody>
      </p:sp>
      <p:sp>
        <p:nvSpPr>
          <p:cNvPr id="2" name="Inhaltsplatzhalter 1"/>
          <p:cNvSpPr>
            <a:spLocks noGrp="1"/>
          </p:cNvSpPr>
          <p:nvPr>
            <p:ph idx="1"/>
          </p:nvPr>
        </p:nvSpPr>
        <p:spPr>
          <a:xfrm>
            <a:off x="457200" y="692150"/>
            <a:ext cx="8229600" cy="370620"/>
          </a:xfrm>
        </p:spPr>
        <p:txBody>
          <a:bodyPr/>
          <a:lstStyle/>
          <a:p>
            <a:r>
              <a:rPr lang="en-US" noProof="1" smtClean="0"/>
              <a:t>Monolithic Readout</a:t>
            </a:r>
            <a:endParaRPr lang="en-US" noProof="1"/>
          </a:p>
        </p:txBody>
      </p:sp>
      <p:sp>
        <p:nvSpPr>
          <p:cNvPr id="3" name="Abgerundetes Rechteck 2"/>
          <p:cNvSpPr/>
          <p:nvPr/>
        </p:nvSpPr>
        <p:spPr>
          <a:xfrm>
            <a:off x="1137150" y="2055060"/>
            <a:ext cx="686970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6" name="Abgerundetes Rechteck 35"/>
          <p:cNvSpPr/>
          <p:nvPr/>
        </p:nvSpPr>
        <p:spPr>
          <a:xfrm>
            <a:off x="12898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7" name="Abgerundetes Rechteck 36"/>
          <p:cNvSpPr/>
          <p:nvPr/>
        </p:nvSpPr>
        <p:spPr>
          <a:xfrm>
            <a:off x="12898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8" name="Abgerundetes Rechteck 37"/>
          <p:cNvSpPr/>
          <p:nvPr/>
        </p:nvSpPr>
        <p:spPr>
          <a:xfrm>
            <a:off x="12898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9" name="Abgerundetes Rechteck 38"/>
          <p:cNvSpPr/>
          <p:nvPr/>
        </p:nvSpPr>
        <p:spPr>
          <a:xfrm>
            <a:off x="12898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0" name="Abgerundetes Rechteck 39"/>
          <p:cNvSpPr/>
          <p:nvPr/>
        </p:nvSpPr>
        <p:spPr>
          <a:xfrm>
            <a:off x="15951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1" name="Abgerundetes Rechteck 40"/>
          <p:cNvSpPr/>
          <p:nvPr/>
        </p:nvSpPr>
        <p:spPr>
          <a:xfrm>
            <a:off x="15951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2" name="Abgerundetes Rechteck 41"/>
          <p:cNvSpPr/>
          <p:nvPr/>
        </p:nvSpPr>
        <p:spPr>
          <a:xfrm>
            <a:off x="15951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3" name="Abgerundetes Rechteck 42"/>
          <p:cNvSpPr/>
          <p:nvPr/>
        </p:nvSpPr>
        <p:spPr>
          <a:xfrm>
            <a:off x="15951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4" name="Abgerundetes Rechteck 43"/>
          <p:cNvSpPr/>
          <p:nvPr/>
        </p:nvSpPr>
        <p:spPr>
          <a:xfrm>
            <a:off x="19004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5" name="Abgerundetes Rechteck 44"/>
          <p:cNvSpPr/>
          <p:nvPr/>
        </p:nvSpPr>
        <p:spPr>
          <a:xfrm>
            <a:off x="19004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6" name="Abgerundetes Rechteck 45"/>
          <p:cNvSpPr/>
          <p:nvPr/>
        </p:nvSpPr>
        <p:spPr>
          <a:xfrm>
            <a:off x="19004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7" name="Abgerundetes Rechteck 46"/>
          <p:cNvSpPr/>
          <p:nvPr/>
        </p:nvSpPr>
        <p:spPr>
          <a:xfrm>
            <a:off x="19004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8" name="Abgerundetes Rechteck 47"/>
          <p:cNvSpPr/>
          <p:nvPr/>
        </p:nvSpPr>
        <p:spPr>
          <a:xfrm>
            <a:off x="22057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9" name="Abgerundetes Rechteck 48"/>
          <p:cNvSpPr/>
          <p:nvPr/>
        </p:nvSpPr>
        <p:spPr>
          <a:xfrm>
            <a:off x="220577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0" name="Abgerundetes Rechteck 49"/>
          <p:cNvSpPr/>
          <p:nvPr/>
        </p:nvSpPr>
        <p:spPr>
          <a:xfrm>
            <a:off x="22057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1" name="Abgerundetes Rechteck 50"/>
          <p:cNvSpPr/>
          <p:nvPr/>
        </p:nvSpPr>
        <p:spPr>
          <a:xfrm>
            <a:off x="22057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2" name="Abgerundetes Rechteck 51"/>
          <p:cNvSpPr/>
          <p:nvPr/>
        </p:nvSpPr>
        <p:spPr>
          <a:xfrm>
            <a:off x="251109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3" name="Abgerundetes Rechteck 52"/>
          <p:cNvSpPr/>
          <p:nvPr/>
        </p:nvSpPr>
        <p:spPr>
          <a:xfrm>
            <a:off x="251109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4" name="Abgerundetes Rechteck 53"/>
          <p:cNvSpPr/>
          <p:nvPr/>
        </p:nvSpPr>
        <p:spPr>
          <a:xfrm>
            <a:off x="251109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5" name="Abgerundetes Rechteck 54"/>
          <p:cNvSpPr/>
          <p:nvPr/>
        </p:nvSpPr>
        <p:spPr>
          <a:xfrm>
            <a:off x="251109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6" name="Abgerundetes Rechteck 55"/>
          <p:cNvSpPr/>
          <p:nvPr/>
        </p:nvSpPr>
        <p:spPr>
          <a:xfrm>
            <a:off x="281641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7" name="Abgerundetes Rechteck 56"/>
          <p:cNvSpPr/>
          <p:nvPr/>
        </p:nvSpPr>
        <p:spPr>
          <a:xfrm>
            <a:off x="281641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8" name="Abgerundetes Rechteck 57"/>
          <p:cNvSpPr/>
          <p:nvPr/>
        </p:nvSpPr>
        <p:spPr>
          <a:xfrm>
            <a:off x="281641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9" name="Abgerundetes Rechteck 58"/>
          <p:cNvSpPr/>
          <p:nvPr/>
        </p:nvSpPr>
        <p:spPr>
          <a:xfrm>
            <a:off x="281641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0" name="Abgerundetes Rechteck 59"/>
          <p:cNvSpPr/>
          <p:nvPr/>
        </p:nvSpPr>
        <p:spPr>
          <a:xfrm>
            <a:off x="312173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1" name="Abgerundetes Rechteck 60"/>
          <p:cNvSpPr/>
          <p:nvPr/>
        </p:nvSpPr>
        <p:spPr>
          <a:xfrm>
            <a:off x="312173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2" name="Abgerundetes Rechteck 61"/>
          <p:cNvSpPr/>
          <p:nvPr/>
        </p:nvSpPr>
        <p:spPr>
          <a:xfrm>
            <a:off x="312173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3" name="Abgerundetes Rechteck 62"/>
          <p:cNvSpPr/>
          <p:nvPr/>
        </p:nvSpPr>
        <p:spPr>
          <a:xfrm>
            <a:off x="312173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4" name="Abgerundetes Rechteck 63"/>
          <p:cNvSpPr/>
          <p:nvPr/>
        </p:nvSpPr>
        <p:spPr>
          <a:xfrm>
            <a:off x="342705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5" name="Abgerundetes Rechteck 64"/>
          <p:cNvSpPr/>
          <p:nvPr/>
        </p:nvSpPr>
        <p:spPr>
          <a:xfrm>
            <a:off x="342705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6" name="Abgerundetes Rechteck 65"/>
          <p:cNvSpPr/>
          <p:nvPr/>
        </p:nvSpPr>
        <p:spPr>
          <a:xfrm>
            <a:off x="342705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7" name="Abgerundetes Rechteck 66"/>
          <p:cNvSpPr/>
          <p:nvPr/>
        </p:nvSpPr>
        <p:spPr>
          <a:xfrm>
            <a:off x="342705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8" name="Abgerundetes Rechteck 67"/>
          <p:cNvSpPr/>
          <p:nvPr/>
        </p:nvSpPr>
        <p:spPr>
          <a:xfrm>
            <a:off x="3732370" y="258937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Abgerundetes Rechteck 68"/>
          <p:cNvSpPr/>
          <p:nvPr/>
        </p:nvSpPr>
        <p:spPr>
          <a:xfrm>
            <a:off x="3732370" y="213139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0" name="Abgerundetes Rechteck 69"/>
          <p:cNvSpPr/>
          <p:nvPr/>
        </p:nvSpPr>
        <p:spPr>
          <a:xfrm>
            <a:off x="3732370" y="281836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1" name="Abgerundetes Rechteck 70"/>
          <p:cNvSpPr/>
          <p:nvPr/>
        </p:nvSpPr>
        <p:spPr>
          <a:xfrm>
            <a:off x="2205770" y="258937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7" name="Gerade Verbindung mit Pfeil 6"/>
          <p:cNvCxnSpPr/>
          <p:nvPr/>
        </p:nvCxnSpPr>
        <p:spPr>
          <a:xfrm flipH="1">
            <a:off x="1518800" y="3429000"/>
            <a:ext cx="4121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1518800" y="3429000"/>
            <a:ext cx="0" cy="99229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1518800" y="3581660"/>
            <a:ext cx="562975" cy="307777"/>
          </a:xfrm>
          <a:prstGeom prst="rect">
            <a:avLst/>
          </a:prstGeom>
          <a:noFill/>
        </p:spPr>
        <p:txBody>
          <a:bodyPr wrap="none" rtlCol="0">
            <a:spAutoFit/>
          </a:bodyPr>
          <a:lstStyle/>
          <a:p>
            <a:r>
              <a:rPr lang="en-US" sz="1400" dirty="0" smtClean="0"/>
              <a:t>Data</a:t>
            </a:r>
          </a:p>
        </p:txBody>
      </p:sp>
      <p:sp>
        <p:nvSpPr>
          <p:cNvPr id="81" name="Abgerundetes Rechteck 80"/>
          <p:cNvSpPr/>
          <p:nvPr/>
        </p:nvSpPr>
        <p:spPr>
          <a:xfrm>
            <a:off x="679170" y="4115970"/>
            <a:ext cx="5877410" cy="16792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2" name="Abgerundetes Rechteck 81"/>
          <p:cNvSpPr/>
          <p:nvPr/>
        </p:nvSpPr>
        <p:spPr>
          <a:xfrm>
            <a:off x="1060820" y="4421290"/>
            <a:ext cx="236623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State Machine</a:t>
            </a:r>
          </a:p>
        </p:txBody>
      </p:sp>
      <p:sp>
        <p:nvSpPr>
          <p:cNvPr id="73" name="Abgerundetes Rechteck 72"/>
          <p:cNvSpPr/>
          <p:nvPr/>
        </p:nvSpPr>
        <p:spPr>
          <a:xfrm>
            <a:off x="2205770" y="327634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4" name="Abgerundetes Rechteck 73"/>
          <p:cNvSpPr/>
          <p:nvPr/>
        </p:nvSpPr>
        <p:spPr>
          <a:xfrm>
            <a:off x="2969070" y="4573950"/>
            <a:ext cx="228990" cy="152660"/>
          </a:xfrm>
          <a:prstGeom prst="round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6" name="Abgerundetes Rechteck 75"/>
          <p:cNvSpPr/>
          <p:nvPr/>
        </p:nvSpPr>
        <p:spPr>
          <a:xfrm>
            <a:off x="3732370" y="2360380"/>
            <a:ext cx="228990" cy="15266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77" name="Gerade Verbindung mit Pfeil 76"/>
          <p:cNvCxnSpPr/>
          <p:nvPr/>
        </p:nvCxnSpPr>
        <p:spPr>
          <a:xfrm flipV="1">
            <a:off x="3198060" y="3123680"/>
            <a:ext cx="0" cy="1297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a:off x="1366140" y="3352670"/>
            <a:ext cx="427448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1366140" y="3352670"/>
            <a:ext cx="0" cy="10686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 name="Abgerundetes Rechteck 71"/>
          <p:cNvSpPr/>
          <p:nvPr/>
        </p:nvSpPr>
        <p:spPr>
          <a:xfrm>
            <a:off x="3656040" y="4421290"/>
            <a:ext cx="236623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Gbit</a:t>
            </a:r>
            <a:r>
              <a:rPr lang="en-US" sz="1200" dirty="0" smtClean="0">
                <a:solidFill>
                  <a:schemeClr val="tx1"/>
                </a:solidFill>
              </a:rPr>
              <a:t> Transmitter</a:t>
            </a:r>
          </a:p>
        </p:txBody>
      </p:sp>
      <p:cxnSp>
        <p:nvCxnSpPr>
          <p:cNvPr id="75" name="Gerade Verbindung mit Pfeil 74"/>
          <p:cNvCxnSpPr/>
          <p:nvPr/>
        </p:nvCxnSpPr>
        <p:spPr>
          <a:xfrm>
            <a:off x="6098600" y="4879270"/>
            <a:ext cx="1373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rot="10800000">
            <a:off x="8006850" y="3886980"/>
            <a:ext cx="686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Abgerundetes Rechteck 83"/>
          <p:cNvSpPr/>
          <p:nvPr/>
        </p:nvSpPr>
        <p:spPr>
          <a:xfrm>
            <a:off x="6861900" y="3429000"/>
            <a:ext cx="1144950" cy="9922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PLL + Oscillator</a:t>
            </a:r>
          </a:p>
        </p:txBody>
      </p:sp>
      <p:cxnSp>
        <p:nvCxnSpPr>
          <p:cNvPr id="85" name="Gerade Verbindung mit Pfeil 84"/>
          <p:cNvCxnSpPr/>
          <p:nvPr/>
        </p:nvCxnSpPr>
        <p:spPr>
          <a:xfrm rot="10800000">
            <a:off x="5487960" y="3886980"/>
            <a:ext cx="1373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Abgerundetes Rechteck 85"/>
          <p:cNvSpPr/>
          <p:nvPr/>
        </p:nvSpPr>
        <p:spPr>
          <a:xfrm>
            <a:off x="6785570" y="4650280"/>
            <a:ext cx="228990" cy="152660"/>
          </a:xfrm>
          <a:prstGeom prst="round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3582577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Sensor Types</a:t>
            </a:r>
          </a:p>
        </p:txBody>
      </p:sp>
      <p:sp>
        <p:nvSpPr>
          <p:cNvPr id="2" name="Inhaltsplatzhalter 1"/>
          <p:cNvSpPr>
            <a:spLocks noGrp="1"/>
          </p:cNvSpPr>
          <p:nvPr>
            <p:ph idx="1"/>
          </p:nvPr>
        </p:nvSpPr>
        <p:spPr>
          <a:xfrm>
            <a:off x="457200" y="692150"/>
            <a:ext cx="8229600" cy="370620"/>
          </a:xfrm>
        </p:spPr>
        <p:txBody>
          <a:bodyPr/>
          <a:lstStyle/>
          <a:p>
            <a:r>
              <a:rPr lang="en-US" noProof="1" smtClean="0"/>
              <a:t>HVMAPS Matrix</a:t>
            </a:r>
          </a:p>
          <a:p>
            <a:r>
              <a:rPr lang="en-US" noProof="1" smtClean="0"/>
              <a:t>Untriggered readout, anlog pixels</a:t>
            </a:r>
          </a:p>
          <a:p>
            <a:r>
              <a:rPr lang="en-US" noProof="1" smtClean="0"/>
              <a:t>Time stamp, threshold, 2 thresholds, amplitude measurement (ramp ADC), time over threshold measurement</a:t>
            </a:r>
          </a:p>
          <a:p>
            <a:r>
              <a:rPr lang="en-US" noProof="1" smtClean="0"/>
              <a:t>80um x 80um</a:t>
            </a:r>
            <a:endParaRPr lang="en-US" noProof="1"/>
          </a:p>
        </p:txBody>
      </p:sp>
      <p:sp>
        <p:nvSpPr>
          <p:cNvPr id="4" name="Rechteck 3"/>
          <p:cNvSpPr/>
          <p:nvPr/>
        </p:nvSpPr>
        <p:spPr>
          <a:xfrm>
            <a:off x="90816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3" name="Rechteck 92"/>
          <p:cNvSpPr/>
          <p:nvPr/>
        </p:nvSpPr>
        <p:spPr>
          <a:xfrm>
            <a:off x="113715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4" name="Rechteck 93"/>
          <p:cNvSpPr/>
          <p:nvPr/>
        </p:nvSpPr>
        <p:spPr>
          <a:xfrm>
            <a:off x="136614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5" name="Rechteck 94"/>
          <p:cNvSpPr/>
          <p:nvPr/>
        </p:nvSpPr>
        <p:spPr>
          <a:xfrm>
            <a:off x="159513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6" name="Rechteck 95"/>
          <p:cNvSpPr/>
          <p:nvPr/>
        </p:nvSpPr>
        <p:spPr>
          <a:xfrm>
            <a:off x="182412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7" name="Rechteck 96"/>
          <p:cNvSpPr/>
          <p:nvPr/>
        </p:nvSpPr>
        <p:spPr>
          <a:xfrm>
            <a:off x="205311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8" name="Rechteck 97"/>
          <p:cNvSpPr/>
          <p:nvPr/>
        </p:nvSpPr>
        <p:spPr>
          <a:xfrm>
            <a:off x="228210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9" name="Rechteck 98"/>
          <p:cNvSpPr/>
          <p:nvPr/>
        </p:nvSpPr>
        <p:spPr>
          <a:xfrm>
            <a:off x="251109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0" name="Rechteck 99"/>
          <p:cNvSpPr/>
          <p:nvPr/>
        </p:nvSpPr>
        <p:spPr>
          <a:xfrm>
            <a:off x="90816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1" name="Rechteck 100"/>
          <p:cNvSpPr/>
          <p:nvPr/>
        </p:nvSpPr>
        <p:spPr>
          <a:xfrm>
            <a:off x="113715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2" name="Rechteck 101"/>
          <p:cNvSpPr/>
          <p:nvPr/>
        </p:nvSpPr>
        <p:spPr>
          <a:xfrm>
            <a:off x="136614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3" name="Rechteck 102"/>
          <p:cNvSpPr/>
          <p:nvPr/>
        </p:nvSpPr>
        <p:spPr>
          <a:xfrm>
            <a:off x="159513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4" name="Rechteck 103"/>
          <p:cNvSpPr/>
          <p:nvPr/>
        </p:nvSpPr>
        <p:spPr>
          <a:xfrm>
            <a:off x="182412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5" name="Rechteck 104"/>
          <p:cNvSpPr/>
          <p:nvPr/>
        </p:nvSpPr>
        <p:spPr>
          <a:xfrm>
            <a:off x="205311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6" name="Rechteck 105"/>
          <p:cNvSpPr/>
          <p:nvPr/>
        </p:nvSpPr>
        <p:spPr>
          <a:xfrm>
            <a:off x="228210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7" name="Rechteck 106"/>
          <p:cNvSpPr/>
          <p:nvPr/>
        </p:nvSpPr>
        <p:spPr>
          <a:xfrm>
            <a:off x="251109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8" name="Rechteck 107"/>
          <p:cNvSpPr/>
          <p:nvPr/>
        </p:nvSpPr>
        <p:spPr>
          <a:xfrm>
            <a:off x="90816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9" name="Rechteck 108"/>
          <p:cNvSpPr/>
          <p:nvPr/>
        </p:nvSpPr>
        <p:spPr>
          <a:xfrm>
            <a:off x="113715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Rechteck 109"/>
          <p:cNvSpPr/>
          <p:nvPr/>
        </p:nvSpPr>
        <p:spPr>
          <a:xfrm>
            <a:off x="136614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1" name="Rechteck 110"/>
          <p:cNvSpPr/>
          <p:nvPr/>
        </p:nvSpPr>
        <p:spPr>
          <a:xfrm>
            <a:off x="159513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2" name="Rechteck 111"/>
          <p:cNvSpPr/>
          <p:nvPr/>
        </p:nvSpPr>
        <p:spPr>
          <a:xfrm>
            <a:off x="182412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3" name="Rechteck 112"/>
          <p:cNvSpPr/>
          <p:nvPr/>
        </p:nvSpPr>
        <p:spPr>
          <a:xfrm>
            <a:off x="205311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Rechteck 113"/>
          <p:cNvSpPr/>
          <p:nvPr/>
        </p:nvSpPr>
        <p:spPr>
          <a:xfrm>
            <a:off x="228210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5" name="Rechteck 114"/>
          <p:cNvSpPr/>
          <p:nvPr/>
        </p:nvSpPr>
        <p:spPr>
          <a:xfrm>
            <a:off x="251109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6" name="Rechteck 115"/>
          <p:cNvSpPr/>
          <p:nvPr/>
        </p:nvSpPr>
        <p:spPr>
          <a:xfrm>
            <a:off x="90816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7" name="Rechteck 116"/>
          <p:cNvSpPr/>
          <p:nvPr/>
        </p:nvSpPr>
        <p:spPr>
          <a:xfrm>
            <a:off x="113715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8" name="Rechteck 117"/>
          <p:cNvSpPr/>
          <p:nvPr/>
        </p:nvSpPr>
        <p:spPr>
          <a:xfrm>
            <a:off x="136614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9" name="Rechteck 118"/>
          <p:cNvSpPr/>
          <p:nvPr/>
        </p:nvSpPr>
        <p:spPr>
          <a:xfrm>
            <a:off x="159513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0" name="Rechteck 119"/>
          <p:cNvSpPr/>
          <p:nvPr/>
        </p:nvSpPr>
        <p:spPr>
          <a:xfrm>
            <a:off x="182412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1" name="Rechteck 120"/>
          <p:cNvSpPr/>
          <p:nvPr/>
        </p:nvSpPr>
        <p:spPr>
          <a:xfrm>
            <a:off x="205311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2" name="Rechteck 121"/>
          <p:cNvSpPr/>
          <p:nvPr/>
        </p:nvSpPr>
        <p:spPr>
          <a:xfrm>
            <a:off x="228210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3" name="Rechteck 122"/>
          <p:cNvSpPr/>
          <p:nvPr/>
        </p:nvSpPr>
        <p:spPr>
          <a:xfrm>
            <a:off x="251109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4" name="Rechteck 123"/>
          <p:cNvSpPr/>
          <p:nvPr/>
        </p:nvSpPr>
        <p:spPr>
          <a:xfrm>
            <a:off x="90816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5" name="Rechteck 124"/>
          <p:cNvSpPr/>
          <p:nvPr/>
        </p:nvSpPr>
        <p:spPr>
          <a:xfrm>
            <a:off x="113715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6" name="Rechteck 125"/>
          <p:cNvSpPr/>
          <p:nvPr/>
        </p:nvSpPr>
        <p:spPr>
          <a:xfrm>
            <a:off x="136614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7" name="Rechteck 126"/>
          <p:cNvSpPr/>
          <p:nvPr/>
        </p:nvSpPr>
        <p:spPr>
          <a:xfrm>
            <a:off x="159513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8" name="Rechteck 127"/>
          <p:cNvSpPr/>
          <p:nvPr/>
        </p:nvSpPr>
        <p:spPr>
          <a:xfrm>
            <a:off x="182412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9" name="Rechteck 128"/>
          <p:cNvSpPr/>
          <p:nvPr/>
        </p:nvSpPr>
        <p:spPr>
          <a:xfrm>
            <a:off x="205311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0" name="Rechteck 129"/>
          <p:cNvSpPr/>
          <p:nvPr/>
        </p:nvSpPr>
        <p:spPr>
          <a:xfrm>
            <a:off x="228210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1" name="Rechteck 130"/>
          <p:cNvSpPr/>
          <p:nvPr/>
        </p:nvSpPr>
        <p:spPr>
          <a:xfrm>
            <a:off x="251109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2" name="Rechteck 131"/>
          <p:cNvSpPr/>
          <p:nvPr/>
        </p:nvSpPr>
        <p:spPr>
          <a:xfrm>
            <a:off x="90816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3" name="Rechteck 132"/>
          <p:cNvSpPr/>
          <p:nvPr/>
        </p:nvSpPr>
        <p:spPr>
          <a:xfrm>
            <a:off x="113715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4" name="Rechteck 133"/>
          <p:cNvSpPr/>
          <p:nvPr/>
        </p:nvSpPr>
        <p:spPr>
          <a:xfrm>
            <a:off x="136614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5" name="Rechteck 134"/>
          <p:cNvSpPr/>
          <p:nvPr/>
        </p:nvSpPr>
        <p:spPr>
          <a:xfrm>
            <a:off x="159513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6" name="Rechteck 135"/>
          <p:cNvSpPr/>
          <p:nvPr/>
        </p:nvSpPr>
        <p:spPr>
          <a:xfrm>
            <a:off x="182412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7" name="Rechteck 136"/>
          <p:cNvSpPr/>
          <p:nvPr/>
        </p:nvSpPr>
        <p:spPr>
          <a:xfrm>
            <a:off x="205311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8" name="Rechteck 137"/>
          <p:cNvSpPr/>
          <p:nvPr/>
        </p:nvSpPr>
        <p:spPr>
          <a:xfrm>
            <a:off x="228210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9" name="Rechteck 138"/>
          <p:cNvSpPr/>
          <p:nvPr/>
        </p:nvSpPr>
        <p:spPr>
          <a:xfrm>
            <a:off x="251109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0" name="Rechteck 139"/>
          <p:cNvSpPr/>
          <p:nvPr/>
        </p:nvSpPr>
        <p:spPr>
          <a:xfrm>
            <a:off x="90816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1" name="Rechteck 140"/>
          <p:cNvSpPr/>
          <p:nvPr/>
        </p:nvSpPr>
        <p:spPr>
          <a:xfrm>
            <a:off x="113715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2" name="Rechteck 141"/>
          <p:cNvSpPr/>
          <p:nvPr/>
        </p:nvSpPr>
        <p:spPr>
          <a:xfrm>
            <a:off x="136614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3" name="Rechteck 142"/>
          <p:cNvSpPr/>
          <p:nvPr/>
        </p:nvSpPr>
        <p:spPr>
          <a:xfrm>
            <a:off x="159513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4" name="Rechteck 143"/>
          <p:cNvSpPr/>
          <p:nvPr/>
        </p:nvSpPr>
        <p:spPr>
          <a:xfrm>
            <a:off x="182412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5" name="Rechteck 144"/>
          <p:cNvSpPr/>
          <p:nvPr/>
        </p:nvSpPr>
        <p:spPr>
          <a:xfrm>
            <a:off x="205311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6" name="Rechteck 145"/>
          <p:cNvSpPr/>
          <p:nvPr/>
        </p:nvSpPr>
        <p:spPr>
          <a:xfrm>
            <a:off x="228210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7" name="Rechteck 146"/>
          <p:cNvSpPr/>
          <p:nvPr/>
        </p:nvSpPr>
        <p:spPr>
          <a:xfrm>
            <a:off x="251109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8" name="Rechteck 147"/>
          <p:cNvSpPr/>
          <p:nvPr/>
        </p:nvSpPr>
        <p:spPr>
          <a:xfrm>
            <a:off x="90816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9" name="Rechteck 148"/>
          <p:cNvSpPr/>
          <p:nvPr/>
        </p:nvSpPr>
        <p:spPr>
          <a:xfrm>
            <a:off x="113715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0" name="Rechteck 149"/>
          <p:cNvSpPr/>
          <p:nvPr/>
        </p:nvSpPr>
        <p:spPr>
          <a:xfrm>
            <a:off x="136614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1" name="Rechteck 150"/>
          <p:cNvSpPr/>
          <p:nvPr/>
        </p:nvSpPr>
        <p:spPr>
          <a:xfrm>
            <a:off x="159513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2" name="Rechteck 151"/>
          <p:cNvSpPr/>
          <p:nvPr/>
        </p:nvSpPr>
        <p:spPr>
          <a:xfrm>
            <a:off x="182412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3" name="Rechteck 152"/>
          <p:cNvSpPr/>
          <p:nvPr/>
        </p:nvSpPr>
        <p:spPr>
          <a:xfrm>
            <a:off x="205311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4" name="Rechteck 153"/>
          <p:cNvSpPr/>
          <p:nvPr/>
        </p:nvSpPr>
        <p:spPr>
          <a:xfrm>
            <a:off x="228210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5" name="Rechteck 154"/>
          <p:cNvSpPr/>
          <p:nvPr/>
        </p:nvSpPr>
        <p:spPr>
          <a:xfrm>
            <a:off x="251109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6" name="Gerade Verbindung mit Pfeil 5"/>
          <p:cNvCxnSpPr/>
          <p:nvPr/>
        </p:nvCxnSpPr>
        <p:spPr>
          <a:xfrm>
            <a:off x="3198060" y="25893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Gerade Verbindung mit Pfeil 155"/>
          <p:cNvCxnSpPr/>
          <p:nvPr/>
        </p:nvCxnSpPr>
        <p:spPr>
          <a:xfrm>
            <a:off x="3198060" y="27420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p:nvPr/>
        </p:nvCxnSpPr>
        <p:spPr>
          <a:xfrm>
            <a:off x="3198060" y="28946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Gerade Verbindung mit Pfeil 157"/>
          <p:cNvCxnSpPr/>
          <p:nvPr/>
        </p:nvCxnSpPr>
        <p:spPr>
          <a:xfrm>
            <a:off x="3198060" y="30473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p:nvPr/>
        </p:nvCxnSpPr>
        <p:spPr>
          <a:xfrm>
            <a:off x="3198060" y="32000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Gerade Verbindung mit Pfeil 159"/>
          <p:cNvCxnSpPr/>
          <p:nvPr/>
        </p:nvCxnSpPr>
        <p:spPr>
          <a:xfrm>
            <a:off x="3198060" y="33526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Gerade Verbindung mit Pfeil 160"/>
          <p:cNvCxnSpPr/>
          <p:nvPr/>
        </p:nvCxnSpPr>
        <p:spPr>
          <a:xfrm>
            <a:off x="3198060" y="35053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Gerade Verbindung mit Pfeil 161"/>
          <p:cNvCxnSpPr/>
          <p:nvPr/>
        </p:nvCxnSpPr>
        <p:spPr>
          <a:xfrm>
            <a:off x="3198060" y="36579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Gerade Verbindung mit Pfeil 162"/>
          <p:cNvCxnSpPr/>
          <p:nvPr/>
        </p:nvCxnSpPr>
        <p:spPr>
          <a:xfrm>
            <a:off x="3198060" y="38106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Gerade Verbindung mit Pfeil 163"/>
          <p:cNvCxnSpPr/>
          <p:nvPr/>
        </p:nvCxnSpPr>
        <p:spPr>
          <a:xfrm>
            <a:off x="3198060" y="39633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Gerade Verbindung mit Pfeil 164"/>
          <p:cNvCxnSpPr/>
          <p:nvPr/>
        </p:nvCxnSpPr>
        <p:spPr>
          <a:xfrm>
            <a:off x="3198060" y="41159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Gerade Verbindung mit Pfeil 165"/>
          <p:cNvCxnSpPr/>
          <p:nvPr/>
        </p:nvCxnSpPr>
        <p:spPr>
          <a:xfrm>
            <a:off x="3198060" y="42686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Gerade Verbindung mit Pfeil 166"/>
          <p:cNvCxnSpPr/>
          <p:nvPr/>
        </p:nvCxnSpPr>
        <p:spPr>
          <a:xfrm>
            <a:off x="3198060" y="44212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Gerade Verbindung mit Pfeil 167"/>
          <p:cNvCxnSpPr/>
          <p:nvPr/>
        </p:nvCxnSpPr>
        <p:spPr>
          <a:xfrm>
            <a:off x="3198060" y="45739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Gerade Verbindung mit Pfeil 168"/>
          <p:cNvCxnSpPr/>
          <p:nvPr/>
        </p:nvCxnSpPr>
        <p:spPr>
          <a:xfrm>
            <a:off x="3198060" y="47266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Rechteck 174"/>
          <p:cNvSpPr/>
          <p:nvPr/>
        </p:nvSpPr>
        <p:spPr>
          <a:xfrm>
            <a:off x="5487960" y="2513040"/>
            <a:ext cx="381650" cy="228990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1445913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a:t>Sensor Types</a:t>
            </a:r>
          </a:p>
        </p:txBody>
      </p:sp>
      <p:sp>
        <p:nvSpPr>
          <p:cNvPr id="2" name="Inhaltsplatzhalter 1"/>
          <p:cNvSpPr>
            <a:spLocks noGrp="1"/>
          </p:cNvSpPr>
          <p:nvPr>
            <p:ph idx="1"/>
          </p:nvPr>
        </p:nvSpPr>
        <p:spPr>
          <a:xfrm>
            <a:off x="457200" y="692150"/>
            <a:ext cx="8229600" cy="370620"/>
          </a:xfrm>
        </p:spPr>
        <p:txBody>
          <a:bodyPr/>
          <a:lstStyle/>
          <a:p>
            <a:r>
              <a:rPr lang="en-US" noProof="1" smtClean="0"/>
              <a:t>Simple Matrix</a:t>
            </a:r>
          </a:p>
          <a:p>
            <a:r>
              <a:rPr lang="en-US" noProof="1" smtClean="0"/>
              <a:t>Untriggered readout, digital pixels</a:t>
            </a:r>
          </a:p>
          <a:p>
            <a:r>
              <a:rPr lang="en-US" noProof="1" smtClean="0"/>
              <a:t>Time stamp, time over threshold measurement</a:t>
            </a:r>
          </a:p>
          <a:p>
            <a:r>
              <a:rPr lang="en-US" noProof="1" smtClean="0"/>
              <a:t>40um x 130um</a:t>
            </a:r>
            <a:endParaRPr lang="en-US" noProof="1"/>
          </a:p>
        </p:txBody>
      </p:sp>
      <p:sp>
        <p:nvSpPr>
          <p:cNvPr id="4" name="Rechteck 3"/>
          <p:cNvSpPr/>
          <p:nvPr/>
        </p:nvSpPr>
        <p:spPr>
          <a:xfrm>
            <a:off x="90816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3" name="Rechteck 92"/>
          <p:cNvSpPr/>
          <p:nvPr/>
        </p:nvSpPr>
        <p:spPr>
          <a:xfrm>
            <a:off x="113715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4" name="Rechteck 93"/>
          <p:cNvSpPr/>
          <p:nvPr/>
        </p:nvSpPr>
        <p:spPr>
          <a:xfrm>
            <a:off x="136614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5" name="Rechteck 94"/>
          <p:cNvSpPr/>
          <p:nvPr/>
        </p:nvSpPr>
        <p:spPr>
          <a:xfrm>
            <a:off x="159513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6" name="Rechteck 95"/>
          <p:cNvSpPr/>
          <p:nvPr/>
        </p:nvSpPr>
        <p:spPr>
          <a:xfrm>
            <a:off x="182412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7" name="Rechteck 96"/>
          <p:cNvSpPr/>
          <p:nvPr/>
        </p:nvSpPr>
        <p:spPr>
          <a:xfrm>
            <a:off x="205311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8" name="Rechteck 97"/>
          <p:cNvSpPr/>
          <p:nvPr/>
        </p:nvSpPr>
        <p:spPr>
          <a:xfrm>
            <a:off x="228210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9" name="Rechteck 98"/>
          <p:cNvSpPr/>
          <p:nvPr/>
        </p:nvSpPr>
        <p:spPr>
          <a:xfrm>
            <a:off x="2511090" y="25130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0" name="Rechteck 99"/>
          <p:cNvSpPr/>
          <p:nvPr/>
        </p:nvSpPr>
        <p:spPr>
          <a:xfrm>
            <a:off x="90816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1" name="Rechteck 100"/>
          <p:cNvSpPr/>
          <p:nvPr/>
        </p:nvSpPr>
        <p:spPr>
          <a:xfrm>
            <a:off x="113715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2" name="Rechteck 101"/>
          <p:cNvSpPr/>
          <p:nvPr/>
        </p:nvSpPr>
        <p:spPr>
          <a:xfrm>
            <a:off x="136614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3" name="Rechteck 102"/>
          <p:cNvSpPr/>
          <p:nvPr/>
        </p:nvSpPr>
        <p:spPr>
          <a:xfrm>
            <a:off x="159513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4" name="Rechteck 103"/>
          <p:cNvSpPr/>
          <p:nvPr/>
        </p:nvSpPr>
        <p:spPr>
          <a:xfrm>
            <a:off x="182412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5" name="Rechteck 104"/>
          <p:cNvSpPr/>
          <p:nvPr/>
        </p:nvSpPr>
        <p:spPr>
          <a:xfrm>
            <a:off x="205311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6" name="Rechteck 105"/>
          <p:cNvSpPr/>
          <p:nvPr/>
        </p:nvSpPr>
        <p:spPr>
          <a:xfrm>
            <a:off x="228210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7" name="Rechteck 106"/>
          <p:cNvSpPr/>
          <p:nvPr/>
        </p:nvSpPr>
        <p:spPr>
          <a:xfrm>
            <a:off x="2511090" y="28183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8" name="Rechteck 107"/>
          <p:cNvSpPr/>
          <p:nvPr/>
        </p:nvSpPr>
        <p:spPr>
          <a:xfrm>
            <a:off x="90816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9" name="Rechteck 108"/>
          <p:cNvSpPr/>
          <p:nvPr/>
        </p:nvSpPr>
        <p:spPr>
          <a:xfrm>
            <a:off x="113715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0" name="Rechteck 109"/>
          <p:cNvSpPr/>
          <p:nvPr/>
        </p:nvSpPr>
        <p:spPr>
          <a:xfrm>
            <a:off x="136614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1" name="Rechteck 110"/>
          <p:cNvSpPr/>
          <p:nvPr/>
        </p:nvSpPr>
        <p:spPr>
          <a:xfrm>
            <a:off x="159513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2" name="Rechteck 111"/>
          <p:cNvSpPr/>
          <p:nvPr/>
        </p:nvSpPr>
        <p:spPr>
          <a:xfrm>
            <a:off x="182412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3" name="Rechteck 112"/>
          <p:cNvSpPr/>
          <p:nvPr/>
        </p:nvSpPr>
        <p:spPr>
          <a:xfrm>
            <a:off x="205311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4" name="Rechteck 113"/>
          <p:cNvSpPr/>
          <p:nvPr/>
        </p:nvSpPr>
        <p:spPr>
          <a:xfrm>
            <a:off x="228210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5" name="Rechteck 114"/>
          <p:cNvSpPr/>
          <p:nvPr/>
        </p:nvSpPr>
        <p:spPr>
          <a:xfrm>
            <a:off x="2511090" y="31236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6" name="Rechteck 115"/>
          <p:cNvSpPr/>
          <p:nvPr/>
        </p:nvSpPr>
        <p:spPr>
          <a:xfrm>
            <a:off x="90816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7" name="Rechteck 116"/>
          <p:cNvSpPr/>
          <p:nvPr/>
        </p:nvSpPr>
        <p:spPr>
          <a:xfrm>
            <a:off x="113715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8" name="Rechteck 117"/>
          <p:cNvSpPr/>
          <p:nvPr/>
        </p:nvSpPr>
        <p:spPr>
          <a:xfrm>
            <a:off x="136614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9" name="Rechteck 118"/>
          <p:cNvSpPr/>
          <p:nvPr/>
        </p:nvSpPr>
        <p:spPr>
          <a:xfrm>
            <a:off x="159513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0" name="Rechteck 119"/>
          <p:cNvSpPr/>
          <p:nvPr/>
        </p:nvSpPr>
        <p:spPr>
          <a:xfrm>
            <a:off x="182412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1" name="Rechteck 120"/>
          <p:cNvSpPr/>
          <p:nvPr/>
        </p:nvSpPr>
        <p:spPr>
          <a:xfrm>
            <a:off x="205311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2" name="Rechteck 121"/>
          <p:cNvSpPr/>
          <p:nvPr/>
        </p:nvSpPr>
        <p:spPr>
          <a:xfrm>
            <a:off x="228210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3" name="Rechteck 122"/>
          <p:cNvSpPr/>
          <p:nvPr/>
        </p:nvSpPr>
        <p:spPr>
          <a:xfrm>
            <a:off x="2511090" y="342900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4" name="Rechteck 123"/>
          <p:cNvSpPr/>
          <p:nvPr/>
        </p:nvSpPr>
        <p:spPr>
          <a:xfrm>
            <a:off x="90816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5" name="Rechteck 124"/>
          <p:cNvSpPr/>
          <p:nvPr/>
        </p:nvSpPr>
        <p:spPr>
          <a:xfrm>
            <a:off x="113715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6" name="Rechteck 125"/>
          <p:cNvSpPr/>
          <p:nvPr/>
        </p:nvSpPr>
        <p:spPr>
          <a:xfrm>
            <a:off x="136614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7" name="Rechteck 126"/>
          <p:cNvSpPr/>
          <p:nvPr/>
        </p:nvSpPr>
        <p:spPr>
          <a:xfrm>
            <a:off x="159513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8" name="Rechteck 127"/>
          <p:cNvSpPr/>
          <p:nvPr/>
        </p:nvSpPr>
        <p:spPr>
          <a:xfrm>
            <a:off x="182412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9" name="Rechteck 128"/>
          <p:cNvSpPr/>
          <p:nvPr/>
        </p:nvSpPr>
        <p:spPr>
          <a:xfrm>
            <a:off x="205311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0" name="Rechteck 129"/>
          <p:cNvSpPr/>
          <p:nvPr/>
        </p:nvSpPr>
        <p:spPr>
          <a:xfrm>
            <a:off x="228210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1" name="Rechteck 130"/>
          <p:cNvSpPr/>
          <p:nvPr/>
        </p:nvSpPr>
        <p:spPr>
          <a:xfrm>
            <a:off x="2511090" y="373432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2" name="Rechteck 131"/>
          <p:cNvSpPr/>
          <p:nvPr/>
        </p:nvSpPr>
        <p:spPr>
          <a:xfrm>
            <a:off x="90816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3" name="Rechteck 132"/>
          <p:cNvSpPr/>
          <p:nvPr/>
        </p:nvSpPr>
        <p:spPr>
          <a:xfrm>
            <a:off x="113715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4" name="Rechteck 133"/>
          <p:cNvSpPr/>
          <p:nvPr/>
        </p:nvSpPr>
        <p:spPr>
          <a:xfrm>
            <a:off x="136614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5" name="Rechteck 134"/>
          <p:cNvSpPr/>
          <p:nvPr/>
        </p:nvSpPr>
        <p:spPr>
          <a:xfrm>
            <a:off x="159513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6" name="Rechteck 135"/>
          <p:cNvSpPr/>
          <p:nvPr/>
        </p:nvSpPr>
        <p:spPr>
          <a:xfrm>
            <a:off x="182412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7" name="Rechteck 136"/>
          <p:cNvSpPr/>
          <p:nvPr/>
        </p:nvSpPr>
        <p:spPr>
          <a:xfrm>
            <a:off x="205311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8" name="Rechteck 137"/>
          <p:cNvSpPr/>
          <p:nvPr/>
        </p:nvSpPr>
        <p:spPr>
          <a:xfrm>
            <a:off x="228210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9" name="Rechteck 138"/>
          <p:cNvSpPr/>
          <p:nvPr/>
        </p:nvSpPr>
        <p:spPr>
          <a:xfrm>
            <a:off x="2511090" y="403964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0" name="Rechteck 139"/>
          <p:cNvSpPr/>
          <p:nvPr/>
        </p:nvSpPr>
        <p:spPr>
          <a:xfrm>
            <a:off x="90816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1" name="Rechteck 140"/>
          <p:cNvSpPr/>
          <p:nvPr/>
        </p:nvSpPr>
        <p:spPr>
          <a:xfrm>
            <a:off x="113715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2" name="Rechteck 141"/>
          <p:cNvSpPr/>
          <p:nvPr/>
        </p:nvSpPr>
        <p:spPr>
          <a:xfrm>
            <a:off x="136614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3" name="Rechteck 142"/>
          <p:cNvSpPr/>
          <p:nvPr/>
        </p:nvSpPr>
        <p:spPr>
          <a:xfrm>
            <a:off x="159513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4" name="Rechteck 143"/>
          <p:cNvSpPr/>
          <p:nvPr/>
        </p:nvSpPr>
        <p:spPr>
          <a:xfrm>
            <a:off x="182412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5" name="Rechteck 144"/>
          <p:cNvSpPr/>
          <p:nvPr/>
        </p:nvSpPr>
        <p:spPr>
          <a:xfrm>
            <a:off x="205311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6" name="Rechteck 145"/>
          <p:cNvSpPr/>
          <p:nvPr/>
        </p:nvSpPr>
        <p:spPr>
          <a:xfrm>
            <a:off x="228210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7" name="Rechteck 146"/>
          <p:cNvSpPr/>
          <p:nvPr/>
        </p:nvSpPr>
        <p:spPr>
          <a:xfrm>
            <a:off x="2511090" y="434496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8" name="Rechteck 147"/>
          <p:cNvSpPr/>
          <p:nvPr/>
        </p:nvSpPr>
        <p:spPr>
          <a:xfrm>
            <a:off x="90816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9" name="Rechteck 148"/>
          <p:cNvSpPr/>
          <p:nvPr/>
        </p:nvSpPr>
        <p:spPr>
          <a:xfrm>
            <a:off x="113715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0" name="Rechteck 149"/>
          <p:cNvSpPr/>
          <p:nvPr/>
        </p:nvSpPr>
        <p:spPr>
          <a:xfrm>
            <a:off x="136614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1" name="Rechteck 150"/>
          <p:cNvSpPr/>
          <p:nvPr/>
        </p:nvSpPr>
        <p:spPr>
          <a:xfrm>
            <a:off x="159513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2" name="Rechteck 151"/>
          <p:cNvSpPr/>
          <p:nvPr/>
        </p:nvSpPr>
        <p:spPr>
          <a:xfrm>
            <a:off x="182412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3" name="Rechteck 152"/>
          <p:cNvSpPr/>
          <p:nvPr/>
        </p:nvSpPr>
        <p:spPr>
          <a:xfrm>
            <a:off x="205311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4" name="Rechteck 153"/>
          <p:cNvSpPr/>
          <p:nvPr/>
        </p:nvSpPr>
        <p:spPr>
          <a:xfrm>
            <a:off x="228210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5" name="Rechteck 154"/>
          <p:cNvSpPr/>
          <p:nvPr/>
        </p:nvSpPr>
        <p:spPr>
          <a:xfrm>
            <a:off x="2511090" y="4650280"/>
            <a:ext cx="152660" cy="15266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6" name="Gerade Verbindung mit Pfeil 5"/>
          <p:cNvCxnSpPr/>
          <p:nvPr/>
        </p:nvCxnSpPr>
        <p:spPr>
          <a:xfrm>
            <a:off x="3198060" y="25893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Gerade Verbindung mit Pfeil 155"/>
          <p:cNvCxnSpPr/>
          <p:nvPr/>
        </p:nvCxnSpPr>
        <p:spPr>
          <a:xfrm>
            <a:off x="3198060" y="27420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p:nvPr/>
        </p:nvCxnSpPr>
        <p:spPr>
          <a:xfrm>
            <a:off x="3198060" y="28946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Gerade Verbindung mit Pfeil 157"/>
          <p:cNvCxnSpPr/>
          <p:nvPr/>
        </p:nvCxnSpPr>
        <p:spPr>
          <a:xfrm>
            <a:off x="3198060" y="30473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p:nvPr/>
        </p:nvCxnSpPr>
        <p:spPr>
          <a:xfrm>
            <a:off x="3198060" y="32000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Gerade Verbindung mit Pfeil 159"/>
          <p:cNvCxnSpPr/>
          <p:nvPr/>
        </p:nvCxnSpPr>
        <p:spPr>
          <a:xfrm>
            <a:off x="3198060" y="33526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Gerade Verbindung mit Pfeil 160"/>
          <p:cNvCxnSpPr/>
          <p:nvPr/>
        </p:nvCxnSpPr>
        <p:spPr>
          <a:xfrm>
            <a:off x="3198060" y="35053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Gerade Verbindung mit Pfeil 161"/>
          <p:cNvCxnSpPr/>
          <p:nvPr/>
        </p:nvCxnSpPr>
        <p:spPr>
          <a:xfrm>
            <a:off x="3198060" y="36579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Gerade Verbindung mit Pfeil 162"/>
          <p:cNvCxnSpPr/>
          <p:nvPr/>
        </p:nvCxnSpPr>
        <p:spPr>
          <a:xfrm>
            <a:off x="3198060" y="38106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Gerade Verbindung mit Pfeil 163"/>
          <p:cNvCxnSpPr/>
          <p:nvPr/>
        </p:nvCxnSpPr>
        <p:spPr>
          <a:xfrm>
            <a:off x="3198060" y="39633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Gerade Verbindung mit Pfeil 164"/>
          <p:cNvCxnSpPr/>
          <p:nvPr/>
        </p:nvCxnSpPr>
        <p:spPr>
          <a:xfrm>
            <a:off x="3198060" y="411597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Gerade Verbindung mit Pfeil 165"/>
          <p:cNvCxnSpPr/>
          <p:nvPr/>
        </p:nvCxnSpPr>
        <p:spPr>
          <a:xfrm>
            <a:off x="3198060" y="426863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Gerade Verbindung mit Pfeil 166"/>
          <p:cNvCxnSpPr/>
          <p:nvPr/>
        </p:nvCxnSpPr>
        <p:spPr>
          <a:xfrm>
            <a:off x="3198060" y="442129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Gerade Verbindung mit Pfeil 167"/>
          <p:cNvCxnSpPr/>
          <p:nvPr/>
        </p:nvCxnSpPr>
        <p:spPr>
          <a:xfrm>
            <a:off x="3198060" y="457395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Gerade Verbindung mit Pfeil 168"/>
          <p:cNvCxnSpPr/>
          <p:nvPr/>
        </p:nvCxnSpPr>
        <p:spPr>
          <a:xfrm>
            <a:off x="3198060" y="4726610"/>
            <a:ext cx="213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Rechteck 174"/>
          <p:cNvSpPr/>
          <p:nvPr/>
        </p:nvSpPr>
        <p:spPr>
          <a:xfrm>
            <a:off x="5487960" y="2513040"/>
            <a:ext cx="381650" cy="228990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2199792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a:t>
            </a:r>
            <a:endParaRPr lang="en-US" dirty="0"/>
          </a:p>
        </p:txBody>
      </p:sp>
      <p:pic>
        <p:nvPicPr>
          <p:cNvPr id="3" name="Grafik 2"/>
          <p:cNvPicPr>
            <a:picLocks noChangeAspect="1"/>
          </p:cNvPicPr>
          <p:nvPr/>
        </p:nvPicPr>
        <p:blipFill>
          <a:blip r:embed="rId2"/>
          <a:stretch>
            <a:fillRect/>
          </a:stretch>
        </p:blipFill>
        <p:spPr>
          <a:xfrm>
            <a:off x="1105321" y="0"/>
            <a:ext cx="6825199" cy="6858000"/>
          </a:xfrm>
          <a:prstGeom prst="rect">
            <a:avLst/>
          </a:prstGeom>
        </p:spPr>
      </p:pic>
    </p:spTree>
    <p:extLst>
      <p:ext uri="{BB962C8B-B14F-4D97-AF65-F5344CB8AC3E}">
        <p14:creationId xmlns:p14="http://schemas.microsoft.com/office/powerpoint/2010/main" val="170065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Summary</a:t>
            </a:r>
            <a:endParaRPr lang="en-US" dirty="0"/>
          </a:p>
        </p:txBody>
      </p:sp>
      <p:sp>
        <p:nvSpPr>
          <p:cNvPr id="2" name="Inhaltsplatzhalter 1"/>
          <p:cNvSpPr>
            <a:spLocks noGrp="1"/>
          </p:cNvSpPr>
          <p:nvPr>
            <p:ph idx="1"/>
          </p:nvPr>
        </p:nvSpPr>
        <p:spPr>
          <a:xfrm>
            <a:off x="457200" y="692150"/>
            <a:ext cx="8229600" cy="1057590"/>
          </a:xfrm>
        </p:spPr>
        <p:txBody>
          <a:bodyPr/>
          <a:lstStyle/>
          <a:p>
            <a:r>
              <a:rPr lang="en-US" noProof="1" smtClean="0"/>
              <a:t>Beam test: Small sensor in standard AMS H18 process fulfuls ATLAS specs after irradiation</a:t>
            </a:r>
          </a:p>
          <a:p>
            <a:r>
              <a:rPr lang="en-US" noProof="1" smtClean="0"/>
              <a:t>Beam test: Large not irradiated sensor in H35 process on HiRes substrate fulfils specs</a:t>
            </a:r>
          </a:p>
        </p:txBody>
      </p:sp>
    </p:spTree>
    <p:extLst>
      <p:ext uri="{BB962C8B-B14F-4D97-AF65-F5344CB8AC3E}">
        <p14:creationId xmlns:p14="http://schemas.microsoft.com/office/powerpoint/2010/main" val="3764031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a:t>
            </a:r>
            <a:endParaRPr lang="en-US" dirty="0"/>
          </a:p>
        </p:txBody>
      </p:sp>
      <p:sp>
        <p:nvSpPr>
          <p:cNvPr id="2" name="Inhaltsplatzhalter 1"/>
          <p:cNvSpPr>
            <a:spLocks noGrp="1"/>
          </p:cNvSpPr>
          <p:nvPr>
            <p:ph idx="1"/>
          </p:nvPr>
        </p:nvSpPr>
        <p:spPr>
          <a:xfrm>
            <a:off x="457200" y="692150"/>
            <a:ext cx="8229600" cy="1057590"/>
          </a:xfrm>
        </p:spPr>
        <p:txBody>
          <a:bodyPr/>
          <a:lstStyle/>
          <a:p>
            <a:r>
              <a:rPr lang="en-US" noProof="1" smtClean="0"/>
              <a:t>Plans for 2016</a:t>
            </a:r>
          </a:p>
          <a:p>
            <a:r>
              <a:rPr lang="en-US" noProof="1" smtClean="0"/>
              <a:t>Measurements with the new sensors in aH18 and with H35DEMO</a:t>
            </a:r>
          </a:p>
          <a:p>
            <a:r>
              <a:rPr lang="en-US" noProof="1" smtClean="0"/>
              <a:t>Desing of large CCPD and monolithic prototypes</a:t>
            </a:r>
          </a:p>
          <a:p>
            <a:pPr lvl="1"/>
            <a:r>
              <a:rPr lang="en-US" noProof="1" smtClean="0"/>
              <a:t>aH18 process</a:t>
            </a:r>
          </a:p>
          <a:p>
            <a:r>
              <a:rPr lang="en-US" noProof="1" smtClean="0"/>
              <a:t>CCPD – development of interconnection process</a:t>
            </a:r>
          </a:p>
          <a:p>
            <a:pPr lvl="1"/>
            <a:r>
              <a:rPr lang="en-US" noProof="1" smtClean="0"/>
              <a:t>Current issues -&gt; gluing process too slow (needs curing)</a:t>
            </a:r>
          </a:p>
          <a:p>
            <a:pPr lvl="1"/>
            <a:r>
              <a:rPr lang="en-US" noProof="1" smtClean="0"/>
              <a:t>Need of two side wide bonding</a:t>
            </a:r>
          </a:p>
          <a:p>
            <a:pPr lvl="1"/>
            <a:r>
              <a:rPr lang="en-US" noProof="1" smtClean="0"/>
              <a:t>Solutions: TSV and/or standard bumps/RDL for power</a:t>
            </a:r>
          </a:p>
        </p:txBody>
      </p:sp>
      <p:sp>
        <p:nvSpPr>
          <p:cNvPr id="4" name="Rechteck 3"/>
          <p:cNvSpPr/>
          <p:nvPr/>
        </p:nvSpPr>
        <p:spPr>
          <a:xfrm>
            <a:off x="984490" y="4115971"/>
            <a:ext cx="2595220" cy="38165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 name="Rechteck 4"/>
          <p:cNvSpPr/>
          <p:nvPr/>
        </p:nvSpPr>
        <p:spPr>
          <a:xfrm>
            <a:off x="1289810" y="4573950"/>
            <a:ext cx="259522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 name="Textfeld 5"/>
          <p:cNvSpPr txBox="1"/>
          <p:nvPr/>
        </p:nvSpPr>
        <p:spPr>
          <a:xfrm>
            <a:off x="1137150" y="5031930"/>
            <a:ext cx="1311578" cy="307777"/>
          </a:xfrm>
          <a:prstGeom prst="rect">
            <a:avLst/>
          </a:prstGeom>
          <a:noFill/>
        </p:spPr>
        <p:txBody>
          <a:bodyPr wrap="none" rtlCol="0">
            <a:spAutoFit/>
          </a:bodyPr>
          <a:lstStyle/>
          <a:p>
            <a:r>
              <a:rPr lang="en-US" sz="1400" dirty="0" smtClean="0"/>
              <a:t>CCPD as now</a:t>
            </a:r>
          </a:p>
        </p:txBody>
      </p:sp>
      <p:sp>
        <p:nvSpPr>
          <p:cNvPr id="3" name="Freihandform 2"/>
          <p:cNvSpPr/>
          <p:nvPr/>
        </p:nvSpPr>
        <p:spPr>
          <a:xfrm>
            <a:off x="3716867" y="4263114"/>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7"/>
          <p:cNvSpPr/>
          <p:nvPr/>
        </p:nvSpPr>
        <p:spPr>
          <a:xfrm flipH="1" flipV="1">
            <a:off x="602840" y="4115970"/>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5487960" y="3886980"/>
            <a:ext cx="2289900" cy="38165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 name="Rechteck 9"/>
          <p:cNvSpPr/>
          <p:nvPr/>
        </p:nvSpPr>
        <p:spPr>
          <a:xfrm>
            <a:off x="5487960" y="4573950"/>
            <a:ext cx="259522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 name="Freihandform 10"/>
          <p:cNvSpPr/>
          <p:nvPr/>
        </p:nvSpPr>
        <p:spPr>
          <a:xfrm>
            <a:off x="7915017" y="4263114"/>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5564290" y="4268630"/>
            <a:ext cx="305320" cy="30532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 name="Ellipse 13"/>
          <p:cNvSpPr/>
          <p:nvPr/>
        </p:nvSpPr>
        <p:spPr>
          <a:xfrm>
            <a:off x="7396210" y="4268630"/>
            <a:ext cx="305320" cy="30532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 name="Textfeld 14"/>
          <p:cNvSpPr txBox="1"/>
          <p:nvPr/>
        </p:nvSpPr>
        <p:spPr>
          <a:xfrm>
            <a:off x="5564290" y="5031930"/>
            <a:ext cx="2872902" cy="307777"/>
          </a:xfrm>
          <a:prstGeom prst="rect">
            <a:avLst/>
          </a:prstGeom>
          <a:noFill/>
        </p:spPr>
        <p:txBody>
          <a:bodyPr wrap="none" rtlCol="0">
            <a:spAutoFit/>
          </a:bodyPr>
          <a:lstStyle/>
          <a:p>
            <a:r>
              <a:rPr lang="en-US" sz="1400" dirty="0" smtClean="0"/>
              <a:t>CCPD with a few standard bumps</a:t>
            </a:r>
          </a:p>
        </p:txBody>
      </p:sp>
      <p:sp>
        <p:nvSpPr>
          <p:cNvPr id="16" name="Rechteck 15"/>
          <p:cNvSpPr/>
          <p:nvPr/>
        </p:nvSpPr>
        <p:spPr>
          <a:xfrm>
            <a:off x="2969070" y="5489910"/>
            <a:ext cx="2289900" cy="38165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7" name="Rechteck 16"/>
          <p:cNvSpPr/>
          <p:nvPr/>
        </p:nvSpPr>
        <p:spPr>
          <a:xfrm>
            <a:off x="2969070" y="5947890"/>
            <a:ext cx="259522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8" name="Freihandform 17"/>
          <p:cNvSpPr/>
          <p:nvPr/>
        </p:nvSpPr>
        <p:spPr>
          <a:xfrm>
            <a:off x="5396127" y="5637054"/>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3045400" y="6405870"/>
            <a:ext cx="1548757" cy="307777"/>
          </a:xfrm>
          <a:prstGeom prst="rect">
            <a:avLst/>
          </a:prstGeom>
          <a:noFill/>
        </p:spPr>
        <p:txBody>
          <a:bodyPr wrap="none" rtlCol="0">
            <a:spAutoFit/>
          </a:bodyPr>
          <a:lstStyle/>
          <a:p>
            <a:r>
              <a:rPr lang="en-US" sz="1400" dirty="0" smtClean="0"/>
              <a:t>CCPD with TSVs</a:t>
            </a:r>
          </a:p>
        </p:txBody>
      </p:sp>
      <p:sp>
        <p:nvSpPr>
          <p:cNvPr id="22" name="Freihandform 21"/>
          <p:cNvSpPr/>
          <p:nvPr/>
        </p:nvSpPr>
        <p:spPr>
          <a:xfrm>
            <a:off x="5106310" y="5184590"/>
            <a:ext cx="7633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5029980" y="5489910"/>
            <a:ext cx="15266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67493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a:t>
            </a:r>
            <a:endParaRPr lang="en-US" dirty="0"/>
          </a:p>
        </p:txBody>
      </p:sp>
      <p:sp>
        <p:nvSpPr>
          <p:cNvPr id="2" name="Inhaltsplatzhalter 1"/>
          <p:cNvSpPr>
            <a:spLocks noGrp="1"/>
          </p:cNvSpPr>
          <p:nvPr>
            <p:ph idx="1"/>
          </p:nvPr>
        </p:nvSpPr>
        <p:spPr>
          <a:xfrm>
            <a:off x="457200" y="692150"/>
            <a:ext cx="8229600" cy="1057590"/>
          </a:xfrm>
        </p:spPr>
        <p:txBody>
          <a:bodyPr/>
          <a:lstStyle/>
          <a:p>
            <a:r>
              <a:rPr lang="en-US" noProof="1" smtClean="0"/>
              <a:t>Cost estimation: </a:t>
            </a:r>
          </a:p>
          <a:p>
            <a:r>
              <a:rPr lang="en-GB" dirty="0" smtClean="0"/>
              <a:t>Production </a:t>
            </a:r>
            <a:r>
              <a:rPr lang="en-GB" dirty="0"/>
              <a:t>cost of 10m</a:t>
            </a:r>
            <a:r>
              <a:rPr lang="en-GB" baseline="30000" dirty="0"/>
              <a:t>2</a:t>
            </a:r>
            <a:r>
              <a:rPr lang="en-GB" dirty="0"/>
              <a:t> silicon modules that consist of the CMOS sensor chips flipped to the readout AICSs (RD53), that do not use TSVs and are wire bonded to the staves:1.2M€.</a:t>
            </a:r>
            <a:endParaRPr lang="de-DE" dirty="0"/>
          </a:p>
          <a:p>
            <a:r>
              <a:rPr lang="en-GB" dirty="0" smtClean="0"/>
              <a:t>Production </a:t>
            </a:r>
            <a:r>
              <a:rPr lang="en-GB" dirty="0"/>
              <a:t>cost of 10m</a:t>
            </a:r>
            <a:r>
              <a:rPr lang="en-GB" baseline="30000" dirty="0"/>
              <a:t>2</a:t>
            </a:r>
            <a:r>
              <a:rPr lang="en-GB" dirty="0"/>
              <a:t> silicon modules that consist of the CMOS sensor chips flipped to the readout AICSs that use TSVs and can be bump bonded or glued to staves 1.5M€.</a:t>
            </a:r>
            <a:endParaRPr lang="de-DE" dirty="0"/>
          </a:p>
          <a:p>
            <a:r>
              <a:rPr lang="en-GB" dirty="0"/>
              <a:t>Cost for 100m</a:t>
            </a:r>
            <a:r>
              <a:rPr lang="en-GB" baseline="30000" dirty="0"/>
              <a:t>2</a:t>
            </a:r>
            <a:r>
              <a:rPr lang="en-GB" dirty="0"/>
              <a:t> would be 9M€ for the silicon modules without TSVs and 11M€ for the silicon modules with TSVs</a:t>
            </a:r>
          </a:p>
          <a:p>
            <a:endParaRPr lang="en-US" noProof="1"/>
          </a:p>
        </p:txBody>
      </p:sp>
      <p:sp>
        <p:nvSpPr>
          <p:cNvPr id="4" name="Rechteck 3"/>
          <p:cNvSpPr/>
          <p:nvPr/>
        </p:nvSpPr>
        <p:spPr>
          <a:xfrm>
            <a:off x="984490" y="4115971"/>
            <a:ext cx="2595220" cy="38165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 name="Rechteck 4"/>
          <p:cNvSpPr/>
          <p:nvPr/>
        </p:nvSpPr>
        <p:spPr>
          <a:xfrm>
            <a:off x="1289810" y="4573950"/>
            <a:ext cx="259522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 name="Textfeld 5"/>
          <p:cNvSpPr txBox="1"/>
          <p:nvPr/>
        </p:nvSpPr>
        <p:spPr>
          <a:xfrm>
            <a:off x="1137150" y="5031930"/>
            <a:ext cx="1311578" cy="307777"/>
          </a:xfrm>
          <a:prstGeom prst="rect">
            <a:avLst/>
          </a:prstGeom>
          <a:noFill/>
        </p:spPr>
        <p:txBody>
          <a:bodyPr wrap="none" rtlCol="0">
            <a:spAutoFit/>
          </a:bodyPr>
          <a:lstStyle/>
          <a:p>
            <a:r>
              <a:rPr lang="en-US" sz="1400" dirty="0" smtClean="0"/>
              <a:t>CCPD as now</a:t>
            </a:r>
          </a:p>
        </p:txBody>
      </p:sp>
      <p:sp>
        <p:nvSpPr>
          <p:cNvPr id="3" name="Freihandform 2"/>
          <p:cNvSpPr/>
          <p:nvPr/>
        </p:nvSpPr>
        <p:spPr>
          <a:xfrm>
            <a:off x="3716867" y="4263114"/>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7"/>
          <p:cNvSpPr/>
          <p:nvPr/>
        </p:nvSpPr>
        <p:spPr>
          <a:xfrm flipH="1" flipV="1">
            <a:off x="602840" y="4115970"/>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5487960" y="3886980"/>
            <a:ext cx="2289900" cy="38165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 name="Rechteck 9"/>
          <p:cNvSpPr/>
          <p:nvPr/>
        </p:nvSpPr>
        <p:spPr>
          <a:xfrm>
            <a:off x="5487960" y="4573950"/>
            <a:ext cx="259522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 name="Freihandform 10"/>
          <p:cNvSpPr/>
          <p:nvPr/>
        </p:nvSpPr>
        <p:spPr>
          <a:xfrm>
            <a:off x="7915017" y="4263114"/>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5564290" y="4268630"/>
            <a:ext cx="305320" cy="30532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 name="Ellipse 13"/>
          <p:cNvSpPr/>
          <p:nvPr/>
        </p:nvSpPr>
        <p:spPr>
          <a:xfrm>
            <a:off x="7396210" y="4268630"/>
            <a:ext cx="305320" cy="30532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5" name="Textfeld 14"/>
          <p:cNvSpPr txBox="1"/>
          <p:nvPr/>
        </p:nvSpPr>
        <p:spPr>
          <a:xfrm>
            <a:off x="5564290" y="5031930"/>
            <a:ext cx="2872902" cy="307777"/>
          </a:xfrm>
          <a:prstGeom prst="rect">
            <a:avLst/>
          </a:prstGeom>
          <a:noFill/>
        </p:spPr>
        <p:txBody>
          <a:bodyPr wrap="none" rtlCol="0">
            <a:spAutoFit/>
          </a:bodyPr>
          <a:lstStyle/>
          <a:p>
            <a:r>
              <a:rPr lang="en-US" sz="1400" dirty="0" smtClean="0"/>
              <a:t>CCPD with a few standard bumps</a:t>
            </a:r>
          </a:p>
        </p:txBody>
      </p:sp>
      <p:sp>
        <p:nvSpPr>
          <p:cNvPr id="16" name="Rechteck 15"/>
          <p:cNvSpPr/>
          <p:nvPr/>
        </p:nvSpPr>
        <p:spPr>
          <a:xfrm>
            <a:off x="2969070" y="5489910"/>
            <a:ext cx="2289900" cy="38165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7" name="Rechteck 16"/>
          <p:cNvSpPr/>
          <p:nvPr/>
        </p:nvSpPr>
        <p:spPr>
          <a:xfrm>
            <a:off x="2969070" y="5947890"/>
            <a:ext cx="259522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8" name="Freihandform 17"/>
          <p:cNvSpPr/>
          <p:nvPr/>
        </p:nvSpPr>
        <p:spPr>
          <a:xfrm>
            <a:off x="5396127" y="5637054"/>
            <a:ext cx="5334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3045400" y="6405870"/>
            <a:ext cx="1548757" cy="307777"/>
          </a:xfrm>
          <a:prstGeom prst="rect">
            <a:avLst/>
          </a:prstGeom>
          <a:noFill/>
        </p:spPr>
        <p:txBody>
          <a:bodyPr wrap="none" rtlCol="0">
            <a:spAutoFit/>
          </a:bodyPr>
          <a:lstStyle/>
          <a:p>
            <a:r>
              <a:rPr lang="en-US" sz="1400" dirty="0" smtClean="0"/>
              <a:t>CCPD with TSVs</a:t>
            </a:r>
          </a:p>
        </p:txBody>
      </p:sp>
      <p:sp>
        <p:nvSpPr>
          <p:cNvPr id="22" name="Freihandform 21"/>
          <p:cNvSpPr/>
          <p:nvPr/>
        </p:nvSpPr>
        <p:spPr>
          <a:xfrm>
            <a:off x="5106310" y="5184590"/>
            <a:ext cx="763300" cy="656019"/>
          </a:xfrm>
          <a:custGeom>
            <a:avLst/>
            <a:gdLst>
              <a:gd name="connsiteX0" fmla="*/ 0 w 533400"/>
              <a:gd name="connsiteY0" fmla="*/ 291953 h 656019"/>
              <a:gd name="connsiteX1" fmla="*/ 194733 w 533400"/>
              <a:gd name="connsiteY1" fmla="*/ 12553 h 656019"/>
              <a:gd name="connsiteX2" fmla="*/ 533400 w 533400"/>
              <a:gd name="connsiteY2" fmla="*/ 656019 h 656019"/>
            </a:gdLst>
            <a:ahLst/>
            <a:cxnLst>
              <a:cxn ang="0">
                <a:pos x="connsiteX0" y="connsiteY0"/>
              </a:cxn>
              <a:cxn ang="0">
                <a:pos x="connsiteX1" y="connsiteY1"/>
              </a:cxn>
              <a:cxn ang="0">
                <a:pos x="connsiteX2" y="connsiteY2"/>
              </a:cxn>
            </a:cxnLst>
            <a:rect l="l" t="t" r="r" b="b"/>
            <a:pathLst>
              <a:path w="533400" h="656019">
                <a:moveTo>
                  <a:pt x="0" y="291953"/>
                </a:moveTo>
                <a:cubicBezTo>
                  <a:pt x="52916" y="121914"/>
                  <a:pt x="105833" y="-48125"/>
                  <a:pt x="194733" y="12553"/>
                </a:cubicBezTo>
                <a:cubicBezTo>
                  <a:pt x="283633" y="73231"/>
                  <a:pt x="408516" y="364625"/>
                  <a:pt x="533400" y="656019"/>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5029980" y="5489910"/>
            <a:ext cx="15266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 name="Ellipse 11"/>
          <p:cNvSpPr/>
          <p:nvPr/>
        </p:nvSpPr>
        <p:spPr>
          <a:xfrm>
            <a:off x="5106310" y="3505330"/>
            <a:ext cx="3358520" cy="183192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Tree>
    <p:extLst>
      <p:ext uri="{BB962C8B-B14F-4D97-AF65-F5344CB8AC3E}">
        <p14:creationId xmlns:p14="http://schemas.microsoft.com/office/powerpoint/2010/main" val="1780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45"/>
          <p:cNvSpPr>
            <a:spLocks noChangeArrowheads="1"/>
          </p:cNvSpPr>
          <p:nvPr/>
        </p:nvSpPr>
        <p:spPr bwMode="auto">
          <a:xfrm>
            <a:off x="76200" y="2590800"/>
            <a:ext cx="4267200" cy="2438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16" name="Rectangle 2"/>
          <p:cNvSpPr>
            <a:spLocks noGrp="1" noChangeArrowheads="1"/>
          </p:cNvSpPr>
          <p:nvPr>
            <p:ph type="title"/>
          </p:nvPr>
        </p:nvSpPr>
        <p:spPr/>
        <p:txBody>
          <a:bodyPr/>
          <a:lstStyle/>
          <a:p>
            <a:r>
              <a:rPr lang="de-DE" altLang="de-DE" dirty="0" smtClean="0"/>
              <a:t>HVCMOS Pixel 2</a:t>
            </a:r>
          </a:p>
        </p:txBody>
      </p:sp>
      <p:cxnSp>
        <p:nvCxnSpPr>
          <p:cNvPr id="13317" name="Gerade Verbindung 2"/>
          <p:cNvCxnSpPr>
            <a:cxnSpLocks noChangeShapeType="1"/>
          </p:cNvCxnSpPr>
          <p:nvPr/>
        </p:nvCxnSpPr>
        <p:spPr bwMode="auto">
          <a:xfrm>
            <a:off x="304800" y="2590800"/>
            <a:ext cx="38100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8" name="Abgerundetes Rechteck 87"/>
          <p:cNvSpPr>
            <a:spLocks noChangeArrowheads="1"/>
          </p:cNvSpPr>
          <p:nvPr/>
        </p:nvSpPr>
        <p:spPr bwMode="auto">
          <a:xfrm>
            <a:off x="838200" y="2590800"/>
            <a:ext cx="3810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97" name="Abgerundetes Rechteck 96"/>
          <p:cNvSpPr/>
          <p:nvPr/>
        </p:nvSpPr>
        <p:spPr bwMode="auto">
          <a:xfrm>
            <a:off x="1219200" y="2590800"/>
            <a:ext cx="10668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00" name="Abgerundetes Rechteck 99"/>
          <p:cNvSpPr/>
          <p:nvPr/>
        </p:nvSpPr>
        <p:spPr bwMode="auto">
          <a:xfrm>
            <a:off x="304800" y="2590800"/>
            <a:ext cx="5334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02" name="Abgerundetes Rechteck 101"/>
          <p:cNvSpPr/>
          <p:nvPr/>
        </p:nvSpPr>
        <p:spPr bwMode="auto">
          <a:xfrm>
            <a:off x="304800" y="3352800"/>
            <a:ext cx="3810000" cy="762000"/>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err="1">
                <a:latin typeface="Arial" charset="0"/>
                <a:cs typeface="Arial" charset="0"/>
              </a:rPr>
              <a:t>Deep</a:t>
            </a:r>
            <a:r>
              <a:rPr lang="de-DE" sz="1000" dirty="0">
                <a:latin typeface="Arial" charset="0"/>
                <a:cs typeface="Arial" charset="0"/>
              </a:rPr>
              <a:t> n-</a:t>
            </a:r>
            <a:r>
              <a:rPr lang="de-DE" sz="1000" dirty="0" err="1">
                <a:latin typeface="Arial" charset="0"/>
                <a:cs typeface="Arial" charset="0"/>
              </a:rPr>
              <a:t>well</a:t>
            </a:r>
            <a:endParaRPr lang="de-DE" sz="1000" dirty="0">
              <a:latin typeface="Arial" charset="0"/>
              <a:cs typeface="Arial" charset="0"/>
            </a:endParaRPr>
          </a:p>
        </p:txBody>
      </p:sp>
      <p:sp>
        <p:nvSpPr>
          <p:cNvPr id="13322" name="Textfeld 100"/>
          <p:cNvSpPr txBox="1">
            <a:spLocks noChangeArrowheads="1"/>
          </p:cNvSpPr>
          <p:nvPr/>
        </p:nvSpPr>
        <p:spPr bwMode="auto">
          <a:xfrm>
            <a:off x="417392" y="3810000"/>
            <a:ext cx="1305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de-DE" sz="1000"/>
              <a:t>Collection electrode</a:t>
            </a:r>
          </a:p>
        </p:txBody>
      </p:sp>
      <p:sp>
        <p:nvSpPr>
          <p:cNvPr id="13323" name="Abgerundetes Rechteck 87"/>
          <p:cNvSpPr>
            <a:spLocks noChangeArrowheads="1"/>
          </p:cNvSpPr>
          <p:nvPr/>
        </p:nvSpPr>
        <p:spPr bwMode="auto">
          <a:xfrm>
            <a:off x="2286000" y="2590800"/>
            <a:ext cx="3810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69" name="Abgerundetes Rechteck 68"/>
          <p:cNvSpPr/>
          <p:nvPr/>
        </p:nvSpPr>
        <p:spPr bwMode="auto">
          <a:xfrm>
            <a:off x="3657600" y="2590800"/>
            <a:ext cx="4572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3325" name="Textfeld 5"/>
          <p:cNvSpPr txBox="1">
            <a:spLocks noChangeArrowheads="1"/>
          </p:cNvSpPr>
          <p:nvPr/>
        </p:nvSpPr>
        <p:spPr bwMode="auto">
          <a:xfrm>
            <a:off x="2823687" y="2286000"/>
            <a:ext cx="10502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Isolated NMOS</a:t>
            </a:r>
          </a:p>
        </p:txBody>
      </p:sp>
      <p:sp>
        <p:nvSpPr>
          <p:cNvPr id="13326" name="Textfeld 84"/>
          <p:cNvSpPr txBox="1">
            <a:spLocks noChangeArrowheads="1"/>
          </p:cNvSpPr>
          <p:nvPr/>
        </p:nvSpPr>
        <p:spPr bwMode="auto">
          <a:xfrm>
            <a:off x="1159233" y="2286000"/>
            <a:ext cx="10422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Isolated PMOS</a:t>
            </a:r>
          </a:p>
        </p:txBody>
      </p:sp>
      <p:sp>
        <p:nvSpPr>
          <p:cNvPr id="13327" name="Rechteck 94"/>
          <p:cNvSpPr>
            <a:spLocks noChangeArrowheads="1"/>
          </p:cNvSpPr>
          <p:nvPr/>
        </p:nvSpPr>
        <p:spPr bwMode="auto">
          <a:xfrm>
            <a:off x="15240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28" name="Rechteck 95"/>
          <p:cNvSpPr>
            <a:spLocks noChangeArrowheads="1"/>
          </p:cNvSpPr>
          <p:nvPr/>
        </p:nvSpPr>
        <p:spPr bwMode="auto">
          <a:xfrm>
            <a:off x="18288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29" name="Rechteck 97"/>
          <p:cNvSpPr>
            <a:spLocks noChangeArrowheads="1"/>
          </p:cNvSpPr>
          <p:nvPr/>
        </p:nvSpPr>
        <p:spPr bwMode="auto">
          <a:xfrm>
            <a:off x="1676400" y="25146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53" name="Abgerundetes Rechteck 52"/>
          <p:cNvSpPr/>
          <p:nvPr/>
        </p:nvSpPr>
        <p:spPr bwMode="auto">
          <a:xfrm>
            <a:off x="2667000" y="2590800"/>
            <a:ext cx="3810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3331" name="Abgerundetes Rechteck 87"/>
          <p:cNvSpPr>
            <a:spLocks noChangeArrowheads="1"/>
          </p:cNvSpPr>
          <p:nvPr/>
        </p:nvSpPr>
        <p:spPr bwMode="auto">
          <a:xfrm>
            <a:off x="3048000" y="2590800"/>
            <a:ext cx="6096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13332" name="Rechteck 91"/>
          <p:cNvSpPr>
            <a:spLocks noChangeArrowheads="1"/>
          </p:cNvSpPr>
          <p:nvPr/>
        </p:nvSpPr>
        <p:spPr bwMode="auto">
          <a:xfrm>
            <a:off x="31242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33" name="Rechteck 92"/>
          <p:cNvSpPr>
            <a:spLocks noChangeArrowheads="1"/>
          </p:cNvSpPr>
          <p:nvPr/>
        </p:nvSpPr>
        <p:spPr bwMode="auto">
          <a:xfrm>
            <a:off x="34290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34" name="Rechteck 93"/>
          <p:cNvSpPr>
            <a:spLocks noChangeArrowheads="1"/>
          </p:cNvSpPr>
          <p:nvPr/>
        </p:nvSpPr>
        <p:spPr bwMode="auto">
          <a:xfrm>
            <a:off x="3276600" y="25146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35" name="Abgerundetes Rechteck 92"/>
          <p:cNvSpPr>
            <a:spLocks noChangeArrowheads="1"/>
          </p:cNvSpPr>
          <p:nvPr/>
        </p:nvSpPr>
        <p:spPr bwMode="auto">
          <a:xfrm>
            <a:off x="838200" y="3048000"/>
            <a:ext cx="1828800" cy="304800"/>
          </a:xfrm>
          <a:prstGeom prst="roundRect">
            <a:avLst>
              <a:gd name="adj" fmla="val 16667"/>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P-implant</a:t>
            </a:r>
          </a:p>
        </p:txBody>
      </p:sp>
      <p:sp>
        <p:nvSpPr>
          <p:cNvPr id="105" name="Abgerundetes Rechteck 104"/>
          <p:cNvSpPr/>
          <p:nvPr/>
        </p:nvSpPr>
        <p:spPr bwMode="auto">
          <a:xfrm>
            <a:off x="304800" y="3048000"/>
            <a:ext cx="533400" cy="304800"/>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nchor="ctr"/>
          <a:lstStyle/>
          <a:p>
            <a:pPr algn="ctr" eaLnBrk="1" hangingPunct="1">
              <a:defRPr/>
            </a:pPr>
            <a:endParaRPr lang="de-DE" sz="1000" dirty="0">
              <a:latin typeface="Arial" charset="0"/>
              <a:cs typeface="Arial" charset="0"/>
            </a:endParaRPr>
          </a:p>
        </p:txBody>
      </p:sp>
      <p:sp>
        <p:nvSpPr>
          <p:cNvPr id="67" name="Abgerundetes Rechteck 66"/>
          <p:cNvSpPr/>
          <p:nvPr/>
        </p:nvSpPr>
        <p:spPr bwMode="auto">
          <a:xfrm>
            <a:off x="2667000" y="3048000"/>
            <a:ext cx="1447800" cy="304800"/>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nchor="ctr"/>
          <a:lstStyle/>
          <a:p>
            <a:pPr algn="ctr" eaLnBrk="1" hangingPunct="1">
              <a:defRPr/>
            </a:pPr>
            <a:endParaRPr lang="de-DE" sz="1000" dirty="0">
              <a:latin typeface="Arial" charset="0"/>
              <a:cs typeface="Arial" charset="0"/>
            </a:endParaRPr>
          </a:p>
        </p:txBody>
      </p:sp>
      <p:sp>
        <p:nvSpPr>
          <p:cNvPr id="13338" name="Textfeld 5"/>
          <p:cNvSpPr txBox="1">
            <a:spLocks noChangeArrowheads="1"/>
          </p:cNvSpPr>
          <p:nvPr/>
        </p:nvSpPr>
        <p:spPr bwMode="auto">
          <a:xfrm>
            <a:off x="221118" y="4724400"/>
            <a:ext cx="8579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P-Substrate</a:t>
            </a:r>
          </a:p>
        </p:txBody>
      </p:sp>
      <p:sp>
        <p:nvSpPr>
          <p:cNvPr id="13339" name="Rechteck 45"/>
          <p:cNvSpPr>
            <a:spLocks noChangeArrowheads="1"/>
          </p:cNvSpPr>
          <p:nvPr/>
        </p:nvSpPr>
        <p:spPr bwMode="auto">
          <a:xfrm>
            <a:off x="4572000" y="2590800"/>
            <a:ext cx="4495800" cy="24384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cxnSp>
        <p:nvCxnSpPr>
          <p:cNvPr id="13340" name="Gerade Verbindung 2"/>
          <p:cNvCxnSpPr>
            <a:cxnSpLocks noChangeShapeType="1"/>
          </p:cNvCxnSpPr>
          <p:nvPr/>
        </p:nvCxnSpPr>
        <p:spPr bwMode="auto">
          <a:xfrm>
            <a:off x="4800600" y="2590800"/>
            <a:ext cx="396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1" name="Abgerundetes Rechteck 87"/>
          <p:cNvSpPr>
            <a:spLocks noChangeArrowheads="1"/>
          </p:cNvSpPr>
          <p:nvPr/>
        </p:nvSpPr>
        <p:spPr bwMode="auto">
          <a:xfrm>
            <a:off x="5334000" y="2590800"/>
            <a:ext cx="3810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64" name="Abgerundetes Rechteck 63"/>
          <p:cNvSpPr/>
          <p:nvPr/>
        </p:nvSpPr>
        <p:spPr bwMode="auto">
          <a:xfrm>
            <a:off x="5715000" y="2590800"/>
            <a:ext cx="10668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65" name="Abgerundetes Rechteck 64"/>
          <p:cNvSpPr/>
          <p:nvPr/>
        </p:nvSpPr>
        <p:spPr bwMode="auto">
          <a:xfrm>
            <a:off x="4572000" y="2590800"/>
            <a:ext cx="5334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3344" name="Textfeld 100"/>
          <p:cNvSpPr txBox="1">
            <a:spLocks noChangeArrowheads="1"/>
          </p:cNvSpPr>
          <p:nvPr/>
        </p:nvSpPr>
        <p:spPr bwMode="auto">
          <a:xfrm>
            <a:off x="4690632" y="3581400"/>
            <a:ext cx="13692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de-DE" sz="1000"/>
              <a:t>Collection electrodes</a:t>
            </a:r>
          </a:p>
        </p:txBody>
      </p:sp>
      <p:sp>
        <p:nvSpPr>
          <p:cNvPr id="13345" name="Abgerundetes Rechteck 87"/>
          <p:cNvSpPr>
            <a:spLocks noChangeArrowheads="1"/>
          </p:cNvSpPr>
          <p:nvPr/>
        </p:nvSpPr>
        <p:spPr bwMode="auto">
          <a:xfrm>
            <a:off x="6781800" y="2590800"/>
            <a:ext cx="3810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13346" name="Textfeld 5"/>
          <p:cNvSpPr txBox="1">
            <a:spLocks noChangeArrowheads="1"/>
          </p:cNvSpPr>
          <p:nvPr/>
        </p:nvSpPr>
        <p:spPr bwMode="auto">
          <a:xfrm>
            <a:off x="7319487" y="2286000"/>
            <a:ext cx="10502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Isolated NMOS</a:t>
            </a:r>
          </a:p>
        </p:txBody>
      </p:sp>
      <p:sp>
        <p:nvSpPr>
          <p:cNvPr id="13347" name="Textfeld 84"/>
          <p:cNvSpPr txBox="1">
            <a:spLocks noChangeArrowheads="1"/>
          </p:cNvSpPr>
          <p:nvPr/>
        </p:nvSpPr>
        <p:spPr bwMode="auto">
          <a:xfrm>
            <a:off x="5655033" y="2286000"/>
            <a:ext cx="10422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Isolated PMOS</a:t>
            </a:r>
          </a:p>
        </p:txBody>
      </p:sp>
      <p:sp>
        <p:nvSpPr>
          <p:cNvPr id="13348" name="Rechteck 94"/>
          <p:cNvSpPr>
            <a:spLocks noChangeArrowheads="1"/>
          </p:cNvSpPr>
          <p:nvPr/>
        </p:nvSpPr>
        <p:spPr bwMode="auto">
          <a:xfrm>
            <a:off x="60198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49" name="Rechteck 95"/>
          <p:cNvSpPr>
            <a:spLocks noChangeArrowheads="1"/>
          </p:cNvSpPr>
          <p:nvPr/>
        </p:nvSpPr>
        <p:spPr bwMode="auto">
          <a:xfrm>
            <a:off x="63246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50" name="Rechteck 97"/>
          <p:cNvSpPr>
            <a:spLocks noChangeArrowheads="1"/>
          </p:cNvSpPr>
          <p:nvPr/>
        </p:nvSpPr>
        <p:spPr bwMode="auto">
          <a:xfrm>
            <a:off x="6172200" y="25146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81" name="Abgerundetes Rechteck 80"/>
          <p:cNvSpPr/>
          <p:nvPr/>
        </p:nvSpPr>
        <p:spPr bwMode="auto">
          <a:xfrm>
            <a:off x="7162800" y="2590800"/>
            <a:ext cx="3810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sp>
        <p:nvSpPr>
          <p:cNvPr id="13352" name="Abgerundetes Rechteck 87"/>
          <p:cNvSpPr>
            <a:spLocks noChangeArrowheads="1"/>
          </p:cNvSpPr>
          <p:nvPr/>
        </p:nvSpPr>
        <p:spPr bwMode="auto">
          <a:xfrm>
            <a:off x="7543800" y="2590800"/>
            <a:ext cx="609600" cy="609600"/>
          </a:xfrm>
          <a:prstGeom prst="roundRect">
            <a:avLst>
              <a:gd name="adj" fmla="val 1666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PW</a:t>
            </a:r>
          </a:p>
        </p:txBody>
      </p:sp>
      <p:sp>
        <p:nvSpPr>
          <p:cNvPr id="13353" name="Rechteck 91"/>
          <p:cNvSpPr>
            <a:spLocks noChangeArrowheads="1"/>
          </p:cNvSpPr>
          <p:nvPr/>
        </p:nvSpPr>
        <p:spPr bwMode="auto">
          <a:xfrm>
            <a:off x="76200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54" name="Rechteck 92"/>
          <p:cNvSpPr>
            <a:spLocks noChangeArrowheads="1"/>
          </p:cNvSpPr>
          <p:nvPr/>
        </p:nvSpPr>
        <p:spPr bwMode="auto">
          <a:xfrm>
            <a:off x="7924800" y="25908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55" name="Rechteck 93"/>
          <p:cNvSpPr>
            <a:spLocks noChangeArrowheads="1"/>
          </p:cNvSpPr>
          <p:nvPr/>
        </p:nvSpPr>
        <p:spPr bwMode="auto">
          <a:xfrm>
            <a:off x="7772400" y="2514600"/>
            <a:ext cx="152400" cy="762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000"/>
          </a:p>
        </p:txBody>
      </p:sp>
      <p:sp>
        <p:nvSpPr>
          <p:cNvPr id="13356" name="Textfeld 5"/>
          <p:cNvSpPr txBox="1">
            <a:spLocks noChangeArrowheads="1"/>
          </p:cNvSpPr>
          <p:nvPr/>
        </p:nvSpPr>
        <p:spPr bwMode="auto">
          <a:xfrm>
            <a:off x="4635955" y="4724400"/>
            <a:ext cx="8579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P-Substrate</a:t>
            </a:r>
          </a:p>
        </p:txBody>
      </p:sp>
      <p:sp>
        <p:nvSpPr>
          <p:cNvPr id="13357" name="Abgerundetes Rechteck 92"/>
          <p:cNvSpPr>
            <a:spLocks noChangeArrowheads="1"/>
          </p:cNvSpPr>
          <p:nvPr/>
        </p:nvSpPr>
        <p:spPr bwMode="auto">
          <a:xfrm>
            <a:off x="5334000" y="3048000"/>
            <a:ext cx="2819400" cy="304800"/>
          </a:xfrm>
          <a:prstGeom prst="roundRect">
            <a:avLst>
              <a:gd name="adj" fmla="val 16667"/>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000"/>
              <a:t>P-implant</a:t>
            </a:r>
          </a:p>
        </p:txBody>
      </p:sp>
      <p:sp>
        <p:nvSpPr>
          <p:cNvPr id="91" name="Abgerundetes Rechteck 90"/>
          <p:cNvSpPr/>
          <p:nvPr/>
        </p:nvSpPr>
        <p:spPr bwMode="auto">
          <a:xfrm>
            <a:off x="8382000" y="2590800"/>
            <a:ext cx="533400" cy="609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nchor="ctr"/>
          <a:lstStyle/>
          <a:p>
            <a:pPr algn="ctr" eaLnBrk="1" hangingPunct="1">
              <a:defRPr/>
            </a:pPr>
            <a:r>
              <a:rPr lang="de-DE" sz="1000" dirty="0">
                <a:latin typeface="Arial" charset="0"/>
                <a:cs typeface="Arial" charset="0"/>
              </a:rPr>
              <a:t>NW</a:t>
            </a:r>
          </a:p>
        </p:txBody>
      </p:sp>
      <p:cxnSp>
        <p:nvCxnSpPr>
          <p:cNvPr id="13359" name="Gerade Verbindung mit Pfeil 4"/>
          <p:cNvCxnSpPr>
            <a:cxnSpLocks noChangeShapeType="1"/>
          </p:cNvCxnSpPr>
          <p:nvPr/>
        </p:nvCxnSpPr>
        <p:spPr bwMode="auto">
          <a:xfrm flipV="1">
            <a:off x="4800600" y="3276600"/>
            <a:ext cx="0" cy="2286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60" name="Gerade Verbindung mit Pfeil 6"/>
          <p:cNvCxnSpPr>
            <a:cxnSpLocks noChangeShapeType="1"/>
          </p:cNvCxnSpPr>
          <p:nvPr/>
        </p:nvCxnSpPr>
        <p:spPr bwMode="auto">
          <a:xfrm flipV="1">
            <a:off x="4800600" y="3200400"/>
            <a:ext cx="3657600" cy="3810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7978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HVCMOS </a:t>
            </a:r>
            <a:r>
              <a:rPr lang="de-DE" dirty="0" err="1" smtClean="0"/>
              <a:t>for</a:t>
            </a:r>
            <a:r>
              <a:rPr lang="de-DE" dirty="0" smtClean="0"/>
              <a:t> ATLAS HL Upgrade</a:t>
            </a:r>
            <a:endParaRPr lang="de-DE" dirty="0"/>
          </a:p>
        </p:txBody>
      </p:sp>
      <p:sp>
        <p:nvSpPr>
          <p:cNvPr id="3" name="Inhaltsplatzhalter 2"/>
          <p:cNvSpPr>
            <a:spLocks noGrp="1"/>
          </p:cNvSpPr>
          <p:nvPr>
            <p:ph idx="1"/>
          </p:nvPr>
        </p:nvSpPr>
        <p:spPr>
          <a:xfrm>
            <a:off x="457200" y="692150"/>
            <a:ext cx="8229600" cy="675940"/>
          </a:xfrm>
        </p:spPr>
        <p:txBody>
          <a:bodyPr/>
          <a:lstStyle/>
          <a:p>
            <a:r>
              <a:rPr lang="en-US" dirty="0"/>
              <a:t>ATLAS HVCMOS and HVMAPS collaborations of Universities of Bern, Geneva, Heidelberg, Karlsruhe (KIT), Liverpool, Tsukuba, Brookhaven National Laboratory and IFAE </a:t>
            </a:r>
            <a:r>
              <a:rPr lang="en-US" dirty="0" smtClean="0"/>
              <a:t>Barcelona</a:t>
            </a:r>
          </a:p>
          <a:p>
            <a:r>
              <a:rPr lang="en-US" dirty="0" smtClean="0"/>
              <a:t>Bonn</a:t>
            </a:r>
          </a:p>
          <a:p>
            <a:r>
              <a:rPr lang="en-US" dirty="0" smtClean="0"/>
              <a:t>Stanford </a:t>
            </a:r>
            <a:r>
              <a:rPr lang="en-US" dirty="0"/>
              <a:t>(</a:t>
            </a:r>
            <a:r>
              <a:rPr lang="en-US" dirty="0" smtClean="0"/>
              <a:t>SLAC)</a:t>
            </a:r>
          </a:p>
          <a:p>
            <a:r>
              <a:rPr lang="en-US" dirty="0" smtClean="0"/>
              <a:t>CPPM Marseille</a:t>
            </a:r>
          </a:p>
          <a:p>
            <a:r>
              <a:rPr lang="en-US" dirty="0" smtClean="0"/>
              <a:t>CERN</a:t>
            </a:r>
          </a:p>
          <a:p>
            <a:r>
              <a:rPr lang="en-US" dirty="0" smtClean="0"/>
              <a:t>HVR_CCPD</a:t>
            </a:r>
          </a:p>
          <a:p>
            <a:r>
              <a:rPr lang="en-US" dirty="0" smtClean="0"/>
              <a:t>HVSTRIP collaboration</a:t>
            </a:r>
            <a:endParaRPr lang="en-US" dirty="0"/>
          </a:p>
        </p:txBody>
      </p:sp>
    </p:spTree>
    <p:extLst>
      <p:ext uri="{BB962C8B-B14F-4D97-AF65-F5344CB8AC3E}">
        <p14:creationId xmlns:p14="http://schemas.microsoft.com/office/powerpoint/2010/main" val="314822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HVCMOS </a:t>
            </a:r>
            <a:r>
              <a:rPr lang="de-DE" dirty="0" err="1" smtClean="0"/>
              <a:t>for</a:t>
            </a:r>
            <a:r>
              <a:rPr lang="de-DE" dirty="0" smtClean="0"/>
              <a:t> ATLAS HL Upgrade</a:t>
            </a:r>
            <a:endParaRPr lang="de-DE" dirty="0"/>
          </a:p>
        </p:txBody>
      </p:sp>
      <p:sp>
        <p:nvSpPr>
          <p:cNvPr id="3" name="Inhaltsplatzhalter 2"/>
          <p:cNvSpPr>
            <a:spLocks noGrp="1"/>
          </p:cNvSpPr>
          <p:nvPr>
            <p:ph idx="1"/>
          </p:nvPr>
        </p:nvSpPr>
        <p:spPr>
          <a:xfrm>
            <a:off x="457200" y="692150"/>
            <a:ext cx="8229600" cy="675940"/>
          </a:xfrm>
        </p:spPr>
        <p:txBody>
          <a:bodyPr/>
          <a:lstStyle/>
          <a:p>
            <a:r>
              <a:rPr lang="en-US" dirty="0" smtClean="0"/>
              <a:t>CCPD vs. Monolithic</a:t>
            </a:r>
            <a:endParaRPr lang="en-US" dirty="0"/>
          </a:p>
        </p:txBody>
      </p:sp>
      <p:sp>
        <p:nvSpPr>
          <p:cNvPr id="4" name="Rechteck 3"/>
          <p:cNvSpPr/>
          <p:nvPr/>
        </p:nvSpPr>
        <p:spPr>
          <a:xfrm>
            <a:off x="755500" y="1520750"/>
            <a:ext cx="2366230" cy="53431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Passive sensor</a:t>
            </a:r>
          </a:p>
          <a:p>
            <a:pPr algn="ctr"/>
            <a:r>
              <a:rPr lang="en-US" sz="1200" dirty="0" smtClean="0">
                <a:solidFill>
                  <a:schemeClr val="tx1"/>
                </a:solidFill>
              </a:rPr>
              <a:t>(can be in “CMOS” techno.)</a:t>
            </a:r>
          </a:p>
        </p:txBody>
      </p:sp>
      <p:sp>
        <p:nvSpPr>
          <p:cNvPr id="5" name="Ellipse 4"/>
          <p:cNvSpPr/>
          <p:nvPr/>
        </p:nvSpPr>
        <p:spPr>
          <a:xfrm>
            <a:off x="75550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 name="Ellipse 5"/>
          <p:cNvSpPr/>
          <p:nvPr/>
        </p:nvSpPr>
        <p:spPr>
          <a:xfrm>
            <a:off x="106082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 name="Ellipse 6"/>
          <p:cNvSpPr/>
          <p:nvPr/>
        </p:nvSpPr>
        <p:spPr>
          <a:xfrm>
            <a:off x="136614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 name="Ellipse 7"/>
          <p:cNvSpPr/>
          <p:nvPr/>
        </p:nvSpPr>
        <p:spPr>
          <a:xfrm>
            <a:off x="167146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 name="Ellipse 8"/>
          <p:cNvSpPr/>
          <p:nvPr/>
        </p:nvSpPr>
        <p:spPr>
          <a:xfrm>
            <a:off x="197678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0" name="Ellipse 9"/>
          <p:cNvSpPr/>
          <p:nvPr/>
        </p:nvSpPr>
        <p:spPr>
          <a:xfrm>
            <a:off x="228210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 name="Ellipse 10"/>
          <p:cNvSpPr/>
          <p:nvPr/>
        </p:nvSpPr>
        <p:spPr>
          <a:xfrm>
            <a:off x="258742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 name="Ellipse 11"/>
          <p:cNvSpPr/>
          <p:nvPr/>
        </p:nvSpPr>
        <p:spPr>
          <a:xfrm>
            <a:off x="2892740" y="2055060"/>
            <a:ext cx="228990" cy="228990"/>
          </a:xfrm>
          <a:prstGeom prst="ellipse">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3" name="Rechteck 12"/>
          <p:cNvSpPr/>
          <p:nvPr/>
        </p:nvSpPr>
        <p:spPr>
          <a:xfrm>
            <a:off x="755500" y="2284050"/>
            <a:ext cx="274788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 name="Textfeld 13"/>
          <p:cNvSpPr txBox="1"/>
          <p:nvPr/>
        </p:nvSpPr>
        <p:spPr>
          <a:xfrm>
            <a:off x="679170" y="2742030"/>
            <a:ext cx="910827" cy="307777"/>
          </a:xfrm>
          <a:prstGeom prst="rect">
            <a:avLst/>
          </a:prstGeom>
          <a:noFill/>
        </p:spPr>
        <p:txBody>
          <a:bodyPr wrap="none" rtlCol="0">
            <a:spAutoFit/>
          </a:bodyPr>
          <a:lstStyle/>
          <a:p>
            <a:r>
              <a:rPr lang="en-US" sz="1400" dirty="0" smtClean="0"/>
              <a:t>Standard</a:t>
            </a:r>
          </a:p>
        </p:txBody>
      </p:sp>
      <p:sp>
        <p:nvSpPr>
          <p:cNvPr id="15" name="Rechteck 14"/>
          <p:cNvSpPr/>
          <p:nvPr/>
        </p:nvSpPr>
        <p:spPr>
          <a:xfrm>
            <a:off x="908160" y="1520750"/>
            <a:ext cx="2060910" cy="7633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6" name="Rechteck 15"/>
          <p:cNvSpPr/>
          <p:nvPr/>
        </p:nvSpPr>
        <p:spPr>
          <a:xfrm>
            <a:off x="4572000" y="1862667"/>
            <a:ext cx="2366230" cy="345053"/>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HVCMOS sensor</a:t>
            </a:r>
          </a:p>
        </p:txBody>
      </p:sp>
      <p:sp>
        <p:nvSpPr>
          <p:cNvPr id="25" name="Rechteck 24"/>
          <p:cNvSpPr/>
          <p:nvPr/>
        </p:nvSpPr>
        <p:spPr>
          <a:xfrm>
            <a:off x="4572000" y="2284050"/>
            <a:ext cx="274788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6" name="Textfeld 25"/>
          <p:cNvSpPr txBox="1"/>
          <p:nvPr/>
        </p:nvSpPr>
        <p:spPr>
          <a:xfrm>
            <a:off x="4495670" y="2742030"/>
            <a:ext cx="694421" cy="307777"/>
          </a:xfrm>
          <a:prstGeom prst="rect">
            <a:avLst/>
          </a:prstGeom>
          <a:noFill/>
        </p:spPr>
        <p:txBody>
          <a:bodyPr wrap="none" rtlCol="0">
            <a:spAutoFit/>
          </a:bodyPr>
          <a:lstStyle/>
          <a:p>
            <a:r>
              <a:rPr lang="en-US" sz="1400" dirty="0" smtClean="0"/>
              <a:t>CCPD</a:t>
            </a:r>
          </a:p>
        </p:txBody>
      </p:sp>
      <p:cxnSp>
        <p:nvCxnSpPr>
          <p:cNvPr id="29" name="Gerader Verbinder 28"/>
          <p:cNvCxnSpPr/>
          <p:nvPr/>
        </p:nvCxnSpPr>
        <p:spPr>
          <a:xfrm>
            <a:off x="4114020" y="2971020"/>
            <a:ext cx="0" cy="2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a:off x="3961360" y="3200010"/>
            <a:ext cx="305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a:off x="3961360" y="3276340"/>
            <a:ext cx="305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V="1">
            <a:off x="4114020" y="3276340"/>
            <a:ext cx="0" cy="22899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hteck 37"/>
          <p:cNvSpPr/>
          <p:nvPr/>
        </p:nvSpPr>
        <p:spPr>
          <a:xfrm>
            <a:off x="755500" y="4421290"/>
            <a:ext cx="2366230" cy="381650"/>
          </a:xfrm>
          <a:prstGeom prst="rect">
            <a:avLst/>
          </a:prstGeom>
          <a:solidFill>
            <a:srgbClr val="FBFE8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HVCMOS sensor</a:t>
            </a:r>
          </a:p>
        </p:txBody>
      </p:sp>
      <p:sp>
        <p:nvSpPr>
          <p:cNvPr id="39" name="Rechteck 38"/>
          <p:cNvSpPr/>
          <p:nvPr/>
        </p:nvSpPr>
        <p:spPr>
          <a:xfrm>
            <a:off x="3121730" y="4421290"/>
            <a:ext cx="686970" cy="381650"/>
          </a:xfrm>
          <a:prstGeom prst="rect">
            <a:avLst/>
          </a:prstGeom>
          <a:solidFill>
            <a:schemeClr val="bg1">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0" name="Textfeld 39"/>
          <p:cNvSpPr txBox="1"/>
          <p:nvPr/>
        </p:nvSpPr>
        <p:spPr>
          <a:xfrm>
            <a:off x="679170" y="4955600"/>
            <a:ext cx="990977" cy="307777"/>
          </a:xfrm>
          <a:prstGeom prst="rect">
            <a:avLst/>
          </a:prstGeom>
          <a:noFill/>
        </p:spPr>
        <p:txBody>
          <a:bodyPr wrap="none" rtlCol="0">
            <a:spAutoFit/>
          </a:bodyPr>
          <a:lstStyle/>
          <a:p>
            <a:r>
              <a:rPr lang="en-US" sz="1400" dirty="0" smtClean="0"/>
              <a:t>Monolithic</a:t>
            </a:r>
          </a:p>
        </p:txBody>
      </p:sp>
      <p:sp>
        <p:nvSpPr>
          <p:cNvPr id="41" name="Textfeld 40"/>
          <p:cNvSpPr txBox="1"/>
          <p:nvPr/>
        </p:nvSpPr>
        <p:spPr>
          <a:xfrm>
            <a:off x="4495670" y="3123680"/>
            <a:ext cx="2824210" cy="954107"/>
          </a:xfrm>
          <a:prstGeom prst="rect">
            <a:avLst/>
          </a:prstGeom>
          <a:noFill/>
        </p:spPr>
        <p:txBody>
          <a:bodyPr wrap="square" rtlCol="0">
            <a:spAutoFit/>
          </a:bodyPr>
          <a:lstStyle/>
          <a:p>
            <a:r>
              <a:rPr lang="en-US" sz="1400" dirty="0" smtClean="0"/>
              <a:t>Low cost, fast readout of small pixels possible, no need for development of readout with CMOS project</a:t>
            </a:r>
          </a:p>
        </p:txBody>
      </p:sp>
      <p:sp>
        <p:nvSpPr>
          <p:cNvPr id="42" name="Textfeld 41"/>
          <p:cNvSpPr txBox="1"/>
          <p:nvPr/>
        </p:nvSpPr>
        <p:spPr>
          <a:xfrm>
            <a:off x="679170" y="5337250"/>
            <a:ext cx="2824210" cy="307777"/>
          </a:xfrm>
          <a:prstGeom prst="rect">
            <a:avLst/>
          </a:prstGeom>
          <a:noFill/>
        </p:spPr>
        <p:txBody>
          <a:bodyPr wrap="square" rtlCol="0">
            <a:spAutoFit/>
          </a:bodyPr>
          <a:lstStyle/>
          <a:p>
            <a:r>
              <a:rPr lang="en-US" sz="1400" dirty="0" smtClean="0"/>
              <a:t>One chip</a:t>
            </a:r>
          </a:p>
        </p:txBody>
      </p:sp>
    </p:spTree>
    <p:extLst>
      <p:ext uri="{BB962C8B-B14F-4D97-AF65-F5344CB8AC3E}">
        <p14:creationId xmlns:p14="http://schemas.microsoft.com/office/powerpoint/2010/main" val="279765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Specifications</a:t>
            </a:r>
            <a:endParaRPr lang="de-DE" dirty="0"/>
          </a:p>
        </p:txBody>
      </p:sp>
      <p:sp>
        <p:nvSpPr>
          <p:cNvPr id="3" name="Inhaltsplatzhalter 2"/>
          <p:cNvSpPr>
            <a:spLocks noGrp="1"/>
          </p:cNvSpPr>
          <p:nvPr>
            <p:ph idx="1"/>
          </p:nvPr>
        </p:nvSpPr>
        <p:spPr/>
        <p:txBody>
          <a:bodyPr/>
          <a:lstStyle/>
          <a:p>
            <a:r>
              <a:rPr lang="en-US" dirty="0" smtClean="0"/>
              <a:t>Specifications for ATLAS</a:t>
            </a:r>
          </a:p>
          <a:p>
            <a:r>
              <a:rPr lang="en-US" dirty="0" smtClean="0"/>
              <a:t>Particle flux:</a:t>
            </a:r>
          </a:p>
          <a:p>
            <a:r>
              <a:rPr lang="en-US" dirty="0" smtClean="0"/>
              <a:t>Layer 1 (4cm) 50 hits/cm</a:t>
            </a:r>
            <a:r>
              <a:rPr lang="en-US" baseline="30000" dirty="0" smtClean="0"/>
              <a:t>2</a:t>
            </a:r>
            <a:r>
              <a:rPr lang="en-US" dirty="0" smtClean="0"/>
              <a:t>/BC (BC = 25ns)</a:t>
            </a:r>
          </a:p>
          <a:p>
            <a:r>
              <a:rPr lang="en-US" dirty="0"/>
              <a:t>Layer </a:t>
            </a:r>
            <a:r>
              <a:rPr lang="en-US" dirty="0" smtClean="0"/>
              <a:t>3 (14cm</a:t>
            </a:r>
            <a:r>
              <a:rPr lang="en-US" dirty="0"/>
              <a:t>) </a:t>
            </a:r>
            <a:r>
              <a:rPr lang="en-US" dirty="0" smtClean="0"/>
              <a:t>5 hits/cm</a:t>
            </a:r>
            <a:r>
              <a:rPr lang="en-US" baseline="30000" dirty="0" smtClean="0"/>
              <a:t>2</a:t>
            </a:r>
            <a:r>
              <a:rPr lang="en-US" dirty="0" smtClean="0"/>
              <a:t>/BC</a:t>
            </a:r>
          </a:p>
          <a:p>
            <a:r>
              <a:rPr lang="en-US" dirty="0"/>
              <a:t>Layer </a:t>
            </a:r>
            <a:r>
              <a:rPr lang="en-US" dirty="0" smtClean="0"/>
              <a:t>5 (30cm</a:t>
            </a:r>
            <a:r>
              <a:rPr lang="en-US" dirty="0"/>
              <a:t>) 1</a:t>
            </a:r>
            <a:r>
              <a:rPr lang="en-US" dirty="0" smtClean="0"/>
              <a:t> </a:t>
            </a:r>
            <a:r>
              <a:rPr lang="en-US" dirty="0"/>
              <a:t>hits/cm</a:t>
            </a:r>
            <a:r>
              <a:rPr lang="en-US" baseline="30000" dirty="0"/>
              <a:t>2</a:t>
            </a:r>
            <a:r>
              <a:rPr lang="en-US" dirty="0"/>
              <a:t>/BC</a:t>
            </a:r>
            <a:endParaRPr lang="en-US" dirty="0" smtClean="0"/>
          </a:p>
          <a:p>
            <a:r>
              <a:rPr lang="en-US" dirty="0" smtClean="0"/>
              <a:t>Radiation tolerance ~ 0.7 to 2 x 10</a:t>
            </a:r>
            <a:r>
              <a:rPr lang="en-US" baseline="30000" dirty="0" smtClean="0"/>
              <a:t>15 </a:t>
            </a:r>
            <a:r>
              <a:rPr lang="en-US" dirty="0" err="1" smtClean="0"/>
              <a:t>neq</a:t>
            </a:r>
            <a:r>
              <a:rPr lang="en-US" dirty="0" smtClean="0"/>
              <a:t>/cm2, ~ 30 to 100MRad (3</a:t>
            </a:r>
            <a:r>
              <a:rPr lang="en-US" baseline="30000" dirty="0" smtClean="0"/>
              <a:t>rd</a:t>
            </a:r>
            <a:r>
              <a:rPr lang="en-US" dirty="0" smtClean="0"/>
              <a:t> /5</a:t>
            </a:r>
            <a:r>
              <a:rPr lang="en-US" baseline="30000" dirty="0" smtClean="0"/>
              <a:t>th</a:t>
            </a:r>
            <a:r>
              <a:rPr lang="en-US" dirty="0" smtClean="0"/>
              <a:t> layer)</a:t>
            </a:r>
          </a:p>
          <a:p>
            <a:r>
              <a:rPr lang="en-US" dirty="0" smtClean="0"/>
              <a:t>Pixel size 50um x 50um for 3</a:t>
            </a:r>
            <a:r>
              <a:rPr lang="en-US" baseline="30000" dirty="0" smtClean="0"/>
              <a:t>rd</a:t>
            </a:r>
            <a:r>
              <a:rPr lang="en-US" dirty="0" smtClean="0"/>
              <a:t> layer, may be larger for outer layers and smaller for inner layers</a:t>
            </a:r>
          </a:p>
          <a:p>
            <a:r>
              <a:rPr lang="en-US" dirty="0" smtClean="0"/>
              <a:t>Power consumption &lt; 500mW/cm</a:t>
            </a:r>
            <a:r>
              <a:rPr lang="en-US" baseline="30000" dirty="0" smtClean="0"/>
              <a:t>2</a:t>
            </a:r>
          </a:p>
          <a:p>
            <a:r>
              <a:rPr lang="en-US" dirty="0" smtClean="0"/>
              <a:t>Present goal: 99</a:t>
            </a:r>
            <a:r>
              <a:rPr lang="en-US" dirty="0"/>
              <a:t>% of the hits must be detected with timing better than </a:t>
            </a:r>
            <a:r>
              <a:rPr lang="en-US" dirty="0" smtClean="0"/>
              <a:t>50ns, later 25ns</a:t>
            </a:r>
          </a:p>
          <a:p>
            <a:r>
              <a:rPr lang="en-US" dirty="0" smtClean="0"/>
              <a:t>Noise level 10</a:t>
            </a:r>
            <a:r>
              <a:rPr lang="en-US" baseline="30000" dirty="0" smtClean="0"/>
              <a:t>-4</a:t>
            </a:r>
            <a:r>
              <a:rPr lang="en-US" dirty="0" smtClean="0"/>
              <a:t>hits/BC</a:t>
            </a:r>
          </a:p>
          <a:p>
            <a:endParaRPr lang="en-US" dirty="0" smtClean="0"/>
          </a:p>
        </p:txBody>
      </p:sp>
    </p:spTree>
    <p:extLst>
      <p:ext uri="{BB962C8B-B14F-4D97-AF65-F5344CB8AC3E}">
        <p14:creationId xmlns:p14="http://schemas.microsoft.com/office/powerpoint/2010/main" val="206672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HVCMOS </a:t>
            </a:r>
            <a:r>
              <a:rPr lang="de-DE" dirty="0" err="1"/>
              <a:t>for</a:t>
            </a:r>
            <a:r>
              <a:rPr lang="de-DE" dirty="0"/>
              <a:t> ATLAS HL Upgrade</a:t>
            </a:r>
          </a:p>
        </p:txBody>
      </p:sp>
      <p:sp>
        <p:nvSpPr>
          <p:cNvPr id="3" name="Inhaltsplatzhalter 2"/>
          <p:cNvSpPr>
            <a:spLocks noGrp="1"/>
          </p:cNvSpPr>
          <p:nvPr>
            <p:ph idx="1"/>
          </p:nvPr>
        </p:nvSpPr>
        <p:spPr/>
        <p:txBody>
          <a:bodyPr/>
          <a:lstStyle/>
          <a:p>
            <a:r>
              <a:rPr lang="en-US" dirty="0" smtClean="0"/>
              <a:t>Recent results:</a:t>
            </a:r>
          </a:p>
          <a:p>
            <a:r>
              <a:rPr lang="en-US" dirty="0" smtClean="0"/>
              <a:t>Beam tests on irradiated small CCPDs and monolithic sensors in AMS H18 (standard) process</a:t>
            </a:r>
          </a:p>
          <a:p>
            <a:r>
              <a:rPr lang="en-US" dirty="0" smtClean="0"/>
              <a:t>Beam test on reticle area (5 cm</a:t>
            </a:r>
            <a:r>
              <a:rPr lang="en-US" baseline="30000" dirty="0" smtClean="0"/>
              <a:t>2</a:t>
            </a:r>
            <a:r>
              <a:rPr lang="en-US" dirty="0" smtClean="0"/>
              <a:t>) CCPD/monolithic sensor in AMS H35 process on </a:t>
            </a:r>
            <a:r>
              <a:rPr lang="en-US" dirty="0" err="1" smtClean="0"/>
              <a:t>HiRes</a:t>
            </a:r>
            <a:r>
              <a:rPr lang="en-US" dirty="0" smtClean="0"/>
              <a:t> substrates</a:t>
            </a:r>
          </a:p>
          <a:p>
            <a:r>
              <a:rPr lang="en-US" dirty="0" smtClean="0"/>
              <a:t>Submission of large-area monolithic sensors in AMS aH18 and </a:t>
            </a:r>
            <a:r>
              <a:rPr lang="en-US" dirty="0" err="1" smtClean="0"/>
              <a:t>LFoundry</a:t>
            </a:r>
            <a:r>
              <a:rPr lang="en-US" dirty="0" smtClean="0"/>
              <a:t> LFA15 processes on high resistivity substrates</a:t>
            </a:r>
            <a:endParaRPr lang="en-US" dirty="0"/>
          </a:p>
        </p:txBody>
      </p:sp>
    </p:spTree>
    <p:extLst>
      <p:ext uri="{BB962C8B-B14F-4D97-AF65-F5344CB8AC3E}">
        <p14:creationId xmlns:p14="http://schemas.microsoft.com/office/powerpoint/2010/main" val="45691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type="title"/>
          </p:nvPr>
        </p:nvSpPr>
        <p:spPr/>
        <p:txBody>
          <a:bodyPr/>
          <a:lstStyle/>
          <a:p>
            <a:r>
              <a:rPr lang="en-US" dirty="0" smtClean="0"/>
              <a:t>CCPD Sensor in H18 Technology</a:t>
            </a:r>
            <a:endParaRPr lang="en-US" dirty="0"/>
          </a:p>
        </p:txBody>
      </p:sp>
      <p:sp>
        <p:nvSpPr>
          <p:cNvPr id="129" name="Rectangle 4"/>
          <p:cNvSpPr txBox="1">
            <a:spLocks noChangeArrowheads="1"/>
          </p:cNvSpPr>
          <p:nvPr/>
        </p:nvSpPr>
        <p:spPr>
          <a:xfrm>
            <a:off x="457200" y="692150"/>
            <a:ext cx="8153400" cy="151557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400" dirty="0" smtClean="0"/>
              <a:t>HVCMOS CCPD sensors </a:t>
            </a:r>
            <a:r>
              <a:rPr lang="en-US" sz="1400" dirty="0"/>
              <a:t>implemented in AMS H18 technology on standard 10 Ω cm </a:t>
            </a:r>
            <a:r>
              <a:rPr lang="en-US" sz="1400" dirty="0" smtClean="0"/>
              <a:t>substrate (CCPDv4) </a:t>
            </a:r>
            <a:r>
              <a:rPr lang="en-US" sz="1400" dirty="0"/>
              <a:t>have been irradiated to </a:t>
            </a:r>
            <a:r>
              <a:rPr lang="en-US" sz="1400" dirty="0" err="1"/>
              <a:t>fluences</a:t>
            </a:r>
            <a:r>
              <a:rPr lang="en-US" sz="1400" dirty="0"/>
              <a:t> between 1.3 x 10</a:t>
            </a:r>
            <a:r>
              <a:rPr lang="en-US" sz="1400" baseline="30000" dirty="0"/>
              <a:t>14</a:t>
            </a:r>
            <a:r>
              <a:rPr lang="en-US" sz="1400" dirty="0"/>
              <a:t> and 5·x 10</a:t>
            </a:r>
            <a:r>
              <a:rPr lang="en-US" sz="1400" baseline="30000" dirty="0"/>
              <a:t>15</a:t>
            </a:r>
            <a:r>
              <a:rPr lang="en-US" sz="1400" dirty="0"/>
              <a:t> </a:t>
            </a:r>
            <a:r>
              <a:rPr lang="en-US" sz="1400" dirty="0" err="1"/>
              <a:t>n</a:t>
            </a:r>
            <a:r>
              <a:rPr lang="en-US" sz="1400" baseline="-25000" dirty="0" err="1"/>
              <a:t>eq</a:t>
            </a:r>
            <a:r>
              <a:rPr lang="en-US" sz="1400" dirty="0"/>
              <a:t>/cm</a:t>
            </a:r>
            <a:r>
              <a:rPr lang="en-US" sz="1400" baseline="30000" dirty="0"/>
              <a:t>2</a:t>
            </a:r>
            <a:r>
              <a:rPr lang="en-US" sz="1400" dirty="0"/>
              <a:t> and tested in </a:t>
            </a:r>
            <a:r>
              <a:rPr lang="en-US" sz="1400" dirty="0" smtClean="0"/>
              <a:t>beam (full matrix test). </a:t>
            </a:r>
            <a:r>
              <a:rPr lang="en-US" sz="1400" dirty="0"/>
              <a:t>The average hit eﬃciencies of from 97.6 % (highest </a:t>
            </a:r>
            <a:r>
              <a:rPr lang="en-US" sz="1400" dirty="0" err="1"/>
              <a:t>fluence</a:t>
            </a:r>
            <a:r>
              <a:rPr lang="en-US" sz="1400" dirty="0"/>
              <a:t>) to 99.7% have been measured. These values </a:t>
            </a:r>
            <a:r>
              <a:rPr lang="en-US" sz="1400" dirty="0" smtClean="0"/>
              <a:t>are </a:t>
            </a:r>
            <a:r>
              <a:rPr lang="en-US" sz="1400" dirty="0"/>
              <a:t>comparable to hit eﬃciencies of planar pixel sensors.</a:t>
            </a:r>
            <a:endParaRPr lang="de-DE" sz="1400" dirty="0"/>
          </a:p>
          <a:p>
            <a:endParaRPr lang="de-DE" sz="1400" dirty="0"/>
          </a:p>
        </p:txBody>
      </p:sp>
      <p:pic>
        <p:nvPicPr>
          <p:cNvPr id="10" name="Grafik 9"/>
          <p:cNvPicPr/>
          <p:nvPr/>
        </p:nvPicPr>
        <p:blipFill>
          <a:blip r:embed="rId2">
            <a:extLst>
              <a:ext uri="{28A0092B-C50C-407E-A947-70E740481C1C}">
                <a14:useLocalDpi xmlns:a14="http://schemas.microsoft.com/office/drawing/2010/main" val="0"/>
              </a:ext>
            </a:extLst>
          </a:blip>
          <a:srcRect/>
          <a:stretch>
            <a:fillRect/>
          </a:stretch>
        </p:blipFill>
        <p:spPr bwMode="auto">
          <a:xfrm>
            <a:off x="2205770" y="2360380"/>
            <a:ext cx="4380542" cy="2824210"/>
          </a:xfrm>
          <a:prstGeom prst="rect">
            <a:avLst/>
          </a:prstGeom>
          <a:noFill/>
          <a:ln>
            <a:noFill/>
          </a:ln>
        </p:spPr>
      </p:pic>
      <p:sp>
        <p:nvSpPr>
          <p:cNvPr id="2" name="Rechteck 1"/>
          <p:cNvSpPr/>
          <p:nvPr/>
        </p:nvSpPr>
        <p:spPr>
          <a:xfrm>
            <a:off x="2511090" y="5184590"/>
            <a:ext cx="4572000" cy="461665"/>
          </a:xfrm>
          <a:prstGeom prst="rect">
            <a:avLst/>
          </a:prstGeom>
        </p:spPr>
        <p:txBody>
          <a:bodyPr>
            <a:spAutoFit/>
          </a:bodyPr>
          <a:lstStyle/>
          <a:p>
            <a:pPr>
              <a:spcAft>
                <a:spcPts val="0"/>
              </a:spcAft>
            </a:pPr>
            <a:r>
              <a:rPr lang="en-US" sz="1200" dirty="0">
                <a:latin typeface="Times New Roman" panose="02020603050405020304" pitchFamily="18" charset="0"/>
                <a:ea typeface="Times New Roman" panose="02020603050405020304" pitchFamily="18" charset="0"/>
              </a:rPr>
              <a:t>CCPDv4: </a:t>
            </a:r>
            <a:r>
              <a:rPr lang="en-US" sz="1200" i="1" dirty="0">
                <a:latin typeface="Times New Roman" panose="02020603050405020304" pitchFamily="18" charset="0"/>
                <a:ea typeface="Times New Roman" panose="02020603050405020304" pitchFamily="18" charset="0"/>
              </a:rPr>
              <a:t>Measured detection efficiencies in the beam test versus applied bias voltage.</a:t>
            </a:r>
            <a:endParaRPr lang="de-DE" sz="1200" dirty="0">
              <a:effectLst/>
              <a:latin typeface="Times New Roman" panose="02020603050405020304" pitchFamily="18" charset="0"/>
              <a:ea typeface="Times New Roman" panose="02020603050405020304" pitchFamily="18" charset="0"/>
            </a:endParaRPr>
          </a:p>
        </p:txBody>
      </p:sp>
      <p:pic>
        <p:nvPicPr>
          <p:cNvPr id="6" name="Picture 2" descr="C:\Users\ivan\Desktop\P14_ccpdv4_2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3611" y="2908599"/>
            <a:ext cx="1373940" cy="104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0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KIT_master_ppt2003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w="9525"/>
      </a:spPr>
      <a:bodyPr rtlCol="0" anchor="ct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err="1" smtClean="0"/>
        </a:defPPr>
      </a:lstStyle>
    </a:txDef>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KIT_master_ppt2003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6452EFABA4C442A06FD66636A1FFF7" ma:contentTypeVersion="0" ma:contentTypeDescription="Ein neues Dokument erstellen." ma:contentTypeScope="" ma:versionID="2b8cb84810ac37d2a411a7725b53186e">
  <xsd:schema xmlns:xsd="http://www.w3.org/2001/XMLSchema" xmlns:xs="http://www.w3.org/2001/XMLSchema" xmlns:p="http://schemas.microsoft.com/office/2006/metadata/properties" targetNamespace="http://schemas.microsoft.com/office/2006/metadata/properties" ma:root="true" ma:fieldsID="b4f5dc90cf06628c3b90945c8266c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5455B3-230F-4F8D-BDD1-A431AC039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B57E249-3153-4465-B6C1-8BDE801BF343}">
  <ds:schemaRefs>
    <ds:schemaRef ds:uri="http://schemas.microsoft.com/sharepoint/v3/contenttype/forms"/>
  </ds:schemaRefs>
</ds:datastoreItem>
</file>

<file path=customXml/itemProps3.xml><?xml version="1.0" encoding="utf-8"?>
<ds:datastoreItem xmlns:ds="http://schemas.openxmlformats.org/officeDocument/2006/customXml" ds:itemID="{CD24F3EF-CA98-432C-BF1E-0F68A3EE9E9E}">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KIT_master_ppt2003_de</Template>
  <TotalTime>0</TotalTime>
  <Words>1297</Words>
  <Application>Microsoft Office PowerPoint</Application>
  <PresentationFormat>Bildschirmpräsentation (4:3)</PresentationFormat>
  <Paragraphs>306</Paragraphs>
  <Slides>36</Slides>
  <Notes>2</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36</vt:i4>
      </vt:variant>
    </vt:vector>
  </HeadingPairs>
  <TitlesOfParts>
    <vt:vector size="40" baseType="lpstr">
      <vt:lpstr>Arial</vt:lpstr>
      <vt:lpstr>Times New Roman</vt:lpstr>
      <vt:lpstr>KIT_master_ppt2003_de</vt:lpstr>
      <vt:lpstr>1_KIT_master_ppt2003_de</vt:lpstr>
      <vt:lpstr>HV Maps</vt:lpstr>
      <vt:lpstr>HVCMOS</vt:lpstr>
      <vt:lpstr>HVCMOS Pixel</vt:lpstr>
      <vt:lpstr>HVCMOS Pixel 2</vt:lpstr>
      <vt:lpstr>HVCMOS for ATLAS HL Upgrade</vt:lpstr>
      <vt:lpstr>HVCMOS for ATLAS HL Upgrade</vt:lpstr>
      <vt:lpstr>Specifications</vt:lpstr>
      <vt:lpstr>HVCMOS for ATLAS HL Upgrade</vt:lpstr>
      <vt:lpstr>CCPD Sensor in H18 Technology</vt:lpstr>
      <vt:lpstr>CCPD Sensor in H18 Technology</vt:lpstr>
      <vt:lpstr>The Large Area Sensor H35DEMO</vt:lpstr>
      <vt:lpstr>The Large Area Sensor H35DEMO</vt:lpstr>
      <vt:lpstr>The Large Area Sensor H35DEMO</vt:lpstr>
      <vt:lpstr>The Large Area Sensor H35DEMO</vt:lpstr>
      <vt:lpstr>PowerPoint-Präsentation</vt:lpstr>
      <vt:lpstr>…</vt:lpstr>
      <vt:lpstr>Sensor Technology</vt:lpstr>
      <vt:lpstr>Sensor Types</vt:lpstr>
      <vt:lpstr>Working Principle</vt:lpstr>
      <vt:lpstr>Working Principle</vt:lpstr>
      <vt:lpstr>Working Principle</vt:lpstr>
      <vt:lpstr>Working Principle</vt:lpstr>
      <vt:lpstr>Working Principle</vt:lpstr>
      <vt:lpstr>Working Principle</vt:lpstr>
      <vt:lpstr>Working Principle</vt:lpstr>
      <vt:lpstr>Working Principle</vt:lpstr>
      <vt:lpstr>Working Principle</vt:lpstr>
      <vt:lpstr>Working Principle</vt:lpstr>
      <vt:lpstr>Working Principle</vt:lpstr>
      <vt:lpstr>Working Principle</vt:lpstr>
      <vt:lpstr>Sensor Types</vt:lpstr>
      <vt:lpstr>Sensor Types</vt:lpstr>
      <vt:lpstr>…</vt:lpstr>
      <vt:lpstr>Summary</vt:lpstr>
      <vt:lpstr>…</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Folientitel: Arial 26pt fett 2-zeilig: Arial 22pt fett</dc:title>
  <dc:creator>Robin Gessmann</dc:creator>
  <cp:lastModifiedBy>Peric, Ivan (IPE)</cp:lastModifiedBy>
  <cp:revision>763</cp:revision>
  <cp:lastPrinted>2015-10-22T12:15:42Z</cp:lastPrinted>
  <dcterms:created xsi:type="dcterms:W3CDTF">2009-10-06T08:56:36Z</dcterms:created>
  <dcterms:modified xsi:type="dcterms:W3CDTF">2017-02-01T07:54:19Z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0x0101001D6452EFABA4C442A06FD66636A1FFF7</vt:lpwstr>
  </property>
</Properties>
</file>