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handoutMasterIdLst>
    <p:handoutMasterId r:id="rId21"/>
  </p:handoutMasterIdLst>
  <p:sldIdLst>
    <p:sldId id="418" r:id="rId3"/>
    <p:sldId id="477" r:id="rId4"/>
    <p:sldId id="438" r:id="rId5"/>
    <p:sldId id="435" r:id="rId6"/>
    <p:sldId id="439" r:id="rId7"/>
    <p:sldId id="442" r:id="rId8"/>
    <p:sldId id="443" r:id="rId9"/>
    <p:sldId id="444" r:id="rId10"/>
    <p:sldId id="446" r:id="rId11"/>
    <p:sldId id="449" r:id="rId12"/>
    <p:sldId id="450" r:id="rId13"/>
    <p:sldId id="451" r:id="rId14"/>
    <p:sldId id="452" r:id="rId15"/>
    <p:sldId id="445" r:id="rId16"/>
    <p:sldId id="455" r:id="rId17"/>
    <p:sldId id="460" r:id="rId18"/>
    <p:sldId id="459" r:id="rId19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FF0000"/>
    <a:srgbClr val="FBD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5" autoAdjust="0"/>
    <p:restoredTop sz="96980" autoAdjust="0"/>
  </p:normalViewPr>
  <p:slideViewPr>
    <p:cSldViewPr>
      <p:cViewPr varScale="1">
        <p:scale>
          <a:sx n="71" d="100"/>
          <a:sy n="71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769" cy="49712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12" y="0"/>
            <a:ext cx="2944768" cy="49712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B767F9BD-05E7-4409-A6DB-45BDCE9F9F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2687"/>
            <a:ext cx="2944769" cy="49712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12" y="9432687"/>
            <a:ext cx="2944768" cy="49712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4199C54F-906B-4CAC-8786-EA1D96F3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73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CFB03F31-3795-4B12-9887-E45A4AE7CC0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7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F58E7ABE-137E-4450-AD4E-3871267D3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07C8-B92E-4A43-AF7F-6C2EAE605BD9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95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6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4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4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0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59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15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9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70D7B-D5C7-460B-A492-C934C58C57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417BA-845A-4716-8795-1F6427A39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1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5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3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3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9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6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7ABE-137E-4450-AD4E-3871267D39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0"/>
          <a:stretch>
            <a:fillRect/>
          </a:stretch>
        </p:blipFill>
        <p:spPr bwMode="auto">
          <a:xfrm>
            <a:off x="0" y="0"/>
            <a:ext cx="9144000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76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99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1" descr="logo_desy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08" y="6069564"/>
            <a:ext cx="7667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61" y="6011620"/>
            <a:ext cx="8413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6034639"/>
            <a:ext cx="16668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4907" r="57655" b="21240"/>
          <a:stretch/>
        </p:blipFill>
        <p:spPr>
          <a:xfrm>
            <a:off x="3851562" y="6025799"/>
            <a:ext cx="1440875" cy="7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0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1A7011-99AF-4690-A5A9-24DFC288C93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7248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C3C4AE-4115-4F24-8186-2C031943316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4517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8496300" y="6365875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90C97C-4CD1-4ACF-A716-710965BE3660}" type="slidenum">
              <a:rPr lang="en-US" altLang="zh-CN" sz="2000" b="0">
                <a:solidFill>
                  <a:srgbClr val="000000"/>
                </a:solidFill>
                <a:latin typeface="+mn-lt"/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2000" b="0" dirty="0">
              <a:solidFill>
                <a:srgbClr val="00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4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464765" y="6355797"/>
            <a:ext cx="503240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80FB-BC6F-FD40-8FFD-C72E1DB7A3CA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19063" y="831070"/>
            <a:ext cx="8905875" cy="5327999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0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0"/>
          <a:stretch>
            <a:fillRect/>
          </a:stretch>
        </p:blipFill>
        <p:spPr bwMode="auto">
          <a:xfrm>
            <a:off x="0" y="0"/>
            <a:ext cx="9144000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76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99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1" descr="logo_desy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08" y="6069564"/>
            <a:ext cx="7667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61" y="6011620"/>
            <a:ext cx="8413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6034639"/>
            <a:ext cx="16668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4907" r="57655" b="21240"/>
          <a:stretch/>
        </p:blipFill>
        <p:spPr>
          <a:xfrm>
            <a:off x="3851562" y="6025799"/>
            <a:ext cx="1440875" cy="7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846714-1A9C-4A51-88F4-D55632470D0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8804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09311A-BB9E-4CC8-9792-41FDB90F312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5028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152400" y="1524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6300" y="6365875"/>
            <a:ext cx="609600" cy="304800"/>
          </a:xfrm>
        </p:spPr>
        <p:txBody>
          <a:bodyPr/>
          <a:lstStyle>
            <a:lvl1pPr>
              <a:defRPr/>
            </a:lvl1pPr>
          </a:lstStyle>
          <a:p>
            <a:fld id="{8609311A-BB9E-4CC8-9792-41FDB90F312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41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8027A-CB7E-4D70-A7B3-7CF7B7F1C1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5986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3D707E-B041-4D7E-B895-1FF52245B80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6119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846714-1A9C-4A51-88F4-D55632470D0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1031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0E083-CC2F-49B0-B4FE-98FF96578B3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1152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0E083-CC2F-49B0-B4FE-98FF96578B3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1412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560E2A-9F35-43D0-AF54-C5A51857939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5887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1A7011-99AF-4690-A5A9-24DFC288C93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2118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C3C4AE-4115-4F24-8186-2C031943316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712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8496300" y="6365875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90C97C-4CD1-4ACF-A716-710965BE3660}" type="slidenum">
              <a:rPr lang="en-US" altLang="zh-CN" sz="2000" b="0">
                <a:solidFill>
                  <a:srgbClr val="000000"/>
                </a:solidFill>
                <a:latin typeface="Calibri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20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464765" y="6355797"/>
            <a:ext cx="5032404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80FB-BC6F-FD40-8FFD-C72E1DB7A3CA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19063" y="831070"/>
            <a:ext cx="8905875" cy="5327999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5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09311A-BB9E-4CC8-9792-41FDB90F312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1147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152400" y="1524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6300" y="6365875"/>
            <a:ext cx="609600" cy="304800"/>
          </a:xfrm>
        </p:spPr>
        <p:txBody>
          <a:bodyPr/>
          <a:lstStyle>
            <a:lvl1pPr>
              <a:defRPr/>
            </a:lvl1pPr>
          </a:lstStyle>
          <a:p>
            <a:fld id="{8609311A-BB9E-4CC8-9792-41FDB90F312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170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8027A-CB7E-4D70-A7B3-7CF7B7F1C1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9831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3D707E-B041-4D7E-B895-1FF52245B80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2869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0E083-CC2F-49B0-B4FE-98FF96578B3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0667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0E083-CC2F-49B0-B4FE-98FF96578B3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4576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560E2A-9F35-43D0-AF54-C5A51857939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7870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30175"/>
            <a:ext cx="8839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33463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rgbClr val="000000"/>
              </a:solidFill>
            </a:endParaRP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152400" y="1524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pic>
        <p:nvPicPr>
          <p:cNvPr id="1030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535738"/>
            <a:ext cx="858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7"/>
          <p:cNvSpPr>
            <a:spLocks noChangeArrowheads="1"/>
          </p:cNvSpPr>
          <p:nvPr userDrawn="1"/>
        </p:nvSpPr>
        <p:spPr bwMode="auto">
          <a:xfrm>
            <a:off x="8216900" y="6654800"/>
            <a:ext cx="8763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rgbClr val="000000"/>
              </a:solidFill>
            </a:endParaRPr>
          </a:p>
        </p:txBody>
      </p:sp>
      <p:sp>
        <p:nvSpPr>
          <p:cNvPr id="1032" name="Line 10"/>
          <p:cNvSpPr>
            <a:spLocks noChangeShapeType="1"/>
          </p:cNvSpPr>
          <p:nvPr userDrawn="1"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033" name="Line 12"/>
          <p:cNvSpPr>
            <a:spLocks noChangeShapeType="1"/>
          </p:cNvSpPr>
          <p:nvPr userDrawn="1"/>
        </p:nvSpPr>
        <p:spPr bwMode="auto">
          <a:xfrm>
            <a:off x="152400" y="6227763"/>
            <a:ext cx="8839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300" y="6365875"/>
            <a:ext cx="609600" cy="3048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ea typeface="宋体" pitchFamily="2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D689272-0F2E-4E4E-AC5F-2E0BAD02257E}" type="slidenum">
              <a:rPr lang="en-US" altLang="zh-CN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dirty="0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103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3" y="6310930"/>
            <a:ext cx="928363" cy="45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logo_desy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33" y="6271867"/>
            <a:ext cx="563499" cy="5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4907" r="57655" b="21240"/>
          <a:stretch/>
        </p:blipFill>
        <p:spPr>
          <a:xfrm>
            <a:off x="1847628" y="6310930"/>
            <a:ext cx="904079" cy="4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0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 Black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 Black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 Black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30175"/>
            <a:ext cx="8839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33463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rgbClr val="000000"/>
              </a:solidFill>
            </a:endParaRPr>
          </a:p>
        </p:txBody>
      </p:sp>
      <p:sp>
        <p:nvSpPr>
          <p:cNvPr id="1029" name="Line 20"/>
          <p:cNvSpPr>
            <a:spLocks noChangeShapeType="1"/>
          </p:cNvSpPr>
          <p:nvPr/>
        </p:nvSpPr>
        <p:spPr bwMode="auto">
          <a:xfrm>
            <a:off x="152400" y="1524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pic>
        <p:nvPicPr>
          <p:cNvPr id="1030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535738"/>
            <a:ext cx="858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7"/>
          <p:cNvSpPr>
            <a:spLocks noChangeArrowheads="1"/>
          </p:cNvSpPr>
          <p:nvPr userDrawn="1"/>
        </p:nvSpPr>
        <p:spPr bwMode="auto">
          <a:xfrm>
            <a:off x="8216900" y="6654800"/>
            <a:ext cx="8763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rgbClr val="000000"/>
              </a:solidFill>
            </a:endParaRPr>
          </a:p>
        </p:txBody>
      </p:sp>
      <p:sp>
        <p:nvSpPr>
          <p:cNvPr id="1032" name="Line 10"/>
          <p:cNvSpPr>
            <a:spLocks noChangeShapeType="1"/>
          </p:cNvSpPr>
          <p:nvPr userDrawn="1"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033" name="Line 12"/>
          <p:cNvSpPr>
            <a:spLocks noChangeShapeType="1"/>
          </p:cNvSpPr>
          <p:nvPr userDrawn="1"/>
        </p:nvSpPr>
        <p:spPr bwMode="auto">
          <a:xfrm>
            <a:off x="152400" y="6227763"/>
            <a:ext cx="8839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300" y="6365875"/>
            <a:ext cx="609600" cy="3048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ea typeface="宋体" pitchFamily="2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D689272-0F2E-4E4E-AC5F-2E0BAD02257E}" type="slidenum">
              <a:rPr lang="en-US" altLang="zh-CN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dirty="0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103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3" y="6310930"/>
            <a:ext cx="928363" cy="45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logo_desy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33" y="6271867"/>
            <a:ext cx="563499" cy="5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4907" r="57655" b="21240"/>
          <a:stretch/>
        </p:blipFill>
        <p:spPr>
          <a:xfrm>
            <a:off x="2362199" y="6324599"/>
            <a:ext cx="904079" cy="47488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2" y="6288059"/>
            <a:ext cx="551886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54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 Black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 Black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 Black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54.png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6" Type="http://schemas.openxmlformats.org/officeDocument/2006/relationships/image" Target="../media/image160.png"/><Relationship Id="rId10" Type="http://schemas.openxmlformats.org/officeDocument/2006/relationships/image" Target="../media/image440.png"/><Relationship Id="rId9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1.emf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60.emf"/><Relationship Id="rId11" Type="http://schemas.openxmlformats.org/officeDocument/2006/relationships/image" Target="../media/image65.emf"/><Relationship Id="rId5" Type="http://schemas.openxmlformats.org/officeDocument/2006/relationships/image" Target="../media/image59.emf"/><Relationship Id="rId10" Type="http://schemas.openxmlformats.org/officeDocument/2006/relationships/image" Target="../media/image64.emf"/><Relationship Id="rId4" Type="http://schemas.openxmlformats.org/officeDocument/2006/relationships/image" Target="../media/image58.png"/><Relationship Id="rId9" Type="http://schemas.openxmlformats.org/officeDocument/2006/relationships/image" Target="../media/image63.emf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67.png"/><Relationship Id="rId5" Type="http://schemas.openxmlformats.org/officeDocument/2006/relationships/image" Target="../media/image58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-5486" y="5334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dirty="0">
                <a:ea typeface="宋体" pitchFamily="2" charset="-122"/>
              </a:rPr>
              <a:t>Large-Scale </a:t>
            </a:r>
            <a:r>
              <a:rPr lang="en-US" altLang="zh-CN">
                <a:ea typeface="宋体" pitchFamily="2" charset="-122"/>
              </a:rPr>
              <a:t>Laser-Microwave </a:t>
            </a:r>
            <a:r>
              <a:rPr lang="en-US" altLang="zh-CN" smtClean="0">
                <a:ea typeface="宋体" pitchFamily="2" charset="-122"/>
              </a:rPr>
              <a:t>Synchronization </a:t>
            </a:r>
            <a:r>
              <a:rPr lang="en-US" altLang="zh-CN" dirty="0">
                <a:ea typeface="宋体" pitchFamily="2" charset="-122"/>
              </a:rPr>
              <a:t>for Attosecond Photon Science Facilities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-5486" y="1676400"/>
            <a:ext cx="9144000" cy="198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rgbClr val="CC3300"/>
              </a:buClr>
              <a:buFont typeface="Wingdings" pitchFamily="2" charset="2"/>
              <a:buNone/>
            </a:pPr>
            <a:endParaRPr lang="en-US" altLang="zh-CN" sz="2200" b="1" dirty="0" smtClean="0">
              <a:solidFill>
                <a:srgbClr val="000000"/>
              </a:solidFill>
              <a:ea typeface="宋体" pitchFamily="2" charset="-122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rgbClr val="CC3300"/>
              </a:buClr>
              <a:buNone/>
            </a:pPr>
            <a:endParaRPr lang="en-US" altLang="zh-CN" sz="2200" b="1" u="sng" dirty="0" smtClean="0">
              <a:solidFill>
                <a:srgbClr val="000000"/>
              </a:solidFill>
              <a:ea typeface="宋体" pitchFamily="2" charset="-122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rgbClr val="CC3300"/>
              </a:buClr>
              <a:buNone/>
            </a:pPr>
            <a:r>
              <a:rPr lang="en-US" altLang="zh-CN" b="1" u="sng" dirty="0">
                <a:solidFill>
                  <a:srgbClr val="000000"/>
                </a:solidFill>
                <a:ea typeface="宋体" pitchFamily="2" charset="-122"/>
              </a:rPr>
              <a:t>Kemal Şafak</a:t>
            </a:r>
            <a:r>
              <a:rPr lang="en-US" altLang="zh-CN" b="1" u="sng" baseline="30000" dirty="0">
                <a:solidFill>
                  <a:srgbClr val="000000"/>
                </a:solidFill>
                <a:ea typeface="宋体" pitchFamily="2" charset="-122"/>
              </a:rPr>
              <a:t>1,2</a:t>
            </a: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, Ming Xin</a:t>
            </a:r>
            <a:r>
              <a:rPr lang="en-US" altLang="zh-CN" b="1" baseline="30000" dirty="0">
                <a:solidFill>
                  <a:srgbClr val="000000"/>
                </a:solidFill>
                <a:ea typeface="宋体" pitchFamily="2" charset="-122"/>
              </a:rPr>
              <a:t>1,3</a:t>
            </a: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, Michael Y. Peng</a:t>
            </a:r>
            <a:r>
              <a:rPr lang="en-US" altLang="zh-CN" b="1" baseline="30000" dirty="0">
                <a:solidFill>
                  <a:srgbClr val="000000"/>
                </a:solidFill>
                <a:ea typeface="宋体" pitchFamily="2" charset="-122"/>
              </a:rPr>
              <a:t>3</a:t>
            </a: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, Aram Kalaydzhyan</a:t>
            </a:r>
            <a:r>
              <a:rPr lang="en-US" altLang="zh-CN" b="1" baseline="30000" dirty="0">
                <a:solidFill>
                  <a:srgbClr val="000000"/>
                </a:solidFill>
                <a:ea typeface="宋体" pitchFamily="2" charset="-122"/>
              </a:rPr>
              <a:t>1,2</a:t>
            </a: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ea typeface="宋体" pitchFamily="2" charset="-122"/>
              </a:rPr>
              <a:t>Wenting</a:t>
            </a: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 Wang</a:t>
            </a:r>
            <a:r>
              <a:rPr lang="en-US" altLang="zh-CN" b="1" baseline="30000" dirty="0">
                <a:solidFill>
                  <a:srgbClr val="000000"/>
                </a:solidFill>
                <a:ea typeface="宋体" pitchFamily="2" charset="-122"/>
              </a:rPr>
              <a:t>1</a:t>
            </a: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, Oliver D. Mücke</a:t>
            </a:r>
            <a:r>
              <a:rPr lang="en-US" altLang="zh-CN" b="1" baseline="30000" dirty="0">
                <a:solidFill>
                  <a:srgbClr val="000000"/>
                </a:solidFill>
                <a:ea typeface="宋体" pitchFamily="2" charset="-122"/>
              </a:rPr>
              <a:t>1</a:t>
            </a: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, and Franz X. Kärtner</a:t>
            </a:r>
            <a:r>
              <a:rPr lang="en-US" altLang="zh-CN" b="1" baseline="30000" dirty="0">
                <a:solidFill>
                  <a:srgbClr val="000000"/>
                </a:solidFill>
                <a:ea typeface="宋体" pitchFamily="2" charset="-122"/>
              </a:rPr>
              <a:t>1,2,3</a:t>
            </a:r>
            <a:endParaRPr lang="en-US" dirty="0"/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rgbClr val="CC3300"/>
              </a:buClr>
              <a:buNone/>
            </a:pPr>
            <a:r>
              <a:rPr lang="en-US" altLang="zh-CN" sz="2000" baseline="30000" dirty="0">
                <a:solidFill>
                  <a:srgbClr val="000000"/>
                </a:solidFill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</a:rPr>
              <a:t>Center for Free-Electron Laser Science, DESY, Hamburg, Germany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rgbClr val="CC3300"/>
              </a:buClr>
              <a:buNone/>
            </a:pPr>
            <a:r>
              <a:rPr lang="en-US" altLang="zh-CN" sz="2000" baseline="30000" dirty="0">
                <a:solidFill>
                  <a:srgbClr val="000000"/>
                </a:solidFill>
                <a:ea typeface="宋体" pitchFamily="2" charset="-122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</a:rPr>
              <a:t>Physics Department, University of Hamburg, Hamburg, Germany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rgbClr val="CC3300"/>
              </a:buClr>
              <a:buNone/>
            </a:pPr>
            <a:r>
              <a:rPr lang="en-US" altLang="zh-CN" sz="2000" baseline="30000" dirty="0">
                <a:solidFill>
                  <a:srgbClr val="000000"/>
                </a:solidFill>
                <a:ea typeface="宋体" pitchFamily="2" charset="-122"/>
              </a:rPr>
              <a:t>3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</a:rPr>
              <a:t>Research Laboratory of Electronics, MIT, Cambridge, MA, 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</a:rPr>
              <a:t>USA</a:t>
            </a:r>
            <a:endParaRPr lang="en-US" altLang="zh-CN" sz="1600" b="1" i="1" dirty="0" smtClean="0">
              <a:solidFill>
                <a:srgbClr val="000000"/>
              </a:solidFill>
              <a:ea typeface="宋体" pitchFamily="2" charset="-122"/>
            </a:endParaRPr>
          </a:p>
          <a:p>
            <a:pPr algn="ctr" eaLnBrk="1" hangingPunct="1">
              <a:lnSpc>
                <a:spcPct val="90000"/>
              </a:lnSpc>
              <a:buClr>
                <a:srgbClr val="CC3300"/>
              </a:buClr>
              <a:buNone/>
            </a:pPr>
            <a:endParaRPr lang="en-US" altLang="zh-CN" sz="1600" b="1" i="1" dirty="0" smtClean="0">
              <a:solidFill>
                <a:srgbClr val="000000"/>
              </a:solidFill>
              <a:ea typeface="宋体" pitchFamily="2" charset="-122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altLang="zh-CN" sz="2200" b="1" i="1" dirty="0" smtClean="0">
                <a:solidFill>
                  <a:srgbClr val="0070C0"/>
                </a:solidFill>
                <a:ea typeface="宋体" pitchFamily="2" charset="-122"/>
              </a:rPr>
              <a:t>3</a:t>
            </a:r>
            <a:r>
              <a:rPr lang="en-US" altLang="zh-CN" sz="2200" b="1" i="1" baseline="30000" dirty="0" smtClean="0">
                <a:solidFill>
                  <a:srgbClr val="0070C0"/>
                </a:solidFill>
                <a:ea typeface="宋体" pitchFamily="2" charset="-122"/>
              </a:rPr>
              <a:t>rd</a:t>
            </a:r>
            <a:r>
              <a:rPr lang="en-US" altLang="zh-CN" sz="2200" b="1" i="1" dirty="0" smtClean="0">
                <a:solidFill>
                  <a:srgbClr val="0070C0"/>
                </a:solidFill>
                <a:ea typeface="宋体" pitchFamily="2" charset="-122"/>
              </a:rPr>
              <a:t> Annual MT Meeting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rgbClr val="CC3300"/>
              </a:buClr>
              <a:buFont typeface="Wingdings" pitchFamily="2" charset="2"/>
              <a:buNone/>
            </a:pPr>
            <a:endParaRPr lang="en-US" altLang="zh-CN" sz="2200" b="1" i="1" dirty="0" smtClean="0">
              <a:solidFill>
                <a:srgbClr val="0070C0"/>
              </a:solidFill>
              <a:ea typeface="宋体" pitchFamily="2" charset="-122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rgbClr val="CC3300"/>
              </a:buClr>
              <a:buFont typeface="Wingdings" pitchFamily="2" charset="2"/>
              <a:buNone/>
            </a:pPr>
            <a:endParaRPr lang="en-US" altLang="zh-CN" sz="2200" b="1" i="1" dirty="0">
              <a:solidFill>
                <a:srgbClr val="0070C0"/>
              </a:solidFill>
              <a:ea typeface="宋体" pitchFamily="2" charset="-122"/>
            </a:endParaRPr>
          </a:p>
          <a:p>
            <a:pPr algn="ctr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endParaRPr lang="en-US" altLang="zh-CN" sz="1600" dirty="0" smtClean="0">
              <a:solidFill>
                <a:srgbClr val="000000"/>
              </a:solidFill>
              <a:ea typeface="宋体" pitchFamily="2" charset="-122"/>
            </a:endParaRPr>
          </a:p>
          <a:p>
            <a:pPr algn="ctr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endParaRPr lang="en-US" altLang="zh-CN" sz="2000" i="1" dirty="0" smtClean="0">
              <a:solidFill>
                <a:srgbClr val="FFFFFF"/>
              </a:solidFill>
              <a:ea typeface="宋体" pitchFamily="2" charset="-122"/>
            </a:endParaRPr>
          </a:p>
          <a:p>
            <a:pPr algn="ctr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endParaRPr lang="en-US" altLang="zh-CN" sz="2000" i="1" dirty="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746875" y="5981065"/>
            <a:ext cx="1673225" cy="879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February 01, 2017</a:t>
            </a:r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01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9"/>
    </mc:Choice>
    <mc:Fallback xmlns="">
      <p:transition spd="slow" advTm="169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023"/>
            <a:ext cx="8839200" cy="350865"/>
          </a:xfrm>
        </p:spPr>
        <p:txBody>
          <a:bodyPr/>
          <a:lstStyle/>
          <a:p>
            <a:r>
              <a:rPr lang="en-US" sz="2400" dirty="0"/>
              <a:t>2</a:t>
            </a:r>
            <a:r>
              <a:rPr lang="en-US" sz="2400" dirty="0" smtClean="0"/>
              <a:t>. Drift-free </a:t>
            </a:r>
            <a:r>
              <a:rPr lang="en-US" sz="2400" dirty="0"/>
              <a:t>fiber </a:t>
            </a:r>
            <a:r>
              <a:rPr lang="en-US" sz="2400" dirty="0" smtClean="0"/>
              <a:t>link transmission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D707E-B041-4D7E-B895-1FF52245B80A}" type="slidenum">
              <a:rPr lang="en-US" altLang="zh-CN" smtClean="0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6905" y="3581553"/>
            <a:ext cx="1008108" cy="762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ysClr val="window" lastClr="FFFFFF"/>
                </a:solidFill>
              </a:rPr>
              <a:t>Master Laser</a:t>
            </a:r>
            <a:endParaRPr lang="de-DE" sz="1600" b="1" kern="0" dirty="0">
              <a:solidFill>
                <a:sysClr val="window" lastClr="FFFFFF"/>
              </a:solidFill>
            </a:endParaRPr>
          </a:p>
        </p:txBody>
      </p:sp>
      <p:sp>
        <p:nvSpPr>
          <p:cNvPr id="378" name="Oval 377"/>
          <p:cNvSpPr>
            <a:spLocks noChangeAspect="1"/>
          </p:cNvSpPr>
          <p:nvPr/>
        </p:nvSpPr>
        <p:spPr>
          <a:xfrm>
            <a:off x="3660102" y="3725735"/>
            <a:ext cx="78817" cy="500892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>
              <a:solidFill>
                <a:prstClr val="white"/>
              </a:solidFill>
            </a:endParaRPr>
          </a:p>
        </p:txBody>
      </p:sp>
      <p:grpSp>
        <p:nvGrpSpPr>
          <p:cNvPr id="408" name="Group 407"/>
          <p:cNvGrpSpPr/>
          <p:nvPr/>
        </p:nvGrpSpPr>
        <p:grpSpPr>
          <a:xfrm rot="10800000">
            <a:off x="2627581" y="2792105"/>
            <a:ext cx="842623" cy="534515"/>
            <a:chOff x="4588911" y="5867401"/>
            <a:chExt cx="561748" cy="356343"/>
          </a:xfrm>
        </p:grpSpPr>
        <p:sp>
          <p:nvSpPr>
            <p:cNvPr id="409" name="Rectangle 408"/>
            <p:cNvSpPr/>
            <p:nvPr/>
          </p:nvSpPr>
          <p:spPr>
            <a:xfrm>
              <a:off x="4588911" y="5867401"/>
              <a:ext cx="561748" cy="313161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de-DE" kern="0" dirty="0" smtClean="0">
                <a:solidFill>
                  <a:prstClr val="black"/>
                </a:solidFill>
              </a:endParaRPr>
            </a:p>
          </p:txBody>
        </p:sp>
        <p:grpSp>
          <p:nvGrpSpPr>
            <p:cNvPr id="410" name="Group 409"/>
            <p:cNvGrpSpPr/>
            <p:nvPr/>
          </p:nvGrpSpPr>
          <p:grpSpPr>
            <a:xfrm>
              <a:off x="4750854" y="5895880"/>
              <a:ext cx="395904" cy="327864"/>
              <a:chOff x="4846789" y="3556557"/>
              <a:chExt cx="395904" cy="327864"/>
            </a:xfrm>
          </p:grpSpPr>
          <p:grpSp>
            <p:nvGrpSpPr>
              <p:cNvPr id="411" name="Group 410"/>
              <p:cNvGrpSpPr/>
              <p:nvPr/>
            </p:nvGrpSpPr>
            <p:grpSpPr>
              <a:xfrm rot="2700000">
                <a:off x="4696702" y="3706644"/>
                <a:ext cx="327864" cy="27690"/>
                <a:chOff x="4130159" y="3009900"/>
                <a:chExt cx="327864" cy="27690"/>
              </a:xfrm>
            </p:grpSpPr>
            <p:cxnSp>
              <p:nvCxnSpPr>
                <p:cNvPr id="420" name="Straight Connector 419"/>
                <p:cNvCxnSpPr/>
                <p:nvPr/>
              </p:nvCxnSpPr>
              <p:spPr>
                <a:xfrm flipH="1">
                  <a:off x="4141318" y="3009900"/>
                  <a:ext cx="304800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1" name="Straight Connector 420"/>
                <p:cNvCxnSpPr/>
                <p:nvPr/>
              </p:nvCxnSpPr>
              <p:spPr>
                <a:xfrm rot="18900000" flipH="1">
                  <a:off x="4130159" y="3035888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2" name="Straight Connector 421"/>
                <p:cNvCxnSpPr/>
                <p:nvPr/>
              </p:nvCxnSpPr>
              <p:spPr>
                <a:xfrm rot="18900000" flipH="1">
                  <a:off x="4184787" y="3036841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3" name="Straight Connector 422"/>
                <p:cNvCxnSpPr/>
                <p:nvPr/>
              </p:nvCxnSpPr>
              <p:spPr>
                <a:xfrm rot="18900000" flipH="1">
                  <a:off x="4238668" y="3036842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4" name="Straight Connector 423"/>
                <p:cNvCxnSpPr/>
                <p:nvPr/>
              </p:nvCxnSpPr>
              <p:spPr>
                <a:xfrm rot="18900000" flipH="1">
                  <a:off x="4282558" y="3037590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5" name="Straight Connector 424"/>
                <p:cNvCxnSpPr/>
                <p:nvPr/>
              </p:nvCxnSpPr>
              <p:spPr>
                <a:xfrm rot="18900000" flipH="1">
                  <a:off x="4331817" y="3035886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6" name="Straight Connector 425"/>
                <p:cNvCxnSpPr/>
                <p:nvPr/>
              </p:nvCxnSpPr>
              <p:spPr>
                <a:xfrm rot="18900000" flipH="1">
                  <a:off x="4381823" y="3037589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12" name="Group 411"/>
              <p:cNvGrpSpPr/>
              <p:nvPr/>
            </p:nvGrpSpPr>
            <p:grpSpPr>
              <a:xfrm rot="-2700000" flipH="1">
                <a:off x="4914829" y="3711544"/>
                <a:ext cx="327864" cy="27690"/>
                <a:chOff x="4130159" y="3009900"/>
                <a:chExt cx="327864" cy="27690"/>
              </a:xfrm>
            </p:grpSpPr>
            <p:cxnSp>
              <p:nvCxnSpPr>
                <p:cNvPr id="413" name="Straight Connector 412"/>
                <p:cNvCxnSpPr/>
                <p:nvPr/>
              </p:nvCxnSpPr>
              <p:spPr>
                <a:xfrm flipH="1">
                  <a:off x="4141318" y="3009900"/>
                  <a:ext cx="304800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8900000" flipH="1">
                  <a:off x="4130159" y="3035888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8900000" flipH="1">
                  <a:off x="4184787" y="3036841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16" name="Straight Connector 415"/>
                <p:cNvCxnSpPr/>
                <p:nvPr/>
              </p:nvCxnSpPr>
              <p:spPr>
                <a:xfrm rot="18900000" flipH="1">
                  <a:off x="4238668" y="3036842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17" name="Straight Connector 416"/>
                <p:cNvCxnSpPr/>
                <p:nvPr/>
              </p:nvCxnSpPr>
              <p:spPr>
                <a:xfrm rot="18900000" flipH="1">
                  <a:off x="4282558" y="3037590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18" name="Straight Connector 417"/>
                <p:cNvCxnSpPr/>
                <p:nvPr/>
              </p:nvCxnSpPr>
              <p:spPr>
                <a:xfrm rot="18900000" flipH="1">
                  <a:off x="4331817" y="3035886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19" name="Straight Connector 418"/>
                <p:cNvCxnSpPr/>
                <p:nvPr/>
              </p:nvCxnSpPr>
              <p:spPr>
                <a:xfrm rot="18900000" flipH="1">
                  <a:off x="4381823" y="3037589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</p:grpSp>
      <p:cxnSp>
        <p:nvCxnSpPr>
          <p:cNvPr id="380" name="Straight Arrow Connector 379"/>
          <p:cNvCxnSpPr/>
          <p:nvPr/>
        </p:nvCxnSpPr>
        <p:spPr>
          <a:xfrm>
            <a:off x="2883297" y="3080785"/>
            <a:ext cx="0" cy="9144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none" w="lg" len="med"/>
          </a:ln>
          <a:effectLst/>
        </p:spPr>
      </p:cxnSp>
      <p:cxnSp>
        <p:nvCxnSpPr>
          <p:cNvPr id="381" name="Straight Arrow Connector 380"/>
          <p:cNvCxnSpPr/>
          <p:nvPr/>
        </p:nvCxnSpPr>
        <p:spPr>
          <a:xfrm>
            <a:off x="2863905" y="3096905"/>
            <a:ext cx="357228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none" w="lg" len="med"/>
          </a:ln>
          <a:effectLst/>
        </p:spPr>
      </p:cxnSp>
      <p:cxnSp>
        <p:nvCxnSpPr>
          <p:cNvPr id="382" name="Straight Arrow Connector 381"/>
          <p:cNvCxnSpPr/>
          <p:nvPr/>
        </p:nvCxnSpPr>
        <p:spPr>
          <a:xfrm>
            <a:off x="3221133" y="3078547"/>
            <a:ext cx="0" cy="886968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none" w="lg" len="med"/>
          </a:ln>
          <a:effectLst/>
        </p:spPr>
      </p:cxnSp>
      <p:cxnSp>
        <p:nvCxnSpPr>
          <p:cNvPr id="383" name="Straight Arrow Connector 382"/>
          <p:cNvCxnSpPr/>
          <p:nvPr/>
        </p:nvCxnSpPr>
        <p:spPr>
          <a:xfrm flipV="1">
            <a:off x="3242992" y="3970091"/>
            <a:ext cx="417110" cy="2378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none" w="lg" len="med"/>
          </a:ln>
          <a:effectLst/>
        </p:spPr>
      </p:cxnSp>
      <p:grpSp>
        <p:nvGrpSpPr>
          <p:cNvPr id="483" name="Group 482"/>
          <p:cNvGrpSpPr/>
          <p:nvPr/>
        </p:nvGrpSpPr>
        <p:grpSpPr>
          <a:xfrm>
            <a:off x="4041793" y="3801267"/>
            <a:ext cx="509672" cy="309177"/>
            <a:chOff x="3829194" y="4933381"/>
            <a:chExt cx="509672" cy="309177"/>
          </a:xfrm>
        </p:grpSpPr>
        <p:sp>
          <p:nvSpPr>
            <p:cNvPr id="400" name="Flowchart: Direct Access Storage 399"/>
            <p:cNvSpPr/>
            <p:nvPr/>
          </p:nvSpPr>
          <p:spPr>
            <a:xfrm rot="10800000">
              <a:off x="3829194" y="4960883"/>
              <a:ext cx="509672" cy="256119"/>
            </a:xfrm>
            <a:prstGeom prst="flowChartMagneticDrum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grpSp>
          <p:nvGrpSpPr>
            <p:cNvPr id="482" name="Group 481"/>
            <p:cNvGrpSpPr/>
            <p:nvPr/>
          </p:nvGrpSpPr>
          <p:grpSpPr>
            <a:xfrm>
              <a:off x="3928161" y="4933381"/>
              <a:ext cx="358735" cy="309177"/>
              <a:chOff x="3928161" y="4933381"/>
              <a:chExt cx="358735" cy="309177"/>
            </a:xfrm>
          </p:grpSpPr>
          <p:sp>
            <p:nvSpPr>
              <p:cNvPr id="401" name="Arc 400"/>
              <p:cNvSpPr/>
              <p:nvPr/>
            </p:nvSpPr>
            <p:spPr>
              <a:xfrm rot="10800000">
                <a:off x="4163001" y="4937589"/>
                <a:ext cx="123895" cy="302710"/>
              </a:xfrm>
              <a:prstGeom prst="arc">
                <a:avLst>
                  <a:gd name="adj1" fmla="val 5541239"/>
                  <a:gd name="adj2" fmla="val 16320809"/>
                </a:avLst>
              </a:prstGeom>
              <a:noFill/>
              <a:ln w="28575" cap="flat" cmpd="dbl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Arc 401"/>
              <p:cNvSpPr/>
              <p:nvPr/>
            </p:nvSpPr>
            <p:spPr>
              <a:xfrm rot="10800000">
                <a:off x="4107102" y="4937589"/>
                <a:ext cx="123895" cy="302710"/>
              </a:xfrm>
              <a:prstGeom prst="arc">
                <a:avLst>
                  <a:gd name="adj1" fmla="val 5541239"/>
                  <a:gd name="adj2" fmla="val 16320809"/>
                </a:avLst>
              </a:prstGeom>
              <a:noFill/>
              <a:ln w="28575" cap="flat" cmpd="dbl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Arc 402"/>
              <p:cNvSpPr/>
              <p:nvPr/>
            </p:nvSpPr>
            <p:spPr>
              <a:xfrm rot="10800000">
                <a:off x="4047510" y="4933381"/>
                <a:ext cx="123895" cy="302710"/>
              </a:xfrm>
              <a:prstGeom prst="arc">
                <a:avLst>
                  <a:gd name="adj1" fmla="val 5541239"/>
                  <a:gd name="adj2" fmla="val 16320809"/>
                </a:avLst>
              </a:prstGeom>
              <a:noFill/>
              <a:ln w="28575" cap="flat" cmpd="dbl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Arc 403"/>
              <p:cNvSpPr/>
              <p:nvPr/>
            </p:nvSpPr>
            <p:spPr>
              <a:xfrm rot="10800000">
                <a:off x="3994236" y="4933382"/>
                <a:ext cx="123895" cy="302710"/>
              </a:xfrm>
              <a:prstGeom prst="arc">
                <a:avLst>
                  <a:gd name="adj1" fmla="val 5541239"/>
                  <a:gd name="adj2" fmla="val 16320809"/>
                </a:avLst>
              </a:prstGeom>
              <a:noFill/>
              <a:ln w="28575" cap="flat" cmpd="dbl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Arc 404"/>
              <p:cNvSpPr/>
              <p:nvPr/>
            </p:nvSpPr>
            <p:spPr>
              <a:xfrm rot="10800000">
                <a:off x="3928161" y="4939848"/>
                <a:ext cx="123895" cy="302710"/>
              </a:xfrm>
              <a:prstGeom prst="arc">
                <a:avLst>
                  <a:gd name="adj1" fmla="val 5541239"/>
                  <a:gd name="adj2" fmla="val 16320809"/>
                </a:avLst>
              </a:prstGeom>
              <a:noFill/>
              <a:ln w="28575" cap="flat" cmpd="dbl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kern="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385" name="Straight Arrow Connector 384"/>
          <p:cNvCxnSpPr/>
          <p:nvPr/>
        </p:nvCxnSpPr>
        <p:spPr>
          <a:xfrm rot="5400000">
            <a:off x="3938503" y="3766680"/>
            <a:ext cx="0" cy="40682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lg" len="med"/>
            <a:tailEnd type="none" w="lg" len="med"/>
          </a:ln>
          <a:effectLst/>
        </p:spPr>
      </p:cxnSp>
      <p:cxnSp>
        <p:nvCxnSpPr>
          <p:cNvPr id="387" name="Straight Arrow Connector 386"/>
          <p:cNvCxnSpPr/>
          <p:nvPr/>
        </p:nvCxnSpPr>
        <p:spPr>
          <a:xfrm flipH="1">
            <a:off x="4530572" y="3977951"/>
            <a:ext cx="2011680" cy="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388" name="Isosceles Triangle 387"/>
          <p:cNvSpPr>
            <a:spLocks noChangeAspect="1"/>
          </p:cNvSpPr>
          <p:nvPr/>
        </p:nvSpPr>
        <p:spPr>
          <a:xfrm rot="5400000">
            <a:off x="6518973" y="3690248"/>
            <a:ext cx="629390" cy="575407"/>
          </a:xfrm>
          <a:prstGeom prst="triangl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>
              <a:solidFill>
                <a:prstClr val="white"/>
              </a:solidFill>
            </a:endParaRPr>
          </a:p>
        </p:txBody>
      </p:sp>
      <p:cxnSp>
        <p:nvCxnSpPr>
          <p:cNvPr id="389" name="Straight Arrow Connector 388"/>
          <p:cNvCxnSpPr/>
          <p:nvPr/>
        </p:nvCxnSpPr>
        <p:spPr>
          <a:xfrm>
            <a:off x="2498712" y="2849504"/>
            <a:ext cx="0" cy="45720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390" name="Rectangle 389"/>
          <p:cNvSpPr/>
          <p:nvPr/>
        </p:nvSpPr>
        <p:spPr>
          <a:xfrm>
            <a:off x="2250896" y="4287078"/>
            <a:ext cx="1648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kern="0" dirty="0" smtClean="0">
                <a:solidFill>
                  <a:prstClr val="black"/>
                </a:solidFill>
              </a:rPr>
              <a:t>Motorized</a:t>
            </a:r>
          </a:p>
          <a:p>
            <a:pPr algn="ctr">
              <a:defRPr/>
            </a:pPr>
            <a:r>
              <a:rPr lang="en-US" sz="1600" b="1" kern="0" dirty="0" smtClean="0">
                <a:solidFill>
                  <a:prstClr val="black"/>
                </a:solidFill>
              </a:rPr>
              <a:t>Delay</a:t>
            </a:r>
            <a:endParaRPr lang="de-DE" sz="1600" b="1" kern="0" dirty="0">
              <a:solidFill>
                <a:prstClr val="black"/>
              </a:solidFill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3809955" y="4292024"/>
            <a:ext cx="973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FF0000"/>
                </a:solidFill>
              </a:rPr>
              <a:t>Fiber</a:t>
            </a:r>
          </a:p>
          <a:p>
            <a:pPr algn="ctr">
              <a:defRPr/>
            </a:pPr>
            <a:r>
              <a:rPr lang="en-US" sz="1600" b="1" kern="0" dirty="0" smtClean="0">
                <a:solidFill>
                  <a:srgbClr val="FF0000"/>
                </a:solidFill>
              </a:rPr>
              <a:t>Stretcher</a:t>
            </a:r>
            <a:endParaRPr lang="de-DE" sz="1600" b="1" kern="0" dirty="0">
              <a:solidFill>
                <a:srgbClr val="FF0000"/>
              </a:solidFill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5030725" y="4309265"/>
            <a:ext cx="1007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kern="0" dirty="0" smtClean="0">
                <a:solidFill>
                  <a:prstClr val="black"/>
                </a:solidFill>
              </a:rPr>
              <a:t>PM-DC</a:t>
            </a:r>
          </a:p>
          <a:p>
            <a:pPr algn="ctr">
              <a:defRPr/>
            </a:pPr>
            <a:r>
              <a:rPr lang="en-US" sz="1600" b="1" kern="0" dirty="0" smtClean="0">
                <a:solidFill>
                  <a:prstClr val="black"/>
                </a:solidFill>
              </a:rPr>
              <a:t>Fiber Link</a:t>
            </a:r>
            <a:endParaRPr lang="de-DE" sz="1600" b="1" kern="0" dirty="0">
              <a:solidFill>
                <a:prstClr val="black"/>
              </a:solidFill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6295619" y="4292025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C00000"/>
                </a:solidFill>
              </a:rPr>
              <a:t>Fiber</a:t>
            </a:r>
          </a:p>
          <a:p>
            <a:pPr algn="ctr">
              <a:defRPr/>
            </a:pPr>
            <a:r>
              <a:rPr lang="en-US" sz="1600" b="1" kern="0" dirty="0" smtClean="0">
                <a:solidFill>
                  <a:srgbClr val="C00000"/>
                </a:solidFill>
              </a:rPr>
              <a:t>Amplifier</a:t>
            </a:r>
            <a:endParaRPr lang="de-DE" sz="1600" b="1" kern="0" dirty="0">
              <a:solidFill>
                <a:srgbClr val="C00000"/>
              </a:solidFill>
            </a:endParaRPr>
          </a:p>
        </p:txBody>
      </p:sp>
      <p:sp>
        <p:nvSpPr>
          <p:cNvPr id="465" name="Rounded Rectangle 464"/>
          <p:cNvSpPr>
            <a:spLocks noChangeAspect="1"/>
          </p:cNvSpPr>
          <p:nvPr/>
        </p:nvSpPr>
        <p:spPr>
          <a:xfrm rot="10800000">
            <a:off x="7550808" y="3728830"/>
            <a:ext cx="180164" cy="451326"/>
          </a:xfrm>
          <a:prstGeom prst="roundRect">
            <a:avLst/>
          </a:prstGeom>
          <a:gradFill flip="none" rotWithShape="1">
            <a:gsLst>
              <a:gs pos="0">
                <a:sysClr val="windowText" lastClr="000000"/>
              </a:gs>
              <a:gs pos="100000">
                <a:sysClr val="window" lastClr="FFFFFF"/>
              </a:gs>
            </a:gsLst>
            <a:lin ang="10800000" scaled="1"/>
            <a:tileRect/>
          </a:gra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>
              <a:solidFill>
                <a:prstClr val="white"/>
              </a:solidFill>
            </a:endParaRPr>
          </a:p>
        </p:txBody>
      </p:sp>
      <p:cxnSp>
        <p:nvCxnSpPr>
          <p:cNvPr id="466" name="Straight Arrow Connector 144"/>
          <p:cNvCxnSpPr/>
          <p:nvPr/>
        </p:nvCxnSpPr>
        <p:spPr>
          <a:xfrm rot="10800000">
            <a:off x="7060924" y="3892575"/>
            <a:ext cx="287200" cy="157409"/>
          </a:xfrm>
          <a:prstGeom prst="curvedConnector3">
            <a:avLst>
              <a:gd name="adj1" fmla="val -89896"/>
            </a:avLst>
          </a:prstGeom>
          <a:noFill/>
          <a:ln w="31750" cap="flat" cmpd="sng" algn="ctr">
            <a:solidFill>
              <a:srgbClr val="FF0000"/>
            </a:solidFill>
            <a:prstDash val="solid"/>
            <a:tailEnd type="triangle" w="lg" len="med"/>
          </a:ln>
          <a:effectLst/>
        </p:spPr>
      </p:cxnSp>
      <p:cxnSp>
        <p:nvCxnSpPr>
          <p:cNvPr id="470" name="Straight Arrow Connector 469"/>
          <p:cNvCxnSpPr/>
          <p:nvPr/>
        </p:nvCxnSpPr>
        <p:spPr>
          <a:xfrm flipH="1">
            <a:off x="7121372" y="3971279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481" name="Rectangle 480"/>
          <p:cNvSpPr/>
          <p:nvPr/>
        </p:nvSpPr>
        <p:spPr>
          <a:xfrm>
            <a:off x="7273771" y="4267267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kern="0" dirty="0" smtClean="0">
                <a:solidFill>
                  <a:prstClr val="black"/>
                </a:solidFill>
              </a:rPr>
              <a:t>Partial</a:t>
            </a:r>
          </a:p>
          <a:p>
            <a:pPr algn="ctr">
              <a:defRPr/>
            </a:pPr>
            <a:r>
              <a:rPr lang="en-US" sz="1600" b="1" kern="0" dirty="0" smtClean="0">
                <a:solidFill>
                  <a:prstClr val="black"/>
                </a:solidFill>
              </a:rPr>
              <a:t>Reflector</a:t>
            </a:r>
            <a:endParaRPr lang="de-DE" sz="1600" b="1" kern="0" dirty="0">
              <a:solidFill>
                <a:prstClr val="black"/>
              </a:solidFill>
            </a:endParaRPr>
          </a:p>
        </p:txBody>
      </p:sp>
      <p:grpSp>
        <p:nvGrpSpPr>
          <p:cNvPr id="406" name="Group 405"/>
          <p:cNvGrpSpPr/>
          <p:nvPr/>
        </p:nvGrpSpPr>
        <p:grpSpPr>
          <a:xfrm rot="18790680">
            <a:off x="2650506" y="3964785"/>
            <a:ext cx="491796" cy="41535"/>
            <a:chOff x="4130159" y="3009900"/>
            <a:chExt cx="327864" cy="27690"/>
          </a:xfrm>
        </p:grpSpPr>
        <p:cxnSp>
          <p:nvCxnSpPr>
            <p:cNvPr id="434" name="Straight Connector 433"/>
            <p:cNvCxnSpPr/>
            <p:nvPr/>
          </p:nvCxnSpPr>
          <p:spPr>
            <a:xfrm flipH="1">
              <a:off x="4141318" y="3009900"/>
              <a:ext cx="304800" cy="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5" name="Straight Connector 434"/>
            <p:cNvCxnSpPr/>
            <p:nvPr/>
          </p:nvCxnSpPr>
          <p:spPr>
            <a:xfrm rot="18900000" flipH="1">
              <a:off x="4130159" y="3035888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6" name="Straight Connector 435"/>
            <p:cNvCxnSpPr/>
            <p:nvPr/>
          </p:nvCxnSpPr>
          <p:spPr>
            <a:xfrm rot="18900000" flipH="1">
              <a:off x="4184787" y="3036841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7" name="Straight Connector 436"/>
            <p:cNvCxnSpPr/>
            <p:nvPr/>
          </p:nvCxnSpPr>
          <p:spPr>
            <a:xfrm rot="18900000" flipH="1">
              <a:off x="4238668" y="3036842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8" name="Straight Connector 437"/>
            <p:cNvCxnSpPr/>
            <p:nvPr/>
          </p:nvCxnSpPr>
          <p:spPr>
            <a:xfrm rot="18900000" flipH="1">
              <a:off x="4282558" y="303759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9" name="Straight Connector 438"/>
            <p:cNvCxnSpPr/>
            <p:nvPr/>
          </p:nvCxnSpPr>
          <p:spPr>
            <a:xfrm rot="18900000" flipH="1">
              <a:off x="4331817" y="3035886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0" name="Straight Connector 439"/>
            <p:cNvCxnSpPr/>
            <p:nvPr/>
          </p:nvCxnSpPr>
          <p:spPr>
            <a:xfrm rot="18900000" flipH="1">
              <a:off x="4381823" y="3037589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07" name="Group 406"/>
          <p:cNvGrpSpPr/>
          <p:nvPr/>
        </p:nvGrpSpPr>
        <p:grpSpPr>
          <a:xfrm rot="2809320" flipH="1">
            <a:off x="2981567" y="3949287"/>
            <a:ext cx="491796" cy="41535"/>
            <a:chOff x="4130159" y="3009900"/>
            <a:chExt cx="327864" cy="27690"/>
          </a:xfrm>
        </p:grpSpPr>
        <p:cxnSp>
          <p:nvCxnSpPr>
            <p:cNvPr id="427" name="Straight Connector 426"/>
            <p:cNvCxnSpPr/>
            <p:nvPr/>
          </p:nvCxnSpPr>
          <p:spPr>
            <a:xfrm flipH="1">
              <a:off x="4141318" y="3009900"/>
              <a:ext cx="304800" cy="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>
            <a:xfrm rot="18900000" flipH="1">
              <a:off x="4130159" y="3035888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9" name="Straight Connector 428"/>
            <p:cNvCxnSpPr/>
            <p:nvPr/>
          </p:nvCxnSpPr>
          <p:spPr>
            <a:xfrm rot="18900000" flipH="1">
              <a:off x="4184787" y="3036841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0" name="Straight Connector 429"/>
            <p:cNvCxnSpPr/>
            <p:nvPr/>
          </p:nvCxnSpPr>
          <p:spPr>
            <a:xfrm rot="18900000" flipH="1">
              <a:off x="4238668" y="3036842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1" name="Straight Connector 430"/>
            <p:cNvCxnSpPr/>
            <p:nvPr/>
          </p:nvCxnSpPr>
          <p:spPr>
            <a:xfrm rot="18900000" flipH="1">
              <a:off x="4282558" y="303759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2" name="Straight Connector 431"/>
            <p:cNvCxnSpPr/>
            <p:nvPr/>
          </p:nvCxnSpPr>
          <p:spPr>
            <a:xfrm rot="18900000" flipH="1">
              <a:off x="4331817" y="3035886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3" name="Straight Connector 432"/>
            <p:cNvCxnSpPr/>
            <p:nvPr/>
          </p:nvCxnSpPr>
          <p:spPr>
            <a:xfrm rot="18900000" flipH="1">
              <a:off x="4381823" y="3037589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85" name="Group 484"/>
          <p:cNvGrpSpPr/>
          <p:nvPr/>
        </p:nvGrpSpPr>
        <p:grpSpPr>
          <a:xfrm>
            <a:off x="5201780" y="3414599"/>
            <a:ext cx="624192" cy="580732"/>
            <a:chOff x="5065995" y="3060894"/>
            <a:chExt cx="624192" cy="580732"/>
          </a:xfrm>
        </p:grpSpPr>
        <p:grpSp>
          <p:nvGrpSpPr>
            <p:cNvPr id="386" name="Group 385"/>
            <p:cNvGrpSpPr/>
            <p:nvPr/>
          </p:nvGrpSpPr>
          <p:grpSpPr>
            <a:xfrm rot="16200000">
              <a:off x="5150138" y="3101577"/>
              <a:ext cx="580732" cy="499366"/>
              <a:chOff x="6019800" y="3904213"/>
              <a:chExt cx="580732" cy="499366"/>
            </a:xfrm>
          </p:grpSpPr>
          <p:sp>
            <p:nvSpPr>
              <p:cNvPr id="397" name="Oval 396"/>
              <p:cNvSpPr/>
              <p:nvPr/>
            </p:nvSpPr>
            <p:spPr>
              <a:xfrm rot="5400000">
                <a:off x="6195866" y="3728147"/>
                <a:ext cx="228600" cy="580732"/>
              </a:xfrm>
              <a:prstGeom prst="ellipse">
                <a:avLst/>
              </a:prstGeom>
              <a:noFill/>
              <a:ln w="349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8" name="Oval 397"/>
              <p:cNvSpPr/>
              <p:nvPr/>
            </p:nvSpPr>
            <p:spPr>
              <a:xfrm rot="5400000">
                <a:off x="6195866" y="3884613"/>
                <a:ext cx="228600" cy="580732"/>
              </a:xfrm>
              <a:prstGeom prst="ellipse">
                <a:avLst/>
              </a:prstGeom>
              <a:noFill/>
              <a:ln w="349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Oval 398"/>
              <p:cNvSpPr/>
              <p:nvPr/>
            </p:nvSpPr>
            <p:spPr>
              <a:xfrm rot="5400000">
                <a:off x="6195866" y="3998913"/>
                <a:ext cx="228600" cy="580732"/>
              </a:xfrm>
              <a:prstGeom prst="ellipse">
                <a:avLst/>
              </a:prstGeom>
              <a:noFill/>
              <a:ln w="349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4" name="Oval 483"/>
            <p:cNvSpPr/>
            <p:nvPr/>
          </p:nvSpPr>
          <p:spPr>
            <a:xfrm>
              <a:off x="5065995" y="3060894"/>
              <a:ext cx="228600" cy="580732"/>
            </a:xfrm>
            <a:prstGeom prst="ellipse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500" name="Group 34"/>
          <p:cNvGrpSpPr>
            <a:grpSpLocks/>
          </p:cNvGrpSpPr>
          <p:nvPr/>
        </p:nvGrpSpPr>
        <p:grpSpPr bwMode="auto">
          <a:xfrm>
            <a:off x="1657117" y="3541926"/>
            <a:ext cx="85283" cy="412567"/>
            <a:chOff x="768" y="3984"/>
            <a:chExt cx="486" cy="192"/>
          </a:xfrm>
        </p:grpSpPr>
        <p:cxnSp>
          <p:nvCxnSpPr>
            <p:cNvPr id="502" name="AutoShape 35"/>
            <p:cNvCxnSpPr>
              <a:cxnSpLocks noChangeShapeType="1"/>
            </p:cNvCxnSpPr>
            <p:nvPr/>
          </p:nvCxnSpPr>
          <p:spPr bwMode="auto">
            <a:xfrm flipV="1">
              <a:off x="768" y="3984"/>
              <a:ext cx="240" cy="192"/>
            </a:xfrm>
            <a:prstGeom prst="curvedConnector3">
              <a:avLst>
                <a:gd name="adj1" fmla="val 50000"/>
              </a:avLst>
            </a:prstGeom>
            <a:noFill/>
            <a:ln w="34925">
              <a:solidFill>
                <a:srgbClr val="FF3300"/>
              </a:solidFill>
              <a:round/>
              <a:headEnd/>
              <a:tailEnd/>
            </a:ln>
          </p:spPr>
        </p:cxnSp>
        <p:cxnSp>
          <p:nvCxnSpPr>
            <p:cNvPr id="503" name="AutoShape 36"/>
            <p:cNvCxnSpPr>
              <a:cxnSpLocks noChangeShapeType="1"/>
            </p:cNvCxnSpPr>
            <p:nvPr/>
          </p:nvCxnSpPr>
          <p:spPr bwMode="auto">
            <a:xfrm rot="10800000">
              <a:off x="966" y="3984"/>
              <a:ext cx="288" cy="192"/>
            </a:xfrm>
            <a:prstGeom prst="curvedConnector3">
              <a:avLst>
                <a:gd name="adj1" fmla="val 47565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</p:cxnSp>
      </p:grpSp>
      <p:grpSp>
        <p:nvGrpSpPr>
          <p:cNvPr id="504" name="Group 34"/>
          <p:cNvGrpSpPr>
            <a:grpSpLocks/>
          </p:cNvGrpSpPr>
          <p:nvPr/>
        </p:nvGrpSpPr>
        <p:grpSpPr bwMode="auto">
          <a:xfrm>
            <a:off x="7119241" y="3549986"/>
            <a:ext cx="85283" cy="412567"/>
            <a:chOff x="768" y="3984"/>
            <a:chExt cx="486" cy="192"/>
          </a:xfrm>
        </p:grpSpPr>
        <p:cxnSp>
          <p:nvCxnSpPr>
            <p:cNvPr id="505" name="AutoShape 35"/>
            <p:cNvCxnSpPr>
              <a:cxnSpLocks noChangeShapeType="1"/>
            </p:cNvCxnSpPr>
            <p:nvPr/>
          </p:nvCxnSpPr>
          <p:spPr bwMode="auto">
            <a:xfrm flipV="1">
              <a:off x="768" y="3984"/>
              <a:ext cx="240" cy="192"/>
            </a:xfrm>
            <a:prstGeom prst="curvedConnector3">
              <a:avLst>
                <a:gd name="adj1" fmla="val 50000"/>
              </a:avLst>
            </a:prstGeom>
            <a:noFill/>
            <a:ln w="34925">
              <a:solidFill>
                <a:srgbClr val="FF3300"/>
              </a:solidFill>
              <a:round/>
              <a:headEnd/>
              <a:tailEnd/>
            </a:ln>
          </p:spPr>
        </p:cxnSp>
        <p:cxnSp>
          <p:nvCxnSpPr>
            <p:cNvPr id="506" name="AutoShape 36"/>
            <p:cNvCxnSpPr>
              <a:cxnSpLocks noChangeShapeType="1"/>
            </p:cNvCxnSpPr>
            <p:nvPr/>
          </p:nvCxnSpPr>
          <p:spPr bwMode="auto">
            <a:xfrm rot="10800000">
              <a:off x="966" y="3984"/>
              <a:ext cx="288" cy="192"/>
            </a:xfrm>
            <a:prstGeom prst="curvedConnector3">
              <a:avLst>
                <a:gd name="adj1" fmla="val 47565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</p:cxnSp>
      </p:grpSp>
      <p:grpSp>
        <p:nvGrpSpPr>
          <p:cNvPr id="516" name="Group 34"/>
          <p:cNvGrpSpPr>
            <a:grpSpLocks/>
          </p:cNvGrpSpPr>
          <p:nvPr/>
        </p:nvGrpSpPr>
        <p:grpSpPr bwMode="auto">
          <a:xfrm>
            <a:off x="7882645" y="3537985"/>
            <a:ext cx="85283" cy="412567"/>
            <a:chOff x="768" y="3984"/>
            <a:chExt cx="486" cy="192"/>
          </a:xfrm>
        </p:grpSpPr>
        <p:cxnSp>
          <p:nvCxnSpPr>
            <p:cNvPr id="517" name="AutoShape 35"/>
            <p:cNvCxnSpPr>
              <a:cxnSpLocks noChangeShapeType="1"/>
            </p:cNvCxnSpPr>
            <p:nvPr/>
          </p:nvCxnSpPr>
          <p:spPr bwMode="auto">
            <a:xfrm flipV="1">
              <a:off x="768" y="3984"/>
              <a:ext cx="240" cy="192"/>
            </a:xfrm>
            <a:prstGeom prst="curvedConnector3">
              <a:avLst>
                <a:gd name="adj1" fmla="val 50000"/>
              </a:avLst>
            </a:prstGeom>
            <a:noFill/>
            <a:ln w="34925">
              <a:solidFill>
                <a:srgbClr val="FF3300"/>
              </a:solidFill>
              <a:round/>
              <a:headEnd/>
              <a:tailEnd/>
            </a:ln>
          </p:spPr>
        </p:cxnSp>
        <p:cxnSp>
          <p:nvCxnSpPr>
            <p:cNvPr id="518" name="AutoShape 36"/>
            <p:cNvCxnSpPr>
              <a:cxnSpLocks noChangeShapeType="1"/>
            </p:cNvCxnSpPr>
            <p:nvPr/>
          </p:nvCxnSpPr>
          <p:spPr bwMode="auto">
            <a:xfrm rot="10800000">
              <a:off x="966" y="3984"/>
              <a:ext cx="288" cy="192"/>
            </a:xfrm>
            <a:prstGeom prst="curvedConnector3">
              <a:avLst>
                <a:gd name="adj1" fmla="val 47565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</p:cxnSp>
      </p:grpSp>
      <p:grpSp>
        <p:nvGrpSpPr>
          <p:cNvPr id="6" name="Group 5"/>
          <p:cNvGrpSpPr/>
          <p:nvPr/>
        </p:nvGrpSpPr>
        <p:grpSpPr>
          <a:xfrm>
            <a:off x="1748440" y="1307855"/>
            <a:ext cx="1004911" cy="3354585"/>
            <a:chOff x="1748440" y="1307855"/>
            <a:chExt cx="1004911" cy="3354585"/>
          </a:xfrm>
        </p:grpSpPr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 flipV="1">
              <a:off x="2030152" y="3791103"/>
              <a:ext cx="457200" cy="342900"/>
              <a:chOff x="3352800" y="4685347"/>
              <a:chExt cx="304800" cy="2286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352800" y="4685347"/>
                <a:ext cx="304800" cy="228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de-DE" kern="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9" name="Straight Connector 68"/>
              <p:cNvCxnSpPr>
                <a:cxnSpLocks noChangeAspect="1"/>
              </p:cNvCxnSpPr>
              <p:nvPr/>
            </p:nvCxnSpPr>
            <p:spPr>
              <a:xfrm flipH="1">
                <a:off x="3352800" y="4685347"/>
                <a:ext cx="304800" cy="2286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45" name="Rounded Rectangle 44"/>
            <p:cNvSpPr/>
            <p:nvPr/>
          </p:nvSpPr>
          <p:spPr>
            <a:xfrm>
              <a:off x="1748440" y="1307855"/>
              <a:ext cx="1004911" cy="75273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b="1" kern="0" dirty="0" smtClean="0">
                  <a:solidFill>
                    <a:sysClr val="windowText" lastClr="000000"/>
                  </a:solidFill>
                </a:rPr>
                <a:t>In-loop BOC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2258752" y="2060585"/>
              <a:ext cx="0" cy="256032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none" w="lg" len="med"/>
            </a:ln>
            <a:effectLst/>
          </p:spPr>
        </p:cxnSp>
        <p:grpSp>
          <p:nvGrpSpPr>
            <p:cNvPr id="491" name="Group 490"/>
            <p:cNvGrpSpPr>
              <a:grpSpLocks noChangeAspect="1"/>
            </p:cNvGrpSpPr>
            <p:nvPr/>
          </p:nvGrpSpPr>
          <p:grpSpPr>
            <a:xfrm>
              <a:off x="2012854" y="4620905"/>
              <a:ext cx="491796" cy="41535"/>
              <a:chOff x="3956609" y="5350942"/>
              <a:chExt cx="327864" cy="27690"/>
            </a:xfrm>
          </p:grpSpPr>
          <p:cxnSp>
            <p:nvCxnSpPr>
              <p:cNvPr id="492" name="Straight Connector 491"/>
              <p:cNvCxnSpPr/>
              <p:nvPr/>
            </p:nvCxnSpPr>
            <p:spPr>
              <a:xfrm flipH="1">
                <a:off x="3967768" y="5350942"/>
                <a:ext cx="304800" cy="0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3" name="Straight Connector 492"/>
              <p:cNvCxnSpPr/>
              <p:nvPr/>
            </p:nvCxnSpPr>
            <p:spPr>
              <a:xfrm rot="18900000" flipH="1">
                <a:off x="3956609" y="5376930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4" name="Straight Connector 493"/>
              <p:cNvCxnSpPr/>
              <p:nvPr/>
            </p:nvCxnSpPr>
            <p:spPr>
              <a:xfrm rot="18900000" flipH="1">
                <a:off x="4011237" y="5377883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5" name="Straight Connector 494"/>
              <p:cNvCxnSpPr/>
              <p:nvPr/>
            </p:nvCxnSpPr>
            <p:spPr>
              <a:xfrm rot="18900000" flipH="1">
                <a:off x="4065118" y="5377884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6" name="Straight Connector 495"/>
              <p:cNvCxnSpPr/>
              <p:nvPr/>
            </p:nvCxnSpPr>
            <p:spPr>
              <a:xfrm rot="18900000" flipH="1">
                <a:off x="4109008" y="5378632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7" name="Straight Connector 496"/>
              <p:cNvCxnSpPr/>
              <p:nvPr/>
            </p:nvCxnSpPr>
            <p:spPr>
              <a:xfrm rot="18900000" flipH="1">
                <a:off x="4158267" y="5376928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8" name="Straight Connector 497"/>
              <p:cNvCxnSpPr/>
              <p:nvPr/>
            </p:nvCxnSpPr>
            <p:spPr>
              <a:xfrm rot="18900000" flipH="1">
                <a:off x="4208273" y="5378631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539" name="Group 538"/>
          <p:cNvGrpSpPr/>
          <p:nvPr/>
        </p:nvGrpSpPr>
        <p:grpSpPr>
          <a:xfrm>
            <a:off x="1765936" y="4228995"/>
            <a:ext cx="549639" cy="369524"/>
            <a:chOff x="1578764" y="3875290"/>
            <a:chExt cx="549639" cy="369524"/>
          </a:xfrm>
        </p:grpSpPr>
        <p:grpSp>
          <p:nvGrpSpPr>
            <p:cNvPr id="523" name="Group 34"/>
            <p:cNvGrpSpPr>
              <a:grpSpLocks/>
            </p:cNvGrpSpPr>
            <p:nvPr/>
          </p:nvGrpSpPr>
          <p:grpSpPr bwMode="auto">
            <a:xfrm rot="16200000">
              <a:off x="1742406" y="3770402"/>
              <a:ext cx="85283" cy="412567"/>
              <a:chOff x="768" y="3984"/>
              <a:chExt cx="486" cy="192"/>
            </a:xfrm>
          </p:grpSpPr>
          <p:cxnSp>
            <p:nvCxnSpPr>
              <p:cNvPr id="524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768" y="3984"/>
                <a:ext cx="240" cy="192"/>
              </a:xfrm>
              <a:prstGeom prst="curvedConnector3">
                <a:avLst>
                  <a:gd name="adj1" fmla="val 50000"/>
                </a:avLst>
              </a:prstGeom>
              <a:noFill/>
              <a:ln w="34925">
                <a:solidFill>
                  <a:srgbClr val="FF3300"/>
                </a:solidFill>
                <a:round/>
                <a:headEnd/>
                <a:tailEnd/>
              </a:ln>
            </p:spPr>
          </p:cxnSp>
          <p:cxnSp>
            <p:nvCxnSpPr>
              <p:cNvPr id="525" name="AutoShape 36"/>
              <p:cNvCxnSpPr>
                <a:cxnSpLocks noChangeShapeType="1"/>
              </p:cNvCxnSpPr>
              <p:nvPr/>
            </p:nvCxnSpPr>
            <p:spPr bwMode="auto">
              <a:xfrm rot="10800000">
                <a:off x="966" y="3984"/>
                <a:ext cx="288" cy="192"/>
              </a:xfrm>
              <a:prstGeom prst="curvedConnector3">
                <a:avLst>
                  <a:gd name="adj1" fmla="val 47565"/>
                </a:avLst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</p:cxnSp>
        </p:grpSp>
        <p:sp>
          <p:nvSpPr>
            <p:cNvPr id="526" name="Arc 525"/>
            <p:cNvSpPr/>
            <p:nvPr/>
          </p:nvSpPr>
          <p:spPr>
            <a:xfrm rot="16380124" flipH="1" flipV="1">
              <a:off x="1878961" y="3995372"/>
              <a:ext cx="369524" cy="129360"/>
            </a:xfrm>
            <a:prstGeom prst="arc">
              <a:avLst>
                <a:gd name="adj1" fmla="val 16200000"/>
                <a:gd name="adj2" fmla="val 6901545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07" name="Group 34"/>
          <p:cNvGrpSpPr>
            <a:grpSpLocks/>
          </p:cNvGrpSpPr>
          <p:nvPr/>
        </p:nvGrpSpPr>
        <p:grpSpPr bwMode="auto">
          <a:xfrm>
            <a:off x="2047738" y="2258705"/>
            <a:ext cx="85283" cy="309425"/>
            <a:chOff x="768" y="3984"/>
            <a:chExt cx="486" cy="192"/>
          </a:xfrm>
        </p:grpSpPr>
        <p:cxnSp>
          <p:nvCxnSpPr>
            <p:cNvPr id="508" name="AutoShape 35"/>
            <p:cNvCxnSpPr>
              <a:cxnSpLocks noChangeShapeType="1"/>
            </p:cNvCxnSpPr>
            <p:nvPr/>
          </p:nvCxnSpPr>
          <p:spPr bwMode="auto">
            <a:xfrm flipV="1">
              <a:off x="768" y="3984"/>
              <a:ext cx="240" cy="192"/>
            </a:xfrm>
            <a:prstGeom prst="curvedConnector3">
              <a:avLst>
                <a:gd name="adj1" fmla="val 50000"/>
              </a:avLst>
            </a:prstGeom>
            <a:noFill/>
            <a:ln w="34925">
              <a:solidFill>
                <a:srgbClr val="FF3300"/>
              </a:solidFill>
              <a:round/>
              <a:headEnd/>
              <a:tailEnd/>
            </a:ln>
          </p:spPr>
        </p:cxnSp>
        <p:cxnSp>
          <p:nvCxnSpPr>
            <p:cNvPr id="509" name="AutoShape 36"/>
            <p:cNvCxnSpPr>
              <a:cxnSpLocks noChangeShapeType="1"/>
            </p:cNvCxnSpPr>
            <p:nvPr/>
          </p:nvCxnSpPr>
          <p:spPr bwMode="auto">
            <a:xfrm rot="10800000">
              <a:off x="966" y="3984"/>
              <a:ext cx="288" cy="192"/>
            </a:xfrm>
            <a:prstGeom prst="curvedConnector3">
              <a:avLst>
                <a:gd name="adj1" fmla="val 47565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</p:cxnSp>
      </p:grpSp>
      <p:grpSp>
        <p:nvGrpSpPr>
          <p:cNvPr id="527" name="Group 34"/>
          <p:cNvGrpSpPr>
            <a:grpSpLocks/>
          </p:cNvGrpSpPr>
          <p:nvPr/>
        </p:nvGrpSpPr>
        <p:grpSpPr bwMode="auto">
          <a:xfrm rot="16200000">
            <a:off x="1874814" y="2507200"/>
            <a:ext cx="85283" cy="412567"/>
            <a:chOff x="768" y="3984"/>
            <a:chExt cx="486" cy="192"/>
          </a:xfrm>
        </p:grpSpPr>
        <p:cxnSp>
          <p:nvCxnSpPr>
            <p:cNvPr id="528" name="AutoShape 35"/>
            <p:cNvCxnSpPr>
              <a:cxnSpLocks noChangeShapeType="1"/>
            </p:cNvCxnSpPr>
            <p:nvPr/>
          </p:nvCxnSpPr>
          <p:spPr bwMode="auto">
            <a:xfrm flipV="1">
              <a:off x="768" y="3984"/>
              <a:ext cx="240" cy="192"/>
            </a:xfrm>
            <a:prstGeom prst="curvedConnector3">
              <a:avLst>
                <a:gd name="adj1" fmla="val 50000"/>
              </a:avLst>
            </a:prstGeom>
            <a:noFill/>
            <a:ln w="34925">
              <a:solidFill>
                <a:srgbClr val="FF3300"/>
              </a:solidFill>
              <a:round/>
              <a:headEnd/>
              <a:tailEnd/>
            </a:ln>
          </p:spPr>
        </p:cxnSp>
        <p:cxnSp>
          <p:nvCxnSpPr>
            <p:cNvPr id="529" name="AutoShape 36"/>
            <p:cNvCxnSpPr>
              <a:cxnSpLocks noChangeShapeType="1"/>
            </p:cNvCxnSpPr>
            <p:nvPr/>
          </p:nvCxnSpPr>
          <p:spPr bwMode="auto">
            <a:xfrm rot="10800000">
              <a:off x="966" y="3984"/>
              <a:ext cx="288" cy="192"/>
            </a:xfrm>
            <a:prstGeom prst="curvedConnector3">
              <a:avLst>
                <a:gd name="adj1" fmla="val 47565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</p:cxnSp>
      </p:grpSp>
      <p:cxnSp>
        <p:nvCxnSpPr>
          <p:cNvPr id="532" name="Straight Connector 531"/>
          <p:cNvCxnSpPr/>
          <p:nvPr/>
        </p:nvCxnSpPr>
        <p:spPr>
          <a:xfrm flipH="1">
            <a:off x="2091347" y="2568130"/>
            <a:ext cx="274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 flipH="1">
            <a:off x="2104710" y="2717613"/>
            <a:ext cx="274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/>
          <p:nvPr/>
        </p:nvCxnSpPr>
        <p:spPr>
          <a:xfrm>
            <a:off x="1417837" y="3964421"/>
            <a:ext cx="1463040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none" w="lg" len="med"/>
          </a:ln>
          <a:effectLst/>
        </p:spPr>
      </p:cxnSp>
      <p:grpSp>
        <p:nvGrpSpPr>
          <p:cNvPr id="513" name="Group 34"/>
          <p:cNvGrpSpPr>
            <a:grpSpLocks/>
          </p:cNvGrpSpPr>
          <p:nvPr/>
        </p:nvGrpSpPr>
        <p:grpSpPr bwMode="auto">
          <a:xfrm>
            <a:off x="6351475" y="3542638"/>
            <a:ext cx="85283" cy="412567"/>
            <a:chOff x="768" y="3984"/>
            <a:chExt cx="486" cy="192"/>
          </a:xfrm>
        </p:grpSpPr>
        <p:cxnSp>
          <p:nvCxnSpPr>
            <p:cNvPr id="514" name="AutoShape 35"/>
            <p:cNvCxnSpPr>
              <a:cxnSpLocks noChangeShapeType="1"/>
            </p:cNvCxnSpPr>
            <p:nvPr/>
          </p:nvCxnSpPr>
          <p:spPr bwMode="auto">
            <a:xfrm flipV="1">
              <a:off x="768" y="3984"/>
              <a:ext cx="240" cy="192"/>
            </a:xfrm>
            <a:prstGeom prst="curvedConnector3">
              <a:avLst>
                <a:gd name="adj1" fmla="val 50000"/>
              </a:avLst>
            </a:prstGeom>
            <a:noFill/>
            <a:ln w="34925">
              <a:solidFill>
                <a:srgbClr val="FF3300"/>
              </a:solidFill>
              <a:round/>
              <a:headEnd/>
              <a:tailEnd/>
            </a:ln>
          </p:spPr>
        </p:cxnSp>
        <p:cxnSp>
          <p:nvCxnSpPr>
            <p:cNvPr id="515" name="AutoShape 36"/>
            <p:cNvCxnSpPr>
              <a:cxnSpLocks noChangeShapeType="1"/>
            </p:cNvCxnSpPr>
            <p:nvPr/>
          </p:nvCxnSpPr>
          <p:spPr bwMode="auto">
            <a:xfrm rot="10800000">
              <a:off x="966" y="3984"/>
              <a:ext cx="288" cy="192"/>
            </a:xfrm>
            <a:prstGeom prst="curvedConnector3">
              <a:avLst>
                <a:gd name="adj1" fmla="val 47565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</p:cxnSp>
      </p:grpSp>
      <p:sp>
        <p:nvSpPr>
          <p:cNvPr id="540" name="Rectangle 539"/>
          <p:cNvSpPr/>
          <p:nvPr/>
        </p:nvSpPr>
        <p:spPr>
          <a:xfrm>
            <a:off x="3273752" y="3387181"/>
            <a:ext cx="851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kern="0" dirty="0" smtClean="0">
                <a:solidFill>
                  <a:prstClr val="black"/>
                </a:solidFill>
              </a:rPr>
              <a:t>Coupler</a:t>
            </a:r>
            <a:endParaRPr lang="de-DE" sz="1600" b="1" kern="0" dirty="0">
              <a:solidFill>
                <a:prstClr val="black"/>
              </a:solidFill>
            </a:endParaRPr>
          </a:p>
        </p:txBody>
      </p:sp>
      <p:cxnSp>
        <p:nvCxnSpPr>
          <p:cNvPr id="559" name="Straight Arrow Connector 558"/>
          <p:cNvCxnSpPr/>
          <p:nvPr/>
        </p:nvCxnSpPr>
        <p:spPr>
          <a:xfrm>
            <a:off x="7730972" y="3962553"/>
            <a:ext cx="457200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none" w="lg" len="med"/>
          </a:ln>
          <a:effectLst/>
        </p:spPr>
      </p:cxnSp>
      <p:grpSp>
        <p:nvGrpSpPr>
          <p:cNvPr id="569" name="Group 568"/>
          <p:cNvGrpSpPr/>
          <p:nvPr/>
        </p:nvGrpSpPr>
        <p:grpSpPr>
          <a:xfrm>
            <a:off x="7467519" y="2835359"/>
            <a:ext cx="914481" cy="1144033"/>
            <a:chOff x="6581021" y="1514154"/>
            <a:chExt cx="914481" cy="1144033"/>
          </a:xfrm>
        </p:grpSpPr>
        <p:cxnSp>
          <p:nvCxnSpPr>
            <p:cNvPr id="562" name="Straight Arrow Connector 561"/>
            <p:cNvCxnSpPr/>
            <p:nvPr/>
          </p:nvCxnSpPr>
          <p:spPr>
            <a:xfrm>
              <a:off x="6784202" y="1895632"/>
              <a:ext cx="18288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Arrow Connector 562"/>
            <p:cNvCxnSpPr/>
            <p:nvPr/>
          </p:nvCxnSpPr>
          <p:spPr>
            <a:xfrm flipH="1">
              <a:off x="7050054" y="1901448"/>
              <a:ext cx="18288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TextBox 567"/>
            <p:cNvSpPr txBox="1"/>
            <p:nvPr/>
          </p:nvSpPr>
          <p:spPr>
            <a:xfrm>
              <a:off x="6581021" y="1514154"/>
              <a:ext cx="914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~ 100ps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61" name="Straight Connector 560"/>
            <p:cNvCxnSpPr/>
            <p:nvPr/>
          </p:nvCxnSpPr>
          <p:spPr bwMode="auto">
            <a:xfrm rot="5400000" flipH="1" flipV="1">
              <a:off x="6568246" y="2243393"/>
              <a:ext cx="828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4" name="Straight Connector 563"/>
            <p:cNvCxnSpPr/>
            <p:nvPr/>
          </p:nvCxnSpPr>
          <p:spPr bwMode="auto">
            <a:xfrm rot="5400000" flipH="1" flipV="1">
              <a:off x="6625056" y="2243393"/>
              <a:ext cx="828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75" name="Group 574"/>
          <p:cNvGrpSpPr/>
          <p:nvPr/>
        </p:nvGrpSpPr>
        <p:grpSpPr>
          <a:xfrm>
            <a:off x="6938624" y="5274677"/>
            <a:ext cx="1787727" cy="795754"/>
            <a:chOff x="7239000" y="739396"/>
            <a:chExt cx="1787727" cy="795754"/>
          </a:xfrm>
        </p:grpSpPr>
        <p:cxnSp>
          <p:nvCxnSpPr>
            <p:cNvPr id="556" name="Straight Arrow Connector 555"/>
            <p:cNvCxnSpPr/>
            <p:nvPr/>
          </p:nvCxnSpPr>
          <p:spPr>
            <a:xfrm>
              <a:off x="7239000" y="914400"/>
              <a:ext cx="457200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tailEnd type="none" w="lg" len="med"/>
            </a:ln>
            <a:effectLst/>
          </p:spPr>
        </p:cxnSp>
        <p:cxnSp>
          <p:nvCxnSpPr>
            <p:cNvPr id="557" name="Straight Arrow Connector 556"/>
            <p:cNvCxnSpPr/>
            <p:nvPr/>
          </p:nvCxnSpPr>
          <p:spPr>
            <a:xfrm>
              <a:off x="7239000" y="1143000"/>
              <a:ext cx="4572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tailEnd type="none" w="lg" len="med"/>
            </a:ln>
            <a:effectLst/>
          </p:spPr>
        </p:cxnSp>
        <p:cxnSp>
          <p:nvCxnSpPr>
            <p:cNvPr id="558" name="Straight Arrow Connector 557"/>
            <p:cNvCxnSpPr/>
            <p:nvPr/>
          </p:nvCxnSpPr>
          <p:spPr>
            <a:xfrm>
              <a:off x="7239000" y="1371600"/>
              <a:ext cx="457200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70C0"/>
              </a:solidFill>
              <a:prstDash val="solid"/>
              <a:tailEnd type="none" w="lg" len="med"/>
            </a:ln>
            <a:effectLst/>
          </p:spPr>
        </p:cxnSp>
        <p:grpSp>
          <p:nvGrpSpPr>
            <p:cNvPr id="574" name="Group 573"/>
            <p:cNvGrpSpPr/>
            <p:nvPr/>
          </p:nvGrpSpPr>
          <p:grpSpPr>
            <a:xfrm>
              <a:off x="7668727" y="739396"/>
              <a:ext cx="1358000" cy="795754"/>
              <a:chOff x="7620000" y="1490246"/>
              <a:chExt cx="1358000" cy="795754"/>
            </a:xfrm>
          </p:grpSpPr>
          <p:sp>
            <p:nvSpPr>
              <p:cNvPr id="570" name="TextBox 569"/>
              <p:cNvSpPr txBox="1"/>
              <p:nvPr/>
            </p:nvSpPr>
            <p:spPr>
              <a:xfrm>
                <a:off x="7620000" y="1947446"/>
                <a:ext cx="1358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Electrical Path</a:t>
                </a:r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71" name="TextBox 570"/>
              <p:cNvSpPr txBox="1"/>
              <p:nvPr/>
            </p:nvSpPr>
            <p:spPr>
              <a:xfrm>
                <a:off x="7620000" y="1718846"/>
                <a:ext cx="607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Fiber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2" name="TextBox 571"/>
              <p:cNvSpPr txBox="1"/>
              <p:nvPr/>
            </p:nvSpPr>
            <p:spPr>
              <a:xfrm>
                <a:off x="7620000" y="1490246"/>
                <a:ext cx="10892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Free Space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576" name="Elbow Connector 575"/>
          <p:cNvCxnSpPr>
            <a:stCxn id="45" idx="3"/>
            <a:endCxn id="409" idx="2"/>
          </p:cNvCxnSpPr>
          <p:nvPr/>
        </p:nvCxnSpPr>
        <p:spPr>
          <a:xfrm>
            <a:off x="2753351" y="1684220"/>
            <a:ext cx="295541" cy="1172658"/>
          </a:xfrm>
          <a:prstGeom prst="bentConnector2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 w="lg" len="med"/>
          </a:ln>
          <a:effectLst/>
        </p:spPr>
      </p:cxnSp>
      <p:cxnSp>
        <p:nvCxnSpPr>
          <p:cNvPr id="579" name="Elbow Connector 578"/>
          <p:cNvCxnSpPr>
            <a:stCxn id="45" idx="3"/>
          </p:cNvCxnSpPr>
          <p:nvPr/>
        </p:nvCxnSpPr>
        <p:spPr>
          <a:xfrm>
            <a:off x="2753351" y="1684220"/>
            <a:ext cx="1577379" cy="1979036"/>
          </a:xfrm>
          <a:prstGeom prst="bentConnector2">
            <a:avLst/>
          </a:prstGeom>
          <a:noFill/>
          <a:ln w="31750" cap="flat" cmpd="sng" algn="ctr">
            <a:solidFill>
              <a:srgbClr val="0070C0"/>
            </a:solidFill>
            <a:prstDash val="solid"/>
            <a:tailEnd type="triangle" w="lg" len="med"/>
          </a:ln>
          <a:effectLst/>
        </p:spPr>
      </p:cxnSp>
      <p:sp>
        <p:nvSpPr>
          <p:cNvPr id="583" name="Rectangle 582"/>
          <p:cNvSpPr/>
          <p:nvPr/>
        </p:nvSpPr>
        <p:spPr>
          <a:xfrm>
            <a:off x="4179742" y="2192685"/>
            <a:ext cx="1452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Fast jitter compensation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586" name="Rectangle 585"/>
          <p:cNvSpPr/>
          <p:nvPr/>
        </p:nvSpPr>
        <p:spPr>
          <a:xfrm>
            <a:off x="2889105" y="1887885"/>
            <a:ext cx="1535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Long-term drift </a:t>
            </a:r>
            <a:endParaRPr lang="zh-CN" altLang="en-US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compensation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596" name="Group 595"/>
          <p:cNvGrpSpPr/>
          <p:nvPr/>
        </p:nvGrpSpPr>
        <p:grpSpPr>
          <a:xfrm>
            <a:off x="5032908" y="3010611"/>
            <a:ext cx="930862" cy="388159"/>
            <a:chOff x="4551750" y="1296327"/>
            <a:chExt cx="930862" cy="388159"/>
          </a:xfrm>
        </p:grpSpPr>
        <p:sp>
          <p:nvSpPr>
            <p:cNvPr id="597" name="Lightning Bolt 596"/>
            <p:cNvSpPr/>
            <p:nvPr/>
          </p:nvSpPr>
          <p:spPr>
            <a:xfrm>
              <a:off x="4551750" y="1338448"/>
              <a:ext cx="374269" cy="29824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8" name="Lightning Bolt 597"/>
            <p:cNvSpPr/>
            <p:nvPr/>
          </p:nvSpPr>
          <p:spPr>
            <a:xfrm rot="19897414" flipH="1">
              <a:off x="4869158" y="1296327"/>
              <a:ext cx="367825" cy="293111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9" name="Lightning Bolt 598"/>
            <p:cNvSpPr/>
            <p:nvPr/>
          </p:nvSpPr>
          <p:spPr>
            <a:xfrm rot="821882" flipH="1">
              <a:off x="5114787" y="1391375"/>
              <a:ext cx="367825" cy="293111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03" name="Rounded Rectangle 602"/>
          <p:cNvSpPr/>
          <p:nvPr/>
        </p:nvSpPr>
        <p:spPr>
          <a:xfrm>
            <a:off x="3677293" y="1356195"/>
            <a:ext cx="1284814" cy="543416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Feedback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07" name="Rectangle 606"/>
          <p:cNvSpPr/>
          <p:nvPr/>
        </p:nvSpPr>
        <p:spPr>
          <a:xfrm>
            <a:off x="50003" y="5901154"/>
            <a:ext cx="3849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PM-DC: Polarization-maintaining dispersion-compensated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08" name="Rectangle 607"/>
          <p:cNvSpPr/>
          <p:nvPr/>
        </p:nvSpPr>
        <p:spPr>
          <a:xfrm>
            <a:off x="5181600" y="6224920"/>
            <a:ext cx="30591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78A5C">
                  <a:lumMod val="75000"/>
                </a:srgbClr>
              </a:buClr>
            </a:pPr>
            <a:r>
              <a:rPr lang="da-DK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Kim et al., Nat. Phot., 2, 12 (2008</a:t>
            </a:r>
            <a:r>
              <a:rPr lang="da-DK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a-DK"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917455" y="2270549"/>
            <a:ext cx="0" cy="3077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rot="5400000" flipV="1">
            <a:off x="8153400" y="3582750"/>
            <a:ext cx="0" cy="3077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679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68"/>
    </mc:Choice>
    <mc:Fallback xmlns="">
      <p:transition spd="slow" advTm="103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12378 1.11111E-6 L 0.12378 -0.09005 L 0.16753 -0.09005 L 0.16753 -0.00324 L 0.52621 -0.0032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0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77778E-6 L 0.06268 7.77778E-6 L -0.00624 0.00093 " pathEditMode="relative" ptsTypes="AAA">
                                      <p:cBhvr>
                                        <p:cTn id="16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50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35156 -0.00116 L -0.35156 -0.09329 L -0.38889 -0.09329 L -0.38889 0.00301 L -0.47066 0.00301 " pathEditMode="relative" ptsTypes="AAAAAA">
                                      <p:cBhvr>
                                        <p:cTn id="49" dur="2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1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0"/>
      <p:bldP spid="586" grpId="0"/>
      <p:bldP spid="603" grpId="0" animBg="1"/>
      <p:bldP spid="6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11A-BB9E-4CC8-9792-41FDB90F3125}" type="slidenum">
              <a:rPr lang="en-US" altLang="zh-CN" smtClean="0">
                <a:solidFill>
                  <a:srgbClr val="000000"/>
                </a:solidFill>
              </a:rPr>
              <a:pPr/>
              <a:t>11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4720"/>
            <a:ext cx="8839200" cy="367473"/>
          </a:xfrm>
        </p:spPr>
        <p:txBody>
          <a:bodyPr/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Fiber link network stabilization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14" name="Picture 2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8027529" cy="152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90824"/>
            <a:ext cx="8027529" cy="152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2200" y="4267200"/>
            <a:ext cx="217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0.7-fs RMS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9144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RF-S:</a:t>
            </a:r>
            <a:r>
              <a:rPr lang="en-US" sz="1200" dirty="0" smtClean="0">
                <a:solidFill>
                  <a:srgbClr val="000000"/>
                </a:solidFill>
              </a:rPr>
              <a:t> RF synthesizer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PLL:</a:t>
            </a:r>
            <a:r>
              <a:rPr lang="en-US" sz="1200" dirty="0" smtClean="0">
                <a:solidFill>
                  <a:srgbClr val="000000"/>
                </a:solidFill>
              </a:rPr>
              <a:t> phase-locked loop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BOC:</a:t>
            </a:r>
            <a:r>
              <a:rPr lang="en-US" sz="1200" dirty="0" smtClean="0">
                <a:solidFill>
                  <a:srgbClr val="000000"/>
                </a:solidFill>
              </a:rPr>
              <a:t> balanced optical cross-correlator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FC:</a:t>
            </a:r>
            <a:r>
              <a:rPr lang="en-US" sz="1200" dirty="0" smtClean="0">
                <a:solidFill>
                  <a:srgbClr val="000000"/>
                </a:solidFill>
              </a:rPr>
              <a:t> fiber collimator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PRM:</a:t>
            </a:r>
            <a:r>
              <a:rPr lang="en-US" sz="1200" dirty="0" smtClean="0">
                <a:solidFill>
                  <a:srgbClr val="000000"/>
                </a:solidFill>
              </a:rPr>
              <a:t> partially reflecting mirror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4574295" cy="2164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20" y="2163320"/>
            <a:ext cx="3106680" cy="763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38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43"/>
    </mc:Choice>
    <mc:Fallback xmlns="">
      <p:transition spd="slow" advTm="122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11A-BB9E-4CC8-9792-41FDB90F3125}" type="slidenum">
              <a:rPr lang="en-US" altLang="zh-CN" smtClean="0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4719"/>
            <a:ext cx="8839200" cy="367473"/>
          </a:xfrm>
        </p:spPr>
        <p:txBody>
          <a:bodyPr/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Nonlinear pulse </a:t>
            </a:r>
            <a:r>
              <a:rPr lang="en-US" sz="2400" i="1" dirty="0">
                <a:solidFill>
                  <a:srgbClr val="0070C0"/>
                </a:solidFill>
              </a:rPr>
              <a:t>p</a:t>
            </a:r>
            <a:r>
              <a:rPr lang="en-US" sz="2400" i="1" dirty="0" smtClean="0">
                <a:solidFill>
                  <a:srgbClr val="0070C0"/>
                </a:solidFill>
              </a:rPr>
              <a:t>ropagation in fibers</a:t>
            </a:r>
            <a:endParaRPr lang="en-US" sz="2400" i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3804782"/>
            <a:ext cx="990600" cy="609600"/>
            <a:chOff x="838200" y="2585582"/>
            <a:chExt cx="990600" cy="609600"/>
          </a:xfrm>
        </p:grpSpPr>
        <p:grpSp>
          <p:nvGrpSpPr>
            <p:cNvPr id="16" name="Group 15"/>
            <p:cNvGrpSpPr/>
            <p:nvPr/>
          </p:nvGrpSpPr>
          <p:grpSpPr>
            <a:xfrm>
              <a:off x="838200" y="2585582"/>
              <a:ext cx="677332" cy="609600"/>
              <a:chOff x="990600" y="762000"/>
              <a:chExt cx="677332" cy="609600"/>
            </a:xfrm>
          </p:grpSpPr>
          <p:cxnSp>
            <p:nvCxnSpPr>
              <p:cNvPr id="17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990600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</p:cxnSp>
          <p:cxnSp>
            <p:nvCxnSpPr>
              <p:cNvPr id="18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1329266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1151468" y="2585582"/>
              <a:ext cx="677332" cy="609600"/>
              <a:chOff x="990600" y="762000"/>
              <a:chExt cx="677332" cy="609600"/>
            </a:xfrm>
          </p:grpSpPr>
          <p:cxnSp>
            <p:nvCxnSpPr>
              <p:cNvPr id="20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990600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1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1329266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" name="Group 7"/>
          <p:cNvGrpSpPr/>
          <p:nvPr/>
        </p:nvGrpSpPr>
        <p:grpSpPr>
          <a:xfrm>
            <a:off x="838200" y="3186252"/>
            <a:ext cx="990600" cy="1233348"/>
            <a:chOff x="838200" y="1967052"/>
            <a:chExt cx="990600" cy="1233348"/>
          </a:xfrm>
        </p:grpSpPr>
        <p:grpSp>
          <p:nvGrpSpPr>
            <p:cNvPr id="7" name="Group 6"/>
            <p:cNvGrpSpPr/>
            <p:nvPr/>
          </p:nvGrpSpPr>
          <p:grpSpPr>
            <a:xfrm>
              <a:off x="838200" y="2433182"/>
              <a:ext cx="990600" cy="767218"/>
              <a:chOff x="838200" y="2433182"/>
              <a:chExt cx="990600" cy="76721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838200" y="2433182"/>
                <a:ext cx="677332" cy="762000"/>
                <a:chOff x="990600" y="762000"/>
                <a:chExt cx="677332" cy="609600"/>
              </a:xfrm>
            </p:grpSpPr>
            <p:cxnSp>
              <p:nvCxnSpPr>
                <p:cNvPr id="23" name="AutoShap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990600" y="762000"/>
                  <a:ext cx="338666" cy="609600"/>
                </a:xfrm>
                <a:prstGeom prst="curvedConnector3">
                  <a:avLst>
                    <a:gd name="adj1" fmla="val 61953"/>
                  </a:avLst>
                </a:prstGeom>
                <a:noFill/>
                <a:ln w="19050">
                  <a:solidFill>
                    <a:srgbClr val="FF3300">
                      <a:alpha val="50000"/>
                    </a:srgbClr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24" name="AutoShape 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329266" y="762000"/>
                  <a:ext cx="338666" cy="609600"/>
                </a:xfrm>
                <a:prstGeom prst="curvedConnector3">
                  <a:avLst>
                    <a:gd name="adj1" fmla="val 61953"/>
                  </a:avLst>
                </a:prstGeom>
                <a:noFill/>
                <a:ln w="19050">
                  <a:solidFill>
                    <a:srgbClr val="FF3300">
                      <a:alpha val="50000"/>
                    </a:srgbClr>
                  </a:solidFill>
                  <a:prstDash val="sysDash"/>
                  <a:round/>
                  <a:headEnd/>
                  <a:tailEnd/>
                </a:ln>
              </p:spPr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1151468" y="2438400"/>
                <a:ext cx="677332" cy="762000"/>
                <a:chOff x="990600" y="762000"/>
                <a:chExt cx="677332" cy="609600"/>
              </a:xfrm>
            </p:grpSpPr>
            <p:cxnSp>
              <p:nvCxnSpPr>
                <p:cNvPr id="26" name="AutoShap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990600" y="762000"/>
                  <a:ext cx="338666" cy="609600"/>
                </a:xfrm>
                <a:prstGeom prst="curvedConnector3">
                  <a:avLst>
                    <a:gd name="adj1" fmla="val 61953"/>
                  </a:avLst>
                </a:prstGeom>
                <a:noFill/>
                <a:ln w="19050">
                  <a:solidFill>
                    <a:srgbClr val="00B050">
                      <a:alpha val="50000"/>
                    </a:srgbClr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27" name="AutoShape 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329266" y="762000"/>
                  <a:ext cx="338666" cy="609600"/>
                </a:xfrm>
                <a:prstGeom prst="curvedConnector3">
                  <a:avLst>
                    <a:gd name="adj1" fmla="val 61953"/>
                  </a:avLst>
                </a:prstGeom>
                <a:noFill/>
                <a:ln w="19050">
                  <a:solidFill>
                    <a:srgbClr val="00B050">
                      <a:alpha val="50000"/>
                    </a:srgbClr>
                  </a:solidFill>
                  <a:prstDash val="sysDash"/>
                  <a:round/>
                  <a:headEnd/>
                  <a:tailEnd/>
                </a:ln>
              </p:spPr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838200" y="2509382"/>
                <a:ext cx="677332" cy="685800"/>
                <a:chOff x="990600" y="762000"/>
                <a:chExt cx="677332" cy="609600"/>
              </a:xfrm>
            </p:grpSpPr>
            <p:cxnSp>
              <p:nvCxnSpPr>
                <p:cNvPr id="29" name="AutoShap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990600" y="762000"/>
                  <a:ext cx="338666" cy="609600"/>
                </a:xfrm>
                <a:prstGeom prst="curvedConnector3">
                  <a:avLst>
                    <a:gd name="adj1" fmla="val 61953"/>
                  </a:avLst>
                </a:prstGeom>
                <a:noFill/>
                <a:ln w="19050">
                  <a:solidFill>
                    <a:srgbClr val="FF3300">
                      <a:alpha val="50000"/>
                    </a:srgbClr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30" name="AutoShape 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329266" y="762000"/>
                  <a:ext cx="338666" cy="609600"/>
                </a:xfrm>
                <a:prstGeom prst="curvedConnector3">
                  <a:avLst>
                    <a:gd name="adj1" fmla="val 61953"/>
                  </a:avLst>
                </a:prstGeom>
                <a:noFill/>
                <a:ln w="19050">
                  <a:solidFill>
                    <a:srgbClr val="FF3300">
                      <a:alpha val="50000"/>
                    </a:srgbClr>
                  </a:solidFill>
                  <a:prstDash val="sysDash"/>
                  <a:round/>
                  <a:headEnd/>
                  <a:tailEnd/>
                </a:ln>
              </p:spPr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1149350" y="2509382"/>
                <a:ext cx="677332" cy="685800"/>
                <a:chOff x="990600" y="762000"/>
                <a:chExt cx="677332" cy="609600"/>
              </a:xfrm>
            </p:grpSpPr>
            <p:cxnSp>
              <p:nvCxnSpPr>
                <p:cNvPr id="32" name="AutoShap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990600" y="762000"/>
                  <a:ext cx="338666" cy="609600"/>
                </a:xfrm>
                <a:prstGeom prst="curvedConnector3">
                  <a:avLst>
                    <a:gd name="adj1" fmla="val 61953"/>
                  </a:avLst>
                </a:prstGeom>
                <a:noFill/>
                <a:ln w="19050">
                  <a:solidFill>
                    <a:srgbClr val="00B050">
                      <a:alpha val="50000"/>
                    </a:srgbClr>
                  </a:solidFill>
                  <a:prstDash val="sysDash"/>
                  <a:round/>
                  <a:headEnd/>
                  <a:tailEnd/>
                </a:ln>
              </p:spPr>
            </p:cxnSp>
            <p:cxnSp>
              <p:nvCxnSpPr>
                <p:cNvPr id="33" name="AutoShape 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329266" y="762000"/>
                  <a:ext cx="338666" cy="609600"/>
                </a:xfrm>
                <a:prstGeom prst="curvedConnector3">
                  <a:avLst>
                    <a:gd name="adj1" fmla="val 61953"/>
                  </a:avLst>
                </a:prstGeom>
                <a:noFill/>
                <a:ln w="19050">
                  <a:solidFill>
                    <a:srgbClr val="00B050">
                      <a:alpha val="50000"/>
                    </a:srgbClr>
                  </a:solidFill>
                  <a:prstDash val="sysDash"/>
                  <a:round/>
                  <a:headEnd/>
                  <a:tailEnd/>
                </a:ln>
              </p:spPr>
            </p:cxnSp>
          </p:grpSp>
        </p:grpSp>
        <p:sp>
          <p:nvSpPr>
            <p:cNvPr id="34" name="TextBox 33"/>
            <p:cNvSpPr txBox="1"/>
            <p:nvPr/>
          </p:nvSpPr>
          <p:spPr>
            <a:xfrm>
              <a:off x="902254" y="1967052"/>
              <a:ext cx="914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Amplitude </a:t>
              </a:r>
            </a:p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Modulation</a:t>
              </a:r>
            </a:p>
          </p:txBody>
        </p:sp>
      </p:grpSp>
      <p:grpSp>
        <p:nvGrpSpPr>
          <p:cNvPr id="52225" name="Group 52224"/>
          <p:cNvGrpSpPr/>
          <p:nvPr/>
        </p:nvGrpSpPr>
        <p:grpSpPr>
          <a:xfrm>
            <a:off x="5473335" y="3751165"/>
            <a:ext cx="990600" cy="609600"/>
            <a:chOff x="5473335" y="2531965"/>
            <a:chExt cx="990600" cy="609600"/>
          </a:xfrm>
        </p:grpSpPr>
        <p:grpSp>
          <p:nvGrpSpPr>
            <p:cNvPr id="36" name="Group 35"/>
            <p:cNvGrpSpPr/>
            <p:nvPr/>
          </p:nvGrpSpPr>
          <p:grpSpPr>
            <a:xfrm>
              <a:off x="5473335" y="2531965"/>
              <a:ext cx="677332" cy="609600"/>
              <a:chOff x="990600" y="762000"/>
              <a:chExt cx="677332" cy="609600"/>
            </a:xfrm>
          </p:grpSpPr>
          <p:cxnSp>
            <p:nvCxnSpPr>
              <p:cNvPr id="37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990600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</p:cxnSp>
          <p:cxnSp>
            <p:nvCxnSpPr>
              <p:cNvPr id="38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1329266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</p:cxnSp>
        </p:grpSp>
        <p:grpSp>
          <p:nvGrpSpPr>
            <p:cNvPr id="39" name="Group 38"/>
            <p:cNvGrpSpPr/>
            <p:nvPr/>
          </p:nvGrpSpPr>
          <p:grpSpPr>
            <a:xfrm>
              <a:off x="5786603" y="2531965"/>
              <a:ext cx="677332" cy="609600"/>
              <a:chOff x="990600" y="762000"/>
              <a:chExt cx="677332" cy="609600"/>
            </a:xfrm>
          </p:grpSpPr>
          <p:cxnSp>
            <p:nvCxnSpPr>
              <p:cNvPr id="40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990600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41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1329266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52227" name="Group 52226"/>
          <p:cNvGrpSpPr/>
          <p:nvPr/>
        </p:nvGrpSpPr>
        <p:grpSpPr>
          <a:xfrm>
            <a:off x="5275354" y="3137100"/>
            <a:ext cx="912468" cy="1223665"/>
            <a:chOff x="5275354" y="1917900"/>
            <a:chExt cx="912468" cy="1223665"/>
          </a:xfrm>
        </p:grpSpPr>
        <p:sp>
          <p:nvSpPr>
            <p:cNvPr id="35" name="TextBox 34"/>
            <p:cNvSpPr txBox="1"/>
            <p:nvPr/>
          </p:nvSpPr>
          <p:spPr>
            <a:xfrm>
              <a:off x="5658510" y="1917900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COG</a:t>
              </a:r>
            </a:p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Shifts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51554" y="2517021"/>
              <a:ext cx="799113" cy="624544"/>
              <a:chOff x="990600" y="762000"/>
              <a:chExt cx="677332" cy="609600"/>
            </a:xfrm>
          </p:grpSpPr>
          <p:cxnSp>
            <p:nvCxnSpPr>
              <p:cNvPr id="43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990600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FF330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44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1329266" y="762000"/>
                <a:ext cx="338666" cy="609600"/>
              </a:xfrm>
              <a:prstGeom prst="curvedConnector3">
                <a:avLst>
                  <a:gd name="adj1" fmla="val 64337"/>
                </a:avLst>
              </a:prstGeom>
              <a:noFill/>
              <a:ln w="19050">
                <a:solidFill>
                  <a:srgbClr val="FF330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5275354" y="2517021"/>
              <a:ext cx="875313" cy="624544"/>
              <a:chOff x="990600" y="762000"/>
              <a:chExt cx="677332" cy="609600"/>
            </a:xfrm>
          </p:grpSpPr>
          <p:cxnSp>
            <p:nvCxnSpPr>
              <p:cNvPr id="46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990600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FF330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47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1329266" y="762000"/>
                <a:ext cx="338666" cy="609600"/>
              </a:xfrm>
              <a:prstGeom prst="curvedConnector3">
                <a:avLst>
                  <a:gd name="adj1" fmla="val 68482"/>
                </a:avLst>
              </a:prstGeom>
              <a:noFill/>
              <a:ln w="19050">
                <a:solidFill>
                  <a:srgbClr val="FF330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</p:grpSp>
      </p:grpSp>
      <p:grpSp>
        <p:nvGrpSpPr>
          <p:cNvPr id="52224" name="Group 52223"/>
          <p:cNvGrpSpPr/>
          <p:nvPr/>
        </p:nvGrpSpPr>
        <p:grpSpPr>
          <a:xfrm>
            <a:off x="2212424" y="2994383"/>
            <a:ext cx="1755275" cy="1958617"/>
            <a:chOff x="2212424" y="1775183"/>
            <a:chExt cx="1755275" cy="1958617"/>
          </a:xfrm>
        </p:grpSpPr>
        <p:sp>
          <p:nvSpPr>
            <p:cNvPr id="49" name="TextBox 48"/>
            <p:cNvSpPr txBox="1"/>
            <p:nvPr/>
          </p:nvSpPr>
          <p:spPr>
            <a:xfrm>
              <a:off x="2517311" y="1775183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BOC Output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212424" y="2890382"/>
              <a:ext cx="164592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>
            <a:xfrm flipV="1">
              <a:off x="2983946" y="1975982"/>
              <a:ext cx="0" cy="175781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64" name="AutoShape 35"/>
            <p:cNvCxnSpPr>
              <a:cxnSpLocks noChangeShapeType="1"/>
            </p:cNvCxnSpPr>
            <p:nvPr/>
          </p:nvCxnSpPr>
          <p:spPr bwMode="auto">
            <a:xfrm flipV="1">
              <a:off x="2526746" y="2283956"/>
              <a:ext cx="338666" cy="609600"/>
            </a:xfrm>
            <a:prstGeom prst="curvedConnector3">
              <a:avLst>
                <a:gd name="adj1" fmla="val 61953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61" name="AutoShape 35"/>
            <p:cNvCxnSpPr>
              <a:cxnSpLocks noChangeShapeType="1"/>
            </p:cNvCxnSpPr>
            <p:nvPr/>
          </p:nvCxnSpPr>
          <p:spPr bwMode="auto">
            <a:xfrm flipH="1">
              <a:off x="3128937" y="2898021"/>
              <a:ext cx="338666" cy="609600"/>
            </a:xfrm>
            <a:prstGeom prst="curvedConnector3">
              <a:avLst>
                <a:gd name="adj1" fmla="val 61953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54" name="AutoShape 35"/>
            <p:cNvCxnSpPr>
              <a:cxnSpLocks noChangeShapeType="1"/>
            </p:cNvCxnSpPr>
            <p:nvPr/>
          </p:nvCxnSpPr>
          <p:spPr bwMode="auto">
            <a:xfrm flipH="1" flipV="1">
              <a:off x="2862237" y="2280782"/>
              <a:ext cx="266700" cy="1223665"/>
            </a:xfrm>
            <a:prstGeom prst="curvedConnector3">
              <a:avLst>
                <a:gd name="adj1" fmla="val 53620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657358" y="2906057"/>
                  <a:ext cx="31034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400" kern="0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358" y="2906057"/>
                  <a:ext cx="310341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229" name="Group 52228"/>
          <p:cNvGrpSpPr/>
          <p:nvPr/>
        </p:nvGrpSpPr>
        <p:grpSpPr>
          <a:xfrm>
            <a:off x="6789832" y="2989165"/>
            <a:ext cx="1755275" cy="1963835"/>
            <a:chOff x="6789832" y="1769965"/>
            <a:chExt cx="1755275" cy="1963835"/>
          </a:xfrm>
        </p:grpSpPr>
        <p:sp>
          <p:nvSpPr>
            <p:cNvPr id="68" name="TextBox 67"/>
            <p:cNvSpPr txBox="1"/>
            <p:nvPr/>
          </p:nvSpPr>
          <p:spPr>
            <a:xfrm>
              <a:off x="7094719" y="1769965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BOC Output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6789832" y="2890382"/>
              <a:ext cx="164592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 flipV="1">
              <a:off x="7561354" y="1975982"/>
              <a:ext cx="0" cy="175781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lg" len="med"/>
            </a:ln>
            <a:effectLst/>
          </p:spPr>
        </p:cxnSp>
        <p:grpSp>
          <p:nvGrpSpPr>
            <p:cNvPr id="71" name="Group 70"/>
            <p:cNvGrpSpPr/>
            <p:nvPr/>
          </p:nvGrpSpPr>
          <p:grpSpPr>
            <a:xfrm>
              <a:off x="7104154" y="2280782"/>
              <a:ext cx="940857" cy="1226839"/>
              <a:chOff x="2743200" y="4320817"/>
              <a:chExt cx="940857" cy="1226839"/>
            </a:xfrm>
          </p:grpSpPr>
          <p:cxnSp>
            <p:nvCxnSpPr>
              <p:cNvPr id="72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2743200" y="4323991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73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3345391" y="4938056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74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3078691" y="4320817"/>
                <a:ext cx="266700" cy="1223665"/>
              </a:xfrm>
              <a:prstGeom prst="curvedConnector3">
                <a:avLst>
                  <a:gd name="adj1" fmla="val 53620"/>
                </a:avLst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8234766" y="2906057"/>
                  <a:ext cx="31034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sz="14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𝜏</m:t>
                      </m:r>
                    </m:oMath>
                  </a14:m>
                  <a:r>
                    <a:rPr lang="en-US" sz="1400" kern="0" dirty="0" smtClean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4766" y="2906057"/>
                  <a:ext cx="310341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/>
          <p:cNvGrpSpPr/>
          <p:nvPr/>
        </p:nvGrpSpPr>
        <p:grpSpPr>
          <a:xfrm>
            <a:off x="2526746" y="3347582"/>
            <a:ext cx="1225257" cy="1534170"/>
            <a:chOff x="2526746" y="2128382"/>
            <a:chExt cx="1225257" cy="1534170"/>
          </a:xfrm>
        </p:grpSpPr>
        <p:grpSp>
          <p:nvGrpSpPr>
            <p:cNvPr id="88" name="Group 87"/>
            <p:cNvGrpSpPr/>
            <p:nvPr/>
          </p:nvGrpSpPr>
          <p:grpSpPr>
            <a:xfrm>
              <a:off x="2526746" y="2136021"/>
              <a:ext cx="338666" cy="762000"/>
              <a:chOff x="2743200" y="2133600"/>
              <a:chExt cx="338666" cy="762000"/>
            </a:xfrm>
          </p:grpSpPr>
          <p:cxnSp>
            <p:nvCxnSpPr>
              <p:cNvPr id="96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2743200" y="2133600"/>
                <a:ext cx="338666" cy="7620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70C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97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2743200" y="2203450"/>
                <a:ext cx="338666" cy="6858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70C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</p:grpSp>
        <p:grpSp>
          <p:nvGrpSpPr>
            <p:cNvPr id="89" name="Group 88"/>
            <p:cNvGrpSpPr/>
            <p:nvPr/>
          </p:nvGrpSpPr>
          <p:grpSpPr>
            <a:xfrm>
              <a:off x="3128937" y="2898021"/>
              <a:ext cx="338666" cy="762000"/>
              <a:chOff x="3318843" y="2895600"/>
              <a:chExt cx="338666" cy="762000"/>
            </a:xfrm>
          </p:grpSpPr>
          <p:cxnSp>
            <p:nvCxnSpPr>
              <p:cNvPr id="94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3318843" y="2895600"/>
                <a:ext cx="338666" cy="7620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70C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95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3318843" y="2895600"/>
                <a:ext cx="338666" cy="6858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70C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</p:grpSp>
        <p:cxnSp>
          <p:nvCxnSpPr>
            <p:cNvPr id="90" name="AutoShape 35"/>
            <p:cNvCxnSpPr>
              <a:cxnSpLocks noChangeShapeType="1"/>
            </p:cNvCxnSpPr>
            <p:nvPr/>
          </p:nvCxnSpPr>
          <p:spPr bwMode="auto">
            <a:xfrm flipH="1" flipV="1">
              <a:off x="2865412" y="2204904"/>
              <a:ext cx="266700" cy="1380182"/>
            </a:xfrm>
            <a:prstGeom prst="curvedConnector3">
              <a:avLst>
                <a:gd name="adj1" fmla="val 56001"/>
              </a:avLst>
            </a:prstGeom>
            <a:noFill/>
            <a:ln w="19050">
              <a:solidFill>
                <a:srgbClr val="0070C0">
                  <a:alpha val="50000"/>
                </a:srgbClr>
              </a:solidFill>
              <a:prstDash val="dash"/>
              <a:round/>
              <a:headEnd/>
              <a:tailEnd/>
            </a:ln>
          </p:spPr>
        </p:cxnSp>
        <p:cxnSp>
          <p:nvCxnSpPr>
            <p:cNvPr id="91" name="AutoShape 35"/>
            <p:cNvCxnSpPr>
              <a:cxnSpLocks noChangeShapeType="1"/>
            </p:cNvCxnSpPr>
            <p:nvPr/>
          </p:nvCxnSpPr>
          <p:spPr bwMode="auto">
            <a:xfrm flipH="1" flipV="1">
              <a:off x="2884462" y="2128382"/>
              <a:ext cx="266700" cy="1534170"/>
            </a:xfrm>
            <a:prstGeom prst="curvedConnector3">
              <a:avLst>
                <a:gd name="adj1" fmla="val 61953"/>
              </a:avLst>
            </a:prstGeom>
            <a:noFill/>
            <a:ln w="19050">
              <a:solidFill>
                <a:srgbClr val="0070C0">
                  <a:alpha val="50000"/>
                </a:srgbClr>
              </a:solidFill>
              <a:prstDash val="dash"/>
              <a:round/>
              <a:headEnd/>
              <a:tailEnd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022573" y="2545993"/>
                  <a:ext cx="7294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1400" kern="0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573" y="2545993"/>
                  <a:ext cx="729430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/>
            <p:nvPr/>
          </p:nvCxnSpPr>
          <p:spPr>
            <a:xfrm flipV="1">
              <a:off x="3014637" y="2744597"/>
              <a:ext cx="114300" cy="12753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6986367" y="3499982"/>
            <a:ext cx="1343044" cy="1226839"/>
            <a:chOff x="6986367" y="2280782"/>
            <a:chExt cx="1343044" cy="1226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599981" y="2545993"/>
                  <a:ext cx="7294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≠0</m:t>
                        </m:r>
                      </m:oMath>
                    </m:oMathPara>
                  </a14:m>
                  <a:endParaRPr lang="en-US" sz="1400" kern="0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9981" y="2545993"/>
                  <a:ext cx="729430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Arrow Connector 103"/>
            <p:cNvCxnSpPr/>
            <p:nvPr/>
          </p:nvCxnSpPr>
          <p:spPr>
            <a:xfrm flipV="1">
              <a:off x="7524978" y="2744597"/>
              <a:ext cx="181367" cy="12753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triangle" w="med" len="med"/>
            </a:ln>
            <a:effectLst/>
          </p:spPr>
        </p:cxnSp>
        <p:grpSp>
          <p:nvGrpSpPr>
            <p:cNvPr id="105" name="Group 104"/>
            <p:cNvGrpSpPr/>
            <p:nvPr/>
          </p:nvGrpSpPr>
          <p:grpSpPr>
            <a:xfrm>
              <a:off x="6986367" y="2280782"/>
              <a:ext cx="1080869" cy="1226839"/>
              <a:chOff x="2743200" y="4320817"/>
              <a:chExt cx="940857" cy="1226839"/>
            </a:xfrm>
          </p:grpSpPr>
          <p:cxnSp>
            <p:nvCxnSpPr>
              <p:cNvPr id="106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2743200" y="4323991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70C0">
                    <a:alpha val="50000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7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3345391" y="4938056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0070C0">
                    <a:alpha val="50000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8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3078691" y="4320817"/>
                <a:ext cx="266700" cy="1223665"/>
              </a:xfrm>
              <a:prstGeom prst="curvedConnector3">
                <a:avLst>
                  <a:gd name="adj1" fmla="val 53620"/>
                </a:avLst>
              </a:prstGeom>
              <a:noFill/>
              <a:ln w="19050">
                <a:solidFill>
                  <a:srgbClr val="0070C0">
                    <a:alpha val="50000"/>
                  </a:srgbClr>
                </a:solidFill>
                <a:prstDash val="dash"/>
                <a:round/>
                <a:headEnd/>
                <a:tailEnd/>
              </a:ln>
            </p:spPr>
          </p:cxnSp>
        </p:grpSp>
      </p:grpSp>
      <p:grpSp>
        <p:nvGrpSpPr>
          <p:cNvPr id="78" name="Group 77"/>
          <p:cNvGrpSpPr/>
          <p:nvPr/>
        </p:nvGrpSpPr>
        <p:grpSpPr>
          <a:xfrm>
            <a:off x="1828800" y="1154860"/>
            <a:ext cx="3291840" cy="503133"/>
            <a:chOff x="876818" y="690457"/>
            <a:chExt cx="3291840" cy="503133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876818" y="1193590"/>
              <a:ext cx="3291840" cy="0"/>
            </a:xfrm>
            <a:prstGeom prst="line">
              <a:avLst/>
            </a:prstGeom>
            <a:noFill/>
            <a:ln w="444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80" name="Group 79"/>
            <p:cNvGrpSpPr/>
            <p:nvPr/>
          </p:nvGrpSpPr>
          <p:grpSpPr>
            <a:xfrm>
              <a:off x="2057400" y="690457"/>
              <a:ext cx="723900" cy="496090"/>
              <a:chOff x="2286000" y="817695"/>
              <a:chExt cx="723900" cy="496090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2286000" y="820484"/>
                <a:ext cx="228600" cy="490843"/>
              </a:xfrm>
              <a:prstGeom prst="ellipse">
                <a:avLst/>
              </a:prstGeom>
              <a:noFill/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395384" y="822942"/>
                <a:ext cx="228600" cy="490843"/>
              </a:xfrm>
              <a:prstGeom prst="ellipse">
                <a:avLst/>
              </a:prstGeom>
              <a:noFill/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2522738" y="818286"/>
                <a:ext cx="228600" cy="490843"/>
              </a:xfrm>
              <a:prstGeom prst="ellipse">
                <a:avLst/>
              </a:prstGeom>
              <a:noFill/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628900" y="822942"/>
                <a:ext cx="228600" cy="490843"/>
              </a:xfrm>
              <a:prstGeom prst="ellipse">
                <a:avLst/>
              </a:prstGeom>
              <a:noFill/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2781300" y="817695"/>
                <a:ext cx="228600" cy="490843"/>
              </a:xfrm>
              <a:prstGeom prst="ellipse">
                <a:avLst/>
              </a:prstGeom>
              <a:noFill/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990600" y="1048393"/>
            <a:ext cx="677332" cy="609600"/>
            <a:chOff x="990600" y="762000"/>
            <a:chExt cx="677332" cy="609600"/>
          </a:xfrm>
        </p:grpSpPr>
        <p:cxnSp>
          <p:nvCxnSpPr>
            <p:cNvPr id="98" name="AutoShape 35"/>
            <p:cNvCxnSpPr>
              <a:cxnSpLocks noChangeShapeType="1"/>
            </p:cNvCxnSpPr>
            <p:nvPr/>
          </p:nvCxnSpPr>
          <p:spPr bwMode="auto">
            <a:xfrm flipV="1">
              <a:off x="990600" y="762000"/>
              <a:ext cx="338666" cy="609600"/>
            </a:xfrm>
            <a:prstGeom prst="curvedConnector3">
              <a:avLst>
                <a:gd name="adj1" fmla="val 61953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</p:cxnSp>
        <p:cxnSp>
          <p:nvCxnSpPr>
            <p:cNvPr id="99" name="AutoShape 35"/>
            <p:cNvCxnSpPr>
              <a:cxnSpLocks noChangeShapeType="1"/>
            </p:cNvCxnSpPr>
            <p:nvPr/>
          </p:nvCxnSpPr>
          <p:spPr bwMode="auto">
            <a:xfrm flipH="1" flipV="1">
              <a:off x="1329266" y="762000"/>
              <a:ext cx="338666" cy="609600"/>
            </a:xfrm>
            <a:prstGeom prst="curvedConnector3">
              <a:avLst>
                <a:gd name="adj1" fmla="val 61953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</p:cxnSp>
      </p:grpSp>
      <p:sp>
        <p:nvSpPr>
          <p:cNvPr id="117" name="TextBox 116"/>
          <p:cNvSpPr txBox="1"/>
          <p:nvPr/>
        </p:nvSpPr>
        <p:spPr>
          <a:xfrm>
            <a:off x="886676" y="1686375"/>
            <a:ext cx="885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b="1" u="sng" kern="0" dirty="0" smtClean="0">
                <a:solidFill>
                  <a:prstClr val="black"/>
                </a:solidFill>
              </a:rPr>
              <a:t>Fiber input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28800" y="827324"/>
            <a:ext cx="3910766" cy="1763476"/>
            <a:chOff x="1828800" y="827324"/>
            <a:chExt cx="3910766" cy="1763476"/>
          </a:xfrm>
        </p:grpSpPr>
        <p:sp>
          <p:nvSpPr>
            <p:cNvPr id="116" name="TextBox 115"/>
            <p:cNvSpPr txBox="1"/>
            <p:nvPr/>
          </p:nvSpPr>
          <p:spPr>
            <a:xfrm>
              <a:off x="1828800" y="1759803"/>
              <a:ext cx="3910766" cy="830997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  <a:defRPr/>
              </a:pPr>
              <a:r>
                <a:rPr lang="en-US" sz="1200" kern="0" dirty="0" smtClean="0">
                  <a:solidFill>
                    <a:srgbClr val="000000"/>
                  </a:solidFill>
                </a:rPr>
                <a:t>Second-order dispersion</a:t>
              </a:r>
            </a:p>
            <a:p>
              <a:pPr marL="171450" indent="-171450">
                <a:buFont typeface="Wingdings" panose="05000000000000000000" pitchFamily="2" charset="2"/>
                <a:buChar char="Ø"/>
                <a:defRPr/>
              </a:pPr>
              <a:r>
                <a:rPr lang="en-US" sz="1200" kern="0" dirty="0" smtClean="0">
                  <a:solidFill>
                    <a:srgbClr val="000000"/>
                  </a:solidFill>
                </a:rPr>
                <a:t>Third-order dispersion</a:t>
              </a:r>
            </a:p>
            <a:p>
              <a:pPr marL="171450" indent="-171450">
                <a:buFont typeface="Wingdings" panose="05000000000000000000" pitchFamily="2" charset="2"/>
                <a:buChar char="Ø"/>
                <a:defRPr/>
              </a:pPr>
              <a:r>
                <a:rPr lang="en-US" sz="1200" kern="0" dirty="0" smtClean="0">
                  <a:solidFill>
                    <a:srgbClr val="000000"/>
                  </a:solidFill>
                </a:rPr>
                <a:t>Self-phase modulation</a:t>
              </a:r>
            </a:p>
            <a:p>
              <a:pPr marL="171450" indent="-171450">
                <a:buFont typeface="Wingdings" panose="05000000000000000000" pitchFamily="2" charset="2"/>
                <a:buChar char="Ø"/>
                <a:defRPr/>
              </a:pPr>
              <a:endParaRPr lang="en-US" sz="1200" kern="0" dirty="0">
                <a:solidFill>
                  <a:srgbClr val="000000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Raman effect</a:t>
              </a:r>
            </a:p>
            <a:p>
              <a:pPr marL="171450" indent="-171450">
                <a:buFont typeface="Wingdings" panose="05000000000000000000" pitchFamily="2" charset="2"/>
                <a:buChar char="Ø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Self steepening</a:t>
              </a:r>
            </a:p>
            <a:p>
              <a:pPr marL="171450" indent="-171450">
                <a:buFont typeface="Wingdings" panose="05000000000000000000" pitchFamily="2" charset="2"/>
                <a:buChar char="Ø"/>
                <a:defRPr/>
              </a:pPr>
              <a:endParaRPr lang="en-US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341043" y="827324"/>
              <a:ext cx="2154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</a:rPr>
                <a:t>Fiber: a nonlinear medium</a:t>
              </a: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1329265" y="921603"/>
            <a:ext cx="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114756" y="72080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prstClr val="black"/>
                </a:solidFill>
              </a:rPr>
              <a:t>COG</a:t>
            </a:r>
            <a:r>
              <a:rPr lang="en-US" sz="1200" kern="0" baseline="-25000" dirty="0" smtClean="0">
                <a:solidFill>
                  <a:prstClr val="black"/>
                </a:solidFill>
              </a:rPr>
              <a:t>t</a:t>
            </a:r>
            <a:endParaRPr lang="en-US" sz="1200" kern="0" dirty="0" smtClean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57800" y="921603"/>
            <a:ext cx="982961" cy="1066800"/>
            <a:chOff x="5257800" y="921603"/>
            <a:chExt cx="982961" cy="1066800"/>
          </a:xfrm>
        </p:grpSpPr>
        <p:sp>
          <p:nvSpPr>
            <p:cNvPr id="118" name="TextBox 117"/>
            <p:cNvSpPr txBox="1"/>
            <p:nvPr/>
          </p:nvSpPr>
          <p:spPr>
            <a:xfrm>
              <a:off x="5257800" y="1711404"/>
              <a:ext cx="982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200" b="1" u="sng" kern="0" dirty="0" smtClean="0">
                  <a:solidFill>
                    <a:prstClr val="black"/>
                  </a:solidFill>
                </a:rPr>
                <a:t>Fiber output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400900" y="921603"/>
              <a:ext cx="677332" cy="751964"/>
              <a:chOff x="5400900" y="921603"/>
              <a:chExt cx="677332" cy="751964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5400900" y="1063967"/>
                <a:ext cx="677332" cy="609600"/>
                <a:chOff x="990600" y="762000"/>
                <a:chExt cx="677332" cy="609600"/>
              </a:xfrm>
            </p:grpSpPr>
            <p:cxnSp>
              <p:nvCxnSpPr>
                <p:cNvPr id="101" name="AutoShap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990600" y="762000"/>
                  <a:ext cx="338666" cy="609600"/>
                </a:xfrm>
                <a:prstGeom prst="curvedConnector3">
                  <a:avLst>
                    <a:gd name="adj1" fmla="val 61953"/>
                  </a:avLst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9" name="AutoShape 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329266" y="762000"/>
                  <a:ext cx="338666" cy="609600"/>
                </a:xfrm>
                <a:prstGeom prst="curvedConnector3">
                  <a:avLst>
                    <a:gd name="adj1" fmla="val 61953"/>
                  </a:avLst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22" name="Straight Connector 121"/>
              <p:cNvCxnSpPr/>
              <p:nvPr/>
            </p:nvCxnSpPr>
            <p:spPr>
              <a:xfrm>
                <a:off x="5739566" y="921603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5181600" y="639454"/>
            <a:ext cx="896632" cy="1034113"/>
            <a:chOff x="5181600" y="639454"/>
            <a:chExt cx="896632" cy="1034113"/>
          </a:xfrm>
        </p:grpSpPr>
        <p:grpSp>
          <p:nvGrpSpPr>
            <p:cNvPr id="110" name="Group 109"/>
            <p:cNvGrpSpPr/>
            <p:nvPr/>
          </p:nvGrpSpPr>
          <p:grpSpPr>
            <a:xfrm>
              <a:off x="5279119" y="1049023"/>
              <a:ext cx="799113" cy="624544"/>
              <a:chOff x="990600" y="762000"/>
              <a:chExt cx="677332" cy="609600"/>
            </a:xfrm>
          </p:grpSpPr>
          <p:cxnSp>
            <p:nvCxnSpPr>
              <p:cNvPr id="111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990600" y="762000"/>
                <a:ext cx="338666" cy="609600"/>
              </a:xfrm>
              <a:prstGeom prst="curvedConnector3">
                <a:avLst>
                  <a:gd name="adj1" fmla="val 61953"/>
                </a:avLst>
              </a:prstGeom>
              <a:noFill/>
              <a:ln w="19050">
                <a:solidFill>
                  <a:srgbClr val="FF330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112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1329266" y="762000"/>
                <a:ext cx="338666" cy="609600"/>
              </a:xfrm>
              <a:prstGeom prst="curvedConnector3">
                <a:avLst>
                  <a:gd name="adj1" fmla="val 64337"/>
                </a:avLst>
              </a:prstGeom>
              <a:noFill/>
              <a:ln w="19050">
                <a:solidFill>
                  <a:srgbClr val="FF330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</p:grpSp>
        <p:grpSp>
          <p:nvGrpSpPr>
            <p:cNvPr id="113" name="Group 112"/>
            <p:cNvGrpSpPr/>
            <p:nvPr/>
          </p:nvGrpSpPr>
          <p:grpSpPr>
            <a:xfrm>
              <a:off x="5181600" y="1049023"/>
              <a:ext cx="896630" cy="624544"/>
              <a:chOff x="974104" y="762000"/>
              <a:chExt cx="693828" cy="609600"/>
            </a:xfrm>
          </p:grpSpPr>
          <p:cxnSp>
            <p:nvCxnSpPr>
              <p:cNvPr id="114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974104" y="762000"/>
                <a:ext cx="338666" cy="609600"/>
              </a:xfrm>
              <a:prstGeom prst="curvedConnector3">
                <a:avLst>
                  <a:gd name="adj1" fmla="val 52703"/>
                </a:avLst>
              </a:prstGeom>
              <a:noFill/>
              <a:ln w="19050">
                <a:solidFill>
                  <a:srgbClr val="FF330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115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1329266" y="762000"/>
                <a:ext cx="338666" cy="609600"/>
              </a:xfrm>
              <a:prstGeom prst="curvedConnector3">
                <a:avLst>
                  <a:gd name="adj1" fmla="val 68482"/>
                </a:avLst>
              </a:prstGeom>
              <a:noFill/>
              <a:ln w="19050">
                <a:solidFill>
                  <a:srgbClr val="FF3300">
                    <a:alpha val="50000"/>
                  </a:srgbClr>
                </a:solidFill>
                <a:prstDash val="sysDash"/>
                <a:round/>
                <a:headEnd/>
                <a:tailEnd/>
              </a:ln>
            </p:spPr>
          </p:cxnSp>
        </p:grpSp>
        <p:sp>
          <p:nvSpPr>
            <p:cNvPr id="123" name="TextBox 122"/>
            <p:cNvSpPr txBox="1"/>
            <p:nvPr/>
          </p:nvSpPr>
          <p:spPr>
            <a:xfrm>
              <a:off x="5257800" y="639454"/>
              <a:ext cx="5982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∆</a:t>
              </a:r>
              <a:r>
                <a:rPr lang="en-US" sz="1200" b="1" kern="0" dirty="0" smtClean="0">
                  <a:solidFill>
                    <a:srgbClr val="FF0000"/>
                  </a:solidFill>
                </a:rPr>
                <a:t>COG</a:t>
              </a:r>
              <a:r>
                <a:rPr lang="en-US" sz="1200" b="1" kern="0" baseline="-25000" dirty="0" smtClean="0">
                  <a:solidFill>
                    <a:srgbClr val="FF0000"/>
                  </a:solidFill>
                </a:rPr>
                <a:t>t</a:t>
              </a:r>
              <a:endParaRPr lang="en-US" sz="1200" b="1" kern="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5400428" y="911690"/>
              <a:ext cx="320219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445981" y="1079848"/>
                <a:ext cx="1542666" cy="539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smtClean="0">
                          <a:solidFill>
                            <a:srgbClr val="000000"/>
                          </a:solidFill>
                          <a:latin typeface="Cambria Math"/>
                        </a:rPr>
                        <m:t>Δ</m:t>
                      </m:r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𝐶𝑂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1400" smtClean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sz="1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𝑛𝑜𝑛𝑙𝑖𝑛𝑒𝑎𝑟𝑖𝑡𝑖𝑒𝑠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981" y="1079848"/>
                <a:ext cx="1542666" cy="53982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/>
          <p:cNvGrpSpPr/>
          <p:nvPr/>
        </p:nvGrpSpPr>
        <p:grpSpPr>
          <a:xfrm>
            <a:off x="6934200" y="3497561"/>
            <a:ext cx="1080869" cy="1226839"/>
            <a:chOff x="2743200" y="4320817"/>
            <a:chExt cx="940857" cy="1226839"/>
          </a:xfrm>
        </p:grpSpPr>
        <p:cxnSp>
          <p:nvCxnSpPr>
            <p:cNvPr id="135" name="AutoShape 35"/>
            <p:cNvCxnSpPr>
              <a:cxnSpLocks noChangeShapeType="1"/>
            </p:cNvCxnSpPr>
            <p:nvPr/>
          </p:nvCxnSpPr>
          <p:spPr bwMode="auto">
            <a:xfrm flipV="1">
              <a:off x="2743200" y="4323991"/>
              <a:ext cx="338666" cy="609600"/>
            </a:xfrm>
            <a:prstGeom prst="curvedConnector3">
              <a:avLst>
                <a:gd name="adj1" fmla="val 61953"/>
              </a:avLst>
            </a:prstGeom>
            <a:noFill/>
            <a:ln w="19050">
              <a:solidFill>
                <a:srgbClr val="0070C0">
                  <a:alpha val="50000"/>
                </a:srgbClr>
              </a:solidFill>
              <a:prstDash val="dash"/>
              <a:round/>
              <a:headEnd/>
              <a:tailEnd/>
            </a:ln>
          </p:spPr>
        </p:cxnSp>
        <p:cxnSp>
          <p:nvCxnSpPr>
            <p:cNvPr id="136" name="AutoShape 35"/>
            <p:cNvCxnSpPr>
              <a:cxnSpLocks noChangeShapeType="1"/>
            </p:cNvCxnSpPr>
            <p:nvPr/>
          </p:nvCxnSpPr>
          <p:spPr bwMode="auto">
            <a:xfrm flipH="1">
              <a:off x="3345391" y="4938056"/>
              <a:ext cx="338666" cy="609600"/>
            </a:xfrm>
            <a:prstGeom prst="curvedConnector3">
              <a:avLst>
                <a:gd name="adj1" fmla="val 61953"/>
              </a:avLst>
            </a:prstGeom>
            <a:noFill/>
            <a:ln w="19050">
              <a:solidFill>
                <a:srgbClr val="0070C0">
                  <a:alpha val="50000"/>
                </a:srgbClr>
              </a:solidFill>
              <a:prstDash val="dash"/>
              <a:round/>
              <a:headEnd/>
              <a:tailEnd/>
            </a:ln>
          </p:spPr>
        </p:cxnSp>
        <p:cxnSp>
          <p:nvCxnSpPr>
            <p:cNvPr id="137" name="AutoShape 35"/>
            <p:cNvCxnSpPr>
              <a:cxnSpLocks noChangeShapeType="1"/>
            </p:cNvCxnSpPr>
            <p:nvPr/>
          </p:nvCxnSpPr>
          <p:spPr bwMode="auto">
            <a:xfrm flipH="1" flipV="1">
              <a:off x="3078691" y="4320817"/>
              <a:ext cx="266700" cy="1223665"/>
            </a:xfrm>
            <a:prstGeom prst="curvedConnector3">
              <a:avLst>
                <a:gd name="adj1" fmla="val 53620"/>
              </a:avLst>
            </a:prstGeom>
            <a:noFill/>
            <a:ln w="19050">
              <a:solidFill>
                <a:srgbClr val="0070C0">
                  <a:alpha val="50000"/>
                </a:srgbClr>
              </a:solidFill>
              <a:prstDash val="dash"/>
              <a:round/>
              <a:headEnd/>
              <a:tailEnd/>
            </a:ln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33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51"/>
    </mc:Choice>
    <mc:Fallback xmlns="">
      <p:transition spd="slow" advTm="150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2200" y="809934"/>
                <a:ext cx="44958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</a:rPr>
                        <m:t>𝐶𝑂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𝑝𝑒𝑎𝑘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𝑛𝑜𝑛𝑙𝑖𝑛𝑒𝑎𝑟𝑖𝑡𝑖𝑒𝑠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809934"/>
                <a:ext cx="4495800" cy="390748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11A-BB9E-4CC8-9792-41FDB90F3125}" type="slidenum">
              <a:rPr lang="en-US" altLang="zh-CN" smtClean="0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4719"/>
            <a:ext cx="8839200" cy="367473"/>
          </a:xfrm>
        </p:spPr>
        <p:txBody>
          <a:bodyPr/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Nonlinear pulse </a:t>
            </a:r>
            <a:r>
              <a:rPr lang="en-US" sz="2400" i="1" dirty="0">
                <a:solidFill>
                  <a:srgbClr val="0070C0"/>
                </a:solidFill>
              </a:rPr>
              <a:t>p</a:t>
            </a:r>
            <a:r>
              <a:rPr lang="en-US" sz="2400" i="1" dirty="0" smtClean="0">
                <a:solidFill>
                  <a:srgbClr val="0070C0"/>
                </a:solidFill>
              </a:rPr>
              <a:t>ropagation in fibers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52231" name="Picture 3" descr="C:\Users\kahmed\Desktop\timing project\talks\20160404_EFTF_York_UK\figures\nonlinearitysuprressed_lin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8488"/>
            <a:ext cx="8201653" cy="15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1" y="3729924"/>
            <a:ext cx="8027529" cy="152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Oval 83"/>
          <p:cNvSpPr/>
          <p:nvPr/>
        </p:nvSpPr>
        <p:spPr bwMode="auto">
          <a:xfrm>
            <a:off x="3810000" y="787058"/>
            <a:ext cx="800100" cy="436499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5246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u="sng" dirty="0" smtClean="0"/>
              <a:t>Out-of-loop timing error: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200 as RMS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6224920"/>
            <a:ext cx="30591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78A5C">
                  <a:lumMod val="75000"/>
                </a:srgbClr>
              </a:buClr>
            </a:pPr>
            <a:r>
              <a:rPr lang="en-US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et al., Light Sci. App., 6, e16187 (2017). </a:t>
            </a:r>
            <a:endParaRPr lang="de-DE"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4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85"/>
    </mc:Choice>
    <mc:Fallback xmlns="">
      <p:transition spd="slow" advTm="113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4574295" cy="2192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024"/>
            <a:ext cx="8839200" cy="350865"/>
          </a:xfrm>
        </p:spPr>
        <p:txBody>
          <a:bodyPr/>
          <a:lstStyle/>
          <a:p>
            <a:r>
              <a:rPr lang="en-US" sz="2400" dirty="0"/>
              <a:t>3</a:t>
            </a:r>
            <a:r>
              <a:rPr lang="en-US" sz="2400" dirty="0" smtClean="0"/>
              <a:t>. Remote Synchronization: </a:t>
            </a:r>
            <a:r>
              <a:rPr lang="en-US" sz="2400" i="1" dirty="0" smtClean="0">
                <a:solidFill>
                  <a:srgbClr val="0070C0"/>
                </a:solidFill>
              </a:rPr>
              <a:t>Laser-microwave network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D707E-B041-4D7E-B895-1FF52245B80A}" type="slidenum">
              <a:rPr lang="en-US" altLang="zh-CN" smtClean="0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68" y="4157235"/>
            <a:ext cx="850481" cy="142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20107"/>
            <a:ext cx="2970338" cy="187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12" y="4074939"/>
            <a:ext cx="2259488" cy="189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22411"/>
            <a:ext cx="2005613" cy="14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92" y="5510547"/>
            <a:ext cx="1307456" cy="67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3995500" y="3962400"/>
            <a:ext cx="559769" cy="1807227"/>
            <a:chOff x="3317715" y="1012173"/>
            <a:chExt cx="559769" cy="1807227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3708623" y="1295400"/>
              <a:ext cx="0" cy="152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3317715" y="1012173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  <a:cs typeface="Times New Roman"/>
                </a:rPr>
                <a:t>∆t 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≠</a:t>
              </a:r>
              <a:r>
                <a:rPr lang="en-US" sz="1200" b="1" dirty="0" smtClean="0">
                  <a:solidFill>
                    <a:srgbClr val="FF0000"/>
                  </a:solidFill>
                  <a:cs typeface="Times New Roman"/>
                </a:rPr>
                <a:t> 0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03515" y="3962400"/>
            <a:ext cx="551754" cy="1807227"/>
            <a:chOff x="3317715" y="1012173"/>
            <a:chExt cx="551754" cy="1807227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3593592" y="1295400"/>
              <a:ext cx="0" cy="152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317715" y="1012173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  <a:cs typeface="Times New Roman"/>
                </a:rPr>
                <a:t>∆t </a:t>
              </a:r>
              <a:r>
                <a:rPr lang="en-US" sz="1200" b="1" dirty="0" smtClean="0">
                  <a:solidFill>
                    <a:srgbClr val="FF0000"/>
                  </a:solidFill>
                  <a:cs typeface="Times New Roman"/>
                </a:rPr>
                <a:t>= 0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06" y="4276107"/>
            <a:ext cx="215794" cy="12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7162800" y="4931427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92" y="5263659"/>
            <a:ext cx="1396313" cy="92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00" y="4157817"/>
            <a:ext cx="203100" cy="13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Oval 68"/>
          <p:cNvSpPr/>
          <p:nvPr/>
        </p:nvSpPr>
        <p:spPr bwMode="auto">
          <a:xfrm>
            <a:off x="7310437" y="5187459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89509"/>
            <a:ext cx="1803658" cy="6035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67400" y="297900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BOMPD:</a:t>
            </a:r>
            <a:r>
              <a:rPr lang="en-US" sz="1200" dirty="0" smtClean="0">
                <a:solidFill>
                  <a:srgbClr val="000000"/>
                </a:solidFill>
              </a:rPr>
              <a:t> Balanced optical-microwave phase detector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VCO:</a:t>
            </a:r>
            <a:r>
              <a:rPr lang="en-US" sz="1200" dirty="0" smtClean="0">
                <a:solidFill>
                  <a:srgbClr val="000000"/>
                </a:solidFill>
              </a:rPr>
              <a:t> voltage-controlled-oscillator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92" y="1728216"/>
            <a:ext cx="3097536" cy="12321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1952" y="3669268"/>
            <a:ext cx="864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b="1">
                <a:solidFill>
                  <a:srgbClr val="C00000"/>
                </a:solidFill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smtClean="0"/>
              <a:t>Balanced optical-microwave phase detector: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1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12"/>
    </mc:Choice>
    <mc:Fallback xmlns="">
      <p:transition spd="slow" advTm="125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69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hmed\Desktop\timing project\talks\20160913_IBIC2016\drawings\hybrid network\drif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886200"/>
            <a:ext cx="7132637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4720"/>
            <a:ext cx="8839200" cy="367473"/>
          </a:xfrm>
        </p:spPr>
        <p:txBody>
          <a:bodyPr/>
          <a:lstStyle/>
          <a:p>
            <a:r>
              <a:rPr lang="en-US" sz="2400" dirty="0"/>
              <a:t>4. Remote Synchronization: </a:t>
            </a:r>
            <a:r>
              <a:rPr lang="en-US" sz="2400" i="1" dirty="0">
                <a:solidFill>
                  <a:srgbClr val="0070C0"/>
                </a:solidFill>
              </a:rPr>
              <a:t>Laser-microwave network 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D707E-B041-4D7E-B895-1FF52245B80A}" type="slidenum">
              <a:rPr lang="en-US" altLang="zh-CN" smtClean="0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999" y="38234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u="sng" dirty="0" smtClean="0"/>
              <a:t>Out-of-loop timing error: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670 as RMS</a:t>
            </a:r>
            <a:endParaRPr lang="en-US" i="1" u="sng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4574295" cy="2192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89509"/>
            <a:ext cx="1803658" cy="6035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7400" y="297900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BOMPD:</a:t>
            </a:r>
            <a:r>
              <a:rPr lang="en-US" sz="1200" dirty="0" smtClean="0">
                <a:solidFill>
                  <a:srgbClr val="000000"/>
                </a:solidFill>
              </a:rPr>
              <a:t> Balanced optical-microwave phase detector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VCO:</a:t>
            </a:r>
            <a:r>
              <a:rPr lang="en-US" sz="1200" dirty="0" smtClean="0">
                <a:solidFill>
                  <a:srgbClr val="000000"/>
                </a:solidFill>
              </a:rPr>
              <a:t> voltage-controlled-oscillator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92" y="1728216"/>
            <a:ext cx="3097536" cy="12321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81600" y="6224920"/>
            <a:ext cx="30591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78A5C">
                  <a:lumMod val="75000"/>
                </a:srgbClr>
              </a:buClr>
            </a:pPr>
            <a:r>
              <a:rPr lang="en-US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et al., Light Sci. App., 6, e16187 (2017). </a:t>
            </a:r>
            <a:endParaRPr lang="de-DE"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1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5"/>
    </mc:Choice>
    <mc:Fallback xmlns="">
      <p:transition spd="slow" advTm="2970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4719"/>
            <a:ext cx="8839200" cy="367473"/>
          </a:xfrm>
        </p:spPr>
        <p:txBody>
          <a:bodyPr/>
          <a:lstStyle/>
          <a:p>
            <a:r>
              <a:rPr lang="en-US" sz="2400" dirty="0" smtClean="0"/>
              <a:t>Conclusion &amp; outlook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Observation of sub-fs timing jitter due to fiber nonlinearities</a:t>
            </a:r>
          </a:p>
          <a:p>
            <a:r>
              <a:rPr lang="en-US" dirty="0" smtClean="0"/>
              <a:t>Correction via link power modulation</a:t>
            </a:r>
          </a:p>
          <a:p>
            <a:r>
              <a:rPr lang="en-US" b="1" dirty="0" smtClean="0"/>
              <a:t>Link network: </a:t>
            </a:r>
            <a:r>
              <a:rPr lang="en-US" dirty="0" smtClean="0">
                <a:solidFill>
                  <a:srgbClr val="FF0000"/>
                </a:solidFill>
              </a:rPr>
              <a:t>200 as </a:t>
            </a:r>
            <a:r>
              <a:rPr lang="en-US" dirty="0">
                <a:solidFill>
                  <a:srgbClr val="FF0000"/>
                </a:solidFill>
              </a:rPr>
              <a:t>RMS </a:t>
            </a:r>
            <a:r>
              <a:rPr lang="en-US" dirty="0" smtClean="0">
                <a:solidFill>
                  <a:srgbClr val="FF0000"/>
                </a:solidFill>
              </a:rPr>
              <a:t>drift </a:t>
            </a:r>
            <a:r>
              <a:rPr lang="en-US" dirty="0" smtClean="0"/>
              <a:t>(&lt; </a:t>
            </a:r>
            <a:r>
              <a:rPr lang="en-US" dirty="0"/>
              <a:t>1Hz) </a:t>
            </a:r>
            <a:r>
              <a:rPr lang="en-US" dirty="0">
                <a:solidFill>
                  <a:srgbClr val="FF0000"/>
                </a:solidFill>
              </a:rPr>
              <a:t>over </a:t>
            </a:r>
            <a:r>
              <a:rPr lang="en-US" dirty="0" smtClean="0">
                <a:solidFill>
                  <a:srgbClr val="FF0000"/>
                </a:solidFill>
              </a:rPr>
              <a:t>2 days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/>
              <a:t>Laser-microwave network</a:t>
            </a:r>
            <a:r>
              <a:rPr lang="en-US" b="1" dirty="0"/>
              <a:t>: </a:t>
            </a:r>
            <a:r>
              <a:rPr lang="en-US" dirty="0" smtClean="0">
                <a:solidFill>
                  <a:srgbClr val="FF0000"/>
                </a:solidFill>
              </a:rPr>
              <a:t>670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>
                <a:solidFill>
                  <a:srgbClr val="FF0000"/>
                </a:solidFill>
              </a:rPr>
              <a:t>RMS drift </a:t>
            </a:r>
            <a:r>
              <a:rPr lang="en-US" dirty="0" smtClean="0"/>
              <a:t>(&lt;1Hz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over </a:t>
            </a:r>
            <a:r>
              <a:rPr lang="en-US" dirty="0" smtClean="0">
                <a:solidFill>
                  <a:srgbClr val="FF0000"/>
                </a:solidFill>
              </a:rPr>
              <a:t>18 hours</a:t>
            </a:r>
          </a:p>
          <a:p>
            <a:r>
              <a:rPr lang="en-US" dirty="0" smtClean="0"/>
              <a:t>First demonstration of </a:t>
            </a:r>
            <a:r>
              <a:rPr lang="en-US" dirty="0" smtClean="0">
                <a:solidFill>
                  <a:srgbClr val="FF0000"/>
                </a:solidFill>
              </a:rPr>
              <a:t>remote laser-microwave </a:t>
            </a:r>
            <a:r>
              <a:rPr lang="en-US" dirty="0" smtClean="0"/>
              <a:t>synchronization with </a:t>
            </a:r>
            <a:r>
              <a:rPr lang="en-US" dirty="0" smtClean="0">
                <a:solidFill>
                  <a:srgbClr val="FF0000"/>
                </a:solidFill>
              </a:rPr>
              <a:t>long-term sub-fs precision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6714-1A9C-4A51-88F4-D55632470D07}" type="slidenum">
              <a:rPr lang="en-US" altLang="zh-CN" smtClean="0">
                <a:solidFill>
                  <a:srgbClr val="000000"/>
                </a:solidFill>
              </a:rPr>
              <a:pPr/>
              <a:t>16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6" name="Picture 2" descr="C:\Users\kahmed\Desktop\thesis_Phd\figures\1.4_laser_microwave_net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26" y="762000"/>
            <a:ext cx="6232974" cy="25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89"/>
    </mc:Choice>
    <mc:Fallback xmlns="">
      <p:transition spd="slow" advTm="3568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17" y="2514600"/>
            <a:ext cx="466058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971503" cy="305881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6600" b="1" dirty="0" smtClean="0"/>
              <a:t>THE END</a:t>
            </a:r>
            <a:endParaRPr lang="en-US" sz="6600" dirty="0" smtClean="0"/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13675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9"/>
    </mc:Choice>
    <mc:Fallback xmlns="">
      <p:transition spd="slow" advTm="89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025"/>
            <a:ext cx="8839200" cy="350865"/>
          </a:xfrm>
        </p:spPr>
        <p:txBody>
          <a:bodyPr/>
          <a:lstStyle/>
          <a:p>
            <a:r>
              <a:rPr lang="en-US" sz="2400" dirty="0" smtClean="0"/>
              <a:t>New generation XFELs: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D707E-B041-4D7E-B895-1FF52245B80A}" type="slidenum">
              <a:rPr lang="en-US" altLang="zh-CN" smtClean="0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27" name="Picture 37" descr="D:\DESY\Timing Distribution\Laser Remote Locking\CLEO 2014\SACL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00" y="725094"/>
            <a:ext cx="5628680" cy="21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80" y="2941390"/>
            <a:ext cx="5642100" cy="18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1" descr="european-xfel-aerial-view-with-legend-811x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7" y="4918075"/>
            <a:ext cx="87344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211762" y="742950"/>
            <a:ext cx="74613" cy="4175125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31" name="Picture 4" descr="C:\Users\kahmed\Desktop\timing project\talks\20140522_IFCS_Taiwan\presentation\european-xfel-logo_rgb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02" y="5341722"/>
            <a:ext cx="828891" cy="82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http://conference.ngsces.org/2013/wp-content/uploads/2013/01/fermi@elettr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44" y="4259273"/>
            <a:ext cx="15811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5" y="1434451"/>
            <a:ext cx="615733" cy="56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7" y="719097"/>
            <a:ext cx="2994025" cy="409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C:\Users\kahmed\Desktop\timing project\talks\20140522_IFCS_Taiwan\presentation\lcls-logo-transparency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2" y="816820"/>
            <a:ext cx="1600200" cy="5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33" y="816820"/>
            <a:ext cx="825167" cy="5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11" y="4259273"/>
            <a:ext cx="61233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4" y="840324"/>
            <a:ext cx="615733" cy="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1" descr="D:\DESY\Timing Distribution\Laser Remote Locking\CLEO 2014\European_XFEL_Member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40" y="5341722"/>
            <a:ext cx="1075429" cy="8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749" y="2209800"/>
            <a:ext cx="651485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Coherent X-ray pulses </a:t>
            </a:r>
            <a:r>
              <a:rPr lang="en-US" dirty="0"/>
              <a:t>with</a:t>
            </a:r>
            <a:r>
              <a:rPr lang="en-US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Unprecedented brightness: </a:t>
            </a:r>
            <a:r>
              <a:rPr lang="en-US" dirty="0" smtClean="0"/>
              <a:t>up to 10</a:t>
            </a:r>
            <a:r>
              <a:rPr lang="en-US" baseline="30000" dirty="0" smtClean="0"/>
              <a:t>13</a:t>
            </a:r>
            <a:r>
              <a:rPr lang="en-US" dirty="0" smtClean="0"/>
              <a:t> photon per pulse</a:t>
            </a:r>
            <a:endParaRPr lang="en-US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Atomic </a:t>
            </a:r>
            <a:r>
              <a:rPr lang="en-US" b="1" dirty="0">
                <a:solidFill>
                  <a:srgbClr val="C00000"/>
                </a:solidFill>
              </a:rPr>
              <a:t>level spatial resolution: </a:t>
            </a:r>
            <a:r>
              <a:rPr lang="en-US" dirty="0"/>
              <a:t>wavelengths &lt; 1 Å 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kern="0" dirty="0" smtClean="0">
                <a:latin typeface="Calibri" panose="020F0502020204030204" pitchFamily="34" charset="0"/>
                <a:ea typeface="+mj-ea"/>
                <a:cs typeface="+mj-cs"/>
              </a:rPr>
              <a:t>When combined with sub-fs temporal resolution: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kern="0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super 4D microscopes </a:t>
            </a:r>
            <a:r>
              <a:rPr lang="en-US" sz="2000" b="1" kern="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for ultrafast molecular dynamics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234" y="4521696"/>
            <a:ext cx="272372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P. Emma, et al</a:t>
            </a:r>
            <a:r>
              <a:rPr lang="en-US" sz="1000" dirty="0" smtClean="0"/>
              <a:t>.,” Nature </a:t>
            </a:r>
            <a:r>
              <a:rPr lang="en-US" sz="1000" dirty="0"/>
              <a:t>Photon. </a:t>
            </a:r>
            <a:r>
              <a:rPr lang="en-US" sz="1000" dirty="0" smtClean="0"/>
              <a:t>4</a:t>
            </a:r>
            <a:r>
              <a:rPr lang="en-US" sz="1000" dirty="0"/>
              <a:t>:</a:t>
            </a:r>
            <a:r>
              <a:rPr lang="en-US" sz="1000" dirty="0" smtClean="0"/>
              <a:t> 641 </a:t>
            </a:r>
            <a:r>
              <a:rPr lang="en-US" sz="1000" dirty="0"/>
              <a:t>(2010).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98843" y="742950"/>
            <a:ext cx="272372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T. Ishikawa, et al., </a:t>
            </a:r>
            <a:r>
              <a:rPr lang="en-US" sz="1000" dirty="0" smtClean="0"/>
              <a:t>Nature </a:t>
            </a:r>
            <a:r>
              <a:rPr lang="en-US" sz="1000" dirty="0"/>
              <a:t>Photon. </a:t>
            </a:r>
            <a:r>
              <a:rPr lang="en-US" sz="1000" dirty="0" smtClean="0"/>
              <a:t>6: 540 </a:t>
            </a:r>
            <a:r>
              <a:rPr lang="en-US" sz="1000" dirty="0"/>
              <a:t>(2012).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2593" y="4521696"/>
            <a:ext cx="26120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 smtClean="0"/>
              <a:t>E</a:t>
            </a:r>
            <a:r>
              <a:rPr lang="en-US" sz="1000" dirty="0"/>
              <a:t>. </a:t>
            </a:r>
            <a:r>
              <a:rPr lang="en-US" sz="1000" dirty="0" err="1"/>
              <a:t>Allaria</a:t>
            </a:r>
            <a:r>
              <a:rPr lang="en-US" sz="1000" dirty="0"/>
              <a:t>, et al. </a:t>
            </a:r>
            <a:r>
              <a:rPr lang="en-US" sz="1000" dirty="0" smtClean="0"/>
              <a:t>Nature </a:t>
            </a:r>
            <a:r>
              <a:rPr lang="en-US" sz="1000" dirty="0"/>
              <a:t>Photon</a:t>
            </a:r>
            <a:r>
              <a:rPr lang="en-US" sz="1000" dirty="0" smtClean="0"/>
              <a:t>. 6</a:t>
            </a:r>
            <a:r>
              <a:rPr lang="en-US" sz="1000" dirty="0"/>
              <a:t>:</a:t>
            </a:r>
            <a:r>
              <a:rPr lang="en-US" sz="1000" dirty="0" smtClean="0"/>
              <a:t> 699 </a:t>
            </a:r>
            <a:r>
              <a:rPr lang="en-US" sz="1000" dirty="0"/>
              <a:t>(2012).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0981" y="4953000"/>
            <a:ext cx="32766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M. Altarelli, et al</a:t>
            </a:r>
            <a:r>
              <a:rPr lang="en-US" sz="1000" dirty="0" smtClean="0"/>
              <a:t>., Technical </a:t>
            </a:r>
            <a:r>
              <a:rPr lang="en-US" sz="1000" dirty="0"/>
              <a:t>Design Report, DESY 97 (2006).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3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49"/>
    </mc:Choice>
    <mc:Fallback xmlns="">
      <p:transition spd="slow" advTm="53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6" name="Group 3085"/>
          <p:cNvGrpSpPr/>
          <p:nvPr/>
        </p:nvGrpSpPr>
        <p:grpSpPr>
          <a:xfrm>
            <a:off x="141643" y="3496270"/>
            <a:ext cx="8906116" cy="1252538"/>
            <a:chOff x="141643" y="2889263"/>
            <a:chExt cx="8906116" cy="1252538"/>
          </a:xfrm>
        </p:grpSpPr>
        <p:pic>
          <p:nvPicPr>
            <p:cNvPr id="35" name="Picture 34" descr="european-xfel-aerial-view-with-legend-811x2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43" y="2889263"/>
              <a:ext cx="7853679" cy="125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 descr="C:\Users\kahmed\Desktop\timing project\talks\20140226_ARD_ST3_workshop\material\european-xfel-logo-rgb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259" y="303928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矩形 143"/>
          <p:cNvSpPr/>
          <p:nvPr/>
        </p:nvSpPr>
        <p:spPr>
          <a:xfrm>
            <a:off x="123428" y="3539866"/>
            <a:ext cx="1059105" cy="3553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200" b="1" kern="0" dirty="0" smtClean="0">
                <a:solidFill>
                  <a:srgbClr val="FFFF00"/>
                </a:solidFill>
                <a:cs typeface="Times New Roman" pitchFamily="18" charset="0"/>
              </a:rPr>
              <a:t>Probe laser</a:t>
            </a:r>
            <a:endParaRPr lang="zh-CN" altLang="en-US" sz="1200" b="1" kern="0" dirty="0">
              <a:solidFill>
                <a:srgbClr val="FFFF00"/>
              </a:solidFill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1609" y="3878937"/>
            <a:ext cx="582741" cy="358445"/>
            <a:chOff x="7222592" y="1209428"/>
            <a:chExt cx="582741" cy="358445"/>
          </a:xfrm>
        </p:grpSpPr>
        <p:sp>
          <p:nvSpPr>
            <p:cNvPr id="11" name="Cube 10"/>
            <p:cNvSpPr/>
            <p:nvPr/>
          </p:nvSpPr>
          <p:spPr>
            <a:xfrm flipH="1">
              <a:off x="7222592" y="1209428"/>
              <a:ext cx="582741" cy="358445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flipH="1">
              <a:off x="7389090" y="1354860"/>
              <a:ext cx="309210" cy="167274"/>
              <a:chOff x="2667000" y="4358640"/>
              <a:chExt cx="990600" cy="42672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667000" y="4572000"/>
                <a:ext cx="6858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14" name="Oval 13"/>
              <p:cNvSpPr/>
              <p:nvPr/>
            </p:nvSpPr>
            <p:spPr>
              <a:xfrm>
                <a:off x="3352800" y="449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3429000" y="4358640"/>
                <a:ext cx="0" cy="13716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6" name="Straight Connector 15"/>
              <p:cNvCxnSpPr>
                <a:stCxn id="14" idx="7"/>
              </p:cNvCxnSpPr>
              <p:nvPr/>
            </p:nvCxnSpPr>
            <p:spPr>
              <a:xfrm flipV="1">
                <a:off x="3482882" y="4419600"/>
                <a:ext cx="98518" cy="9851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7" name="Straight Connector 16"/>
              <p:cNvCxnSpPr>
                <a:stCxn id="14" idx="6"/>
              </p:cNvCxnSpPr>
              <p:nvPr/>
            </p:nvCxnSpPr>
            <p:spPr>
              <a:xfrm>
                <a:off x="3505200" y="45720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>
                <a:stCxn id="14" idx="4"/>
              </p:cNvCxnSpPr>
              <p:nvPr/>
            </p:nvCxnSpPr>
            <p:spPr>
              <a:xfrm>
                <a:off x="3429000" y="4648200"/>
                <a:ext cx="0" cy="13716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9" name="Straight Connector 18"/>
              <p:cNvCxnSpPr>
                <a:endCxn id="14" idx="5"/>
              </p:cNvCxnSpPr>
              <p:nvPr/>
            </p:nvCxnSpPr>
            <p:spPr>
              <a:xfrm flipH="1" flipV="1">
                <a:off x="3482882" y="4625882"/>
                <a:ext cx="87989" cy="8974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>
                <a:stCxn id="14" idx="1"/>
              </p:cNvCxnSpPr>
              <p:nvPr/>
            </p:nvCxnSpPr>
            <p:spPr>
              <a:xfrm flipH="1" flipV="1">
                <a:off x="3287759" y="4419600"/>
                <a:ext cx="87359" cy="9851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>
                <a:endCxn id="14" idx="3"/>
              </p:cNvCxnSpPr>
              <p:nvPr/>
            </p:nvCxnSpPr>
            <p:spPr>
              <a:xfrm flipV="1">
                <a:off x="3287759" y="4625882"/>
                <a:ext cx="87359" cy="8974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</p:grpSp>
      <p:grpSp>
        <p:nvGrpSpPr>
          <p:cNvPr id="49" name="Group 48"/>
          <p:cNvGrpSpPr/>
          <p:nvPr/>
        </p:nvGrpSpPr>
        <p:grpSpPr>
          <a:xfrm>
            <a:off x="4673709" y="3780791"/>
            <a:ext cx="554736" cy="554736"/>
            <a:chOff x="3956296" y="3453333"/>
            <a:chExt cx="693420" cy="693420"/>
          </a:xfrm>
        </p:grpSpPr>
        <p:sp>
          <p:nvSpPr>
            <p:cNvPr id="50" name="Oval 49"/>
            <p:cNvSpPr/>
            <p:nvPr/>
          </p:nvSpPr>
          <p:spPr>
            <a:xfrm>
              <a:off x="3956296" y="3453333"/>
              <a:ext cx="693420" cy="6934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126381" y="3541511"/>
              <a:ext cx="332444" cy="517065"/>
              <a:chOff x="4116796" y="3407624"/>
              <a:chExt cx="474920" cy="738664"/>
            </a:xfrm>
          </p:grpSpPr>
          <p:sp>
            <p:nvSpPr>
              <p:cNvPr id="52" name="Freeform 4"/>
              <p:cNvSpPr>
                <a:spLocks/>
              </p:cNvSpPr>
              <p:nvPr/>
            </p:nvSpPr>
            <p:spPr bwMode="auto">
              <a:xfrm flipH="1">
                <a:off x="4116796" y="3407624"/>
                <a:ext cx="235832" cy="369332"/>
              </a:xfrm>
              <a:custGeom>
                <a:avLst/>
                <a:gdLst>
                  <a:gd name="T0" fmla="*/ 0 w 384"/>
                  <a:gd name="T1" fmla="*/ 2147483647 h 288"/>
                  <a:gd name="T2" fmla="*/ 2147483647 w 384"/>
                  <a:gd name="T3" fmla="*/ 0 h 288"/>
                  <a:gd name="T4" fmla="*/ 2147483647 w 384"/>
                  <a:gd name="T5" fmla="*/ 2147483647 h 288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88"/>
                  <a:gd name="T11" fmla="*/ 384 w 38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88">
                    <a:moveTo>
                      <a:pt x="0" y="288"/>
                    </a:moveTo>
                    <a:cubicBezTo>
                      <a:pt x="64" y="144"/>
                      <a:pt x="128" y="0"/>
                      <a:pt x="192" y="0"/>
                    </a:cubicBezTo>
                    <a:cubicBezTo>
                      <a:pt x="256" y="0"/>
                      <a:pt x="352" y="240"/>
                      <a:pt x="384" y="2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endParaRPr lang="de-DE" sz="2400" ker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4"/>
              <p:cNvSpPr>
                <a:spLocks/>
              </p:cNvSpPr>
              <p:nvPr/>
            </p:nvSpPr>
            <p:spPr bwMode="auto">
              <a:xfrm flipH="1" flipV="1">
                <a:off x="4353971" y="3776956"/>
                <a:ext cx="237745" cy="369332"/>
              </a:xfrm>
              <a:custGeom>
                <a:avLst/>
                <a:gdLst>
                  <a:gd name="T0" fmla="*/ 0 w 384"/>
                  <a:gd name="T1" fmla="*/ 2147483647 h 288"/>
                  <a:gd name="T2" fmla="*/ 2147483647 w 384"/>
                  <a:gd name="T3" fmla="*/ 0 h 288"/>
                  <a:gd name="T4" fmla="*/ 2147483647 w 384"/>
                  <a:gd name="T5" fmla="*/ 2147483647 h 288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88"/>
                  <a:gd name="T11" fmla="*/ 384 w 38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88">
                    <a:moveTo>
                      <a:pt x="0" y="288"/>
                    </a:moveTo>
                    <a:cubicBezTo>
                      <a:pt x="64" y="144"/>
                      <a:pt x="128" y="0"/>
                      <a:pt x="192" y="0"/>
                    </a:cubicBezTo>
                    <a:cubicBezTo>
                      <a:pt x="256" y="0"/>
                      <a:pt x="352" y="240"/>
                      <a:pt x="384" y="2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endParaRPr lang="de-DE" sz="2400" ker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8" name="矩形 143"/>
          <p:cNvSpPr/>
          <p:nvPr/>
        </p:nvSpPr>
        <p:spPr>
          <a:xfrm>
            <a:off x="3640204" y="3773746"/>
            <a:ext cx="1059105" cy="3553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200" b="1" kern="0" dirty="0" smtClean="0">
                <a:solidFill>
                  <a:srgbClr val="FFFF00"/>
                </a:solidFill>
                <a:cs typeface="Times New Roman" pitchFamily="18" charset="0"/>
              </a:rPr>
              <a:t>Linacs,</a:t>
            </a:r>
          </a:p>
          <a:p>
            <a:pPr algn="ctr">
              <a:defRPr/>
            </a:pPr>
            <a:r>
              <a:rPr lang="en-US" altLang="zh-CN" sz="1200" b="1" kern="0" dirty="0" smtClean="0">
                <a:solidFill>
                  <a:srgbClr val="FFFF00"/>
                </a:solidFill>
                <a:cs typeface="Times New Roman" pitchFamily="18" charset="0"/>
              </a:rPr>
              <a:t>Compressors</a:t>
            </a:r>
            <a:endParaRPr lang="zh-CN" altLang="en-US" sz="1200" b="1" kern="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Timing </a:t>
            </a:r>
            <a:r>
              <a:rPr lang="en-US" sz="2400" dirty="0" smtClean="0">
                <a:latin typeface="+mn-lt"/>
              </a:rPr>
              <a:t>distribution </a:t>
            </a:r>
            <a:r>
              <a:rPr lang="en-US" sz="2400" dirty="0">
                <a:latin typeface="+mn-lt"/>
              </a:rPr>
              <a:t>for n</a:t>
            </a:r>
            <a:r>
              <a:rPr lang="en-US" sz="2400" dirty="0" smtClean="0">
                <a:latin typeface="+mn-lt"/>
              </a:rPr>
              <a:t>ext </a:t>
            </a:r>
            <a:r>
              <a:rPr lang="en-US" sz="2400" dirty="0">
                <a:latin typeface="+mn-lt"/>
              </a:rPr>
              <a:t>g</a:t>
            </a:r>
            <a:r>
              <a:rPr lang="en-US" sz="2400" dirty="0" smtClean="0">
                <a:latin typeface="+mn-lt"/>
              </a:rPr>
              <a:t>eneration </a:t>
            </a:r>
            <a:r>
              <a:rPr lang="en-US" sz="2400" dirty="0">
                <a:latin typeface="+mn-lt"/>
              </a:rPr>
              <a:t>FELs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9627" y="4944070"/>
            <a:ext cx="820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Target: </a:t>
            </a:r>
            <a:r>
              <a:rPr lang="en-US" sz="2000" b="1" dirty="0">
                <a:cs typeface="Arial" panose="020B0604020202020204" pitchFamily="34" charset="0"/>
              </a:rPr>
              <a:t>f</a:t>
            </a:r>
            <a:r>
              <a:rPr lang="en-US" sz="2000" b="1" dirty="0" smtClean="0">
                <a:cs typeface="Arial" panose="020B0604020202020204" pitchFamily="34" charset="0"/>
              </a:rPr>
              <a:t>acility-wide </a:t>
            </a:r>
            <a:r>
              <a:rPr lang="en-US" sz="2000" b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sub-fs </a:t>
            </a:r>
            <a:r>
              <a:rPr lang="en-US" sz="2000" b="1" u="sng" dirty="0">
                <a:solidFill>
                  <a:srgbClr val="0070C0"/>
                </a:solidFill>
                <a:cs typeface="Arial" panose="020B0604020202020204" pitchFamily="34" charset="0"/>
              </a:rPr>
              <a:t>precision </a:t>
            </a:r>
            <a:r>
              <a:rPr lang="en-US" sz="2000" b="1" dirty="0" smtClean="0">
                <a:cs typeface="Arial" panose="020B0604020202020204" pitchFamily="34" charset="0"/>
              </a:rPr>
              <a:t>synchronization</a:t>
            </a:r>
          </a:p>
          <a:p>
            <a:pPr marL="1314450" lvl="3" indent="-45720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Sub-</a:t>
            </a:r>
            <a:r>
              <a:rPr lang="el-GR" sz="1600" b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μ</a:t>
            </a:r>
            <a:r>
              <a:rPr lang="en-US" sz="1600" b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m </a:t>
            </a:r>
            <a:r>
              <a:rPr lang="en-US" sz="1600" b="1" dirty="0" smtClean="0">
                <a:cs typeface="Arial" panose="020B0604020202020204" pitchFamily="34" charset="0"/>
              </a:rPr>
              <a:t>stability for a 3.5-km fiber link</a:t>
            </a:r>
            <a:endParaRPr lang="en-US" sz="1600" b="1" dirty="0">
              <a:cs typeface="Arial" panose="020B0604020202020204" pitchFamily="34" charset="0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80FB-BC6F-FD40-8FFD-C72E1DB7A3CA}" type="slidenum">
              <a:rPr lang="de-DE" sz="2000" b="1">
                <a:solidFill>
                  <a:schemeClr val="tx1"/>
                </a:solidFill>
                <a:cs typeface="Arial" panose="020B0604020202020204" pitchFamily="34" charset="0"/>
              </a:rPr>
              <a:pPr/>
              <a:t>3</a:t>
            </a:fld>
            <a:endParaRPr lang="de-DE" sz="2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88" y="651063"/>
            <a:ext cx="1818270" cy="15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347023" y="2150217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C</a:t>
            </a:r>
            <a:r>
              <a:rPr lang="en-US" sz="1000" i="1" dirty="0"/>
              <a:t>. </a:t>
            </a:r>
            <a:r>
              <a:rPr lang="en-US" sz="1000" i="1" dirty="0" smtClean="0"/>
              <a:t>Behrens et al., </a:t>
            </a:r>
            <a:r>
              <a:rPr lang="en-US" sz="1000" i="1" dirty="0"/>
              <a:t>Nature Communications </a:t>
            </a:r>
            <a:r>
              <a:rPr lang="en-US" sz="1000" b="1" i="1" dirty="0" smtClean="0"/>
              <a:t>5</a:t>
            </a:r>
            <a:r>
              <a:rPr lang="en-US" sz="1000" i="1" dirty="0" smtClean="0"/>
              <a:t>:3762.</a:t>
            </a:r>
            <a:endParaRPr lang="en-US" sz="10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141643" y="947678"/>
            <a:ext cx="66234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Current XFELs </a:t>
            </a:r>
            <a:r>
              <a:rPr lang="en-US" sz="2000" b="1" dirty="0" smtClean="0">
                <a:cs typeface="Arial" panose="020B0604020202020204" pitchFamily="34" charset="0"/>
              </a:rPr>
              <a:t>can produce few-fs X-ray pulses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New FEL designs predict </a:t>
            </a:r>
            <a:r>
              <a:rPr lang="en-US" sz="2000" b="1" dirty="0">
                <a:cs typeface="Arial" panose="020B0604020202020204" pitchFamily="34" charset="0"/>
              </a:rPr>
              <a:t>X-ray pulses shorter than 1 </a:t>
            </a:r>
            <a:r>
              <a:rPr lang="en-US" sz="2000" b="1" dirty="0" smtClean="0">
                <a:cs typeface="Arial" panose="020B0604020202020204" pitchFamily="34" charset="0"/>
              </a:rPr>
              <a:t>fs.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Obstacles: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Overall sub-fs  synchronization of the complete XFEL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Synchronization of secondary laser sources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000" b="1" dirty="0">
              <a:cs typeface="Arial" panose="020B0604020202020204" pitchFamily="34" charset="0"/>
            </a:endParaRPr>
          </a:p>
          <a:p>
            <a:r>
              <a:rPr lang="en-US" sz="2000" b="1" dirty="0" smtClean="0">
                <a:cs typeface="Arial" panose="020B0604020202020204" pitchFamily="34" charset="0"/>
              </a:rPr>
              <a:t> </a:t>
            </a:r>
            <a:endParaRPr lang="en-US" sz="2000" b="1" u="sng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86371" y="3878937"/>
            <a:ext cx="582741" cy="358445"/>
            <a:chOff x="7222592" y="1209428"/>
            <a:chExt cx="582741" cy="358445"/>
          </a:xfrm>
        </p:grpSpPr>
        <p:sp>
          <p:nvSpPr>
            <p:cNvPr id="22" name="Cube 21"/>
            <p:cNvSpPr/>
            <p:nvPr/>
          </p:nvSpPr>
          <p:spPr>
            <a:xfrm flipH="1">
              <a:off x="7222592" y="1209428"/>
              <a:ext cx="582741" cy="358445"/>
            </a:xfrm>
            <a:prstGeom prst="cube">
              <a:avLst/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7389090" y="1354860"/>
              <a:ext cx="309210" cy="167274"/>
              <a:chOff x="2667000" y="4358640"/>
              <a:chExt cx="990600" cy="42672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667000" y="4572000"/>
                <a:ext cx="6858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25" name="Oval 24"/>
              <p:cNvSpPr/>
              <p:nvPr/>
            </p:nvSpPr>
            <p:spPr>
              <a:xfrm>
                <a:off x="3352800" y="4495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429000" y="4358640"/>
                <a:ext cx="0" cy="13716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7" name="Straight Connector 26"/>
              <p:cNvCxnSpPr>
                <a:stCxn id="25" idx="7"/>
              </p:cNvCxnSpPr>
              <p:nvPr/>
            </p:nvCxnSpPr>
            <p:spPr>
              <a:xfrm flipV="1">
                <a:off x="3482882" y="4419600"/>
                <a:ext cx="98518" cy="9851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8" name="Straight Connector 27"/>
              <p:cNvCxnSpPr>
                <a:stCxn id="25" idx="6"/>
              </p:cNvCxnSpPr>
              <p:nvPr/>
            </p:nvCxnSpPr>
            <p:spPr>
              <a:xfrm>
                <a:off x="3505200" y="45720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9" name="Straight Connector 28"/>
              <p:cNvCxnSpPr>
                <a:stCxn id="25" idx="4"/>
              </p:cNvCxnSpPr>
              <p:nvPr/>
            </p:nvCxnSpPr>
            <p:spPr>
              <a:xfrm>
                <a:off x="3429000" y="4648200"/>
                <a:ext cx="0" cy="13716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0" name="Straight Connector 29"/>
              <p:cNvCxnSpPr>
                <a:endCxn id="25" idx="5"/>
              </p:cNvCxnSpPr>
              <p:nvPr/>
            </p:nvCxnSpPr>
            <p:spPr>
              <a:xfrm flipH="1" flipV="1">
                <a:off x="3482882" y="4625882"/>
                <a:ext cx="87989" cy="8974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1" name="Straight Connector 30"/>
              <p:cNvCxnSpPr>
                <a:stCxn id="25" idx="1"/>
              </p:cNvCxnSpPr>
              <p:nvPr/>
            </p:nvCxnSpPr>
            <p:spPr>
              <a:xfrm flipH="1" flipV="1">
                <a:off x="3287759" y="4419600"/>
                <a:ext cx="87359" cy="9851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2" name="Straight Connector 31"/>
              <p:cNvCxnSpPr>
                <a:endCxn id="25" idx="3"/>
              </p:cNvCxnSpPr>
              <p:nvPr/>
            </p:nvCxnSpPr>
            <p:spPr>
              <a:xfrm flipV="1">
                <a:off x="3287759" y="4625882"/>
                <a:ext cx="87359" cy="8974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</p:grpSp>
      <p:sp>
        <p:nvSpPr>
          <p:cNvPr id="8" name="矩形 143"/>
          <p:cNvSpPr/>
          <p:nvPr/>
        </p:nvSpPr>
        <p:spPr>
          <a:xfrm>
            <a:off x="6488906" y="3721222"/>
            <a:ext cx="1059105" cy="3553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200" b="1" kern="0" dirty="0" smtClean="0">
                <a:solidFill>
                  <a:srgbClr val="FFFF00"/>
                </a:solidFill>
                <a:cs typeface="Times New Roman" pitchFamily="18" charset="0"/>
              </a:rPr>
              <a:t>Injector</a:t>
            </a:r>
          </a:p>
          <a:p>
            <a:pPr algn="ctr">
              <a:defRPr/>
            </a:pPr>
            <a:r>
              <a:rPr lang="en-US" altLang="zh-CN" sz="1200" b="1" kern="0" dirty="0" smtClean="0">
                <a:solidFill>
                  <a:srgbClr val="FFFF00"/>
                </a:solidFill>
                <a:cs typeface="Times New Roman" pitchFamily="18" charset="0"/>
              </a:rPr>
              <a:t>laser</a:t>
            </a:r>
            <a:endParaRPr lang="zh-CN" altLang="en-US" sz="1200" b="1" kern="0" dirty="0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54" name="Straight Arrow Connector 9"/>
          <p:cNvCxnSpPr>
            <a:stCxn id="50" idx="0"/>
            <a:endCxn id="22" idx="0"/>
          </p:cNvCxnSpPr>
          <p:nvPr/>
        </p:nvCxnSpPr>
        <p:spPr bwMode="auto">
          <a:xfrm rot="16200000" flipH="1">
            <a:off x="6192933" y="2538935"/>
            <a:ext cx="98146" cy="2581859"/>
          </a:xfrm>
          <a:prstGeom prst="bentConnector3">
            <a:avLst>
              <a:gd name="adj1" fmla="val -232918"/>
            </a:avLst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9" name="Straight Arrow Connector 9"/>
          <p:cNvCxnSpPr>
            <a:endCxn id="22" idx="0"/>
          </p:cNvCxnSpPr>
          <p:nvPr/>
        </p:nvCxnSpPr>
        <p:spPr bwMode="auto">
          <a:xfrm rot="16200000" flipH="1">
            <a:off x="5917549" y="2263551"/>
            <a:ext cx="71781" cy="3158991"/>
          </a:xfrm>
          <a:prstGeom prst="bentConnector3">
            <a:avLst>
              <a:gd name="adj1" fmla="val -359560"/>
            </a:avLst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9" name="Straight Arrow Connector 9"/>
          <p:cNvCxnSpPr>
            <a:endCxn id="22" idx="0"/>
          </p:cNvCxnSpPr>
          <p:nvPr/>
        </p:nvCxnSpPr>
        <p:spPr bwMode="auto">
          <a:xfrm rot="16200000" flipH="1">
            <a:off x="5656047" y="2002048"/>
            <a:ext cx="73313" cy="3680464"/>
          </a:xfrm>
          <a:prstGeom prst="bentConnector3">
            <a:avLst>
              <a:gd name="adj1" fmla="val -362106"/>
            </a:avLst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7" name="Straight Arrow Connector 36"/>
          <p:cNvCxnSpPr>
            <a:stCxn id="11" idx="3"/>
            <a:endCxn id="22" idx="3"/>
          </p:cNvCxnSpPr>
          <p:nvPr/>
        </p:nvCxnSpPr>
        <p:spPr bwMode="auto">
          <a:xfrm rot="16200000" flipH="1">
            <a:off x="4160166" y="775001"/>
            <a:ext cx="12700" cy="6924762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3590625" y="4325633"/>
            <a:ext cx="946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~3.5 km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32458" y="4064308"/>
            <a:ext cx="0" cy="4023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6062208" y="3545558"/>
            <a:ext cx="0" cy="1828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5800568" y="3699714"/>
            <a:ext cx="688338" cy="924113"/>
            <a:chOff x="5800568" y="3699714"/>
            <a:chExt cx="688338" cy="924113"/>
          </a:xfrm>
        </p:grpSpPr>
        <p:grpSp>
          <p:nvGrpSpPr>
            <p:cNvPr id="73" name="Group 72"/>
            <p:cNvGrpSpPr/>
            <p:nvPr/>
          </p:nvGrpSpPr>
          <p:grpSpPr>
            <a:xfrm>
              <a:off x="5800568" y="3699714"/>
              <a:ext cx="582741" cy="358445"/>
              <a:chOff x="7222592" y="1209428"/>
              <a:chExt cx="582741" cy="358445"/>
            </a:xfrm>
            <a:solidFill>
              <a:schemeClr val="bg1"/>
            </a:solidFill>
          </p:grpSpPr>
          <p:sp>
            <p:nvSpPr>
              <p:cNvPr id="74" name="Cube 73"/>
              <p:cNvSpPr/>
              <p:nvPr/>
            </p:nvSpPr>
            <p:spPr>
              <a:xfrm flipH="1">
                <a:off x="7222592" y="1209428"/>
                <a:ext cx="582741" cy="358445"/>
              </a:xfrm>
              <a:prstGeom prst="cube">
                <a:avLst/>
              </a:prstGeom>
              <a:grp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 flipH="1">
                <a:off x="7389090" y="1354860"/>
                <a:ext cx="309210" cy="167274"/>
                <a:chOff x="2667000" y="4358640"/>
                <a:chExt cx="990600" cy="426720"/>
              </a:xfrm>
              <a:grpFill/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667000" y="4572000"/>
                  <a:ext cx="68580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sp>
              <p:nvSpPr>
                <p:cNvPr id="77" name="Oval 76"/>
                <p:cNvSpPr/>
                <p:nvPr/>
              </p:nvSpPr>
              <p:spPr>
                <a:xfrm>
                  <a:off x="3352800" y="4495800"/>
                  <a:ext cx="152400" cy="152400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429000" y="4358640"/>
                  <a:ext cx="0" cy="13716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79" name="Straight Connector 78"/>
                <p:cNvCxnSpPr>
                  <a:stCxn id="77" idx="7"/>
                </p:cNvCxnSpPr>
                <p:nvPr/>
              </p:nvCxnSpPr>
              <p:spPr>
                <a:xfrm flipV="1">
                  <a:off x="3482882" y="4419600"/>
                  <a:ext cx="98518" cy="98518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7" idx="6"/>
                </p:cNvCxnSpPr>
                <p:nvPr/>
              </p:nvCxnSpPr>
              <p:spPr>
                <a:xfrm>
                  <a:off x="3505200" y="4572000"/>
                  <a:ext cx="15240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81" name="Straight Connector 80"/>
                <p:cNvCxnSpPr>
                  <a:stCxn id="77" idx="4"/>
                </p:cNvCxnSpPr>
                <p:nvPr/>
              </p:nvCxnSpPr>
              <p:spPr>
                <a:xfrm>
                  <a:off x="3429000" y="4648200"/>
                  <a:ext cx="0" cy="13716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82" name="Straight Connector 81"/>
                <p:cNvCxnSpPr>
                  <a:endCxn id="77" idx="5"/>
                </p:cNvCxnSpPr>
                <p:nvPr/>
              </p:nvCxnSpPr>
              <p:spPr>
                <a:xfrm flipH="1" flipV="1">
                  <a:off x="3482882" y="4625882"/>
                  <a:ext cx="87989" cy="8974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83" name="Straight Connector 82"/>
                <p:cNvCxnSpPr>
                  <a:stCxn id="77" idx="1"/>
                </p:cNvCxnSpPr>
                <p:nvPr/>
              </p:nvCxnSpPr>
              <p:spPr>
                <a:xfrm flipH="1" flipV="1">
                  <a:off x="3287759" y="4419600"/>
                  <a:ext cx="87359" cy="98518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84" name="Straight Connector 83"/>
                <p:cNvCxnSpPr>
                  <a:endCxn id="77" idx="3"/>
                </p:cNvCxnSpPr>
                <p:nvPr/>
              </p:nvCxnSpPr>
              <p:spPr>
                <a:xfrm flipV="1">
                  <a:off x="3287759" y="4625882"/>
                  <a:ext cx="87359" cy="8974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88" name="矩形 143"/>
            <p:cNvSpPr/>
            <p:nvPr/>
          </p:nvSpPr>
          <p:spPr>
            <a:xfrm>
              <a:off x="5800568" y="4268445"/>
              <a:ext cx="688338" cy="35538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cs typeface="Times New Roman" pitchFamily="18" charset="0"/>
                </a:rPr>
                <a:t>Master</a:t>
              </a:r>
            </a:p>
            <a:p>
              <a:pPr algn="ctr"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cs typeface="Times New Roman" pitchFamily="18" charset="0"/>
                </a:rPr>
                <a:t>laser</a:t>
              </a:r>
              <a:endParaRPr lang="zh-CN" altLang="en-US" sz="1200" b="1" kern="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5181600" y="6224920"/>
            <a:ext cx="3059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78A5C">
                  <a:lumMod val="75000"/>
                </a:srgbClr>
              </a:buClr>
            </a:pPr>
            <a:r>
              <a:rPr lang="nb-NO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Kim et al</a:t>
            </a:r>
            <a:r>
              <a:rPr lang="nb-NO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Proc. of FEL Conference (2004);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78A5C">
                  <a:lumMod val="75000"/>
                </a:srgbClr>
              </a:buClr>
            </a:pPr>
            <a:r>
              <a:rPr lang="nb-NO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nb-NO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Kim et al., Opt. Lett. 32, 9 (2007</a:t>
            </a:r>
            <a:r>
              <a:rPr lang="nb-NO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b-NO"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4317386"/>
            <a:ext cx="873957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Fiber link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3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92"/>
    </mc:Choice>
    <mc:Fallback xmlns="">
      <p:transition spd="slow" advTm="84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43" grpId="0"/>
      <p:bldP spid="8" grpId="0"/>
      <p:bldP spid="56" grpId="0" animBg="1"/>
      <p:bldP spid="91" grpId="0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7643"/>
            <a:ext cx="8839200" cy="321627"/>
          </a:xfrm>
        </p:spPr>
        <p:txBody>
          <a:bodyPr/>
          <a:lstStyle/>
          <a:p>
            <a:r>
              <a:rPr lang="en-US" sz="2000" dirty="0" smtClean="0"/>
              <a:t>How to make a synchronous laser-microwave network with sub-fs precision?</a:t>
            </a:r>
            <a:endParaRPr lang="de-D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Outline:</a:t>
            </a:r>
          </a:p>
          <a:p>
            <a:r>
              <a:rPr lang="en-US" sz="2800" dirty="0" smtClean="0"/>
              <a:t>Timing detector</a:t>
            </a:r>
          </a:p>
          <a:p>
            <a:r>
              <a:rPr lang="en-US" sz="2800" dirty="0" smtClean="0"/>
              <a:t>Drift-free fiber network</a:t>
            </a:r>
          </a:p>
          <a:p>
            <a:r>
              <a:rPr lang="en-US" sz="2800" dirty="0" smtClean="0"/>
              <a:t>Remote synchronization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6714-1A9C-4A51-88F4-D55632470D07}" type="slidenum">
              <a:rPr lang="en-US" altLang="zh-CN" smtClean="0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4098" name="Picture 2" descr="C:\Users\kahmed\Desktop\thesis_Phd\figures\1.4_laser_microwave_net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845213" cy="285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21"/>
    </mc:Choice>
    <mc:Fallback xmlns="">
      <p:transition spd="slow" advTm="3282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024"/>
            <a:ext cx="8839200" cy="350865"/>
          </a:xfrm>
        </p:spPr>
        <p:txBody>
          <a:bodyPr/>
          <a:lstStyle/>
          <a:p>
            <a:r>
              <a:rPr lang="en-US" sz="2400" dirty="0"/>
              <a:t>1. Timing detector: </a:t>
            </a:r>
            <a:r>
              <a:rPr lang="en-US" sz="2400" i="1" dirty="0" smtClean="0">
                <a:solidFill>
                  <a:srgbClr val="0070C0"/>
                </a:solidFill>
              </a:rPr>
              <a:t>Direct photodetection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D707E-B041-4D7E-B895-1FF52245B80A}" type="slidenum">
              <a:rPr lang="en-US" altLang="zh-CN" smtClean="0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0160"/>
            <a:ext cx="2386425" cy="96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8020"/>
            <a:ext cx="3541557" cy="129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908219" y="2718060"/>
            <a:ext cx="2627494" cy="1219320"/>
            <a:chOff x="2667000" y="914400"/>
            <a:chExt cx="2627494" cy="81288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667000" y="914400"/>
              <a:ext cx="152400" cy="812880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971799" y="914400"/>
              <a:ext cx="2322695" cy="812880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3294029" cy="129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05" y="914400"/>
            <a:ext cx="2856095" cy="95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2856095" cy="95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72150"/>
            <a:ext cx="1662882" cy="57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7" y="2286000"/>
            <a:ext cx="3528863" cy="233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56" y="2198790"/>
            <a:ext cx="2551444" cy="214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00" y="2286000"/>
            <a:ext cx="2843400" cy="187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176751"/>
            <a:ext cx="19050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Femtosecond laser</a:t>
            </a:r>
            <a:endParaRPr lang="en-US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643" y="4495800"/>
            <a:ext cx="801175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Much broader </a:t>
            </a:r>
            <a:r>
              <a:rPr lang="en-US" b="1" dirty="0" smtClean="0">
                <a:cs typeface="Arial" panose="020B0604020202020204" pitchFamily="34" charset="0"/>
              </a:rPr>
              <a:t>electronic pulses (ps-regime)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cs typeface="Arial" panose="020B0604020202020204" pitchFamily="34" charset="0"/>
              </a:rPr>
              <a:t>Exact shape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highly dependent on the pulse train and photodetector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cs typeface="Arial" panose="020B0604020202020204" pitchFamily="34" charset="0"/>
              </a:rPr>
              <a:t>Clean sinusoidal signal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in-phase with the optical pulse train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Low timing sensitivity</a:t>
            </a:r>
            <a:r>
              <a:rPr lang="en-US" sz="2000" b="1" dirty="0" smtClean="0">
                <a:cs typeface="Arial" panose="020B0604020202020204" pitchFamily="34" charset="0"/>
              </a:rPr>
              <a:t> </a:t>
            </a:r>
            <a:endParaRPr lang="en-US" sz="2000" b="1" u="sng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8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18"/>
    </mc:Choice>
    <mc:Fallback xmlns="">
      <p:transition spd="slow" advTm="122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024"/>
            <a:ext cx="8839200" cy="350865"/>
          </a:xfrm>
        </p:spPr>
        <p:txBody>
          <a:bodyPr/>
          <a:lstStyle/>
          <a:p>
            <a:r>
              <a:rPr lang="en-US" sz="2400" dirty="0"/>
              <a:t>1. Timing detector: </a:t>
            </a:r>
            <a:r>
              <a:rPr lang="en-US" sz="2400" i="1" dirty="0" smtClean="0">
                <a:solidFill>
                  <a:srgbClr val="0070C0"/>
                </a:solidFill>
              </a:rPr>
              <a:t>Optical cross-correlation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D707E-B041-4D7E-B895-1FF52245B80A}" type="slidenum">
              <a:rPr lang="en-US" altLang="zh-CN" smtClean="0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9" y="2959894"/>
            <a:ext cx="1992919" cy="63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9" y="1789837"/>
            <a:ext cx="1992919" cy="63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2527"/>
            <a:ext cx="1954838" cy="62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C:\Users\kahmed\AppData\Local\Microsoft\Windows\Temporary Internet Files\Content.IE5\YM4T7E9Z\MC90043162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7145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45404" cy="104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49023"/>
            <a:ext cx="2604758" cy="146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50976"/>
            <a:ext cx="2604758" cy="147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55948" cy="12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15568"/>
            <a:ext cx="2541924" cy="13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1431349"/>
            <a:ext cx="2353422" cy="99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3816"/>
            <a:ext cx="5283774" cy="22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0820" y="1524000"/>
            <a:ext cx="934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Sum-frequency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643" y="4495800"/>
            <a:ext cx="801175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cs typeface="Arial" panose="020B0604020202020204" pitchFamily="34" charset="0"/>
              </a:rPr>
              <a:t>Amount of SF light depends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on the pulse timing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No overlap – no signal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Ability to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detect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timing fluctuations </a:t>
            </a:r>
            <a:r>
              <a:rPr lang="en-US" sz="1600" dirty="0">
                <a:cs typeface="Arial" panose="020B0604020202020204" pitchFamily="34" charset="0"/>
              </a:rPr>
              <a:t>significantly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smaller than the pulse duration </a:t>
            </a:r>
            <a:endParaRPr lang="en-US" sz="16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Big disadvantage: </a:t>
            </a:r>
            <a:r>
              <a:rPr lang="en-US" b="1" dirty="0">
                <a:cs typeface="Arial" panose="020B0604020202020204" pitchFamily="34" charset="0"/>
              </a:rPr>
              <a:t>Amount of SF light </a:t>
            </a:r>
            <a:r>
              <a:rPr lang="en-US" b="1" dirty="0" smtClean="0">
                <a:cs typeface="Arial" panose="020B0604020202020204" pitchFamily="34" charset="0"/>
              </a:rPr>
              <a:t>is also influenced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by the intensity noise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Amplitude modulation of the optical cross correlation curve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1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11"/>
    </mc:Choice>
    <mc:Fallback xmlns="">
      <p:transition spd="slow" advTm="78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024"/>
            <a:ext cx="8839200" cy="350865"/>
          </a:xfrm>
        </p:spPr>
        <p:txBody>
          <a:bodyPr/>
          <a:lstStyle/>
          <a:p>
            <a:r>
              <a:rPr lang="en-US" sz="2400" dirty="0"/>
              <a:t>1. Timing detector: </a:t>
            </a:r>
            <a:r>
              <a:rPr lang="en-US" sz="2400" i="1" dirty="0" smtClean="0">
                <a:solidFill>
                  <a:srgbClr val="0070C0"/>
                </a:solidFill>
              </a:rPr>
              <a:t>Balanced optical cross-correlation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D707E-B041-4D7E-B895-1FF52245B80A}" type="slidenum">
              <a:rPr lang="en-US" altLang="zh-CN" smtClean="0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283774" cy="207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1371600"/>
            <a:ext cx="2884655" cy="12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03" y="2057400"/>
            <a:ext cx="4404097" cy="211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2895600"/>
            <a:ext cx="2884655" cy="12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2340864"/>
            <a:ext cx="3718635" cy="164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32" y="2029911"/>
            <a:ext cx="594068" cy="3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70820" y="1524000"/>
            <a:ext cx="934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Sum-frequency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4551" y="3163176"/>
            <a:ext cx="934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Sum-frequency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643" y="4495800"/>
            <a:ext cx="801175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Another SFG </a:t>
            </a:r>
            <a:r>
              <a:rPr lang="en-US" b="1" dirty="0" smtClean="0">
                <a:cs typeface="Arial" panose="020B0604020202020204" pitchFamily="34" charset="0"/>
              </a:rPr>
              <a:t>with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relatively time-delayed </a:t>
            </a:r>
            <a:r>
              <a:rPr lang="en-US" b="1" dirty="0" smtClean="0">
                <a:cs typeface="Arial" panose="020B0604020202020204" pitchFamily="34" charset="0"/>
              </a:rPr>
              <a:t>input pulses</a:t>
            </a:r>
            <a:endParaRPr lang="en-US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cs typeface="Arial" panose="020B0604020202020204" pitchFamily="34" charset="0"/>
              </a:rPr>
              <a:t>Second cross-correlation curve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Exact shape, but time delayed </a:t>
            </a:r>
            <a:r>
              <a:rPr lang="en-US" sz="1600" dirty="0" smtClean="0">
                <a:cs typeface="Arial" panose="020B0604020202020204" pitchFamily="34" charset="0"/>
              </a:rPr>
              <a:t>with respect to the first 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cs typeface="Arial" panose="020B0604020202020204" pitchFamily="34" charset="0"/>
              </a:rPr>
              <a:t>Around zero-crossing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Difference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in the </a:t>
            </a:r>
            <a:r>
              <a:rPr lang="en-US" sz="1600" dirty="0" smtClean="0">
                <a:cs typeface="Arial" panose="020B0604020202020204" pitchFamily="34" charset="0"/>
              </a:rPr>
              <a:t>SF </a:t>
            </a:r>
            <a:r>
              <a:rPr lang="en-US" sz="1600" dirty="0">
                <a:cs typeface="Arial" panose="020B0604020202020204" pitchFamily="34" charset="0"/>
              </a:rPr>
              <a:t>light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cancels the optical intensity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fluctuations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Timing sensitivity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larger than 1 mV/fs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86987" y="2633990"/>
            <a:ext cx="934580" cy="435232"/>
            <a:chOff x="6786987" y="2633990"/>
            <a:chExt cx="934580" cy="435232"/>
          </a:xfrm>
        </p:grpSpPr>
        <p:sp>
          <p:nvSpPr>
            <p:cNvPr id="15" name="Rectangle 14"/>
            <p:cNvSpPr/>
            <p:nvPr/>
          </p:nvSpPr>
          <p:spPr>
            <a:xfrm>
              <a:off x="6786987" y="2633990"/>
              <a:ext cx="9345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&gt;1mV/fs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7475238" y="2895600"/>
              <a:ext cx="220962" cy="17362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75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4"/>
    </mc:Choice>
    <mc:Fallback xmlns="">
      <p:transition spd="slow" advTm="54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024"/>
            <a:ext cx="8839200" cy="350865"/>
          </a:xfrm>
        </p:spPr>
        <p:txBody>
          <a:bodyPr/>
          <a:lstStyle/>
          <a:p>
            <a:r>
              <a:rPr lang="en-US" sz="2400" dirty="0"/>
              <a:t>1. Timing detector: </a:t>
            </a:r>
            <a:r>
              <a:rPr lang="en-US" sz="2400" i="1" dirty="0" smtClean="0">
                <a:solidFill>
                  <a:srgbClr val="0070C0"/>
                </a:solidFill>
              </a:rPr>
              <a:t>Phase detector vs. BOC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D707E-B041-4D7E-B895-1FF52245B80A}" type="slidenum">
              <a:rPr lang="en-US" altLang="zh-CN" smtClean="0">
                <a:solidFill>
                  <a:srgbClr val="000000"/>
                </a:solidFill>
              </a:rPr>
              <a:pPr/>
              <a:t>8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7090"/>
            <a:ext cx="2284875" cy="227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4920"/>
            <a:ext cx="4404732" cy="167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2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4"/>
    </mc:Choice>
    <mc:Fallback xmlns="">
      <p:transition spd="slow" advTm="21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4720"/>
            <a:ext cx="8839200" cy="367473"/>
          </a:xfrm>
        </p:spPr>
        <p:txBody>
          <a:bodyPr/>
          <a:lstStyle/>
          <a:p>
            <a:r>
              <a:rPr lang="en-US" sz="2400" dirty="0"/>
              <a:t>1. Timing detector: </a:t>
            </a:r>
            <a:r>
              <a:rPr lang="en-US" sz="2400" i="1" dirty="0">
                <a:solidFill>
                  <a:srgbClr val="0070C0"/>
                </a:solidFill>
              </a:rPr>
              <a:t>Phase detector vs. BOC 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D707E-B041-4D7E-B895-1FF52245B80A}" type="slidenum">
              <a:rPr lang="en-US" altLang="zh-CN" smtClean="0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1026" name="Picture 2" descr="C:\Users\kahmed\Desktop\thesis_Phd\figures\2.4_BOC_vs_P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6004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37"/>
    </mc:Choice>
    <mc:Fallback xmlns="">
      <p:transition spd="slow" advTm="5253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821" objId="4"/>
        <p14:triggerEvt type="onClick" time="2821" objId="4"/>
        <p14:stopEvt time="41925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1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21.1|2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6.1|9.9|6.7|28.1|7.9|11.1|9.6|1.3|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22|2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16.6|20.6|13.7|9.7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4.9|5|18.3|0.9|17.8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4.7|1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2|1|14.4|2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3.6|4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13.6|24.4|7.7|11.4|1.6|9.1|2|28.5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</Words>
  <Application>Microsoft Office PowerPoint</Application>
  <PresentationFormat>On-screen Show (4:3)</PresentationFormat>
  <Paragraphs>197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1_Default Design</vt:lpstr>
      <vt:lpstr>PowerPoint Presentation</vt:lpstr>
      <vt:lpstr>New generation XFELs:</vt:lpstr>
      <vt:lpstr>Timing distribution for next generation FELs</vt:lpstr>
      <vt:lpstr>How to make a synchronous laser-microwave network with sub-fs precision?</vt:lpstr>
      <vt:lpstr>1. Timing detector: Direct photodetection</vt:lpstr>
      <vt:lpstr>1. Timing detector: Optical cross-correlation</vt:lpstr>
      <vt:lpstr>1. Timing detector: Balanced optical cross-correlation</vt:lpstr>
      <vt:lpstr>1. Timing detector: Phase detector vs. BOC </vt:lpstr>
      <vt:lpstr>1. Timing detector: Phase detector vs. BOC </vt:lpstr>
      <vt:lpstr>2. Drift-free fiber link transmission</vt:lpstr>
      <vt:lpstr>Fiber link network stabilization</vt:lpstr>
      <vt:lpstr>Nonlinear pulse propagation in fibers</vt:lpstr>
      <vt:lpstr>Nonlinear pulse propagation in fibers</vt:lpstr>
      <vt:lpstr>3. Remote Synchronization: Laser-microwave network </vt:lpstr>
      <vt:lpstr>4. Remote Synchronization: Laser-microwave network </vt:lpstr>
      <vt:lpstr>Conclusion &amp; outlook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Ahmed, Kemal</dc:creator>
  <cp:lastModifiedBy>Shafak, Kemal</cp:lastModifiedBy>
  <cp:revision>726</cp:revision>
  <cp:lastPrinted>2016-04-01T09:45:26Z</cp:lastPrinted>
  <dcterms:created xsi:type="dcterms:W3CDTF">2014-01-13T14:56:40Z</dcterms:created>
  <dcterms:modified xsi:type="dcterms:W3CDTF">2017-02-01T14:49:47Z</dcterms:modified>
</cp:coreProperties>
</file>