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49" r:id="rId2"/>
    <p:sldMasterId id="2147483699" r:id="rId3"/>
  </p:sldMasterIdLst>
  <p:notesMasterIdLst>
    <p:notesMasterId r:id="rId15"/>
  </p:notesMasterIdLst>
  <p:handoutMasterIdLst>
    <p:handoutMasterId r:id="rId16"/>
  </p:handoutMasterIdLst>
  <p:sldIdLst>
    <p:sldId id="256" r:id="rId4"/>
    <p:sldId id="511" r:id="rId5"/>
    <p:sldId id="513" r:id="rId6"/>
    <p:sldId id="514" r:id="rId7"/>
    <p:sldId id="515" r:id="rId8"/>
    <p:sldId id="516" r:id="rId9"/>
    <p:sldId id="517" r:id="rId10"/>
    <p:sldId id="524" r:id="rId11"/>
    <p:sldId id="522" r:id="rId12"/>
    <p:sldId id="521" r:id="rId13"/>
    <p:sldId id="525" r:id="rId14"/>
  </p:sldIdLst>
  <p:sldSz cx="9144000" cy="6858000" type="screen4x3"/>
  <p:notesSz cx="6858000" cy="9945688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b="1" kern="1200">
        <a:solidFill>
          <a:srgbClr val="00589C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770" userDrawn="1">
          <p15:clr>
            <a:srgbClr val="A4A3A4"/>
          </p15:clr>
        </p15:guide>
        <p15:guide id="2" orient="horz" pos="3725" userDrawn="1">
          <p15:clr>
            <a:srgbClr val="A4A3A4"/>
          </p15:clr>
        </p15:guide>
        <p15:guide id="3" orient="horz" pos="51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1973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pos="226" userDrawn="1">
          <p15:clr>
            <a:srgbClr val="A4A3A4"/>
          </p15:clr>
        </p15:guide>
        <p15:guide id="9" pos="612" userDrawn="1">
          <p15:clr>
            <a:srgbClr val="A4A3A4"/>
          </p15:clr>
        </p15:guide>
        <p15:guide id="10" pos="1474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6600"/>
    <a:srgbClr val="00589C"/>
    <a:srgbClr val="D7E4BD"/>
    <a:srgbClr val="FDEADA"/>
    <a:srgbClr val="C6D9F1"/>
    <a:srgbClr val="0000FF"/>
    <a:srgbClr val="660066"/>
    <a:srgbClr val="80008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5" autoAdjust="0"/>
    <p:restoredTop sz="92745" autoAdjust="0"/>
  </p:normalViewPr>
  <p:slideViewPr>
    <p:cSldViewPr snapToGrid="0">
      <p:cViewPr>
        <p:scale>
          <a:sx n="95" d="100"/>
          <a:sy n="95" d="100"/>
        </p:scale>
        <p:origin x="-1122" y="6"/>
      </p:cViewPr>
      <p:guideLst>
        <p:guide orient="horz" pos="3770"/>
        <p:guide orient="horz" pos="3725"/>
        <p:guide orient="horz" pos="51"/>
        <p:guide orient="horz" pos="2160"/>
        <p:guide pos="1973"/>
        <p:guide pos="2880"/>
        <p:guide pos="226"/>
        <p:guide pos="612"/>
        <p:guide pos="14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howGuides="1">
      <p:cViewPr varScale="1">
        <p:scale>
          <a:sx n="90" d="100"/>
          <a:sy n="90" d="100"/>
        </p:scale>
        <p:origin x="-3732" y="-114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065" y="1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6496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065" y="9446496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43AA1AEC-CBE5-4DAB-BA1D-FC5A4663E8F3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19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065" y="1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4538"/>
            <a:ext cx="4973638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839"/>
            <a:ext cx="5486400" cy="447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6496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65" y="9446496"/>
            <a:ext cx="2972335" cy="49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848" tIns="45924" rIns="91848" bIns="45924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C4BFDF9E-FFF0-4D86-90E4-1271FF9B4920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6761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D1E93-ECCA-4DF7-A885-21E28BAF0675}" type="slidenum">
              <a:rPr lang="en-GB"/>
              <a:pPr/>
              <a:t>1</a:t>
            </a:fld>
            <a:endParaRPr lang="en-GB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2545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3820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7188" y="1019175"/>
            <a:ext cx="8766175" cy="477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774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32613" y="142875"/>
            <a:ext cx="2190750" cy="1354138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7188" y="142875"/>
            <a:ext cx="6423025" cy="13541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285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852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836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5099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55980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105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577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0276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638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188" y="1019175"/>
            <a:ext cx="8766175" cy="477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8463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414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100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535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508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25574"/>
            <a:ext cx="6984007" cy="4320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68313" y="764704"/>
            <a:ext cx="8207375" cy="56166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de-DE" dirty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11005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842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88842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7188" y="1019175"/>
            <a:ext cx="4306887" cy="4778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16475" y="1019175"/>
            <a:ext cx="4306888" cy="4778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487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121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0100" y="142875"/>
            <a:ext cx="8229600" cy="439738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351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14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8900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8064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10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 userDrawn="1"/>
        </p:nvSpPr>
        <p:spPr bwMode="auto">
          <a:xfrm>
            <a:off x="0" y="-4763"/>
            <a:ext cx="9144000" cy="6858001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>
              <a:lnSpc>
                <a:spcPts val="2000"/>
              </a:lnSpc>
              <a:spcBef>
                <a:spcPct val="20000"/>
              </a:spcBef>
            </a:pPr>
            <a:endParaRPr lang="en-US" sz="1600" dirty="0"/>
          </a:p>
        </p:txBody>
      </p:sp>
      <p:pic>
        <p:nvPicPr>
          <p:cNvPr id="7" name="Picture 8" descr="trenner_footer_strukmat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HG_LOGO_ENG_W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5930900"/>
            <a:ext cx="1414463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spect="1"/>
          </p:cNvSpPr>
          <p:nvPr userDrawn="1"/>
        </p:nvSpPr>
        <p:spPr bwMode="auto">
          <a:xfrm>
            <a:off x="0" y="-10160"/>
            <a:ext cx="9144000" cy="8839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" pitchFamily="34" charset="0"/>
            </a:endParaRPr>
          </a:p>
        </p:txBody>
      </p:sp>
      <p:grpSp>
        <p:nvGrpSpPr>
          <p:cNvPr id="10" name="Group 18"/>
          <p:cNvGrpSpPr>
            <a:grpSpLocks noChangeAspect="1"/>
          </p:cNvGrpSpPr>
          <p:nvPr userDrawn="1"/>
        </p:nvGrpSpPr>
        <p:grpSpPr>
          <a:xfrm>
            <a:off x="6348241" y="109968"/>
            <a:ext cx="2733062" cy="641872"/>
            <a:chOff x="22456028" y="973136"/>
            <a:chExt cx="7533927" cy="1871664"/>
          </a:xfrm>
        </p:grpSpPr>
        <p:pic>
          <p:nvPicPr>
            <p:cNvPr id="11" name="Picture 15"/>
            <p:cNvPicPr>
              <a:picLocks noChangeAspect="1" noChangeArrowheads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6028" y="973136"/>
              <a:ext cx="2498569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6"/>
            <p:cNvPicPr>
              <a:picLocks noChangeAspect="1" noChangeArrowheads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8343" y="973137"/>
              <a:ext cx="23780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7"/>
            <p:cNvPicPr>
              <a:picLocks noChangeAspect="1" noChangeArrowheads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9480" y="973137"/>
              <a:ext cx="25304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22"/>
          <p:cNvSpPr txBox="1"/>
          <p:nvPr userDrawn="1"/>
        </p:nvSpPr>
        <p:spPr>
          <a:xfrm>
            <a:off x="130594" y="158448"/>
            <a:ext cx="1322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0069D1"/>
                </a:solidFill>
              </a:rPr>
              <a:t>Matter and </a:t>
            </a:r>
            <a:br>
              <a:rPr lang="en-US" sz="1400" b="1" baseline="0" dirty="0" smtClean="0">
                <a:solidFill>
                  <a:srgbClr val="0069D1"/>
                </a:solidFill>
              </a:rPr>
            </a:br>
            <a:r>
              <a:rPr lang="en-US" sz="1400" b="1" baseline="0" dirty="0" smtClean="0">
                <a:solidFill>
                  <a:srgbClr val="0069D1"/>
                </a:solidFill>
              </a:rPr>
              <a:t>Technologies</a:t>
            </a:r>
            <a:endParaRPr lang="en-US" sz="1400" b="1" baseline="0" dirty="0">
              <a:solidFill>
                <a:srgbClr val="0069D1"/>
              </a:solidFill>
            </a:endParaRPr>
          </a:p>
        </p:txBody>
      </p:sp>
      <p:grpSp>
        <p:nvGrpSpPr>
          <p:cNvPr id="15" name="Group 23"/>
          <p:cNvGrpSpPr/>
          <p:nvPr userDrawn="1"/>
        </p:nvGrpSpPr>
        <p:grpSpPr>
          <a:xfrm>
            <a:off x="1595120" y="213360"/>
            <a:ext cx="4539453" cy="457200"/>
            <a:chOff x="1013231" y="3338791"/>
            <a:chExt cx="4886347" cy="514246"/>
          </a:xfrm>
        </p:grpSpPr>
        <p:pic>
          <p:nvPicPr>
            <p:cNvPr id="16" name="Picture 24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252" y="3395880"/>
              <a:ext cx="854743" cy="434102"/>
            </a:xfrm>
            <a:prstGeom prst="rect">
              <a:avLst/>
            </a:prstGeom>
          </p:spPr>
        </p:pic>
        <p:pic>
          <p:nvPicPr>
            <p:cNvPr id="17" name="Picture 25"/>
            <p:cNvPicPr>
              <a:picLocks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409" y="3499780"/>
              <a:ext cx="628487" cy="146157"/>
            </a:xfrm>
            <a:prstGeom prst="rect">
              <a:avLst/>
            </a:prstGeom>
          </p:spPr>
        </p:pic>
        <p:pic>
          <p:nvPicPr>
            <p:cNvPr id="18" name="Picture 26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2148" y="3395837"/>
              <a:ext cx="1404131" cy="457200"/>
            </a:xfrm>
            <a:prstGeom prst="rect">
              <a:avLst/>
            </a:prstGeom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3079" y="3499780"/>
              <a:ext cx="536499" cy="209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452" y="3473858"/>
              <a:ext cx="704350" cy="235313"/>
            </a:xfrm>
            <a:prstGeom prst="rect">
              <a:avLst/>
            </a:prstGeom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231" y="3338791"/>
              <a:ext cx="464976" cy="464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200" indent="-5156200" algn="l" rtl="0" fontAlgn="base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>
          <a:solidFill>
            <a:srgbClr val="00589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5922963" indent="-180975" algn="l" rtl="0" fontAlgn="base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600200" indent="3248025" algn="l" rtl="0" fontAlgn="base">
        <a:spcBef>
          <a:spcPct val="2000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folien_footer_strukmat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 userDrawn="1"/>
        </p:nvSpPr>
        <p:spPr>
          <a:xfrm>
            <a:off x="2255750" y="6684798"/>
            <a:ext cx="7857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U.</a:t>
            </a:r>
            <a:r>
              <a:rPr lang="en-US" sz="800" baseline="0" dirty="0" smtClean="0">
                <a:solidFill>
                  <a:schemeClr val="bg1"/>
                </a:solidFill>
              </a:rPr>
              <a:t> Schramm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 userDrawn="1"/>
        </p:nvSpPr>
        <p:spPr>
          <a:xfrm>
            <a:off x="3408945" y="6682640"/>
            <a:ext cx="23391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Status ARD, 3</a:t>
            </a:r>
            <a:r>
              <a:rPr lang="en-US" sz="800" baseline="30000" dirty="0" smtClean="0">
                <a:solidFill>
                  <a:schemeClr val="bg1"/>
                </a:solidFill>
              </a:rPr>
              <a:t>rd</a:t>
            </a:r>
            <a:r>
              <a:rPr lang="en-US" sz="800" dirty="0" smtClean="0">
                <a:solidFill>
                  <a:schemeClr val="bg1"/>
                </a:solidFill>
              </a:rPr>
              <a:t> MT Meeting, GSI, 31.01.2017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" name="Rechteck 1"/>
          <p:cNvSpPr/>
          <p:nvPr userDrawn="1"/>
        </p:nvSpPr>
        <p:spPr bwMode="auto">
          <a:xfrm>
            <a:off x="-7" y="-4"/>
            <a:ext cx="9144000" cy="609600"/>
          </a:xfrm>
          <a:prstGeom prst="rect">
            <a:avLst/>
          </a:prstGeom>
          <a:solidFill>
            <a:srgbClr val="00589C"/>
          </a:solidFill>
          <a:ln w="190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 smtClean="0">
              <a:ln>
                <a:noFill/>
              </a:ln>
              <a:solidFill>
                <a:srgbClr val="00589C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feld 2"/>
          <p:cNvSpPr txBox="1"/>
          <p:nvPr userDrawn="1"/>
        </p:nvSpPr>
        <p:spPr>
          <a:xfrm>
            <a:off x="13142" y="6617758"/>
            <a:ext cx="442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C172518-173E-4150-ADC7-9A676108EB8A}" type="slidenum">
              <a:rPr lang="en-GB" sz="1000" b="0" smtClean="0">
                <a:solidFill>
                  <a:schemeClr val="bg1"/>
                </a:solidFill>
              </a:rPr>
              <a:t>‹Nr.›</a:t>
            </a:fld>
            <a:endParaRPr lang="en-GB" sz="1000" b="0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6" y="6620321"/>
            <a:ext cx="662358" cy="24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7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98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4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5156200" indent="-5156200" algn="l" rtl="0" fontAlgn="base">
        <a:lnSpc>
          <a:spcPts val="2800"/>
        </a:lnSpc>
        <a:spcBef>
          <a:spcPct val="20000"/>
        </a:spcBef>
        <a:spcAft>
          <a:spcPct val="0"/>
        </a:spcAft>
        <a:buFont typeface="Arial" charset="0"/>
        <a:defRPr sz="2100" b="1">
          <a:solidFill>
            <a:srgbClr val="00589C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5922963" indent="-180975" algn="l" rtl="0" fontAlgn="base">
        <a:spcBef>
          <a:spcPct val="20000"/>
        </a:spcBef>
        <a:spcAft>
          <a:spcPct val="0"/>
        </a:spcAft>
        <a:buFont typeface="Arial" charset="0"/>
        <a:buChar char="•"/>
        <a:tabLst>
          <a:tab pos="1169988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600200" indent="3248025" algn="l" rtl="0" fontAlgn="base">
        <a:spcBef>
          <a:spcPct val="2000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6444000" y="1557339"/>
            <a:ext cx="2700000" cy="1440000"/>
          </a:xfrm>
          <a:prstGeom prst="rect">
            <a:avLst/>
          </a:prstGeom>
          <a:solidFill>
            <a:srgbClr val="CF6800"/>
          </a:solidFill>
        </p:spPr>
        <p:txBody>
          <a:bodyPr wrap="square" lIns="252000" tIns="0" rIns="0" bIns="0" rtlCol="0" anchor="ctr" anchorCtr="0">
            <a:no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b="0">
                <a:solidFill>
                  <a:prstClr val="white"/>
                </a:solidFill>
                <a:latin typeface="Source Sans Pro" pitchFamily="34" charset="0"/>
                <a:cs typeface="+mn-cs"/>
              </a:rPr>
              <a:t>Research Field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de-DE" sz="2800" b="0">
                <a:solidFill>
                  <a:prstClr val="white"/>
                </a:solidFill>
                <a:latin typeface="Source Sans Pro Semibold" panose="020B0603030403020204" pitchFamily="34" charset="0"/>
                <a:cs typeface="+mn-cs"/>
              </a:rPr>
              <a:t>MATTER</a:t>
            </a:r>
          </a:p>
        </p:txBody>
      </p:sp>
    </p:spTree>
    <p:extLst>
      <p:ext uri="{BB962C8B-B14F-4D97-AF65-F5344CB8AC3E}">
        <p14:creationId xmlns:p14="http://schemas.microsoft.com/office/powerpoint/2010/main" val="15145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wmf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10161"/>
            <a:ext cx="9144000" cy="6858001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>
              <a:lnSpc>
                <a:spcPts val="2000"/>
              </a:lnSpc>
              <a:spcBef>
                <a:spcPct val="20000"/>
              </a:spcBef>
            </a:pPr>
            <a:endParaRPr lang="en-US" sz="1600" dirty="0"/>
          </a:p>
        </p:txBody>
      </p:sp>
      <p:pic>
        <p:nvPicPr>
          <p:cNvPr id="14" name="Picture 8" descr="trenner_footer_strukma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HG_LOGO_ENG_W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5930900"/>
            <a:ext cx="1414463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/>
          <p:cNvSpPr>
            <a:spLocks noChangeAspect="1"/>
          </p:cNvSpPr>
          <p:nvPr/>
        </p:nvSpPr>
        <p:spPr bwMode="auto">
          <a:xfrm>
            <a:off x="0" y="-10160"/>
            <a:ext cx="9144000" cy="8839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" pitchFamily="34" charset="0"/>
            </a:endParaRPr>
          </a:p>
        </p:txBody>
      </p:sp>
      <p:grpSp>
        <p:nvGrpSpPr>
          <p:cNvPr id="17" name="Group 18"/>
          <p:cNvGrpSpPr>
            <a:grpSpLocks noChangeAspect="1"/>
          </p:cNvGrpSpPr>
          <p:nvPr/>
        </p:nvGrpSpPr>
        <p:grpSpPr>
          <a:xfrm>
            <a:off x="6348241" y="109968"/>
            <a:ext cx="2733062" cy="641872"/>
            <a:chOff x="22456028" y="973136"/>
            <a:chExt cx="7533927" cy="1871664"/>
          </a:xfrm>
        </p:grpSpPr>
        <p:pic>
          <p:nvPicPr>
            <p:cNvPr id="18" name="Picture 15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6028" y="973136"/>
              <a:ext cx="2498569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6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8343" y="973137"/>
              <a:ext cx="23780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7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9480" y="973137"/>
              <a:ext cx="25304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up 23"/>
          <p:cNvGrpSpPr/>
          <p:nvPr/>
        </p:nvGrpSpPr>
        <p:grpSpPr>
          <a:xfrm>
            <a:off x="1595120" y="213360"/>
            <a:ext cx="4539453" cy="457200"/>
            <a:chOff x="1013231" y="3338791"/>
            <a:chExt cx="4886347" cy="514246"/>
          </a:xfrm>
        </p:grpSpPr>
        <p:pic>
          <p:nvPicPr>
            <p:cNvPr id="23" name="Picture 24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252" y="3395880"/>
              <a:ext cx="854743" cy="434102"/>
            </a:xfrm>
            <a:prstGeom prst="rect">
              <a:avLst/>
            </a:prstGeom>
          </p:spPr>
        </p:pic>
        <p:pic>
          <p:nvPicPr>
            <p:cNvPr id="24" name="Picture 25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409" y="3499780"/>
              <a:ext cx="628487" cy="146157"/>
            </a:xfrm>
            <a:prstGeom prst="rect">
              <a:avLst/>
            </a:prstGeom>
          </p:spPr>
        </p:pic>
        <p:pic>
          <p:nvPicPr>
            <p:cNvPr id="25" name="Picture 26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2148" y="3395837"/>
              <a:ext cx="1404131" cy="457200"/>
            </a:xfrm>
            <a:prstGeom prst="rect">
              <a:avLst/>
            </a:prstGeom>
          </p:spPr>
        </p:pic>
        <p:pic>
          <p:nvPicPr>
            <p:cNvPr id="26" name="Picture 6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3079" y="3499780"/>
              <a:ext cx="536499" cy="209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2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452" y="3473858"/>
              <a:ext cx="704350" cy="235313"/>
            </a:xfrm>
            <a:prstGeom prst="rect">
              <a:avLst/>
            </a:prstGeom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231" y="3338791"/>
              <a:ext cx="464976" cy="464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59" name="Titel 1"/>
          <p:cNvSpPr>
            <a:spLocks/>
          </p:cNvSpPr>
          <p:nvPr/>
        </p:nvSpPr>
        <p:spPr bwMode="auto">
          <a:xfrm>
            <a:off x="1190625" y="1846263"/>
            <a:ext cx="7615238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endParaRPr lang="de-DE" sz="24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1811103" y="3645607"/>
            <a:ext cx="6500813" cy="998605"/>
          </a:xfrm>
          <a:prstGeom prst="rect">
            <a:avLst/>
          </a:prstGeom>
        </p:spPr>
        <p:txBody>
          <a:bodyPr/>
          <a:lstStyle>
            <a:lvl1pPr marL="0" indent="0" algn="ctr" rtl="0" fontAlgn="base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>
                <a:solidFill>
                  <a:srgbClr val="00589C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1169988" algn="l"/>
              </a:tabLst>
              <a:defRPr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b="0" kern="0" dirty="0" smtClean="0">
                <a:solidFill>
                  <a:schemeClr val="bg1"/>
                </a:solidFill>
              </a:rPr>
              <a:t>Ulrich Schramm, HZDR</a:t>
            </a:r>
          </a:p>
          <a:p>
            <a:pPr algn="l"/>
            <a:r>
              <a:rPr lang="en-US" b="0" kern="0" dirty="0" smtClean="0">
                <a:solidFill>
                  <a:schemeClr val="bg1"/>
                </a:solidFill>
              </a:rPr>
              <a:t>Florian </a:t>
            </a:r>
            <a:r>
              <a:rPr lang="en-US" b="0" kern="0" dirty="0" err="1" smtClean="0">
                <a:solidFill>
                  <a:schemeClr val="bg1"/>
                </a:solidFill>
              </a:rPr>
              <a:t>Grüner</a:t>
            </a:r>
            <a:r>
              <a:rPr lang="en-US" b="0" kern="0" dirty="0" smtClean="0">
                <a:solidFill>
                  <a:schemeClr val="bg1"/>
                </a:solidFill>
              </a:rPr>
              <a:t>, UHH</a:t>
            </a:r>
            <a:br>
              <a:rPr lang="en-US" b="0" kern="0" dirty="0" smtClean="0">
                <a:solidFill>
                  <a:schemeClr val="bg1"/>
                </a:solidFill>
              </a:rPr>
            </a:br>
            <a:endParaRPr lang="en-US" sz="1800" b="0" i="1" kern="0" dirty="0" smtClean="0">
              <a:solidFill>
                <a:schemeClr val="bg1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69385" y="5529330"/>
            <a:ext cx="19797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b="0" dirty="0" smtClean="0">
                <a:solidFill>
                  <a:schemeClr val="bg1"/>
                </a:solidFill>
              </a:rPr>
              <a:t>January 31</a:t>
            </a:r>
            <a:r>
              <a:rPr lang="en-GB" sz="1400" b="0" baseline="30000" dirty="0" smtClean="0">
                <a:solidFill>
                  <a:schemeClr val="bg1"/>
                </a:solidFill>
              </a:rPr>
              <a:t>st</a:t>
            </a:r>
            <a:r>
              <a:rPr lang="en-GB" sz="1400" b="0" dirty="0" smtClean="0">
                <a:solidFill>
                  <a:schemeClr val="bg1"/>
                </a:solidFill>
              </a:rPr>
              <a:t>, 2017</a:t>
            </a:r>
          </a:p>
          <a:p>
            <a:pPr algn="l"/>
            <a:r>
              <a:rPr lang="en-GB" sz="1400" b="0" dirty="0" smtClean="0">
                <a:solidFill>
                  <a:schemeClr val="bg1"/>
                </a:solidFill>
              </a:rPr>
              <a:t>3</a:t>
            </a:r>
            <a:r>
              <a:rPr lang="en-GB" sz="1400" b="0" baseline="30000" dirty="0" smtClean="0">
                <a:solidFill>
                  <a:schemeClr val="bg1"/>
                </a:solidFill>
              </a:rPr>
              <a:t>rd</a:t>
            </a:r>
            <a:r>
              <a:rPr lang="en-GB" sz="1400" b="0" dirty="0" smtClean="0">
                <a:solidFill>
                  <a:schemeClr val="bg1"/>
                </a:solidFill>
              </a:rPr>
              <a:t> Annual MT Meeting</a:t>
            </a:r>
          </a:p>
          <a:p>
            <a:pPr algn="l"/>
            <a:r>
              <a:rPr lang="en-GB" sz="1400" b="0" dirty="0" smtClean="0">
                <a:solidFill>
                  <a:schemeClr val="bg1"/>
                </a:solidFill>
              </a:rPr>
              <a:t>GSI, Darmstadt</a:t>
            </a: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881703" y="2198254"/>
            <a:ext cx="5066580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Status Report 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 ARD-ST4</a:t>
            </a:r>
          </a:p>
          <a:p>
            <a:pPr algn="l"/>
            <a:endParaRPr lang="en-US" sz="500" dirty="0" smtClean="0">
              <a:solidFill>
                <a:schemeClr val="bg1"/>
              </a:solidFill>
            </a:endParaRPr>
          </a:p>
          <a:p>
            <a:pPr algn="l"/>
            <a:r>
              <a:rPr lang="en-US" sz="2800" b="0" i="1" dirty="0" smtClean="0">
                <a:solidFill>
                  <a:schemeClr val="bg1"/>
                </a:solidFill>
              </a:rPr>
              <a:t>Novel Acceleration Concepts</a:t>
            </a:r>
            <a:endParaRPr lang="en-US" sz="2800" b="0" i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s://upload.wikimedia.org/wikipedia/commons/d/d9/GSI_Logo_rgb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771" y="6039824"/>
            <a:ext cx="1325213" cy="41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" y="25878"/>
            <a:ext cx="1043796" cy="7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66" y="1590282"/>
            <a:ext cx="1604848" cy="58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9383" y="69586"/>
            <a:ext cx="56493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Single-shot beam arrival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monitor  (ST3 / ST4)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4575360" y="4882568"/>
            <a:ext cx="4168427" cy="13256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 rtlCol="0">
            <a:spAutoFit/>
          </a:bodyPr>
          <a:lstStyle/>
          <a:p>
            <a:pPr marL="285750" lvl="0" indent="-285750" algn="l">
              <a:buClr>
                <a:srgbClr val="333399"/>
              </a:buClr>
              <a:buSzPct val="100000"/>
              <a:buFont typeface="Wingdings" pitchFamily="2" charset="2"/>
              <a:buChar char="§"/>
            </a:pPr>
            <a:r>
              <a:rPr lang="en-US" sz="2000" dirty="0">
                <a:sym typeface="Symbol"/>
              </a:rPr>
              <a:t>Resolution &lt;200fs</a:t>
            </a:r>
          </a:p>
          <a:p>
            <a:pPr marL="285750" lvl="0" indent="-285750" algn="l">
              <a:buClr>
                <a:srgbClr val="333399"/>
              </a:buClr>
              <a:buSzPct val="100000"/>
              <a:buFont typeface="Wingdings" pitchFamily="2" charset="2"/>
              <a:buChar char="§"/>
            </a:pPr>
            <a:r>
              <a:rPr lang="en-US" sz="2000" dirty="0">
                <a:sym typeface="Symbol"/>
              </a:rPr>
              <a:t>Arrival time jitter: 2.2 </a:t>
            </a:r>
            <a:r>
              <a:rPr lang="en-US" sz="2000" dirty="0" err="1">
                <a:sym typeface="Symbol"/>
              </a:rPr>
              <a:t>ps</a:t>
            </a:r>
            <a:r>
              <a:rPr lang="en-US" sz="2000" dirty="0">
                <a:sym typeface="Symbol"/>
              </a:rPr>
              <a:t> </a:t>
            </a:r>
            <a:r>
              <a:rPr lang="en-US" sz="2000" dirty="0" smtClean="0">
                <a:sym typeface="Symbol"/>
              </a:rPr>
              <a:t>RMS</a:t>
            </a:r>
          </a:p>
          <a:p>
            <a:pPr marL="285750" lvl="0" indent="-285750" algn="l">
              <a:buClr>
                <a:srgbClr val="333399"/>
              </a:buClr>
              <a:buSzPct val="100000"/>
              <a:buFont typeface="Wingdings" pitchFamily="2" charset="2"/>
              <a:buChar char="§"/>
            </a:pPr>
            <a:r>
              <a:rPr lang="en-US" sz="2000" dirty="0" smtClean="0">
                <a:sym typeface="Symbol"/>
              </a:rPr>
              <a:t>Mean shot to shot jitter: 1.4 </a:t>
            </a:r>
            <a:r>
              <a:rPr lang="en-US" sz="2000" dirty="0" err="1" smtClean="0">
                <a:sym typeface="Symbol"/>
              </a:rPr>
              <a:t>ps</a:t>
            </a:r>
            <a:endParaRPr lang="en-US" sz="2000" dirty="0" smtClean="0">
              <a:sym typeface="Symbol"/>
            </a:endParaRPr>
          </a:p>
          <a:p>
            <a:pPr marL="285750" lvl="0" indent="-285750" algn="l">
              <a:buClr>
                <a:srgbClr val="333399"/>
              </a:buClr>
              <a:buSzPct val="100000"/>
              <a:buFont typeface="Wingdings" pitchFamily="2" charset="2"/>
              <a:buChar char="§"/>
            </a:pPr>
            <a:r>
              <a:rPr lang="en-US" sz="2000" dirty="0" smtClean="0">
                <a:sym typeface="Symbol"/>
              </a:rPr>
              <a:t>Single shot diagnostic</a:t>
            </a:r>
            <a:endParaRPr lang="en-US" sz="2000" dirty="0">
              <a:sym typeface="Symbo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4" b="4665"/>
          <a:stretch/>
        </p:blipFill>
        <p:spPr bwMode="auto">
          <a:xfrm>
            <a:off x="2642880" y="629064"/>
            <a:ext cx="6109002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kuntzsch\Desktop\Desy Logo_bla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12" y="1074504"/>
            <a:ext cx="668391" cy="668391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392" y="1146512"/>
            <a:ext cx="1051177" cy="116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6" y="4363736"/>
            <a:ext cx="3312368" cy="220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00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0" y="6272213"/>
            <a:ext cx="992188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fld id="{FA15C48B-01DD-4AFA-9C67-24A513627147}" type="slidenum">
              <a:rPr lang="de-DE" b="0" smtClean="0">
                <a:solidFill>
                  <a:prstClr val="black"/>
                </a:solidFill>
                <a:latin typeface="Calibri"/>
                <a:cs typeface="+mn-cs"/>
              </a:rPr>
              <a:pPr algn="l" fontAlgn="auto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de-DE" b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467224" y="5436864"/>
            <a:ext cx="8676456" cy="1080542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bg1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589C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</a:pPr>
            <a:r>
              <a:rPr lang="de-DE" altLang="de-DE" sz="2900" b="0" dirty="0" err="1" smtClean="0">
                <a:solidFill>
                  <a:prstClr val="white"/>
                </a:solidFill>
                <a:ea typeface="ＭＳ Ｐゴシック" pitchFamily="34" charset="-128"/>
              </a:rPr>
              <a:t>Advanced</a:t>
            </a:r>
            <a:r>
              <a:rPr lang="de-DE" altLang="de-DE" sz="2900" b="0" dirty="0" smtClean="0">
                <a:solidFill>
                  <a:prstClr val="white"/>
                </a:solidFill>
                <a:ea typeface="ＭＳ Ｐゴシック" pitchFamily="34" charset="-128"/>
              </a:rPr>
              <a:t> </a:t>
            </a:r>
            <a:r>
              <a:rPr lang="de-DE" altLang="de-DE" sz="2900" b="0" dirty="0" err="1" smtClean="0">
                <a:solidFill>
                  <a:prstClr val="white"/>
                </a:solidFill>
                <a:ea typeface="ＭＳ Ｐゴシック" pitchFamily="34" charset="-128"/>
              </a:rPr>
              <a:t>plasma</a:t>
            </a:r>
            <a:r>
              <a:rPr lang="de-DE" altLang="de-DE" sz="2900" b="0" dirty="0" smtClean="0">
                <a:solidFill>
                  <a:prstClr val="white"/>
                </a:solidFill>
                <a:ea typeface="ＭＳ Ｐゴシック" pitchFamily="34" charset="-128"/>
              </a:rPr>
              <a:t> </a:t>
            </a:r>
            <a:r>
              <a:rPr lang="de-DE" altLang="de-DE" sz="2900" b="0" dirty="0" err="1" smtClean="0">
                <a:solidFill>
                  <a:prstClr val="white"/>
                </a:solidFill>
                <a:ea typeface="ＭＳ Ｐゴシック" pitchFamily="34" charset="-128"/>
              </a:rPr>
              <a:t>accelerators</a:t>
            </a:r>
            <a:endParaRPr lang="de-DE" altLang="de-DE" sz="2200" b="0" dirty="0">
              <a:solidFill>
                <a:prstClr val="white"/>
              </a:solidFill>
              <a:ea typeface="ＭＳ Ｐゴシック" pitchFamily="34" charset="-128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98" y="394527"/>
            <a:ext cx="2106615" cy="77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69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75260" y="124637"/>
            <a:ext cx="4754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ARD – ST4:  Novel </a:t>
            </a:r>
            <a:r>
              <a:rPr lang="en-US" sz="1800" dirty="0">
                <a:solidFill>
                  <a:schemeClr val="bg1"/>
                </a:solidFill>
              </a:rPr>
              <a:t>Acceleration Concepts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25020" y="872244"/>
            <a:ext cx="8263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800" dirty="0" smtClean="0"/>
              <a:t>Mission:    </a:t>
            </a:r>
            <a:r>
              <a:rPr lang="de-DE" sz="1800" dirty="0" err="1" smtClean="0"/>
              <a:t>develop</a:t>
            </a:r>
            <a:r>
              <a:rPr lang="de-DE" sz="1800" dirty="0" smtClean="0"/>
              <a:t> </a:t>
            </a:r>
            <a:r>
              <a:rPr lang="de-DE" sz="1800" dirty="0" err="1" smtClean="0"/>
              <a:t>from</a:t>
            </a:r>
            <a:r>
              <a:rPr lang="de-DE" sz="1800" dirty="0" smtClean="0"/>
              <a:t> </a:t>
            </a:r>
            <a:r>
              <a:rPr lang="de-DE" sz="1800" dirty="0" err="1" smtClean="0"/>
              <a:t>proof-of-principle</a:t>
            </a:r>
            <a:r>
              <a:rPr lang="de-DE" sz="1800" dirty="0" smtClean="0"/>
              <a:t> </a:t>
            </a:r>
            <a:r>
              <a:rPr lang="de-DE" sz="1800" dirty="0" err="1" smtClean="0"/>
              <a:t>experiments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</a:p>
          <a:p>
            <a:pPr algn="l"/>
            <a:r>
              <a:rPr lang="de-DE" sz="1800" dirty="0" smtClean="0"/>
              <a:t>                   </a:t>
            </a:r>
            <a:r>
              <a:rPr lang="de-DE" sz="1800" dirty="0" err="1" smtClean="0"/>
              <a:t>stable</a:t>
            </a:r>
            <a:r>
              <a:rPr lang="de-DE" sz="1800" dirty="0" smtClean="0"/>
              <a:t> </a:t>
            </a:r>
            <a:r>
              <a:rPr lang="de-DE" sz="1800" dirty="0" err="1" smtClean="0"/>
              <a:t>application</a:t>
            </a:r>
            <a:r>
              <a:rPr lang="de-DE" sz="1800" dirty="0" smtClean="0"/>
              <a:t> </a:t>
            </a:r>
            <a:r>
              <a:rPr lang="de-DE" sz="1800" dirty="0" err="1" smtClean="0"/>
              <a:t>oriented</a:t>
            </a:r>
            <a:r>
              <a:rPr lang="de-DE" sz="1800" dirty="0" smtClean="0"/>
              <a:t> </a:t>
            </a:r>
            <a:r>
              <a:rPr lang="de-DE" sz="1800" dirty="0" err="1" smtClean="0"/>
              <a:t>machines</a:t>
            </a:r>
            <a:r>
              <a:rPr lang="de-DE" sz="1800" dirty="0" smtClean="0"/>
              <a:t>, i.e., </a:t>
            </a:r>
          </a:p>
          <a:p>
            <a:pPr algn="l"/>
            <a:endParaRPr lang="de-DE" sz="1800" dirty="0"/>
          </a:p>
          <a:p>
            <a:pPr algn="l"/>
            <a:r>
              <a:rPr lang="de-DE" sz="1800" dirty="0" smtClean="0"/>
              <a:t>                   </a:t>
            </a:r>
            <a:r>
              <a:rPr lang="de-DE" sz="1800" dirty="0" err="1" smtClean="0"/>
              <a:t>from</a:t>
            </a:r>
            <a:r>
              <a:rPr lang="de-DE" sz="1800" dirty="0" smtClean="0"/>
              <a:t> </a:t>
            </a:r>
            <a:r>
              <a:rPr lang="de-DE" sz="1800" dirty="0" err="1" smtClean="0"/>
              <a:t>advanced</a:t>
            </a:r>
            <a:r>
              <a:rPr lang="de-DE" sz="1800" dirty="0" smtClean="0"/>
              <a:t> </a:t>
            </a:r>
            <a:r>
              <a:rPr lang="de-DE" sz="1800" dirty="0" err="1" smtClean="0"/>
              <a:t>accelerator</a:t>
            </a:r>
            <a:r>
              <a:rPr lang="de-DE" sz="1800" dirty="0" smtClean="0"/>
              <a:t> </a:t>
            </a:r>
            <a:r>
              <a:rPr lang="de-DE" sz="1800" dirty="0" err="1" smtClean="0"/>
              <a:t>research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advanced</a:t>
            </a:r>
            <a:r>
              <a:rPr lang="de-DE" sz="1800" dirty="0" smtClean="0"/>
              <a:t> </a:t>
            </a:r>
            <a:r>
              <a:rPr lang="de-DE" sz="1800" dirty="0" err="1" smtClean="0"/>
              <a:t>accelerators</a:t>
            </a:r>
            <a:endParaRPr lang="de-DE" sz="1800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453230" y="2512088"/>
            <a:ext cx="794961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-&gt;   </a:t>
            </a:r>
            <a:r>
              <a:rPr lang="de-DE" sz="1800" dirty="0" err="1" smtClean="0">
                <a:solidFill>
                  <a:schemeClr val="tx1"/>
                </a:solidFill>
              </a:rPr>
              <a:t>dedicated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novel</a:t>
            </a:r>
            <a:r>
              <a:rPr lang="de-DE" sz="1800" dirty="0" smtClean="0">
                <a:solidFill>
                  <a:schemeClr val="tx1"/>
                </a:solidFill>
              </a:rPr>
              <a:t> lab </a:t>
            </a:r>
            <a:r>
              <a:rPr lang="de-DE" sz="1800" dirty="0" err="1" smtClean="0">
                <a:solidFill>
                  <a:schemeClr val="tx1"/>
                </a:solidFill>
              </a:rPr>
              <a:t>infrastructure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combining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state</a:t>
            </a:r>
            <a:r>
              <a:rPr lang="de-DE" sz="1800" dirty="0" smtClean="0">
                <a:solidFill>
                  <a:schemeClr val="tx1"/>
                </a:solidFill>
              </a:rPr>
              <a:t>-</a:t>
            </a:r>
            <a:r>
              <a:rPr lang="de-DE" sz="1800" dirty="0" err="1" smtClean="0">
                <a:solidFill>
                  <a:schemeClr val="tx1"/>
                </a:solidFill>
              </a:rPr>
              <a:t>of</a:t>
            </a:r>
            <a:r>
              <a:rPr lang="de-DE" sz="1800" dirty="0" smtClean="0">
                <a:solidFill>
                  <a:schemeClr val="tx1"/>
                </a:solidFill>
              </a:rPr>
              <a:t>-</a:t>
            </a:r>
            <a:r>
              <a:rPr lang="de-DE" sz="1800" dirty="0" err="1" smtClean="0">
                <a:solidFill>
                  <a:schemeClr val="tx1"/>
                </a:solidFill>
              </a:rPr>
              <a:t>the</a:t>
            </a:r>
            <a:r>
              <a:rPr lang="de-DE" sz="1800" dirty="0" smtClean="0">
                <a:solidFill>
                  <a:schemeClr val="tx1"/>
                </a:solidFill>
              </a:rPr>
              <a:t>-art high </a:t>
            </a:r>
          </a:p>
          <a:p>
            <a:pPr algn="l"/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smtClean="0">
                <a:solidFill>
                  <a:schemeClr val="tx1"/>
                </a:solidFill>
              </a:rPr>
              <a:t>      power </a:t>
            </a:r>
            <a:r>
              <a:rPr lang="de-DE" sz="1800" dirty="0" err="1" smtClean="0">
                <a:solidFill>
                  <a:schemeClr val="tx1"/>
                </a:solidFill>
              </a:rPr>
              <a:t>lasers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with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latest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accelerator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technology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and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diagnostics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       </a:t>
            </a:r>
            <a:r>
              <a:rPr lang="de-DE" sz="1800" dirty="0" err="1" smtClean="0">
                <a:solidFill>
                  <a:schemeClr val="tx1"/>
                </a:solidFill>
              </a:rPr>
              <a:t>coming</a:t>
            </a:r>
            <a:r>
              <a:rPr lang="de-DE" sz="1800" dirty="0" smtClean="0">
                <a:solidFill>
                  <a:schemeClr val="tx1"/>
                </a:solidFill>
              </a:rPr>
              <a:t> online @ HZDR, DESY, HI-Jena / GSI </a:t>
            </a:r>
            <a:endParaRPr lang="de-DE" sz="1800" dirty="0">
              <a:solidFill>
                <a:schemeClr val="tx1"/>
              </a:solidFill>
            </a:endParaRPr>
          </a:p>
          <a:p>
            <a:pPr algn="l"/>
            <a:endParaRPr lang="de-DE" sz="1800" dirty="0" smtClean="0">
              <a:solidFill>
                <a:schemeClr val="tx1"/>
              </a:solidFill>
            </a:endParaRPr>
          </a:p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-&gt;   innovative open </a:t>
            </a:r>
            <a:r>
              <a:rPr lang="de-DE" sz="1800" dirty="0" err="1" smtClean="0">
                <a:solidFill>
                  <a:schemeClr val="tx1"/>
                </a:solidFill>
              </a:rPr>
              <a:t>source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simulation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tools</a:t>
            </a:r>
            <a:r>
              <a:rPr lang="de-DE" sz="1800" dirty="0" smtClean="0">
                <a:solidFill>
                  <a:schemeClr val="tx1"/>
                </a:solidFill>
              </a:rPr>
              <a:t> (like </a:t>
            </a:r>
            <a:r>
              <a:rPr lang="de-DE" sz="1800" dirty="0" err="1" smtClean="0">
                <a:solidFill>
                  <a:schemeClr val="tx1"/>
                </a:solidFill>
              </a:rPr>
              <a:t>PIConGPU</a:t>
            </a:r>
            <a:r>
              <a:rPr lang="de-DE" sz="1800" dirty="0" smtClean="0">
                <a:solidFill>
                  <a:schemeClr val="tx1"/>
                </a:solidFill>
              </a:rPr>
              <a:t>) </a:t>
            </a:r>
            <a:r>
              <a:rPr lang="de-DE" sz="1800" dirty="0" err="1" smtClean="0">
                <a:solidFill>
                  <a:schemeClr val="tx1"/>
                </a:solidFill>
              </a:rPr>
              <a:t>providing</a:t>
            </a:r>
            <a:endParaRPr lang="de-DE" sz="1800" dirty="0" smtClean="0">
              <a:solidFill>
                <a:schemeClr val="tx1"/>
              </a:solidFill>
            </a:endParaRPr>
          </a:p>
          <a:p>
            <a:pPr algn="l"/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smtClean="0">
                <a:solidFill>
                  <a:schemeClr val="tx1"/>
                </a:solidFill>
              </a:rPr>
              <a:t>      </a:t>
            </a:r>
            <a:r>
              <a:rPr lang="de-DE" sz="1800" dirty="0" err="1" smtClean="0">
                <a:solidFill>
                  <a:schemeClr val="tx1"/>
                </a:solidFill>
              </a:rPr>
              <a:t>predictive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simulation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capabilities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</a:p>
          <a:p>
            <a:pPr algn="l"/>
            <a:endParaRPr lang="de-DE" sz="1800" dirty="0">
              <a:solidFill>
                <a:schemeClr val="tx1"/>
              </a:solidFill>
            </a:endParaRPr>
          </a:p>
          <a:p>
            <a:pPr algn="l"/>
            <a:r>
              <a:rPr lang="de-DE" sz="1800" dirty="0" smtClean="0">
                <a:solidFill>
                  <a:schemeClr val="tx1"/>
                </a:solidFill>
              </a:rPr>
              <a:t>-&gt;   </a:t>
            </a:r>
            <a:r>
              <a:rPr lang="de-DE" sz="1800" dirty="0" err="1" smtClean="0">
                <a:solidFill>
                  <a:schemeClr val="tx1"/>
                </a:solidFill>
              </a:rPr>
              <a:t>novel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approaches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for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femto-scale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diagnostics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funded</a:t>
            </a:r>
            <a:r>
              <a:rPr lang="de-DE" sz="1800" dirty="0" smtClean="0">
                <a:solidFill>
                  <a:schemeClr val="tx1"/>
                </a:solidFill>
              </a:rPr>
              <a:t> on-top </a:t>
            </a:r>
            <a:r>
              <a:rPr lang="de-DE" sz="1800" dirty="0" err="1" smtClean="0">
                <a:solidFill>
                  <a:schemeClr val="tx1"/>
                </a:solidFill>
              </a:rPr>
              <a:t>by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smtClean="0">
                <a:solidFill>
                  <a:schemeClr val="tx1"/>
                </a:solidFill>
              </a:rPr>
              <a:t>      Impuls- und Vernetzungsfont Zukunftsthemen</a:t>
            </a:r>
          </a:p>
          <a:p>
            <a:pPr algn="l"/>
            <a:endParaRPr lang="de-DE" sz="1800" dirty="0">
              <a:solidFill>
                <a:schemeClr val="tx1"/>
              </a:solidFill>
            </a:endParaRPr>
          </a:p>
          <a:p>
            <a:pPr algn="l"/>
            <a:endParaRPr lang="de-DE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62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75260" y="124637"/>
            <a:ext cx="4754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800" dirty="0" smtClean="0">
                <a:solidFill>
                  <a:schemeClr val="bg1"/>
                </a:solidFill>
              </a:rPr>
              <a:t>ARD – ST4:  Novel </a:t>
            </a:r>
            <a:r>
              <a:rPr lang="en-US" sz="1800" dirty="0">
                <a:solidFill>
                  <a:schemeClr val="bg1"/>
                </a:solidFill>
              </a:rPr>
              <a:t>Acceleration Concepts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25020" y="852148"/>
            <a:ext cx="82638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800" dirty="0" smtClean="0"/>
              <a:t>Mission:    </a:t>
            </a:r>
            <a:r>
              <a:rPr lang="de-DE" sz="1800" dirty="0" err="1" smtClean="0"/>
              <a:t>develop</a:t>
            </a:r>
            <a:r>
              <a:rPr lang="de-DE" sz="1800" dirty="0" smtClean="0"/>
              <a:t> </a:t>
            </a:r>
            <a:r>
              <a:rPr lang="de-DE" sz="1800" dirty="0" err="1" smtClean="0"/>
              <a:t>from</a:t>
            </a:r>
            <a:r>
              <a:rPr lang="de-DE" sz="1800" dirty="0" smtClean="0"/>
              <a:t> </a:t>
            </a:r>
            <a:r>
              <a:rPr lang="de-DE" sz="1800" dirty="0" err="1" smtClean="0"/>
              <a:t>proof-of-principle</a:t>
            </a:r>
            <a:r>
              <a:rPr lang="de-DE" sz="1800" dirty="0" smtClean="0"/>
              <a:t> </a:t>
            </a:r>
            <a:r>
              <a:rPr lang="de-DE" sz="1800" dirty="0" err="1" smtClean="0"/>
              <a:t>experiments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</a:p>
          <a:p>
            <a:pPr algn="l"/>
            <a:r>
              <a:rPr lang="de-DE" sz="1800" dirty="0" smtClean="0"/>
              <a:t>                   </a:t>
            </a:r>
            <a:r>
              <a:rPr lang="de-DE" sz="1800" dirty="0" err="1" smtClean="0"/>
              <a:t>stable</a:t>
            </a:r>
            <a:r>
              <a:rPr lang="de-DE" sz="1800" dirty="0" smtClean="0"/>
              <a:t> </a:t>
            </a:r>
            <a:r>
              <a:rPr lang="de-DE" sz="1800" dirty="0" err="1" smtClean="0"/>
              <a:t>application</a:t>
            </a:r>
            <a:r>
              <a:rPr lang="de-DE" sz="1800" dirty="0" smtClean="0"/>
              <a:t> </a:t>
            </a:r>
            <a:r>
              <a:rPr lang="de-DE" sz="1800" dirty="0" err="1" smtClean="0"/>
              <a:t>oriented</a:t>
            </a:r>
            <a:r>
              <a:rPr lang="de-DE" sz="1800" dirty="0" smtClean="0"/>
              <a:t> </a:t>
            </a:r>
            <a:r>
              <a:rPr lang="de-DE" sz="1800" dirty="0" err="1" smtClean="0"/>
              <a:t>machines</a:t>
            </a:r>
            <a:r>
              <a:rPr lang="de-DE" sz="1800" dirty="0" smtClean="0"/>
              <a:t>, i.e., </a:t>
            </a:r>
          </a:p>
          <a:p>
            <a:pPr algn="l"/>
            <a:endParaRPr lang="de-DE" sz="1800" dirty="0"/>
          </a:p>
          <a:p>
            <a:pPr algn="l"/>
            <a:r>
              <a:rPr lang="de-DE" sz="1800" dirty="0" smtClean="0"/>
              <a:t>                   </a:t>
            </a:r>
            <a:r>
              <a:rPr lang="de-DE" sz="1800" dirty="0" err="1" smtClean="0"/>
              <a:t>from</a:t>
            </a:r>
            <a:r>
              <a:rPr lang="de-DE" sz="1800" dirty="0" smtClean="0"/>
              <a:t> </a:t>
            </a:r>
            <a:r>
              <a:rPr lang="de-DE" sz="1800" dirty="0" err="1" smtClean="0"/>
              <a:t>advanced</a:t>
            </a:r>
            <a:r>
              <a:rPr lang="de-DE" sz="1800" dirty="0" smtClean="0"/>
              <a:t> </a:t>
            </a:r>
            <a:r>
              <a:rPr lang="de-DE" sz="1800" dirty="0" err="1" smtClean="0"/>
              <a:t>accelerator</a:t>
            </a:r>
            <a:r>
              <a:rPr lang="de-DE" sz="1800" dirty="0" smtClean="0"/>
              <a:t> </a:t>
            </a:r>
            <a:r>
              <a:rPr lang="de-DE" sz="1800" dirty="0" err="1" smtClean="0"/>
              <a:t>research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advanced</a:t>
            </a:r>
            <a:r>
              <a:rPr lang="de-DE" sz="1800" dirty="0" smtClean="0"/>
              <a:t> </a:t>
            </a:r>
            <a:r>
              <a:rPr lang="de-DE" sz="1800" dirty="0" err="1" smtClean="0"/>
              <a:t>accelerators</a:t>
            </a:r>
            <a:endParaRPr lang="de-DE" sz="1800" dirty="0" smtClean="0"/>
          </a:p>
        </p:txBody>
      </p:sp>
      <p:sp>
        <p:nvSpPr>
          <p:cNvPr id="4" name="Rechteck 3"/>
          <p:cNvSpPr/>
          <p:nvPr/>
        </p:nvSpPr>
        <p:spPr>
          <a:xfrm>
            <a:off x="371785" y="2345331"/>
            <a:ext cx="850090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0" dirty="0">
                <a:solidFill>
                  <a:schemeClr val="tx1"/>
                </a:solidFill>
              </a:rPr>
              <a:t>K</a:t>
            </a:r>
            <a:r>
              <a:rPr lang="en-US" b="0" dirty="0" smtClean="0">
                <a:solidFill>
                  <a:schemeClr val="tx1"/>
                </a:solidFill>
              </a:rPr>
              <a:t>arl </a:t>
            </a:r>
            <a:r>
              <a:rPr lang="en-US" b="0" dirty="0" err="1" smtClean="0">
                <a:solidFill>
                  <a:schemeClr val="tx1"/>
                </a:solidFill>
              </a:rPr>
              <a:t>Zeil</a:t>
            </a:r>
            <a:r>
              <a:rPr lang="en-US" b="0" dirty="0" smtClean="0">
                <a:solidFill>
                  <a:schemeClr val="tx1"/>
                </a:solidFill>
              </a:rPr>
              <a:t>, HZDR,                   </a:t>
            </a:r>
            <a:r>
              <a:rPr lang="en-US" b="0" i="1" dirty="0" smtClean="0">
                <a:solidFill>
                  <a:schemeClr val="tx1"/>
                </a:solidFill>
              </a:rPr>
              <a:t>First </a:t>
            </a:r>
            <a:r>
              <a:rPr lang="en-US" b="0" i="1" dirty="0">
                <a:solidFill>
                  <a:schemeClr val="tx1"/>
                </a:solidFill>
              </a:rPr>
              <a:t>PW Experiments in </a:t>
            </a:r>
            <a:r>
              <a:rPr lang="en-US" b="0" i="1" dirty="0" smtClean="0">
                <a:solidFill>
                  <a:schemeClr val="tx1"/>
                </a:solidFill>
              </a:rPr>
              <a:t>Dresden</a:t>
            </a:r>
          </a:p>
          <a:p>
            <a:pPr algn="l"/>
            <a:endParaRPr lang="en-US" b="0" i="1" dirty="0" smtClean="0">
              <a:solidFill>
                <a:schemeClr val="tx1"/>
              </a:solidFill>
            </a:endParaRPr>
          </a:p>
          <a:p>
            <a:pPr algn="l"/>
            <a:r>
              <a:rPr lang="en-US" b="0" dirty="0" err="1" smtClean="0">
                <a:solidFill>
                  <a:schemeClr val="tx1"/>
                </a:solidFill>
              </a:rPr>
              <a:t>Malte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US" b="0" dirty="0" err="1" smtClean="0">
                <a:solidFill>
                  <a:schemeClr val="tx1"/>
                </a:solidFill>
              </a:rPr>
              <a:t>Kaluza</a:t>
            </a:r>
            <a:r>
              <a:rPr lang="en-US" b="0" dirty="0" smtClean="0">
                <a:solidFill>
                  <a:schemeClr val="tx1"/>
                </a:solidFill>
              </a:rPr>
              <a:t>, HI-Jena,         </a:t>
            </a:r>
            <a:r>
              <a:rPr lang="en-US" b="0" i="1" dirty="0" smtClean="0">
                <a:solidFill>
                  <a:schemeClr val="tx1"/>
                </a:solidFill>
              </a:rPr>
              <a:t>News </a:t>
            </a:r>
            <a:r>
              <a:rPr lang="en-US" b="0" i="1" dirty="0">
                <a:solidFill>
                  <a:schemeClr val="tx1"/>
                </a:solidFill>
              </a:rPr>
              <a:t>from Jena Laser </a:t>
            </a:r>
            <a:r>
              <a:rPr lang="en-US" b="0" i="1" dirty="0" smtClean="0">
                <a:solidFill>
                  <a:schemeClr val="tx1"/>
                </a:solidFill>
              </a:rPr>
              <a:t>Development</a:t>
            </a:r>
          </a:p>
          <a:p>
            <a:pPr algn="l"/>
            <a:endParaRPr lang="en-US" b="0" i="1" dirty="0" smtClean="0">
              <a:solidFill>
                <a:schemeClr val="tx1"/>
              </a:solidFill>
            </a:endParaRPr>
          </a:p>
          <a:p>
            <a:pPr algn="l"/>
            <a:r>
              <a:rPr lang="en-US" b="0" dirty="0" smtClean="0">
                <a:solidFill>
                  <a:schemeClr val="tx1"/>
                </a:solidFill>
              </a:rPr>
              <a:t>Udo </a:t>
            </a:r>
            <a:r>
              <a:rPr lang="en-US" b="0" dirty="0" err="1" smtClean="0">
                <a:solidFill>
                  <a:schemeClr val="tx1"/>
                </a:solidFill>
              </a:rPr>
              <a:t>Eisenbarth</a:t>
            </a:r>
            <a:r>
              <a:rPr lang="en-US" b="0" dirty="0" smtClean="0">
                <a:solidFill>
                  <a:schemeClr val="tx1"/>
                </a:solidFill>
              </a:rPr>
              <a:t>, GSI,           </a:t>
            </a:r>
            <a:r>
              <a:rPr lang="en-US" b="0" i="1" dirty="0" smtClean="0">
                <a:solidFill>
                  <a:schemeClr val="tx1"/>
                </a:solidFill>
              </a:rPr>
              <a:t>Operation </a:t>
            </a:r>
            <a:r>
              <a:rPr lang="en-US" b="0" i="1" dirty="0">
                <a:solidFill>
                  <a:schemeClr val="tx1"/>
                </a:solidFill>
              </a:rPr>
              <a:t>of PHELIX under Thermal Load: Upgrade of </a:t>
            </a:r>
            <a:r>
              <a:rPr lang="en-US" b="0" i="1" dirty="0" smtClean="0">
                <a:solidFill>
                  <a:schemeClr val="tx1"/>
                </a:solidFill>
              </a:rPr>
              <a:t>the</a:t>
            </a:r>
          </a:p>
          <a:p>
            <a:pPr algn="l"/>
            <a:r>
              <a:rPr lang="en-US" b="0" i="1" dirty="0">
                <a:solidFill>
                  <a:schemeClr val="tx1"/>
                </a:solidFill>
              </a:rPr>
              <a:t> </a:t>
            </a:r>
            <a:r>
              <a:rPr lang="en-US" b="0" i="1" dirty="0" smtClean="0">
                <a:solidFill>
                  <a:schemeClr val="tx1"/>
                </a:solidFill>
              </a:rPr>
              <a:t>                                            Preamplifier </a:t>
            </a:r>
            <a:r>
              <a:rPr lang="en-US" b="0" i="1" dirty="0">
                <a:solidFill>
                  <a:schemeClr val="tx1"/>
                </a:solidFill>
              </a:rPr>
              <a:t>and Active </a:t>
            </a:r>
            <a:r>
              <a:rPr lang="en-US" b="0" i="1" dirty="0" err="1">
                <a:solidFill>
                  <a:schemeClr val="tx1"/>
                </a:solidFill>
              </a:rPr>
              <a:t>Wavefront</a:t>
            </a:r>
            <a:r>
              <a:rPr lang="en-US" b="0" i="1" dirty="0">
                <a:solidFill>
                  <a:schemeClr val="tx1"/>
                </a:solidFill>
              </a:rPr>
              <a:t> </a:t>
            </a:r>
            <a:r>
              <a:rPr lang="en-US" b="0" i="1" dirty="0" smtClean="0">
                <a:solidFill>
                  <a:schemeClr val="tx1"/>
                </a:solidFill>
              </a:rPr>
              <a:t>Control</a:t>
            </a:r>
          </a:p>
          <a:p>
            <a:pPr algn="l"/>
            <a:endParaRPr lang="en-US" b="0" i="1" dirty="0" smtClean="0">
              <a:solidFill>
                <a:schemeClr val="tx1"/>
              </a:solidFill>
            </a:endParaRPr>
          </a:p>
          <a:p>
            <a:pPr algn="l"/>
            <a:r>
              <a:rPr lang="en-US" b="0" dirty="0" err="1" smtClean="0">
                <a:solidFill>
                  <a:schemeClr val="tx1"/>
                </a:solidFill>
              </a:rPr>
              <a:t>Arie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US" b="0" dirty="0" err="1" smtClean="0">
                <a:solidFill>
                  <a:schemeClr val="tx1"/>
                </a:solidFill>
              </a:rPr>
              <a:t>Irman</a:t>
            </a:r>
            <a:r>
              <a:rPr lang="en-US" b="0" dirty="0" smtClean="0">
                <a:solidFill>
                  <a:schemeClr val="tx1"/>
                </a:solidFill>
              </a:rPr>
              <a:t>, HZDR,                </a:t>
            </a:r>
            <a:r>
              <a:rPr lang="en-US" b="0" i="1" dirty="0" smtClean="0">
                <a:solidFill>
                  <a:schemeClr val="tx1"/>
                </a:solidFill>
              </a:rPr>
              <a:t>Highest </a:t>
            </a:r>
            <a:r>
              <a:rPr lang="en-US" b="0" i="1" dirty="0">
                <a:solidFill>
                  <a:schemeClr val="tx1"/>
                </a:solidFill>
              </a:rPr>
              <a:t>Charges in Laser Wakefield </a:t>
            </a:r>
            <a:r>
              <a:rPr lang="en-US" b="0" i="1" dirty="0" smtClean="0">
                <a:solidFill>
                  <a:schemeClr val="tx1"/>
                </a:solidFill>
              </a:rPr>
              <a:t>Acceleration</a:t>
            </a:r>
          </a:p>
          <a:p>
            <a:pPr algn="l"/>
            <a:endParaRPr lang="en-US" b="0" i="1" dirty="0" smtClean="0">
              <a:solidFill>
                <a:schemeClr val="tx1"/>
              </a:solidFill>
            </a:endParaRPr>
          </a:p>
          <a:p>
            <a:pPr algn="l"/>
            <a:r>
              <a:rPr lang="de-DE" b="0" dirty="0" smtClean="0">
                <a:solidFill>
                  <a:schemeClr val="tx1"/>
                </a:solidFill>
              </a:rPr>
              <a:t>Jan-Hendrik </a:t>
            </a:r>
            <a:r>
              <a:rPr lang="de-DE" b="0" dirty="0" err="1" smtClean="0">
                <a:solidFill>
                  <a:schemeClr val="tx1"/>
                </a:solidFill>
              </a:rPr>
              <a:t>Röckemann</a:t>
            </a:r>
            <a:r>
              <a:rPr lang="de-DE" b="0" dirty="0" smtClean="0">
                <a:solidFill>
                  <a:schemeClr val="tx1"/>
                </a:solidFill>
              </a:rPr>
              <a:t>, DESY, </a:t>
            </a:r>
            <a:r>
              <a:rPr lang="de-DE" b="0" i="1" dirty="0" smtClean="0">
                <a:solidFill>
                  <a:schemeClr val="tx1"/>
                </a:solidFill>
              </a:rPr>
              <a:t>Mapping </a:t>
            </a:r>
            <a:r>
              <a:rPr lang="de-DE" b="0" i="1" dirty="0">
                <a:solidFill>
                  <a:schemeClr val="tx1"/>
                </a:solidFill>
              </a:rPr>
              <a:t>Plasma </a:t>
            </a:r>
            <a:r>
              <a:rPr lang="de-DE" b="0" i="1" dirty="0" err="1" smtClean="0">
                <a:solidFill>
                  <a:schemeClr val="tx1"/>
                </a:solidFill>
              </a:rPr>
              <a:t>Lenses</a:t>
            </a:r>
            <a:endParaRPr lang="de-DE" b="0" i="1" dirty="0" smtClean="0">
              <a:solidFill>
                <a:schemeClr val="tx1"/>
              </a:solidFill>
            </a:endParaRPr>
          </a:p>
          <a:p>
            <a:pPr algn="l"/>
            <a:endParaRPr lang="de-DE" b="0" i="1" dirty="0" smtClean="0">
              <a:solidFill>
                <a:schemeClr val="tx1"/>
              </a:solidFill>
            </a:endParaRPr>
          </a:p>
          <a:p>
            <a:pPr algn="l"/>
            <a:r>
              <a:rPr lang="de-DE" b="0" dirty="0" smtClean="0">
                <a:solidFill>
                  <a:schemeClr val="tx1"/>
                </a:solidFill>
              </a:rPr>
              <a:t>Dennis Schumacher, GSI,    </a:t>
            </a:r>
            <a:r>
              <a:rPr lang="en-US" b="0" i="1" dirty="0">
                <a:solidFill>
                  <a:schemeClr val="tx1"/>
                </a:solidFill>
              </a:rPr>
              <a:t>Reaching for Highest Beam Intensities using Laser Accelerated </a:t>
            </a:r>
            <a:endParaRPr lang="en-US" b="0" i="1" dirty="0" smtClean="0">
              <a:solidFill>
                <a:schemeClr val="tx1"/>
              </a:solidFill>
            </a:endParaRPr>
          </a:p>
          <a:p>
            <a:pPr algn="l"/>
            <a:r>
              <a:rPr lang="en-US" b="0" i="1" dirty="0">
                <a:solidFill>
                  <a:schemeClr val="tx1"/>
                </a:solidFill>
              </a:rPr>
              <a:t> </a:t>
            </a:r>
            <a:r>
              <a:rPr lang="en-US" b="0" i="1" dirty="0" smtClean="0">
                <a:solidFill>
                  <a:schemeClr val="tx1"/>
                </a:solidFill>
              </a:rPr>
              <a:t>                                            Ions </a:t>
            </a:r>
            <a:r>
              <a:rPr lang="en-US" b="0" i="1" dirty="0">
                <a:solidFill>
                  <a:schemeClr val="tx1"/>
                </a:solidFill>
              </a:rPr>
              <a:t>together with Conventional Accelerator Components – </a:t>
            </a:r>
            <a:endParaRPr lang="en-US" b="0" i="1" dirty="0" smtClean="0">
              <a:solidFill>
                <a:schemeClr val="tx1"/>
              </a:solidFill>
            </a:endParaRPr>
          </a:p>
          <a:p>
            <a:pPr algn="l"/>
            <a:r>
              <a:rPr lang="en-US" b="0" i="1" dirty="0">
                <a:solidFill>
                  <a:schemeClr val="tx1"/>
                </a:solidFill>
              </a:rPr>
              <a:t> </a:t>
            </a:r>
            <a:r>
              <a:rPr lang="en-US" b="0" i="1" dirty="0" smtClean="0">
                <a:solidFill>
                  <a:schemeClr val="tx1"/>
                </a:solidFill>
              </a:rPr>
              <a:t>                                           The </a:t>
            </a:r>
            <a:r>
              <a:rPr lang="en-US" b="0" i="1" dirty="0">
                <a:solidFill>
                  <a:schemeClr val="tx1"/>
                </a:solidFill>
              </a:rPr>
              <a:t>Light </a:t>
            </a:r>
            <a:r>
              <a:rPr lang="en-US" b="0" i="1" dirty="0" smtClean="0">
                <a:solidFill>
                  <a:schemeClr val="tx1"/>
                </a:solidFill>
              </a:rPr>
              <a:t>Project</a:t>
            </a:r>
          </a:p>
          <a:p>
            <a:pPr algn="l"/>
            <a:endParaRPr lang="en-US" b="0" i="1" dirty="0">
              <a:solidFill>
                <a:schemeClr val="tx1"/>
              </a:solidFill>
            </a:endParaRPr>
          </a:p>
          <a:p>
            <a:pPr algn="l"/>
            <a:r>
              <a:rPr lang="en-US" b="0" i="1" dirty="0" smtClean="0">
                <a:solidFill>
                  <a:schemeClr val="tx1"/>
                </a:solidFill>
              </a:rPr>
              <a:t>Plus remarks on first “user (test) experiment” at a laser driven accelerator based source</a:t>
            </a:r>
            <a:endParaRPr lang="de-DE" b="0" i="1" dirty="0" smtClean="0">
              <a:solidFill>
                <a:schemeClr val="tx1"/>
              </a:solidFill>
            </a:endParaRPr>
          </a:p>
          <a:p>
            <a:pPr algn="l"/>
            <a:endParaRPr lang="de-DE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8" b="7230"/>
          <a:stretch/>
        </p:blipFill>
        <p:spPr>
          <a:xfrm>
            <a:off x="4597809" y="721151"/>
            <a:ext cx="4455759" cy="5755645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607857" y="4837552"/>
            <a:ext cx="4438687" cy="1631216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spcAft>
                <a:spcPts val="0"/>
              </a:spcAft>
            </a:pPr>
            <a:r>
              <a:rPr lang="de-DE" sz="2000" dirty="0" smtClean="0">
                <a:latin typeface="Calibri"/>
                <a:cs typeface="Calibri"/>
              </a:rPr>
              <a:t>JETI 200:</a:t>
            </a:r>
            <a:endParaRPr lang="de-DE" sz="2000" dirty="0">
              <a:latin typeface="Calibri"/>
              <a:cs typeface="Calibri"/>
            </a:endParaRPr>
          </a:p>
          <a:p>
            <a:pPr algn="l">
              <a:spcBef>
                <a:spcPct val="0"/>
              </a:spcBef>
              <a:spcAft>
                <a:spcPts val="0"/>
              </a:spcAft>
            </a:pPr>
            <a:r>
              <a:rPr lang="de-DE" sz="2000" b="0" i="0" dirty="0" err="1" smtClean="0">
                <a:latin typeface="Calibri"/>
                <a:cs typeface="Calibri"/>
              </a:rPr>
              <a:t>Ti:Sapphire</a:t>
            </a:r>
            <a:r>
              <a:rPr lang="de-DE" sz="2000" b="0" i="0" dirty="0" smtClean="0">
                <a:latin typeface="Calibri"/>
                <a:cs typeface="Calibri"/>
              </a:rPr>
              <a:t> </a:t>
            </a:r>
            <a:r>
              <a:rPr lang="de-DE" sz="2000" b="0" dirty="0" err="1" smtClean="0">
                <a:latin typeface="Calibri"/>
                <a:cs typeface="Calibri"/>
              </a:rPr>
              <a:t>l</a:t>
            </a:r>
            <a:r>
              <a:rPr lang="de-DE" sz="2000" b="0" i="0" dirty="0" err="1" smtClean="0">
                <a:latin typeface="Calibri"/>
                <a:cs typeface="Calibri"/>
              </a:rPr>
              <a:t>aser</a:t>
            </a:r>
            <a:r>
              <a:rPr lang="de-DE" sz="2000" b="0" dirty="0">
                <a:latin typeface="Calibri"/>
                <a:cs typeface="Calibri"/>
              </a:rPr>
              <a:t/>
            </a:r>
            <a:br>
              <a:rPr lang="de-DE" sz="2000" b="0" dirty="0">
                <a:latin typeface="Calibri"/>
                <a:cs typeface="Calibri"/>
              </a:rPr>
            </a:br>
            <a:r>
              <a:rPr lang="de-DE" sz="2000" dirty="0" smtClean="0">
                <a:solidFill>
                  <a:srgbClr val="C00000"/>
                </a:solidFill>
                <a:latin typeface="Calibri"/>
                <a:cs typeface="Calibri"/>
              </a:rPr>
              <a:t>&gt; 4</a:t>
            </a:r>
            <a:r>
              <a:rPr lang="de-DE" sz="2000" i="0" dirty="0" smtClean="0">
                <a:solidFill>
                  <a:srgbClr val="C00000"/>
                </a:solidFill>
                <a:latin typeface="Calibri"/>
                <a:cs typeface="Calibri"/>
              </a:rPr>
              <a:t> J on </a:t>
            </a:r>
            <a:r>
              <a:rPr lang="de-DE" sz="2000" i="0" dirty="0" err="1" smtClean="0">
                <a:solidFill>
                  <a:srgbClr val="C00000"/>
                </a:solidFill>
                <a:latin typeface="Calibri"/>
                <a:cs typeface="Calibri"/>
              </a:rPr>
              <a:t>target</a:t>
            </a:r>
            <a:r>
              <a:rPr lang="de-DE" sz="2000" i="0" dirty="0" smtClean="0">
                <a:solidFill>
                  <a:srgbClr val="C00000"/>
                </a:solidFill>
                <a:latin typeface="Calibri"/>
                <a:cs typeface="Calibri"/>
              </a:rPr>
              <a:t> in </a:t>
            </a:r>
            <a:r>
              <a:rPr lang="de-DE" sz="2000" dirty="0" smtClean="0">
                <a:solidFill>
                  <a:srgbClr val="C00000"/>
                </a:solidFill>
                <a:latin typeface="Calibri"/>
                <a:cs typeface="Calibri"/>
              </a:rPr>
              <a:t>17 </a:t>
            </a:r>
            <a:r>
              <a:rPr lang="de-DE" sz="2000" dirty="0" err="1" smtClean="0">
                <a:solidFill>
                  <a:srgbClr val="C00000"/>
                </a:solidFill>
                <a:latin typeface="Calibri"/>
                <a:cs typeface="Calibri"/>
              </a:rPr>
              <a:t>fs</a:t>
            </a:r>
            <a:r>
              <a:rPr lang="de-DE" sz="2000" dirty="0" smtClean="0">
                <a:solidFill>
                  <a:srgbClr val="C00000"/>
                </a:solidFill>
                <a:latin typeface="Calibri"/>
                <a:cs typeface="Calibri"/>
              </a:rPr>
              <a:t>:  </a:t>
            </a:r>
            <a:r>
              <a:rPr lang="de-DE" sz="2000" i="1" dirty="0" err="1" smtClean="0">
                <a:solidFill>
                  <a:srgbClr val="C00000"/>
                </a:solidFill>
                <a:latin typeface="Calibri"/>
                <a:cs typeface="Calibri"/>
              </a:rPr>
              <a:t>P</a:t>
            </a:r>
            <a:r>
              <a:rPr lang="de-DE" sz="2000" baseline="-25000" dirty="0" err="1" smtClean="0">
                <a:solidFill>
                  <a:srgbClr val="C00000"/>
                </a:solidFill>
                <a:latin typeface="Calibri"/>
                <a:cs typeface="Calibri"/>
              </a:rPr>
              <a:t>max</a:t>
            </a:r>
            <a:r>
              <a:rPr lang="de-DE" sz="2000" dirty="0" smtClean="0">
                <a:solidFill>
                  <a:srgbClr val="C00000"/>
                </a:solidFill>
                <a:latin typeface="Calibri"/>
                <a:cs typeface="Calibri"/>
              </a:rPr>
              <a:t> &gt; 250 TW</a:t>
            </a:r>
            <a:r>
              <a:rPr lang="de-DE" sz="2000" dirty="0">
                <a:solidFill>
                  <a:srgbClr val="C00000"/>
                </a:solidFill>
                <a:latin typeface="Calibri"/>
                <a:cs typeface="Calibri"/>
              </a:rPr>
              <a:t/>
            </a:r>
            <a:br>
              <a:rPr lang="de-DE" sz="2000" dirty="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de-DE" sz="2000" i="0" dirty="0" smtClean="0">
                <a:solidFill>
                  <a:srgbClr val="C00000"/>
                </a:solidFill>
                <a:latin typeface="Calibri"/>
                <a:cs typeface="Calibri"/>
              </a:rPr>
              <a:t>max</a:t>
            </a:r>
            <a:r>
              <a:rPr lang="de-DE" sz="2000" i="0" dirty="0">
                <a:solidFill>
                  <a:srgbClr val="C00000"/>
                </a:solidFill>
                <a:latin typeface="Calibri"/>
                <a:cs typeface="Calibri"/>
              </a:rPr>
              <a:t>. </a:t>
            </a:r>
            <a:r>
              <a:rPr lang="de-DE" sz="2000" i="0" dirty="0" err="1">
                <a:solidFill>
                  <a:srgbClr val="C00000"/>
                </a:solidFill>
                <a:latin typeface="Calibri"/>
                <a:cs typeface="Calibri"/>
              </a:rPr>
              <a:t>intensity</a:t>
            </a:r>
            <a:r>
              <a:rPr lang="de-DE" sz="2000" i="0" dirty="0">
                <a:solidFill>
                  <a:srgbClr val="C00000"/>
                </a:solidFill>
                <a:latin typeface="Calibri"/>
                <a:cs typeface="Calibri"/>
              </a:rPr>
              <a:t>: 	</a:t>
            </a:r>
            <a:r>
              <a:rPr lang="de-DE" sz="2000" dirty="0" smtClean="0">
                <a:solidFill>
                  <a:srgbClr val="C00000"/>
                </a:solidFill>
                <a:latin typeface="Calibri"/>
                <a:cs typeface="Calibri"/>
              </a:rPr>
              <a:t>&gt; </a:t>
            </a:r>
            <a:r>
              <a:rPr lang="de-DE" sz="2000" i="0" dirty="0" smtClean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lang="de-DE" sz="2000" baseline="30000" dirty="0" smtClean="0">
                <a:solidFill>
                  <a:srgbClr val="C00000"/>
                </a:solidFill>
                <a:latin typeface="Calibri"/>
                <a:cs typeface="Calibri"/>
              </a:rPr>
              <a:t>21 </a:t>
            </a:r>
            <a:r>
              <a:rPr lang="de-DE" sz="2000" dirty="0" smtClean="0">
                <a:solidFill>
                  <a:srgbClr val="C00000"/>
                </a:solidFill>
                <a:latin typeface="Calibri"/>
                <a:cs typeface="Calibri"/>
              </a:rPr>
              <a:t>W</a:t>
            </a:r>
            <a:r>
              <a:rPr lang="de-DE" sz="2000" dirty="0">
                <a:solidFill>
                  <a:srgbClr val="C00000"/>
                </a:solidFill>
                <a:latin typeface="Calibri"/>
                <a:cs typeface="Calibri"/>
              </a:rPr>
              <a:t>/cm</a:t>
            </a:r>
            <a:r>
              <a:rPr lang="de-DE" sz="2000" baseline="30000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lang="de-DE" sz="2000" i="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br>
              <a:rPr lang="de-DE" sz="2000" i="0" dirty="0" smtClean="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de-DE" sz="2000" b="0" dirty="0" smtClean="0">
                <a:latin typeface="Calibri"/>
                <a:cs typeface="Calibri"/>
              </a:rPr>
              <a:t>First </a:t>
            </a:r>
            <a:r>
              <a:rPr lang="de-DE" sz="2000" b="0" dirty="0" err="1" smtClean="0">
                <a:latin typeface="Calibri"/>
                <a:cs typeface="Calibri"/>
              </a:rPr>
              <a:t>experiments</a:t>
            </a:r>
            <a:r>
              <a:rPr lang="de-DE" sz="2000" b="0" dirty="0" smtClean="0">
                <a:latin typeface="Calibri"/>
                <a:cs typeface="Calibri"/>
              </a:rPr>
              <a:t> on SHHG </a:t>
            </a:r>
            <a:r>
              <a:rPr lang="de-DE" sz="2000" b="0" dirty="0" err="1" smtClean="0">
                <a:latin typeface="Calibri"/>
                <a:cs typeface="Calibri"/>
              </a:rPr>
              <a:t>running</a:t>
            </a:r>
            <a:endParaRPr lang="de-DE" sz="2000" b="0" i="0" baseline="30000" dirty="0">
              <a:latin typeface="Calibri"/>
              <a:cs typeface="Calibri"/>
            </a:endParaRPr>
          </a:p>
        </p:txBody>
      </p:sp>
      <p:pic>
        <p:nvPicPr>
          <p:cNvPr id="4" name="Bild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2" b="3734"/>
          <a:stretch/>
        </p:blipFill>
        <p:spPr>
          <a:xfrm>
            <a:off x="110862" y="721152"/>
            <a:ext cx="4400849" cy="5760034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2513" y="3552920"/>
            <a:ext cx="4379149" cy="292387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spcAft>
                <a:spcPts val="0"/>
              </a:spcAft>
            </a:pPr>
            <a:r>
              <a:rPr lang="de-DE" sz="2000" dirty="0" smtClean="0">
                <a:solidFill>
                  <a:schemeClr val="tx1"/>
                </a:solidFill>
                <a:latin typeface="Calibri"/>
                <a:cs typeface="Calibri"/>
              </a:rPr>
              <a:t>POLARIS:</a:t>
            </a:r>
            <a:endParaRPr lang="de-DE" sz="20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l">
              <a:spcAft>
                <a:spcPts val="0"/>
              </a:spcAft>
            </a:pPr>
            <a:r>
              <a:rPr lang="de-DE" sz="2000" b="0" i="0" dirty="0" smtClean="0">
                <a:solidFill>
                  <a:schemeClr val="tx1"/>
                </a:solidFill>
                <a:latin typeface="Calibri"/>
                <a:cs typeface="Calibri"/>
              </a:rPr>
              <a:t>Diode-</a:t>
            </a:r>
            <a:r>
              <a:rPr lang="de-DE" sz="2000" b="0" i="0" dirty="0" err="1" smtClean="0">
                <a:solidFill>
                  <a:schemeClr val="tx1"/>
                </a:solidFill>
                <a:latin typeface="Calibri"/>
                <a:cs typeface="Calibri"/>
              </a:rPr>
              <a:t>pumped</a:t>
            </a:r>
            <a:r>
              <a:rPr lang="de-DE" sz="2000" b="0" i="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de-DE" sz="2000" b="0" i="0" dirty="0" err="1" smtClean="0">
                <a:solidFill>
                  <a:schemeClr val="tx1"/>
                </a:solidFill>
                <a:latin typeface="Calibri"/>
                <a:cs typeface="Calibri"/>
              </a:rPr>
              <a:t>Yb:Glass</a:t>
            </a:r>
            <a:r>
              <a:rPr lang="de-DE" sz="2000" b="0" i="0" dirty="0" smtClean="0">
                <a:solidFill>
                  <a:schemeClr val="tx1"/>
                </a:solidFill>
                <a:latin typeface="Calibri"/>
                <a:cs typeface="Calibri"/>
              </a:rPr>
              <a:t>/Yb:CaF</a:t>
            </a:r>
            <a:r>
              <a:rPr lang="de-DE" sz="2000" b="0" i="0" baseline="-25000" dirty="0" smtClean="0">
                <a:solidFill>
                  <a:schemeClr val="tx1"/>
                </a:solidFill>
                <a:latin typeface="Calibri"/>
                <a:cs typeface="Calibri"/>
              </a:rPr>
              <a:t>2</a:t>
            </a:r>
            <a:r>
              <a:rPr lang="de-DE" sz="2000" b="0" i="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de-DE" sz="2000" b="0" dirty="0" err="1" smtClean="0">
                <a:solidFill>
                  <a:schemeClr val="tx1"/>
                </a:solidFill>
                <a:latin typeface="Calibri"/>
                <a:cs typeface="Calibri"/>
              </a:rPr>
              <a:t>l</a:t>
            </a:r>
            <a:r>
              <a:rPr lang="de-DE" sz="2000" b="0" i="0" dirty="0" err="1" smtClean="0">
                <a:solidFill>
                  <a:schemeClr val="tx1"/>
                </a:solidFill>
                <a:latin typeface="Calibri"/>
                <a:cs typeface="Calibri"/>
              </a:rPr>
              <a:t>aser</a:t>
            </a:r>
            <a:r>
              <a:rPr lang="de-DE" sz="2000" b="0" dirty="0">
                <a:solidFill>
                  <a:schemeClr val="tx1"/>
                </a:solidFill>
                <a:latin typeface="Calibri"/>
                <a:cs typeface="Calibri"/>
              </a:rPr>
              <a:t/>
            </a:r>
            <a:br>
              <a:rPr lang="de-DE" sz="2000" b="0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de-DE" sz="2000" b="0" dirty="0" err="1" smtClean="0">
                <a:solidFill>
                  <a:schemeClr val="tx1"/>
                </a:solidFill>
                <a:latin typeface="Calibri"/>
                <a:cs typeface="Calibri"/>
              </a:rPr>
              <a:t>pulses</a:t>
            </a:r>
            <a:r>
              <a:rPr lang="de-DE" sz="2000" b="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de-DE" sz="2000" b="0" dirty="0" err="1" smtClean="0">
                <a:solidFill>
                  <a:schemeClr val="tx1"/>
                </a:solidFill>
                <a:latin typeface="Calibri"/>
                <a:cs typeface="Calibri"/>
              </a:rPr>
              <a:t>amplified</a:t>
            </a:r>
            <a:r>
              <a:rPr lang="de-DE" sz="2000" b="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de-DE" sz="2000" b="0" dirty="0" err="1" smtClean="0">
                <a:solidFill>
                  <a:schemeClr val="tx1"/>
                </a:solidFill>
                <a:latin typeface="Calibri"/>
                <a:cs typeface="Calibri"/>
              </a:rPr>
              <a:t>to</a:t>
            </a:r>
            <a:r>
              <a:rPr lang="de-DE" sz="2000" b="0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de-DE" sz="2000" b="0" dirty="0" smtClean="0">
                <a:solidFill>
                  <a:schemeClr val="tx1"/>
                </a:solidFill>
                <a:latin typeface="Calibri"/>
                <a:cs typeface="Calibri"/>
              </a:rPr>
              <a:t>&gt; 54 </a:t>
            </a:r>
            <a:r>
              <a:rPr lang="de-DE" sz="2000" b="0" dirty="0">
                <a:solidFill>
                  <a:schemeClr val="tx1"/>
                </a:solidFill>
                <a:latin typeface="Calibri"/>
                <a:cs typeface="Calibri"/>
              </a:rPr>
              <a:t>J </a:t>
            </a:r>
            <a:endParaRPr lang="de-DE" sz="2000" b="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algn="l">
              <a:spcBef>
                <a:spcPct val="0"/>
              </a:spcBef>
              <a:spcAft>
                <a:spcPts val="0"/>
              </a:spcAft>
            </a:pPr>
            <a:r>
              <a:rPr lang="de-DE" sz="2000" dirty="0" smtClean="0">
                <a:solidFill>
                  <a:srgbClr val="C00000"/>
                </a:solidFill>
                <a:latin typeface="Calibri"/>
                <a:cs typeface="Calibri"/>
              </a:rPr>
              <a:t>&gt; 17 </a:t>
            </a:r>
            <a:r>
              <a:rPr lang="de-DE" sz="2000" i="0" dirty="0" smtClean="0">
                <a:solidFill>
                  <a:srgbClr val="C00000"/>
                </a:solidFill>
                <a:latin typeface="Calibri"/>
                <a:cs typeface="Calibri"/>
              </a:rPr>
              <a:t>J on </a:t>
            </a:r>
            <a:r>
              <a:rPr lang="de-DE" sz="2000" i="0" dirty="0" err="1" smtClean="0">
                <a:solidFill>
                  <a:srgbClr val="C00000"/>
                </a:solidFill>
                <a:latin typeface="Calibri"/>
                <a:cs typeface="Calibri"/>
              </a:rPr>
              <a:t>target</a:t>
            </a:r>
            <a:r>
              <a:rPr lang="de-DE" sz="2000" i="0" dirty="0" smtClean="0">
                <a:solidFill>
                  <a:srgbClr val="C00000"/>
                </a:solidFill>
                <a:latin typeface="Calibri"/>
                <a:cs typeface="Calibri"/>
              </a:rPr>
              <a:t> in </a:t>
            </a:r>
            <a:r>
              <a:rPr lang="de-DE" sz="2000" dirty="0" smtClean="0">
                <a:solidFill>
                  <a:srgbClr val="C00000"/>
                </a:solidFill>
                <a:latin typeface="Calibri"/>
                <a:cs typeface="Calibri"/>
              </a:rPr>
              <a:t>98 </a:t>
            </a:r>
            <a:r>
              <a:rPr lang="de-DE" sz="2000" dirty="0" err="1" smtClean="0">
                <a:solidFill>
                  <a:srgbClr val="C00000"/>
                </a:solidFill>
                <a:latin typeface="Calibri"/>
                <a:cs typeface="Calibri"/>
              </a:rPr>
              <a:t>fs</a:t>
            </a:r>
            <a:r>
              <a:rPr lang="de-DE" sz="2000" dirty="0" smtClean="0">
                <a:solidFill>
                  <a:srgbClr val="C00000"/>
                </a:solidFill>
                <a:latin typeface="Calibri"/>
                <a:cs typeface="Calibri"/>
              </a:rPr>
              <a:t>:  </a:t>
            </a:r>
            <a:r>
              <a:rPr lang="de-DE" sz="2000" i="1" dirty="0" err="1" smtClean="0">
                <a:solidFill>
                  <a:srgbClr val="C00000"/>
                </a:solidFill>
                <a:latin typeface="Calibri"/>
                <a:cs typeface="Calibri"/>
              </a:rPr>
              <a:t>P</a:t>
            </a:r>
            <a:r>
              <a:rPr lang="de-DE" sz="2000" baseline="-25000" dirty="0" err="1" smtClean="0">
                <a:solidFill>
                  <a:srgbClr val="C00000"/>
                </a:solidFill>
                <a:latin typeface="Calibri"/>
                <a:cs typeface="Calibri"/>
              </a:rPr>
              <a:t>max</a:t>
            </a:r>
            <a:r>
              <a:rPr lang="de-DE" sz="2000" dirty="0" smtClean="0">
                <a:solidFill>
                  <a:srgbClr val="C00000"/>
                </a:solidFill>
                <a:latin typeface="Calibri"/>
                <a:cs typeface="Calibri"/>
              </a:rPr>
              <a:t> &gt; 170 TW</a:t>
            </a:r>
            <a:r>
              <a:rPr lang="de-DE" sz="2000" dirty="0">
                <a:solidFill>
                  <a:srgbClr val="C00000"/>
                </a:solidFill>
                <a:latin typeface="Calibri"/>
                <a:cs typeface="Calibri"/>
              </a:rPr>
              <a:t/>
            </a:r>
            <a:br>
              <a:rPr lang="de-DE" sz="2000" dirty="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de-DE" sz="2000" i="0" dirty="0" smtClean="0">
                <a:solidFill>
                  <a:srgbClr val="C00000"/>
                </a:solidFill>
                <a:latin typeface="Calibri"/>
                <a:cs typeface="Calibri"/>
              </a:rPr>
              <a:t>max</a:t>
            </a:r>
            <a:r>
              <a:rPr lang="de-DE" sz="2000" i="0" dirty="0">
                <a:solidFill>
                  <a:srgbClr val="C00000"/>
                </a:solidFill>
                <a:latin typeface="Calibri"/>
                <a:cs typeface="Calibri"/>
              </a:rPr>
              <a:t>. </a:t>
            </a:r>
            <a:r>
              <a:rPr lang="de-DE" sz="2000" i="0" dirty="0" err="1">
                <a:solidFill>
                  <a:srgbClr val="C00000"/>
                </a:solidFill>
                <a:latin typeface="Calibri"/>
                <a:cs typeface="Calibri"/>
              </a:rPr>
              <a:t>intensity</a:t>
            </a:r>
            <a:r>
              <a:rPr lang="de-DE" sz="2000" i="0" dirty="0">
                <a:solidFill>
                  <a:srgbClr val="C00000"/>
                </a:solidFill>
                <a:latin typeface="Calibri"/>
                <a:cs typeface="Calibri"/>
              </a:rPr>
              <a:t>: 	</a:t>
            </a:r>
            <a:r>
              <a:rPr lang="de-DE" sz="2000" dirty="0" smtClean="0">
                <a:solidFill>
                  <a:srgbClr val="C00000"/>
                </a:solidFill>
                <a:latin typeface="Calibri"/>
                <a:cs typeface="Calibri"/>
              </a:rPr>
              <a:t>1.3</a:t>
            </a:r>
            <a:r>
              <a:rPr lang="de-DE" sz="2000" dirty="0" smtClean="0">
                <a:solidFill>
                  <a:srgbClr val="C00000"/>
                </a:solidFill>
                <a:latin typeface="Calibri"/>
                <a:cs typeface="Calibri"/>
                <a:sym typeface="Symbol" panose="05050102010706020507" pitchFamily="18" charset="2"/>
              </a:rPr>
              <a:t></a:t>
            </a:r>
            <a:r>
              <a:rPr lang="de-DE" sz="2000" i="0" dirty="0" smtClean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lang="de-DE" sz="2000" baseline="30000" dirty="0" smtClean="0">
                <a:solidFill>
                  <a:srgbClr val="C00000"/>
                </a:solidFill>
                <a:latin typeface="Calibri"/>
                <a:cs typeface="Calibri"/>
              </a:rPr>
              <a:t>21 </a:t>
            </a:r>
            <a:r>
              <a:rPr lang="de-DE" sz="2000" dirty="0" smtClean="0">
                <a:solidFill>
                  <a:srgbClr val="C00000"/>
                </a:solidFill>
                <a:latin typeface="Calibri"/>
                <a:cs typeface="Calibri"/>
              </a:rPr>
              <a:t>W</a:t>
            </a:r>
            <a:r>
              <a:rPr lang="de-DE" sz="2000" dirty="0">
                <a:solidFill>
                  <a:srgbClr val="C00000"/>
                </a:solidFill>
                <a:latin typeface="Calibri"/>
                <a:cs typeface="Calibri"/>
              </a:rPr>
              <a:t>/cm</a:t>
            </a:r>
            <a:r>
              <a:rPr lang="de-DE" sz="2000" baseline="30000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lang="de-DE" sz="2000" i="0" dirty="0" smtClean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br>
              <a:rPr lang="de-DE" sz="2000" i="0" dirty="0" smtClean="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de-DE" sz="2000" dirty="0" err="1" smtClean="0">
                <a:solidFill>
                  <a:srgbClr val="C00000"/>
                </a:solidFill>
                <a:latin typeface="Calibri"/>
                <a:cs typeface="Calibri"/>
              </a:rPr>
              <a:t>ultra</a:t>
            </a:r>
            <a:r>
              <a:rPr lang="de-DE" sz="2000" dirty="0" smtClean="0">
                <a:solidFill>
                  <a:srgbClr val="C00000"/>
                </a:solidFill>
                <a:latin typeface="Calibri"/>
                <a:cs typeface="Calibri"/>
              </a:rPr>
              <a:t> high ASE-</a:t>
            </a:r>
            <a:r>
              <a:rPr lang="de-DE" sz="2000" dirty="0" err="1" smtClean="0">
                <a:solidFill>
                  <a:srgbClr val="C00000"/>
                </a:solidFill>
                <a:latin typeface="Calibri"/>
                <a:cs typeface="Calibri"/>
              </a:rPr>
              <a:t>contrast</a:t>
            </a:r>
            <a:r>
              <a:rPr lang="de-DE" sz="2000" dirty="0" smtClean="0">
                <a:solidFill>
                  <a:srgbClr val="C00000"/>
                </a:solidFill>
                <a:latin typeface="Calibri"/>
                <a:cs typeface="Calibri"/>
              </a:rPr>
              <a:t>: &lt;2x10</a:t>
            </a:r>
            <a:r>
              <a:rPr lang="de-DE" sz="2000" baseline="30000" dirty="0" smtClean="0">
                <a:solidFill>
                  <a:srgbClr val="C00000"/>
                </a:solidFill>
                <a:latin typeface="Calibri"/>
                <a:cs typeface="Calibri"/>
              </a:rPr>
              <a:t>-13</a:t>
            </a:r>
          </a:p>
          <a:p>
            <a:pPr algn="l">
              <a:spcBef>
                <a:spcPct val="0"/>
              </a:spcBef>
              <a:spcAft>
                <a:spcPts val="0"/>
              </a:spcAft>
            </a:pPr>
            <a:r>
              <a:rPr lang="de-DE" sz="1600" b="0" i="0" dirty="0" smtClean="0">
                <a:solidFill>
                  <a:schemeClr val="tx1"/>
                </a:solidFill>
                <a:latin typeface="Calibri"/>
                <a:cs typeface="Calibri"/>
              </a:rPr>
              <a:t>Hornung et al., </a:t>
            </a:r>
            <a:r>
              <a:rPr lang="de-DE" sz="1600" b="0" i="0" dirty="0" err="1" smtClean="0">
                <a:solidFill>
                  <a:schemeClr val="tx1"/>
                </a:solidFill>
                <a:latin typeface="Calibri"/>
                <a:cs typeface="Calibri"/>
              </a:rPr>
              <a:t>Opt</a:t>
            </a:r>
            <a:r>
              <a:rPr lang="de-DE" sz="1600" b="0" i="0" dirty="0" smtClean="0">
                <a:solidFill>
                  <a:schemeClr val="tx1"/>
                </a:solidFill>
                <a:latin typeface="Calibri"/>
                <a:cs typeface="Calibri"/>
              </a:rPr>
              <a:t>. </a:t>
            </a:r>
            <a:r>
              <a:rPr lang="de-DE" sz="1600" b="0" i="0" dirty="0" err="1" smtClean="0">
                <a:solidFill>
                  <a:schemeClr val="tx1"/>
                </a:solidFill>
                <a:latin typeface="Calibri"/>
                <a:cs typeface="Calibri"/>
              </a:rPr>
              <a:t>Lett</a:t>
            </a:r>
            <a:r>
              <a:rPr lang="de-DE" sz="1600" b="0" i="0" dirty="0" smtClean="0">
                <a:solidFill>
                  <a:schemeClr val="tx1"/>
                </a:solidFill>
                <a:latin typeface="Calibri"/>
                <a:cs typeface="Calibri"/>
              </a:rPr>
              <a:t>. (2016)</a:t>
            </a:r>
          </a:p>
          <a:p>
            <a:pPr algn="l">
              <a:spcBef>
                <a:spcPct val="0"/>
              </a:spcBef>
              <a:spcAft>
                <a:spcPts val="0"/>
              </a:spcAft>
            </a:pPr>
            <a:r>
              <a:rPr lang="de-DE" sz="1600" b="0" dirty="0" smtClean="0">
                <a:solidFill>
                  <a:schemeClr val="tx1"/>
                </a:solidFill>
                <a:latin typeface="Calibri"/>
                <a:cs typeface="Calibri"/>
              </a:rPr>
              <a:t>Liebetrau et al., </a:t>
            </a:r>
            <a:r>
              <a:rPr lang="de-DE" sz="1600" b="0" dirty="0" err="1" smtClean="0">
                <a:solidFill>
                  <a:schemeClr val="tx1"/>
                </a:solidFill>
                <a:latin typeface="Calibri"/>
                <a:cs typeface="Calibri"/>
              </a:rPr>
              <a:t>Opt</a:t>
            </a:r>
            <a:r>
              <a:rPr lang="de-DE" sz="1600" b="0" dirty="0" smtClean="0">
                <a:solidFill>
                  <a:schemeClr val="tx1"/>
                </a:solidFill>
                <a:latin typeface="Calibri"/>
                <a:cs typeface="Calibri"/>
              </a:rPr>
              <a:t>. </a:t>
            </a:r>
            <a:r>
              <a:rPr lang="de-DE" sz="1600" b="0" dirty="0" err="1" smtClean="0">
                <a:solidFill>
                  <a:schemeClr val="tx1"/>
                </a:solidFill>
                <a:latin typeface="Calibri"/>
                <a:cs typeface="Calibri"/>
              </a:rPr>
              <a:t>Lett</a:t>
            </a:r>
            <a:r>
              <a:rPr lang="de-DE" sz="1600" b="0" dirty="0" smtClean="0">
                <a:solidFill>
                  <a:schemeClr val="tx1"/>
                </a:solidFill>
                <a:latin typeface="Calibri"/>
                <a:cs typeface="Calibri"/>
              </a:rPr>
              <a:t>. (2016)</a:t>
            </a:r>
          </a:p>
          <a:p>
            <a:pPr algn="l">
              <a:spcBef>
                <a:spcPct val="0"/>
              </a:spcBef>
              <a:spcAft>
                <a:spcPts val="0"/>
              </a:spcAft>
            </a:pPr>
            <a:r>
              <a:rPr lang="de-DE" sz="1600" b="0" i="0" dirty="0" smtClean="0">
                <a:solidFill>
                  <a:schemeClr val="tx1"/>
                </a:solidFill>
                <a:latin typeface="Calibri"/>
                <a:cs typeface="Calibri"/>
              </a:rPr>
              <a:t>Keppler et al., </a:t>
            </a:r>
            <a:r>
              <a:rPr lang="de-DE" sz="1600" b="0" i="0" dirty="0" err="1" smtClean="0">
                <a:solidFill>
                  <a:schemeClr val="tx1"/>
                </a:solidFill>
                <a:latin typeface="Calibri"/>
                <a:cs typeface="Calibri"/>
              </a:rPr>
              <a:t>Opt</a:t>
            </a:r>
            <a:r>
              <a:rPr lang="de-DE" sz="1600" b="0" i="0" dirty="0" smtClean="0">
                <a:solidFill>
                  <a:schemeClr val="tx1"/>
                </a:solidFill>
                <a:latin typeface="Calibri"/>
                <a:cs typeface="Calibri"/>
              </a:rPr>
              <a:t>. </a:t>
            </a:r>
            <a:r>
              <a:rPr lang="de-DE" sz="1600" b="0" i="0" dirty="0" err="1" smtClean="0">
                <a:solidFill>
                  <a:schemeClr val="tx1"/>
                </a:solidFill>
                <a:latin typeface="Calibri"/>
                <a:cs typeface="Calibri"/>
              </a:rPr>
              <a:t>Lett</a:t>
            </a:r>
            <a:r>
              <a:rPr lang="de-DE" sz="1600" b="0" i="0" dirty="0" smtClean="0">
                <a:solidFill>
                  <a:schemeClr val="tx1"/>
                </a:solidFill>
                <a:latin typeface="Calibri"/>
                <a:cs typeface="Calibri"/>
              </a:rPr>
              <a:t>. (2016)</a:t>
            </a:r>
          </a:p>
          <a:p>
            <a:pPr algn="l">
              <a:spcBef>
                <a:spcPct val="0"/>
              </a:spcBef>
              <a:spcAft>
                <a:spcPts val="0"/>
              </a:spcAft>
            </a:pPr>
            <a:r>
              <a:rPr lang="de-DE" sz="1600" b="0" dirty="0" smtClean="0">
                <a:solidFill>
                  <a:schemeClr val="tx1"/>
                </a:solidFill>
                <a:latin typeface="Calibri"/>
                <a:cs typeface="Calibri"/>
              </a:rPr>
              <a:t>Keppler et al., </a:t>
            </a:r>
            <a:r>
              <a:rPr lang="de-DE" sz="1600" b="0" dirty="0" err="1" smtClean="0">
                <a:solidFill>
                  <a:schemeClr val="tx1"/>
                </a:solidFill>
                <a:latin typeface="Calibri"/>
                <a:cs typeface="Calibri"/>
              </a:rPr>
              <a:t>Laser&amp;Phot</a:t>
            </a:r>
            <a:r>
              <a:rPr lang="de-DE" sz="1600" b="0" dirty="0" smtClean="0">
                <a:solidFill>
                  <a:schemeClr val="tx1"/>
                </a:solidFill>
                <a:latin typeface="Calibri"/>
                <a:cs typeface="Calibri"/>
              </a:rPr>
              <a:t>. </a:t>
            </a:r>
            <a:r>
              <a:rPr lang="de-DE" sz="1600" b="0" dirty="0" err="1" smtClean="0">
                <a:solidFill>
                  <a:schemeClr val="tx1"/>
                </a:solidFill>
                <a:latin typeface="Calibri"/>
                <a:cs typeface="Calibri"/>
              </a:rPr>
              <a:t>Rev</a:t>
            </a:r>
            <a:r>
              <a:rPr lang="de-DE" sz="1600" b="0" dirty="0" smtClean="0">
                <a:solidFill>
                  <a:schemeClr val="tx1"/>
                </a:solidFill>
                <a:latin typeface="Calibri"/>
                <a:cs typeface="Calibri"/>
              </a:rPr>
              <a:t>. (2016)</a:t>
            </a:r>
            <a:endParaRPr lang="de-DE" sz="1600" b="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03637" y="124637"/>
            <a:ext cx="4897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</a:rPr>
              <a:t>High-Power Laser Infrastructure @ HI-Jena</a:t>
            </a:r>
          </a:p>
        </p:txBody>
      </p:sp>
    </p:spTree>
    <p:extLst>
      <p:ext uri="{BB962C8B-B14F-4D97-AF65-F5344CB8AC3E}">
        <p14:creationId xmlns:p14="http://schemas.microsoft.com/office/powerpoint/2010/main" val="277655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850900" y="114300"/>
            <a:ext cx="56045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chemeClr val="bg1"/>
                </a:solidFill>
              </a:rPr>
              <a:t>Advanced Electron Acceleration in Hamburg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913516" y="761664"/>
            <a:ext cx="37405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400" dirty="0" smtClean="0"/>
              <a:t>LUX Beamline</a:t>
            </a:r>
            <a:endParaRPr lang="fi-FI" sz="1400" dirty="0" smtClean="0"/>
          </a:p>
          <a:p>
            <a:pPr algn="l"/>
            <a:r>
              <a:rPr lang="fi-FI" sz="1400" b="0" i="1" dirty="0" err="1" smtClean="0"/>
              <a:t>First</a:t>
            </a:r>
            <a:r>
              <a:rPr lang="fi-FI" sz="1400" b="0" i="1" dirty="0" smtClean="0"/>
              <a:t> </a:t>
            </a:r>
            <a:r>
              <a:rPr lang="fi-FI" sz="1400" b="0" i="1" dirty="0" err="1" smtClean="0"/>
              <a:t>electrons</a:t>
            </a:r>
            <a:r>
              <a:rPr lang="fi-FI" sz="1400" b="0" i="1" dirty="0" smtClean="0"/>
              <a:t> 2016</a:t>
            </a:r>
          </a:p>
          <a:p>
            <a:pPr marL="285750" indent="-285750" algn="l">
              <a:buFont typeface="Arial"/>
              <a:buChar char="•"/>
            </a:pPr>
            <a:r>
              <a:rPr lang="fi-FI" sz="1400" b="0" dirty="0" smtClean="0"/>
              <a:t>5 Hz rep-rate, </a:t>
            </a:r>
            <a:r>
              <a:rPr lang="fi-FI" sz="1400" b="0" dirty="0" smtClean="0"/>
              <a:t>up to 400 </a:t>
            </a:r>
            <a:r>
              <a:rPr lang="fi-FI" sz="1400" b="0" dirty="0" smtClean="0"/>
              <a:t>MeV</a:t>
            </a:r>
          </a:p>
          <a:p>
            <a:pPr marL="285750" indent="-285750" algn="l">
              <a:buFont typeface="Arial"/>
              <a:buChar char="•"/>
            </a:pPr>
            <a:r>
              <a:rPr lang="fi-FI" sz="1400" b="0" dirty="0" smtClean="0"/>
              <a:t>Undulator </a:t>
            </a:r>
            <a:r>
              <a:rPr lang="fi-FI" sz="1400" b="0" dirty="0" err="1" smtClean="0"/>
              <a:t>currently</a:t>
            </a:r>
            <a:r>
              <a:rPr lang="fi-FI" sz="1400" b="0" dirty="0" smtClean="0"/>
              <a:t> </a:t>
            </a:r>
            <a:r>
              <a:rPr lang="fi-FI" sz="1400" b="0" dirty="0" err="1" smtClean="0"/>
              <a:t>being</a:t>
            </a:r>
            <a:r>
              <a:rPr lang="fi-FI" sz="1400" b="0" dirty="0" smtClean="0"/>
              <a:t> </a:t>
            </a:r>
            <a:r>
              <a:rPr lang="fi-FI" sz="1400" b="0" dirty="0" err="1" smtClean="0"/>
              <a:t>commissioned</a:t>
            </a:r>
            <a:endParaRPr lang="de-DE" sz="1400" b="0" dirty="0"/>
          </a:p>
        </p:txBody>
      </p:sp>
      <p:pic>
        <p:nvPicPr>
          <p:cNvPr id="5" name="Bild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957" y="1861182"/>
            <a:ext cx="3807080" cy="790679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8124" y="2866363"/>
            <a:ext cx="1518844" cy="101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pierung 23"/>
          <p:cNvGrpSpPr/>
          <p:nvPr/>
        </p:nvGrpSpPr>
        <p:grpSpPr>
          <a:xfrm>
            <a:off x="6974312" y="823843"/>
            <a:ext cx="1585061" cy="418296"/>
            <a:chOff x="2569386" y="793084"/>
            <a:chExt cx="1585061" cy="418296"/>
          </a:xfrm>
        </p:grpSpPr>
        <p:pic>
          <p:nvPicPr>
            <p:cNvPr id="11" name="Bild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8998" y="793084"/>
              <a:ext cx="415449" cy="409154"/>
            </a:xfrm>
            <a:prstGeom prst="rect">
              <a:avLst/>
            </a:prstGeom>
          </p:spPr>
        </p:pic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2569386" y="811270"/>
              <a:ext cx="11696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>
                <a:defRPr/>
              </a:pPr>
              <a:r>
                <a:rPr lang="de-DE" sz="1000" b="0" dirty="0" err="1">
                  <a:solidFill>
                    <a:srgbClr val="2D3C7F"/>
                  </a:solidFill>
                  <a:latin typeface="Calibri" charset="0"/>
                </a:rPr>
                <a:t>s</a:t>
              </a:r>
              <a:r>
                <a:rPr lang="de-DE" sz="1000" b="0" dirty="0" err="1" smtClean="0">
                  <a:solidFill>
                    <a:srgbClr val="2D3C7F"/>
                  </a:solidFill>
                  <a:latin typeface="Calibri" charset="0"/>
                </a:rPr>
                <a:t>trategic</a:t>
              </a:r>
              <a:r>
                <a:rPr lang="de-DE" sz="1000" b="0" dirty="0" smtClean="0">
                  <a:solidFill>
                    <a:srgbClr val="2D3C7F"/>
                  </a:solidFill>
                  <a:latin typeface="Calibri" charset="0"/>
                </a:rPr>
                <a:t> </a:t>
              </a:r>
              <a:r>
                <a:rPr lang="de-DE" sz="1000" b="0" dirty="0" err="1" smtClean="0">
                  <a:solidFill>
                    <a:srgbClr val="2D3C7F"/>
                  </a:solidFill>
                  <a:latin typeface="Calibri" charset="0"/>
                </a:rPr>
                <a:t>partner</a:t>
              </a:r>
              <a:r>
                <a:rPr lang="de-DE" sz="1000" b="0" dirty="0" smtClean="0">
                  <a:solidFill>
                    <a:srgbClr val="2D3C7F"/>
                  </a:solidFill>
                  <a:latin typeface="Calibri" charset="0"/>
                </a:rPr>
                <a:t> Univ. Hamburg</a:t>
              </a:r>
            </a:p>
          </p:txBody>
        </p:sp>
      </p:grpSp>
      <p:pic>
        <p:nvPicPr>
          <p:cNvPr id="13" name="Bild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032" y="2800186"/>
            <a:ext cx="2077518" cy="135983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407933" y="761664"/>
            <a:ext cx="44193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1400" dirty="0" err="1" smtClean="0"/>
              <a:t>FLASHForward</a:t>
            </a:r>
            <a:endParaRPr lang="fi-FI" sz="1400" dirty="0" smtClean="0"/>
          </a:p>
          <a:p>
            <a:pPr algn="l"/>
            <a:r>
              <a:rPr lang="fi-FI" sz="1400" b="0" i="1" dirty="0" err="1" smtClean="0"/>
              <a:t>First</a:t>
            </a:r>
            <a:r>
              <a:rPr lang="fi-FI" sz="1400" b="0" i="1" dirty="0" smtClean="0"/>
              <a:t> </a:t>
            </a:r>
            <a:r>
              <a:rPr lang="fi-FI" sz="1400" b="0" i="1" dirty="0" err="1" smtClean="0"/>
              <a:t>electrons</a:t>
            </a:r>
            <a:r>
              <a:rPr lang="fi-FI" sz="1400" b="0" i="1" dirty="0" smtClean="0"/>
              <a:t> </a:t>
            </a:r>
            <a:r>
              <a:rPr lang="fi-FI" sz="1400" b="0" i="1" dirty="0" err="1" smtClean="0"/>
              <a:t>accelerated</a:t>
            </a:r>
            <a:r>
              <a:rPr lang="fi-FI" sz="1400" b="0" i="1" dirty="0" smtClean="0"/>
              <a:t> (~100 </a:t>
            </a:r>
            <a:r>
              <a:rPr lang="fi-FI" sz="1400" b="0" i="1" dirty="0" err="1" smtClean="0"/>
              <a:t>MeV</a:t>
            </a:r>
            <a:r>
              <a:rPr lang="fi-FI" sz="1400" b="0" i="1" dirty="0" smtClean="0"/>
              <a:t>)</a:t>
            </a:r>
            <a:r>
              <a:rPr lang="fi-FI" sz="1400" b="0" i="1" dirty="0"/>
              <a:t/>
            </a:r>
            <a:br>
              <a:rPr lang="fi-FI" sz="1400" b="0" i="1" dirty="0"/>
            </a:br>
            <a:r>
              <a:rPr lang="fi-FI" sz="1400" b="0" i="1" dirty="0" smtClean="0"/>
              <a:t>and PWFA </a:t>
            </a:r>
            <a:r>
              <a:rPr lang="fi-FI" sz="1400" b="0" i="1" dirty="0" err="1" smtClean="0"/>
              <a:t>beamline</a:t>
            </a:r>
            <a:r>
              <a:rPr lang="fi-FI" sz="1400" b="0" i="1" dirty="0" smtClean="0"/>
              <a:t> </a:t>
            </a:r>
            <a:r>
              <a:rPr lang="fi-FI" sz="1400" b="0" i="1" dirty="0" err="1" smtClean="0"/>
              <a:t>installation</a:t>
            </a:r>
            <a:r>
              <a:rPr lang="fi-FI" sz="1400" b="0" i="1" dirty="0" smtClean="0"/>
              <a:t> </a:t>
            </a:r>
            <a:r>
              <a:rPr lang="fi-FI" sz="1400" b="0" i="1" dirty="0" err="1" smtClean="0"/>
              <a:t>started</a:t>
            </a:r>
            <a:endParaRPr lang="fi-FI" sz="1400" b="0" i="1" dirty="0" smtClean="0"/>
          </a:p>
          <a:p>
            <a:pPr marL="285750" indent="-285750" algn="l">
              <a:buFont typeface="Arial"/>
              <a:buChar char="•"/>
            </a:pPr>
            <a:r>
              <a:rPr lang="is-IS" sz="1400" b="0" dirty="0" smtClean="0"/>
              <a:t>Laser, diagnostic and target test lab in operation </a:t>
            </a:r>
          </a:p>
          <a:p>
            <a:pPr marL="285750" indent="-285750" algn="l">
              <a:buFont typeface="Arial"/>
              <a:buChar char="•"/>
            </a:pPr>
            <a:r>
              <a:rPr lang="is-IS" sz="1400" b="0" dirty="0" smtClean="0"/>
              <a:t>Preparation for first PWFA experiments in 2017</a:t>
            </a:r>
          </a:p>
          <a:p>
            <a:pPr marL="285750" indent="-285750" algn="l">
              <a:buFont typeface="Arial"/>
              <a:buChar char="•"/>
            </a:pPr>
            <a:r>
              <a:rPr lang="is-IS" sz="1400" b="0" dirty="0" smtClean="0"/>
              <a:t>Succesful test of active plasma lens </a:t>
            </a:r>
            <a:endParaRPr lang="de-DE" sz="1400" b="0" dirty="0"/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954" y="2151879"/>
            <a:ext cx="3117419" cy="1295585"/>
          </a:xfrm>
          <a:prstGeom prst="rect">
            <a:avLst/>
          </a:prstGeom>
        </p:spPr>
      </p:pic>
      <p:grpSp>
        <p:nvGrpSpPr>
          <p:cNvPr id="18" name="Gruppieren 17"/>
          <p:cNvGrpSpPr/>
          <p:nvPr/>
        </p:nvGrpSpPr>
        <p:grpSpPr>
          <a:xfrm>
            <a:off x="400315" y="3638560"/>
            <a:ext cx="8553168" cy="2830810"/>
            <a:chOff x="400315" y="3638560"/>
            <a:chExt cx="8553168" cy="2830810"/>
          </a:xfrm>
        </p:grpSpPr>
        <p:sp>
          <p:nvSpPr>
            <p:cNvPr id="4" name="Rechteck 3"/>
            <p:cNvSpPr/>
            <p:nvPr/>
          </p:nvSpPr>
          <p:spPr>
            <a:xfrm>
              <a:off x="400315" y="3638560"/>
              <a:ext cx="3685301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de-DE" sz="1400" dirty="0" smtClean="0"/>
                <a:t>SINBAD </a:t>
              </a:r>
              <a:r>
                <a:rPr lang="de-DE" sz="1400" dirty="0" err="1" smtClean="0"/>
                <a:t>facility</a:t>
              </a:r>
              <a:endParaRPr lang="fi-FI" sz="1400" dirty="0" smtClean="0"/>
            </a:p>
            <a:p>
              <a:pPr algn="l"/>
              <a:r>
                <a:rPr lang="fi-FI" sz="1400" b="0" i="1" dirty="0" err="1" smtClean="0"/>
                <a:t>research</a:t>
              </a:r>
              <a:r>
                <a:rPr lang="fi-FI" sz="1400" b="0" i="1" dirty="0" smtClean="0"/>
                <a:t> on ultra-</a:t>
              </a:r>
              <a:r>
                <a:rPr lang="fi-FI" sz="1400" b="0" i="1" dirty="0" err="1" smtClean="0"/>
                <a:t>short</a:t>
              </a:r>
              <a:r>
                <a:rPr lang="fi-FI" sz="1400" b="0" i="1" dirty="0" smtClean="0"/>
                <a:t> </a:t>
              </a:r>
              <a:r>
                <a:rPr lang="fi-FI" sz="1400" b="0" i="1" dirty="0" err="1" smtClean="0"/>
                <a:t>electron</a:t>
              </a:r>
              <a:r>
                <a:rPr lang="fi-FI" sz="1400" b="0" i="1" dirty="0" smtClean="0"/>
                <a:t> </a:t>
              </a:r>
              <a:r>
                <a:rPr lang="fi-FI" sz="1400" b="0" i="1" dirty="0" err="1" smtClean="0"/>
                <a:t>bunches</a:t>
              </a:r>
              <a:r>
                <a:rPr lang="fi-FI" sz="1400" b="0" i="1" dirty="0" smtClean="0"/>
                <a:t> and </a:t>
              </a:r>
              <a:r>
                <a:rPr lang="fi-FI" sz="1400" b="0" i="1" dirty="0" err="1" smtClean="0"/>
                <a:t>high</a:t>
              </a:r>
              <a:r>
                <a:rPr lang="fi-FI" sz="1400" b="0" i="1" dirty="0" smtClean="0"/>
                <a:t> </a:t>
              </a:r>
              <a:r>
                <a:rPr lang="fi-FI" sz="1400" b="0" i="1" dirty="0" err="1" smtClean="0"/>
                <a:t>gradient</a:t>
              </a:r>
              <a:r>
                <a:rPr lang="fi-FI" sz="1400" b="0" i="1" dirty="0" smtClean="0"/>
                <a:t> </a:t>
              </a:r>
              <a:r>
                <a:rPr lang="fi-FI" sz="1400" b="0" i="1" dirty="0" err="1" smtClean="0"/>
                <a:t>accelerator</a:t>
              </a:r>
              <a:r>
                <a:rPr lang="fi-FI" sz="1400" b="0" i="1" dirty="0" smtClean="0"/>
                <a:t> </a:t>
              </a:r>
              <a:r>
                <a:rPr lang="fi-FI" sz="1400" b="0" i="1" dirty="0" err="1" smtClean="0"/>
                <a:t>structures</a:t>
              </a:r>
              <a:endParaRPr lang="fi-FI" sz="1400" b="0" i="1" dirty="0" smtClean="0"/>
            </a:p>
            <a:p>
              <a:pPr marL="285750" indent="-285750" algn="l">
                <a:buFont typeface="Arial"/>
                <a:buChar char="•"/>
              </a:pPr>
              <a:r>
                <a:rPr lang="is-IS" sz="1400" b="0" dirty="0" smtClean="0"/>
                <a:t>Currently under construction</a:t>
              </a:r>
            </a:p>
            <a:p>
              <a:pPr marL="285750" indent="-285750" algn="l">
                <a:buFont typeface="Arial"/>
                <a:buChar char="•"/>
              </a:pPr>
              <a:r>
                <a:rPr lang="is-IS" sz="1400" b="0" dirty="0" smtClean="0"/>
                <a:t>100MeV linac for fs-bunches</a:t>
              </a:r>
            </a:p>
            <a:p>
              <a:pPr marL="285750" indent="-285750" algn="l">
                <a:buFont typeface="Arial"/>
                <a:buChar char="•"/>
              </a:pPr>
              <a:r>
                <a:rPr lang="de-DE" sz="1400" b="0" dirty="0" err="1" smtClean="0"/>
                <a:t>THz</a:t>
              </a:r>
              <a:r>
                <a:rPr lang="de-DE" sz="1400" b="0" dirty="0" smtClean="0"/>
                <a:t> </a:t>
              </a:r>
              <a:r>
                <a:rPr lang="de-DE" sz="1400" b="0" dirty="0" err="1" smtClean="0"/>
                <a:t>driven</a:t>
              </a:r>
              <a:r>
                <a:rPr lang="de-DE" sz="1400" b="0" dirty="0" smtClean="0"/>
                <a:t> </a:t>
              </a:r>
              <a:r>
                <a:rPr lang="de-DE" sz="1400" b="0" dirty="0" err="1" smtClean="0"/>
                <a:t>acceleration</a:t>
              </a:r>
              <a:r>
                <a:rPr lang="de-DE" sz="1400" b="0" dirty="0" smtClean="0"/>
                <a:t> in </a:t>
              </a:r>
              <a:r>
                <a:rPr lang="de-DE" sz="1400" b="0" dirty="0" err="1" smtClean="0"/>
                <a:t>dielectric</a:t>
              </a:r>
              <a:r>
                <a:rPr lang="de-DE" sz="1400" b="0" dirty="0" smtClean="0"/>
                <a:t> </a:t>
              </a:r>
              <a:r>
                <a:rPr lang="de-DE" sz="1400" b="0" dirty="0" err="1" smtClean="0"/>
                <a:t>waveeguides</a:t>
              </a:r>
              <a:r>
                <a:rPr lang="de-DE" sz="1400" b="0" dirty="0" smtClean="0"/>
                <a:t> </a:t>
              </a:r>
              <a:r>
                <a:rPr lang="de-DE" sz="1400" b="0" dirty="0" err="1" smtClean="0"/>
                <a:t>and</a:t>
              </a:r>
              <a:r>
                <a:rPr lang="de-DE" sz="1400" b="0" dirty="0" smtClean="0"/>
                <a:t> DLA </a:t>
              </a:r>
              <a:r>
                <a:rPr lang="de-DE" sz="1400" b="0" dirty="0" err="1" smtClean="0"/>
                <a:t>experiments</a:t>
              </a:r>
              <a:endParaRPr lang="de-DE" sz="1400" b="0" dirty="0"/>
            </a:p>
          </p:txBody>
        </p:sp>
        <p:pic>
          <p:nvPicPr>
            <p:cNvPr id="7" name="Bild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7325" y="4590993"/>
              <a:ext cx="1555067" cy="66769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328" y="4633045"/>
              <a:ext cx="649590" cy="433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9"/>
            <p:cNvSpPr txBox="1">
              <a:spLocks noChangeArrowheads="1"/>
            </p:cNvSpPr>
            <p:nvPr/>
          </p:nvSpPr>
          <p:spPr bwMode="auto">
            <a:xfrm>
              <a:off x="8098762" y="5034514"/>
              <a:ext cx="85472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4572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de-DE" sz="1000" b="0" dirty="0" smtClean="0">
                  <a:solidFill>
                    <a:srgbClr val="2D3C7F"/>
                  </a:solidFill>
                  <a:latin typeface="Calibri" charset="0"/>
                </a:rPr>
                <a:t>Horizon2020</a:t>
              </a:r>
            </a:p>
          </p:txBody>
        </p:sp>
        <p:pic>
          <p:nvPicPr>
            <p:cNvPr id="16" name="Picture 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90" b="22103"/>
            <a:stretch/>
          </p:blipFill>
          <p:spPr>
            <a:xfrm>
              <a:off x="828542" y="5310649"/>
              <a:ext cx="2366841" cy="1158721"/>
            </a:xfrm>
            <a:prstGeom prst="rect">
              <a:avLst/>
            </a:prstGeom>
          </p:spPr>
        </p:pic>
        <p:sp>
          <p:nvSpPr>
            <p:cNvPr id="17" name="Rechteck 16"/>
            <p:cNvSpPr/>
            <p:nvPr/>
          </p:nvSpPr>
          <p:spPr>
            <a:xfrm>
              <a:off x="4755142" y="4856426"/>
              <a:ext cx="392567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de-DE" sz="1400" dirty="0" err="1" smtClean="0"/>
                <a:t>EuPRAXIA</a:t>
              </a:r>
              <a:endParaRPr lang="fi-FI" sz="1400" dirty="0" smtClean="0"/>
            </a:p>
            <a:p>
              <a:pPr algn="l"/>
              <a:r>
                <a:rPr lang="fi-FI" sz="1400" b="0" i="1" dirty="0" smtClean="0"/>
                <a:t>Design study for</a:t>
              </a:r>
            </a:p>
            <a:p>
              <a:pPr algn="l"/>
              <a:r>
                <a:rPr lang="de-DE" sz="1400" b="0" i="1" dirty="0" smtClean="0"/>
                <a:t>„European </a:t>
              </a:r>
              <a:r>
                <a:rPr lang="de-DE" sz="1400" b="0" i="1" dirty="0"/>
                <a:t>Plasma Research </a:t>
              </a:r>
              <a:r>
                <a:rPr lang="de-DE" sz="1400" b="0" i="1" dirty="0" err="1"/>
                <a:t>Accelerator</a:t>
              </a:r>
              <a:r>
                <a:rPr lang="de-DE" sz="1400" b="0" i="1" dirty="0"/>
                <a:t> </a:t>
              </a:r>
              <a:r>
                <a:rPr lang="de-DE" sz="1400" b="0" i="1" dirty="0" err="1"/>
                <a:t>with</a:t>
              </a:r>
              <a:r>
                <a:rPr lang="de-DE" sz="1400" b="0" i="1" dirty="0"/>
                <a:t> </a:t>
              </a:r>
              <a:r>
                <a:rPr lang="de-DE" sz="1400" b="0" i="1" dirty="0" err="1"/>
                <a:t>eXcellence</a:t>
              </a:r>
              <a:r>
                <a:rPr lang="de-DE" sz="1400" b="0" i="1" dirty="0"/>
                <a:t> In </a:t>
              </a:r>
              <a:r>
                <a:rPr lang="de-DE" sz="1400" b="0" i="1" dirty="0" err="1"/>
                <a:t>Applications</a:t>
              </a:r>
              <a:r>
                <a:rPr lang="de-DE" sz="1400" b="0" i="1" dirty="0"/>
                <a:t>”</a:t>
              </a:r>
              <a:endParaRPr lang="is-IS" sz="1400" b="0" i="1" dirty="0" smtClean="0"/>
            </a:p>
            <a:p>
              <a:pPr marL="285750" indent="-285750" algn="l">
                <a:buFont typeface="Arial"/>
                <a:buChar char="•"/>
              </a:pPr>
              <a:r>
                <a:rPr lang="is-IS" sz="1400" b="0" dirty="0"/>
                <a:t>Goal: stable multi GeV electron beam</a:t>
              </a:r>
            </a:p>
            <a:p>
              <a:pPr marL="285750" indent="-285750" algn="l">
                <a:buFont typeface="Arial"/>
                <a:buChar char="•"/>
              </a:pPr>
              <a:r>
                <a:rPr lang="is-IS" sz="1400" b="0" dirty="0" smtClean="0"/>
                <a:t>16 European labs &amp; 22 associated partners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471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15" y="3780661"/>
            <a:ext cx="4595537" cy="270235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49" y="3008376"/>
            <a:ext cx="4437711" cy="286171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51521" y="878087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cs typeface="+mn-cs"/>
              </a:rPr>
              <a:t>first transport of laser acc. heavy ions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cs typeface="+mn-cs"/>
              </a:rPr>
              <a:t>shortest proton bunch with 209 </a:t>
            </a:r>
            <a:r>
              <a:rPr lang="en-US" sz="1800" b="0" dirty="0" err="1" smtClean="0">
                <a:solidFill>
                  <a:prstClr val="black"/>
                </a:solidFill>
                <a:latin typeface="Calibri"/>
                <a:cs typeface="+mn-cs"/>
              </a:rPr>
              <a:t>ps</a:t>
            </a:r>
            <a:r>
              <a:rPr lang="en-US" sz="1800" b="0" dirty="0" smtClean="0">
                <a:solidFill>
                  <a:prstClr val="black"/>
                </a:solidFill>
                <a:latin typeface="Calibri"/>
                <a:cs typeface="+mn-cs"/>
              </a:rPr>
              <a:t> and 400 mA current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cs typeface="+mn-cs"/>
              </a:rPr>
              <a:t>first proton imaging experiments with transported protons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cs typeface="+mn-cs"/>
              </a:rPr>
              <a:t>improved ion beamline transport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prstClr val="black"/>
                </a:solidFill>
                <a:latin typeface="Calibri"/>
                <a:cs typeface="+mn-cs"/>
              </a:rPr>
              <a:t>plan for pump-probe experiments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96" y="1688438"/>
            <a:ext cx="2602019" cy="1138383"/>
          </a:xfrm>
          <a:prstGeom prst="rect">
            <a:avLst/>
          </a:prstGeom>
        </p:spPr>
      </p:pic>
      <p:pic>
        <p:nvPicPr>
          <p:cNvPr id="15" name="Inhaltsplatzhalt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33" y="658807"/>
            <a:ext cx="1799319" cy="883957"/>
          </a:xfrm>
          <a:prstGeom prst="rect">
            <a:avLst/>
          </a:prstGeom>
        </p:spPr>
      </p:pic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850900" y="114300"/>
            <a:ext cx="48526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chemeClr val="bg1"/>
                </a:solidFill>
              </a:rPr>
              <a:t>Status of the (GSI based) Light project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92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850900" y="114300"/>
            <a:ext cx="741741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dirty="0" smtClean="0">
                <a:solidFill>
                  <a:schemeClr val="bg1"/>
                </a:solidFill>
              </a:rPr>
              <a:t>HZDR Draco-PW and Penelope laser infrastructure @ ELBE</a:t>
            </a: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3461736" y="2734757"/>
            <a:ext cx="5537822" cy="4066899"/>
            <a:chOff x="3059832" y="1636357"/>
            <a:chExt cx="5537822" cy="4066899"/>
          </a:xfrm>
        </p:grpSpPr>
        <p:pic>
          <p:nvPicPr>
            <p:cNvPr id="4" name="Picture 38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6794"/>
            <a:stretch/>
          </p:blipFill>
          <p:spPr bwMode="auto">
            <a:xfrm>
              <a:off x="3230317" y="1731034"/>
              <a:ext cx="5367337" cy="3972222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feld 4"/>
            <p:cNvSpPr txBox="1"/>
            <p:nvPr/>
          </p:nvSpPr>
          <p:spPr bwMode="auto">
            <a:xfrm>
              <a:off x="4762773" y="4066183"/>
              <a:ext cx="885825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Draco PW</a:t>
              </a:r>
            </a:p>
          </p:txBody>
        </p:sp>
        <p:sp>
          <p:nvSpPr>
            <p:cNvPr id="6" name="Textfeld 5"/>
            <p:cNvSpPr txBox="1"/>
            <p:nvPr/>
          </p:nvSpPr>
          <p:spPr bwMode="auto">
            <a:xfrm>
              <a:off x="6262960" y="4934546"/>
              <a:ext cx="2136775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Penelope </a:t>
              </a:r>
              <a:r>
                <a:rPr lang="de-DE" sz="1200" dirty="0" err="1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diode</a:t>
              </a: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00" dirty="0" err="1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pumped</a:t>
              </a: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 PW</a:t>
              </a:r>
            </a:p>
          </p:txBody>
        </p:sp>
        <p:sp>
          <p:nvSpPr>
            <p:cNvPr id="7" name="Textfeld 6"/>
            <p:cNvSpPr txBox="1"/>
            <p:nvPr/>
          </p:nvSpPr>
          <p:spPr bwMode="auto">
            <a:xfrm>
              <a:off x="6335985" y="4372571"/>
              <a:ext cx="969963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Ion </a:t>
              </a:r>
              <a:r>
                <a:rPr lang="de-DE" sz="1200" dirty="0" err="1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acc</a:t>
              </a: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. lab</a:t>
              </a:r>
            </a:p>
          </p:txBody>
        </p:sp>
        <p:sp>
          <p:nvSpPr>
            <p:cNvPr id="8" name="Textfeld 7"/>
            <p:cNvSpPr txBox="1"/>
            <p:nvPr/>
          </p:nvSpPr>
          <p:spPr bwMode="auto">
            <a:xfrm>
              <a:off x="6242323" y="3185121"/>
              <a:ext cx="1492250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dirty="0" err="1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Electron</a:t>
              </a: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 / X-</a:t>
              </a:r>
              <a:r>
                <a:rPr lang="de-DE" sz="1200" dirty="0" err="1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ray</a:t>
              </a: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 lab</a:t>
              </a:r>
            </a:p>
          </p:txBody>
        </p:sp>
        <p:sp>
          <p:nvSpPr>
            <p:cNvPr id="9" name="Textfeld 8"/>
            <p:cNvSpPr txBox="1"/>
            <p:nvPr/>
          </p:nvSpPr>
          <p:spPr bwMode="auto">
            <a:xfrm>
              <a:off x="4873898" y="3154958"/>
              <a:ext cx="576262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ELBE</a:t>
              </a:r>
              <a:endParaRPr lang="de-DE" sz="2000" dirty="0">
                <a:solidFill>
                  <a:srgbClr val="3333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 bwMode="auto">
            <a:xfrm>
              <a:off x="3816623" y="4086821"/>
              <a:ext cx="679450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150TW</a:t>
              </a:r>
              <a:endParaRPr lang="de-DE" sz="2000" dirty="0">
                <a:solidFill>
                  <a:srgbClr val="3333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3059832" y="1636357"/>
              <a:ext cx="5537822" cy="9133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  <a:ex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Times" pitchFamily="18" charset="0"/>
              </a:endParaRP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132616" y="764704"/>
            <a:ext cx="470834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006600"/>
                </a:solidFill>
              </a:rPr>
              <a:t>Draco </a:t>
            </a:r>
            <a:r>
              <a:rPr lang="de-DE" sz="1800" dirty="0" err="1">
                <a:solidFill>
                  <a:srgbClr val="006600"/>
                </a:solidFill>
              </a:rPr>
              <a:t>Ti:Sapphire</a:t>
            </a:r>
            <a:r>
              <a:rPr lang="de-DE" sz="1800" dirty="0">
                <a:solidFill>
                  <a:srgbClr val="006600"/>
                </a:solidFill>
              </a:rPr>
              <a:t> </a:t>
            </a:r>
            <a:r>
              <a:rPr lang="de-DE" sz="1800" dirty="0" err="1">
                <a:solidFill>
                  <a:srgbClr val="006600"/>
                </a:solidFill>
              </a:rPr>
              <a:t>laser</a:t>
            </a:r>
            <a:r>
              <a:rPr lang="de-DE" sz="1800" dirty="0">
                <a:solidFill>
                  <a:srgbClr val="006600"/>
                </a:solidFill>
              </a:rPr>
              <a:t> dual-beam:</a:t>
            </a:r>
            <a:r>
              <a:rPr lang="de-DE" dirty="0">
                <a:solidFill>
                  <a:srgbClr val="00589C"/>
                </a:solidFill>
              </a:rPr>
              <a:t> 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589C"/>
                </a:solidFill>
              </a:rPr>
              <a:t>     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589C"/>
                </a:solidFill>
              </a:rPr>
              <a:t>   </a:t>
            </a:r>
            <a:r>
              <a:rPr lang="de-DE" dirty="0" smtClean="0">
                <a:solidFill>
                  <a:srgbClr val="00589C"/>
                </a:solidFill>
              </a:rPr>
              <a:t>150TW  </a:t>
            </a:r>
            <a:r>
              <a:rPr lang="de-DE" dirty="0">
                <a:solidFill>
                  <a:srgbClr val="00589C"/>
                </a:solidFill>
              </a:rPr>
              <a:t>(4J in 30fs </a:t>
            </a:r>
            <a:r>
              <a:rPr lang="de-DE" dirty="0" err="1">
                <a:solidFill>
                  <a:srgbClr val="00589C"/>
                </a:solidFill>
              </a:rPr>
              <a:t>routinely</a:t>
            </a:r>
            <a:r>
              <a:rPr lang="de-DE" dirty="0">
                <a:solidFill>
                  <a:srgbClr val="00589C"/>
                </a:solidFill>
              </a:rPr>
              <a:t> back on </a:t>
            </a:r>
            <a:r>
              <a:rPr lang="de-DE" dirty="0" err="1">
                <a:solidFill>
                  <a:srgbClr val="00589C"/>
                </a:solidFill>
              </a:rPr>
              <a:t>target</a:t>
            </a:r>
            <a:r>
              <a:rPr lang="de-DE" dirty="0">
                <a:solidFill>
                  <a:srgbClr val="00589C"/>
                </a:solidFill>
              </a:rPr>
              <a:t>) </a:t>
            </a:r>
            <a:r>
              <a:rPr lang="de-DE" i="1" dirty="0">
                <a:solidFill>
                  <a:srgbClr val="00589C"/>
                </a:solidFill>
              </a:rPr>
              <a:t>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589C"/>
                </a:solidFill>
              </a:rPr>
              <a:t> </a:t>
            </a:r>
            <a:r>
              <a:rPr lang="de-DE" dirty="0" smtClean="0">
                <a:solidFill>
                  <a:srgbClr val="00589C"/>
                </a:solidFill>
              </a:rPr>
              <a:t>  </a:t>
            </a:r>
            <a:r>
              <a:rPr lang="de-DE" dirty="0">
                <a:solidFill>
                  <a:srgbClr val="00589C"/>
                </a:solidFill>
              </a:rPr>
              <a:t>PW  (30J on </a:t>
            </a:r>
            <a:r>
              <a:rPr lang="de-DE" dirty="0" err="1">
                <a:solidFill>
                  <a:srgbClr val="00589C"/>
                </a:solidFill>
              </a:rPr>
              <a:t>target</a:t>
            </a:r>
            <a:r>
              <a:rPr lang="de-DE" dirty="0">
                <a:solidFill>
                  <a:srgbClr val="00589C"/>
                </a:solidFill>
              </a:rPr>
              <a:t> in 30fs</a:t>
            </a:r>
            <a:r>
              <a:rPr lang="de-DE" i="1" dirty="0">
                <a:solidFill>
                  <a:srgbClr val="00589C"/>
                </a:solidFill>
              </a:rPr>
              <a:t>,  </a:t>
            </a:r>
            <a:r>
              <a:rPr lang="de-DE" i="1" dirty="0" smtClean="0">
                <a:solidFill>
                  <a:srgbClr val="FF0000"/>
                </a:solidFill>
              </a:rPr>
              <a:t>20J </a:t>
            </a:r>
            <a:r>
              <a:rPr lang="de-DE" i="1" dirty="0">
                <a:solidFill>
                  <a:srgbClr val="FF0000"/>
                </a:solidFill>
              </a:rPr>
              <a:t>on </a:t>
            </a:r>
            <a:r>
              <a:rPr lang="de-DE" i="1" dirty="0" err="1" smtClean="0">
                <a:solidFill>
                  <a:srgbClr val="FF0000"/>
                </a:solidFill>
              </a:rPr>
              <a:t>target</a:t>
            </a:r>
            <a:r>
              <a:rPr lang="de-DE" i="1" dirty="0" smtClean="0">
                <a:solidFill>
                  <a:srgbClr val="FF0000"/>
                </a:solidFill>
              </a:rPr>
              <a:t>)</a:t>
            </a:r>
            <a:r>
              <a:rPr lang="de-DE" dirty="0" smtClean="0">
                <a:solidFill>
                  <a:srgbClr val="FF0000"/>
                </a:solidFill>
              </a:rPr>
              <a:t>  </a:t>
            </a:r>
            <a:endParaRPr lang="de-DE" dirty="0">
              <a:solidFill>
                <a:srgbClr val="FF0000"/>
              </a:solidFill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i="1" dirty="0">
                <a:solidFill>
                  <a:srgbClr val="00589C"/>
                </a:solidFill>
              </a:rPr>
              <a:t>           </a:t>
            </a:r>
            <a:r>
              <a:rPr lang="de-DE" dirty="0">
                <a:solidFill>
                  <a:srgbClr val="00589C"/>
                </a:solidFill>
              </a:rPr>
              <a:t>        </a:t>
            </a:r>
          </a:p>
        </p:txBody>
      </p:sp>
      <p:pic>
        <p:nvPicPr>
          <p:cNvPr id="13" name="Picture 10" descr="C:\Users\zeil\Documents\1Schreibkram\talks\2016_Ecuil\beam_profi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72454"/>
            <a:ext cx="2028212" cy="189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335516" y="2553410"/>
            <a:ext cx="1710725" cy="369332"/>
          </a:xfrm>
          <a:prstGeom prst="rect">
            <a:avLst/>
          </a:prstGeom>
          <a:solidFill>
            <a:schemeClr val="tx2">
              <a:lumMod val="20000"/>
              <a:lumOff val="80000"/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FFFF"/>
                </a:solidFill>
              </a:rPr>
              <a:t>30 J </a:t>
            </a:r>
            <a:r>
              <a:rPr lang="de-DE" b="1" dirty="0" err="1">
                <a:solidFill>
                  <a:srgbClr val="FFFFFF"/>
                </a:solidFill>
              </a:rPr>
              <a:t>amplified</a:t>
            </a:r>
            <a:endParaRPr lang="de-DE" b="1" dirty="0">
              <a:solidFill>
                <a:srgbClr val="FFFFFF"/>
              </a:solidFill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230178" y="4864309"/>
            <a:ext cx="1074993" cy="1517019"/>
            <a:chOff x="1979711" y="4827265"/>
            <a:chExt cx="1074993" cy="1517019"/>
          </a:xfrm>
        </p:grpSpPr>
        <p:pic>
          <p:nvPicPr>
            <p:cNvPr id="16" name="Picture 9" descr="C:\Users\zeil\Documents\1Schreibkram\talks\2016_Ecuil\Fokus_Bulli_AOS_2016-09-13_12h-46m-40s_6_original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57" t="26295" r="27885" b="27688"/>
            <a:stretch/>
          </p:blipFill>
          <p:spPr bwMode="auto">
            <a:xfrm>
              <a:off x="1979711" y="4827265"/>
              <a:ext cx="1074993" cy="151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Gerade Verbindung 16"/>
            <p:cNvCxnSpPr/>
            <p:nvPr/>
          </p:nvCxnSpPr>
          <p:spPr>
            <a:xfrm flipV="1">
              <a:off x="2045028" y="5093900"/>
              <a:ext cx="852001" cy="96673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/>
          </p:nvCxnSpPr>
          <p:spPr>
            <a:xfrm flipH="1" flipV="1">
              <a:off x="2123728" y="5157193"/>
              <a:ext cx="773301" cy="877253"/>
            </a:xfrm>
            <a:prstGeom prst="line">
              <a:avLst/>
            </a:prstGeom>
            <a:ln w="28575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feld 18"/>
          <p:cNvSpPr txBox="1"/>
          <p:nvPr/>
        </p:nvSpPr>
        <p:spPr>
          <a:xfrm>
            <a:off x="1033560" y="4612944"/>
            <a:ext cx="2395215" cy="646331"/>
          </a:xfrm>
          <a:prstGeom prst="rect">
            <a:avLst/>
          </a:prstGeom>
          <a:solidFill>
            <a:schemeClr val="tx2">
              <a:lumMod val="20000"/>
              <a:lumOff val="8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Focus 3-4 µm FWHM</a:t>
            </a:r>
          </a:p>
          <a:p>
            <a:r>
              <a:rPr lang="de-DE" dirty="0">
                <a:solidFill>
                  <a:srgbClr val="000000"/>
                </a:solidFill>
              </a:rPr>
              <a:t> (F/2.5 90deg), ~35fs</a:t>
            </a:r>
          </a:p>
        </p:txBody>
      </p:sp>
      <p:sp>
        <p:nvSpPr>
          <p:cNvPr id="20" name="Text Box 351"/>
          <p:cNvSpPr txBox="1">
            <a:spLocks noChangeArrowheads="1"/>
          </p:cNvSpPr>
          <p:nvPr/>
        </p:nvSpPr>
        <p:spPr bwMode="auto">
          <a:xfrm>
            <a:off x="1115616" y="5621178"/>
            <a:ext cx="22350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de-DE" sz="2000" b="1" dirty="0">
                <a:solidFill>
                  <a:srgbClr val="000000"/>
                </a:solidFill>
              </a:rPr>
              <a:t>I ≈ 6·10</a:t>
            </a:r>
            <a:r>
              <a:rPr lang="de-DE" sz="2000" b="1" baseline="30000" dirty="0">
                <a:solidFill>
                  <a:srgbClr val="000000"/>
                </a:solidFill>
              </a:rPr>
              <a:t>21</a:t>
            </a:r>
            <a:r>
              <a:rPr lang="de-DE" sz="2000" b="1" dirty="0">
                <a:solidFill>
                  <a:srgbClr val="000000"/>
                </a:solidFill>
              </a:rPr>
              <a:t> W/cm</a:t>
            </a:r>
            <a:r>
              <a:rPr lang="de-DE" sz="2000" b="1" baseline="30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917144" y="766384"/>
            <a:ext cx="378982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de-DE" sz="1800" dirty="0" smtClean="0">
                <a:solidFill>
                  <a:srgbClr val="CC6600"/>
                </a:solidFill>
              </a:rPr>
              <a:t>Penelope (</a:t>
            </a:r>
            <a:r>
              <a:rPr lang="de-DE" sz="1800" dirty="0" err="1" smtClean="0">
                <a:solidFill>
                  <a:srgbClr val="CC6600"/>
                </a:solidFill>
              </a:rPr>
              <a:t>diode</a:t>
            </a:r>
            <a:r>
              <a:rPr lang="de-DE" sz="1800" dirty="0" smtClean="0">
                <a:solidFill>
                  <a:srgbClr val="CC6600"/>
                </a:solidFill>
              </a:rPr>
              <a:t> </a:t>
            </a:r>
            <a:r>
              <a:rPr lang="de-DE" sz="1800" dirty="0" err="1" smtClean="0">
                <a:solidFill>
                  <a:srgbClr val="CC6600"/>
                </a:solidFill>
              </a:rPr>
              <a:t>pumped</a:t>
            </a:r>
            <a:r>
              <a:rPr lang="de-DE" sz="1800" dirty="0" smtClean="0">
                <a:solidFill>
                  <a:srgbClr val="CC6600"/>
                </a:solidFill>
              </a:rPr>
              <a:t> PW)</a:t>
            </a:r>
            <a:r>
              <a:rPr lang="de-DE" dirty="0" smtClean="0">
                <a:solidFill>
                  <a:srgbClr val="CC6600"/>
                </a:solidFill>
              </a:rPr>
              <a:t> </a:t>
            </a:r>
            <a:endParaRPr lang="de-DE" dirty="0">
              <a:solidFill>
                <a:srgbClr val="CC6600"/>
              </a:solidFill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589C"/>
                </a:solidFill>
              </a:rPr>
              <a:t>     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589C"/>
                </a:solidFill>
              </a:rPr>
              <a:t>   </a:t>
            </a:r>
            <a:r>
              <a:rPr lang="de-DE" dirty="0" smtClean="0">
                <a:solidFill>
                  <a:srgbClr val="00589C"/>
                </a:solidFill>
              </a:rPr>
              <a:t>&gt;10 J </a:t>
            </a:r>
            <a:r>
              <a:rPr lang="de-DE" dirty="0" err="1" smtClean="0">
                <a:solidFill>
                  <a:srgbClr val="00589C"/>
                </a:solidFill>
              </a:rPr>
              <a:t>amplification</a:t>
            </a:r>
            <a:r>
              <a:rPr lang="de-DE" dirty="0" smtClean="0">
                <a:solidFill>
                  <a:srgbClr val="00589C"/>
                </a:solidFill>
              </a:rPr>
              <a:t> </a:t>
            </a:r>
            <a:r>
              <a:rPr lang="de-DE" dirty="0" err="1" smtClean="0">
                <a:solidFill>
                  <a:srgbClr val="00589C"/>
                </a:solidFill>
              </a:rPr>
              <a:t>demonstrated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00589C"/>
                </a:solidFill>
              </a:rPr>
              <a:t> </a:t>
            </a:r>
            <a:r>
              <a:rPr lang="de-DE" i="1" dirty="0" smtClean="0">
                <a:solidFill>
                  <a:srgbClr val="00589C"/>
                </a:solidFill>
              </a:rPr>
              <a:t> </a:t>
            </a:r>
            <a:endParaRPr lang="de-DE" i="1" dirty="0">
              <a:solidFill>
                <a:srgbClr val="00589C"/>
              </a:solidFill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dirty="0">
                <a:solidFill>
                  <a:srgbClr val="00589C"/>
                </a:solidFill>
              </a:rPr>
              <a:t> </a:t>
            </a:r>
            <a:r>
              <a:rPr lang="de-DE" dirty="0" smtClean="0">
                <a:solidFill>
                  <a:srgbClr val="00589C"/>
                </a:solidFill>
              </a:rPr>
              <a:t>            </a:t>
            </a:r>
            <a:endParaRPr lang="de-DE" dirty="0">
              <a:solidFill>
                <a:srgbClr val="00589C"/>
              </a:solidFill>
            </a:endParaRPr>
          </a:p>
        </p:txBody>
      </p:sp>
      <p:pic>
        <p:nvPicPr>
          <p:cNvPr id="1026" name="Grafik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688" y="1698193"/>
            <a:ext cx="2490787" cy="158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70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3491880" y="2674469"/>
            <a:ext cx="5537822" cy="4066899"/>
            <a:chOff x="3059832" y="1636357"/>
            <a:chExt cx="5537822" cy="4066899"/>
          </a:xfrm>
        </p:grpSpPr>
        <p:pic>
          <p:nvPicPr>
            <p:cNvPr id="4" name="Picture 38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6794"/>
            <a:stretch/>
          </p:blipFill>
          <p:spPr bwMode="auto">
            <a:xfrm>
              <a:off x="3230317" y="1731034"/>
              <a:ext cx="5367337" cy="3972222"/>
            </a:xfrm>
            <a:prstGeom prst="rect">
              <a:avLst/>
            </a:prstGeom>
            <a:noFill/>
            <a:ln>
              <a:noFill/>
            </a:ln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feld 4"/>
            <p:cNvSpPr txBox="1"/>
            <p:nvPr/>
          </p:nvSpPr>
          <p:spPr bwMode="auto">
            <a:xfrm>
              <a:off x="4762773" y="4066183"/>
              <a:ext cx="885825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Draco PW</a:t>
              </a:r>
            </a:p>
          </p:txBody>
        </p:sp>
        <p:sp>
          <p:nvSpPr>
            <p:cNvPr id="6" name="Textfeld 5"/>
            <p:cNvSpPr txBox="1"/>
            <p:nvPr/>
          </p:nvSpPr>
          <p:spPr bwMode="auto">
            <a:xfrm>
              <a:off x="6262960" y="4934546"/>
              <a:ext cx="2136775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Penelope </a:t>
              </a:r>
              <a:r>
                <a:rPr lang="de-DE" sz="1200" dirty="0" err="1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diode</a:t>
              </a: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200" dirty="0" err="1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pumped</a:t>
              </a: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 PW</a:t>
              </a:r>
            </a:p>
          </p:txBody>
        </p:sp>
        <p:sp>
          <p:nvSpPr>
            <p:cNvPr id="7" name="Textfeld 6"/>
            <p:cNvSpPr txBox="1"/>
            <p:nvPr/>
          </p:nvSpPr>
          <p:spPr bwMode="auto">
            <a:xfrm>
              <a:off x="6335985" y="4372571"/>
              <a:ext cx="969963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Ion </a:t>
              </a:r>
              <a:r>
                <a:rPr lang="de-DE" sz="1200" dirty="0" err="1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acc</a:t>
              </a: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. lab</a:t>
              </a:r>
            </a:p>
          </p:txBody>
        </p:sp>
        <p:sp>
          <p:nvSpPr>
            <p:cNvPr id="8" name="Textfeld 7"/>
            <p:cNvSpPr txBox="1"/>
            <p:nvPr/>
          </p:nvSpPr>
          <p:spPr bwMode="auto">
            <a:xfrm>
              <a:off x="6242323" y="3185121"/>
              <a:ext cx="1492250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dirty="0" err="1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Electron</a:t>
              </a: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 / X-</a:t>
              </a:r>
              <a:r>
                <a:rPr lang="de-DE" sz="1200" dirty="0" err="1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ray</a:t>
              </a: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 lab</a:t>
              </a:r>
            </a:p>
          </p:txBody>
        </p:sp>
        <p:sp>
          <p:nvSpPr>
            <p:cNvPr id="9" name="Textfeld 8"/>
            <p:cNvSpPr txBox="1"/>
            <p:nvPr/>
          </p:nvSpPr>
          <p:spPr bwMode="auto">
            <a:xfrm>
              <a:off x="4873898" y="3154958"/>
              <a:ext cx="576262" cy="276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ELBE</a:t>
              </a:r>
              <a:endParaRPr lang="de-DE" sz="2000" dirty="0">
                <a:solidFill>
                  <a:srgbClr val="3333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feld 9"/>
            <p:cNvSpPr txBox="1"/>
            <p:nvPr/>
          </p:nvSpPr>
          <p:spPr bwMode="auto">
            <a:xfrm>
              <a:off x="3816623" y="4086821"/>
              <a:ext cx="679450" cy="2778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dirty="0">
                  <a:solidFill>
                    <a:srgbClr val="333300"/>
                  </a:solidFill>
                  <a:latin typeface="Arial" pitchFamily="34" charset="0"/>
                  <a:cs typeface="Arial" pitchFamily="34" charset="0"/>
                </a:rPr>
                <a:t>150TW</a:t>
              </a:r>
              <a:endParaRPr lang="de-DE" sz="2000" dirty="0">
                <a:solidFill>
                  <a:srgbClr val="3333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3059832" y="1636357"/>
              <a:ext cx="5537822" cy="9133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  <a:ex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prstClr val="black"/>
                </a:solidFill>
                <a:latin typeface="Times" pitchFamily="18" charset="0"/>
              </a:endParaRPr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416609" y="76562"/>
            <a:ext cx="6792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chemeClr val="bg1"/>
                </a:solidFill>
              </a:rPr>
              <a:t>First </a:t>
            </a:r>
            <a:r>
              <a:rPr lang="de-DE" sz="2000" dirty="0" err="1" smtClean="0">
                <a:solidFill>
                  <a:schemeClr val="bg1"/>
                </a:solidFill>
              </a:rPr>
              <a:t>application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tests</a:t>
            </a:r>
            <a:r>
              <a:rPr lang="de-DE" sz="2000" dirty="0" smtClean="0">
                <a:solidFill>
                  <a:schemeClr val="bg1"/>
                </a:solidFill>
              </a:rPr>
              <a:t> at </a:t>
            </a:r>
            <a:r>
              <a:rPr lang="de-DE" sz="2000" dirty="0" err="1" smtClean="0">
                <a:solidFill>
                  <a:schemeClr val="bg1"/>
                </a:solidFill>
              </a:rPr>
              <a:t>the</a:t>
            </a:r>
            <a:r>
              <a:rPr lang="de-DE" sz="2000" dirty="0" smtClean="0">
                <a:solidFill>
                  <a:schemeClr val="bg1"/>
                </a:solidFill>
              </a:rPr>
              <a:t> Thomson </a:t>
            </a:r>
            <a:r>
              <a:rPr lang="de-DE" sz="2000" dirty="0" err="1" smtClean="0">
                <a:solidFill>
                  <a:schemeClr val="bg1"/>
                </a:solidFill>
              </a:rPr>
              <a:t>source</a:t>
            </a:r>
            <a:r>
              <a:rPr lang="de-DE" sz="2000" dirty="0" smtClean="0">
                <a:solidFill>
                  <a:schemeClr val="bg1"/>
                </a:solidFill>
              </a:rPr>
              <a:t> Phoenix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5211615" y="3909622"/>
            <a:ext cx="3032793" cy="722711"/>
          </a:xfrm>
          <a:prstGeom prst="ellipse">
            <a:avLst/>
          </a:prstGeom>
          <a:ln w="57150">
            <a:solidFill>
              <a:srgbClr val="00589C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7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692696"/>
            <a:ext cx="3816424" cy="2137197"/>
          </a:xfrm>
          <a:prstGeom prst="rect">
            <a:avLst/>
          </a:prstGeom>
        </p:spPr>
      </p:pic>
      <p:sp>
        <p:nvSpPr>
          <p:cNvPr id="22" name="Textfeld 1"/>
          <p:cNvSpPr txBox="1"/>
          <p:nvPr/>
        </p:nvSpPr>
        <p:spPr>
          <a:xfrm>
            <a:off x="243996" y="5283205"/>
            <a:ext cx="3514253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 smtClean="0">
                <a:sym typeface="Symbol"/>
              </a:rPr>
              <a:t>red-shift and broadening of the </a:t>
            </a:r>
            <a:endParaRPr lang="en-US" sz="1400" dirty="0">
              <a:sym typeface="Symbol"/>
            </a:endParaRPr>
          </a:p>
          <a:p>
            <a: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 smtClean="0">
                <a:sym typeface="Symbol"/>
              </a:rPr>
              <a:t>        fundamental</a:t>
            </a:r>
          </a:p>
          <a:p>
            <a:pPr marL="342900" indent="-342900" algn="l">
              <a:buFont typeface="Wingdings" panose="05000000000000000000" pitchFamily="2" charset="2"/>
              <a:buChar char="§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 smtClean="0">
                <a:sym typeface="Symbol"/>
              </a:rPr>
              <a:t>harmonics (pile up corrected) with </a:t>
            </a:r>
          </a:p>
          <a:p>
            <a:pPr algn="l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>
                <a:sym typeface="Symbol"/>
              </a:rPr>
              <a:t> </a:t>
            </a:r>
            <a:r>
              <a:rPr lang="en-US" sz="1400" dirty="0" smtClean="0">
                <a:sym typeface="Symbol"/>
              </a:rPr>
              <a:t>       increasing laser intensity a</a:t>
            </a:r>
            <a:r>
              <a:rPr lang="en-US" sz="1400" baseline="-25000" dirty="0" smtClean="0">
                <a:sym typeface="Symbol"/>
              </a:rPr>
              <a:t>0</a:t>
            </a:r>
            <a:endParaRPr lang="de-DE" sz="1400" baseline="-25000" dirty="0"/>
          </a:p>
        </p:txBody>
      </p:sp>
      <p:sp>
        <p:nvSpPr>
          <p:cNvPr id="12" name="Textfeld 11"/>
          <p:cNvSpPr txBox="1"/>
          <p:nvPr/>
        </p:nvSpPr>
        <p:spPr>
          <a:xfrm>
            <a:off x="1743114" y="6250470"/>
            <a:ext cx="4030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-&gt; </a:t>
            </a:r>
            <a:r>
              <a:rPr lang="de-DE" sz="1600" dirty="0" err="1" smtClean="0"/>
              <a:t>above</a:t>
            </a:r>
            <a:r>
              <a:rPr lang="de-DE" sz="1600" dirty="0" smtClean="0"/>
              <a:t> 10</a:t>
            </a:r>
            <a:r>
              <a:rPr lang="de-DE" sz="1600" baseline="30000" dirty="0"/>
              <a:t>6</a:t>
            </a:r>
            <a:r>
              <a:rPr lang="de-DE" sz="1600" dirty="0" smtClean="0"/>
              <a:t> per </a:t>
            </a:r>
            <a:r>
              <a:rPr lang="de-DE" sz="1600" dirty="0" err="1" smtClean="0"/>
              <a:t>shot</a:t>
            </a:r>
            <a:r>
              <a:rPr lang="de-DE" sz="1600" dirty="0" smtClean="0"/>
              <a:t> in 1/</a:t>
            </a:r>
            <a:r>
              <a:rPr lang="de-DE" sz="1600" dirty="0" smtClean="0">
                <a:latin typeface="Symbol" panose="05050102010706020507" pitchFamily="18" charset="2"/>
              </a:rPr>
              <a:t>g</a:t>
            </a:r>
            <a:r>
              <a:rPr lang="de-DE" sz="1600" dirty="0" smtClean="0"/>
              <a:t> </a:t>
            </a:r>
            <a:r>
              <a:rPr lang="de-DE" sz="1600" dirty="0" err="1" smtClean="0"/>
              <a:t>cone</a:t>
            </a:r>
            <a:r>
              <a:rPr lang="de-DE" sz="1600" dirty="0" smtClean="0"/>
              <a:t> (a</a:t>
            </a:r>
            <a:r>
              <a:rPr lang="de-DE" sz="1600" baseline="-25000" dirty="0" smtClean="0"/>
              <a:t>0</a:t>
            </a:r>
            <a:r>
              <a:rPr lang="de-DE" sz="1600" dirty="0" smtClean="0"/>
              <a:t>~1.5)</a:t>
            </a:r>
            <a:endParaRPr lang="de-DE" sz="1600" dirty="0"/>
          </a:p>
        </p:txBody>
      </p:sp>
      <p:pic>
        <p:nvPicPr>
          <p:cNvPr id="23" name="Picture 26" descr="Picture1.png"/>
          <p:cNvPicPr>
            <a:picLocks noChangeAspect="1"/>
          </p:cNvPicPr>
          <p:nvPr/>
        </p:nvPicPr>
        <p:blipFill rotWithShape="1">
          <a:blip r:embed="rId4" cstate="print"/>
          <a:srcRect l="5696" r="7396"/>
          <a:stretch/>
        </p:blipFill>
        <p:spPr>
          <a:xfrm>
            <a:off x="4511866" y="708961"/>
            <a:ext cx="4380614" cy="2359999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72" y="3032826"/>
            <a:ext cx="2933843" cy="219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12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93"/>
          <p:cNvSpPr txBox="1"/>
          <p:nvPr/>
        </p:nvSpPr>
        <p:spPr>
          <a:xfrm>
            <a:off x="414752" y="789047"/>
            <a:ext cx="36182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de-CH" sz="2000" b="1" dirty="0" smtClean="0">
                <a:solidFill>
                  <a:srgbClr val="003E89"/>
                </a:solidFill>
              </a:rPr>
              <a:t>Marking cells with</a:t>
            </a:r>
          </a:p>
          <a:p>
            <a:pPr algn="l">
              <a:lnSpc>
                <a:spcPct val="100000"/>
              </a:lnSpc>
            </a:pPr>
            <a:r>
              <a:rPr lang="de-CH" sz="2000" b="1" dirty="0" smtClean="0">
                <a:solidFill>
                  <a:srgbClr val="003E89"/>
                </a:solidFill>
              </a:rPr>
              <a:t>gold nanoparticles (Au NPs)</a:t>
            </a:r>
            <a:endParaRPr lang="de-CH" sz="2000" b="1" dirty="0">
              <a:solidFill>
                <a:srgbClr val="003E89"/>
              </a:solidFill>
            </a:endParaRPr>
          </a:p>
        </p:txBody>
      </p:sp>
      <p:sp>
        <p:nvSpPr>
          <p:cNvPr id="14" name="Textfeld 257"/>
          <p:cNvSpPr txBox="1"/>
          <p:nvPr/>
        </p:nvSpPr>
        <p:spPr>
          <a:xfrm>
            <a:off x="-456676" y="9890197"/>
            <a:ext cx="388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003E89"/>
              </a:buClr>
              <a:defRPr/>
            </a:pPr>
            <a:r>
              <a:rPr lang="de-DE" sz="2000" kern="0" dirty="0" err="1" smtClean="0">
                <a:solidFill>
                  <a:schemeClr val="tx1"/>
                </a:solidFill>
              </a:rPr>
              <a:t>Microscopy</a:t>
            </a:r>
            <a:r>
              <a:rPr lang="de-DE" sz="2000" kern="0" dirty="0" smtClean="0">
                <a:solidFill>
                  <a:schemeClr val="tx1"/>
                </a:solidFill>
              </a:rPr>
              <a:t> </a:t>
            </a:r>
            <a:r>
              <a:rPr lang="de-DE" sz="2000" kern="0" dirty="0" err="1" smtClean="0">
                <a:solidFill>
                  <a:schemeClr val="tx1"/>
                </a:solidFill>
              </a:rPr>
              <a:t>images</a:t>
            </a:r>
            <a:r>
              <a:rPr lang="de-DE" sz="2000" kern="0" dirty="0" smtClean="0">
                <a:solidFill>
                  <a:schemeClr val="tx1"/>
                </a:solidFill>
              </a:rPr>
              <a:t> </a:t>
            </a:r>
            <a:r>
              <a:rPr lang="de-DE" sz="2000" kern="0" dirty="0" err="1" smtClean="0">
                <a:solidFill>
                  <a:schemeClr val="tx1"/>
                </a:solidFill>
              </a:rPr>
              <a:t>of</a:t>
            </a:r>
            <a:r>
              <a:rPr lang="de-DE" sz="2000" kern="0" dirty="0" smtClean="0">
                <a:solidFill>
                  <a:schemeClr val="tx1"/>
                </a:solidFill>
              </a:rPr>
              <a:t> </a:t>
            </a:r>
            <a:r>
              <a:rPr lang="de-DE" sz="2000" kern="0" dirty="0" err="1" smtClean="0">
                <a:solidFill>
                  <a:schemeClr val="tx1"/>
                </a:solidFill>
              </a:rPr>
              <a:t>neurons</a:t>
            </a:r>
            <a:endParaRPr lang="de-DE" sz="2000" kern="0" dirty="0" smtClean="0">
              <a:solidFill>
                <a:schemeClr val="tx1"/>
              </a:solidFill>
            </a:endParaRPr>
          </a:p>
        </p:txBody>
      </p:sp>
      <p:sp>
        <p:nvSpPr>
          <p:cNvPr id="16" name="Textfeld 259"/>
          <p:cNvSpPr txBox="1"/>
          <p:nvPr/>
        </p:nvSpPr>
        <p:spPr>
          <a:xfrm>
            <a:off x="84384" y="1673249"/>
            <a:ext cx="2831432" cy="387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003E89"/>
              </a:buClr>
              <a:defRPr/>
            </a:pPr>
            <a:r>
              <a:rPr lang="de-DE" sz="1600" kern="0" dirty="0" smtClean="0">
                <a:solidFill>
                  <a:srgbClr val="003E89"/>
                </a:solidFill>
              </a:rPr>
              <a:t>Non-</a:t>
            </a:r>
            <a:r>
              <a:rPr lang="de-DE" sz="1600" kern="0" dirty="0" err="1" smtClean="0">
                <a:solidFill>
                  <a:srgbClr val="003E89"/>
                </a:solidFill>
              </a:rPr>
              <a:t>functionalized</a:t>
            </a:r>
            <a:r>
              <a:rPr lang="de-DE" sz="1600" kern="0" dirty="0" smtClean="0">
                <a:solidFill>
                  <a:srgbClr val="003E89"/>
                </a:solidFill>
              </a:rPr>
              <a:t> Au NPs</a:t>
            </a:r>
          </a:p>
        </p:txBody>
      </p:sp>
      <p:grpSp>
        <p:nvGrpSpPr>
          <p:cNvPr id="3" name="Group 24"/>
          <p:cNvGrpSpPr/>
          <p:nvPr/>
        </p:nvGrpSpPr>
        <p:grpSpPr>
          <a:xfrm>
            <a:off x="96714" y="4211796"/>
            <a:ext cx="2119361" cy="1827047"/>
            <a:chOff x="96714" y="4211796"/>
            <a:chExt cx="2119361" cy="1827047"/>
          </a:xfrm>
        </p:grpSpPr>
        <p:pic>
          <p:nvPicPr>
            <p:cNvPr id="6" name="Bild 6" descr="SEM-Pictures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0000"/>
            <a:stretch/>
          </p:blipFill>
          <p:spPr bwMode="auto">
            <a:xfrm>
              <a:off x="114963" y="4238843"/>
              <a:ext cx="2101112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hteck 260"/>
            <p:cNvSpPr/>
            <p:nvPr/>
          </p:nvSpPr>
          <p:spPr bwMode="auto">
            <a:xfrm>
              <a:off x="176213" y="4276725"/>
              <a:ext cx="161925" cy="200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55563" algn="l" defTabSz="3984625" rtl="0" eaLnBrk="1" fontAlgn="base" latinLnBrk="0" hangingPunct="1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800" b="0" i="0" u="none" strike="noStrike" cap="none" normalizeH="0" baseline="0" dirty="0" smtClean="0">
                <a:ln>
                  <a:noFill/>
                </a:ln>
                <a:solidFill>
                  <a:srgbClr val="51515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Textfeld 262"/>
            <p:cNvSpPr txBox="1"/>
            <p:nvPr/>
          </p:nvSpPr>
          <p:spPr>
            <a:xfrm>
              <a:off x="96714" y="4211796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>
                  <a:solidFill>
                    <a:srgbClr val="000000"/>
                  </a:solidFill>
                </a:rPr>
                <a:t>A</a:t>
              </a:r>
              <a:endParaRPr lang="de-DE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3"/>
          <p:cNvGrpSpPr/>
          <p:nvPr/>
        </p:nvGrpSpPr>
        <p:grpSpPr>
          <a:xfrm>
            <a:off x="142992" y="2061048"/>
            <a:ext cx="2118536" cy="1800000"/>
            <a:chOff x="2326352" y="4248847"/>
            <a:chExt cx="2118536" cy="1800000"/>
          </a:xfrm>
        </p:grpSpPr>
        <p:pic>
          <p:nvPicPr>
            <p:cNvPr id="7" name="Bild 6" descr="SEM-Pictures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0000"/>
            <a:stretch/>
          </p:blipFill>
          <p:spPr bwMode="auto">
            <a:xfrm>
              <a:off x="2342252" y="4248847"/>
              <a:ext cx="2102636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hteck 260"/>
            <p:cNvSpPr/>
            <p:nvPr/>
          </p:nvSpPr>
          <p:spPr bwMode="auto">
            <a:xfrm>
              <a:off x="2402806" y="4324335"/>
              <a:ext cx="161925" cy="200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55563" algn="l" defTabSz="3984625" rtl="0" eaLnBrk="1" fontAlgn="base" latinLnBrk="0" hangingPunct="1">
                <a:lnSpc>
                  <a:spcPts val="8713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800" b="0" i="0" u="none" strike="noStrike" cap="none" normalizeH="0" baseline="0" dirty="0" smtClean="0">
                <a:ln>
                  <a:noFill/>
                </a:ln>
                <a:solidFill>
                  <a:srgbClr val="51515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Textfeld 263"/>
            <p:cNvSpPr txBox="1"/>
            <p:nvPr/>
          </p:nvSpPr>
          <p:spPr>
            <a:xfrm>
              <a:off x="2326352" y="4255070"/>
              <a:ext cx="3624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000000"/>
                  </a:solidFill>
                </a:rPr>
                <a:t>B</a:t>
              </a: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 b="1325"/>
          <a:stretch/>
        </p:blipFill>
        <p:spPr bwMode="auto">
          <a:xfrm>
            <a:off x="2324182" y="2204864"/>
            <a:ext cx="685633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141" y="79095"/>
            <a:ext cx="460615" cy="46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Freeform 949"/>
          <p:cNvSpPr>
            <a:spLocks noChangeAspect="1"/>
          </p:cNvSpPr>
          <p:nvPr/>
        </p:nvSpPr>
        <p:spPr bwMode="auto">
          <a:xfrm>
            <a:off x="5067959" y="1317328"/>
            <a:ext cx="1088217" cy="576064"/>
          </a:xfrm>
          <a:custGeom>
            <a:avLst/>
            <a:gdLst>
              <a:gd name="T0" fmla="*/ 83 w 5471"/>
              <a:gd name="T1" fmla="*/ 1580 h 3293"/>
              <a:gd name="T2" fmla="*/ 166 w 5471"/>
              <a:gd name="T3" fmla="*/ 1746 h 3293"/>
              <a:gd name="T4" fmla="*/ 249 w 5471"/>
              <a:gd name="T5" fmla="*/ 1530 h 3293"/>
              <a:gd name="T6" fmla="*/ 332 w 5471"/>
              <a:gd name="T7" fmla="*/ 1813 h 3293"/>
              <a:gd name="T8" fmla="*/ 415 w 5471"/>
              <a:gd name="T9" fmla="*/ 1431 h 3293"/>
              <a:gd name="T10" fmla="*/ 515 w 5471"/>
              <a:gd name="T11" fmla="*/ 1896 h 3293"/>
              <a:gd name="T12" fmla="*/ 598 w 5471"/>
              <a:gd name="T13" fmla="*/ 1364 h 3293"/>
              <a:gd name="T14" fmla="*/ 681 w 5471"/>
              <a:gd name="T15" fmla="*/ 1996 h 3293"/>
              <a:gd name="T16" fmla="*/ 781 w 5471"/>
              <a:gd name="T17" fmla="*/ 1248 h 3293"/>
              <a:gd name="T18" fmla="*/ 864 w 5471"/>
              <a:gd name="T19" fmla="*/ 2096 h 3293"/>
              <a:gd name="T20" fmla="*/ 947 w 5471"/>
              <a:gd name="T21" fmla="*/ 1164 h 3293"/>
              <a:gd name="T22" fmla="*/ 1031 w 5471"/>
              <a:gd name="T23" fmla="*/ 2129 h 3293"/>
              <a:gd name="T24" fmla="*/ 1130 w 5471"/>
              <a:gd name="T25" fmla="*/ 1131 h 3293"/>
              <a:gd name="T26" fmla="*/ 1214 w 5471"/>
              <a:gd name="T27" fmla="*/ 2129 h 3293"/>
              <a:gd name="T28" fmla="*/ 1280 w 5471"/>
              <a:gd name="T29" fmla="*/ 1381 h 3293"/>
              <a:gd name="T30" fmla="*/ 1380 w 5471"/>
              <a:gd name="T31" fmla="*/ 1863 h 3293"/>
              <a:gd name="T32" fmla="*/ 1446 w 5471"/>
              <a:gd name="T33" fmla="*/ 1796 h 3293"/>
              <a:gd name="T34" fmla="*/ 1563 w 5471"/>
              <a:gd name="T35" fmla="*/ 1813 h 3293"/>
              <a:gd name="T36" fmla="*/ 1629 w 5471"/>
              <a:gd name="T37" fmla="*/ 1863 h 3293"/>
              <a:gd name="T38" fmla="*/ 1712 w 5471"/>
              <a:gd name="T39" fmla="*/ 1048 h 3293"/>
              <a:gd name="T40" fmla="*/ 1812 w 5471"/>
              <a:gd name="T41" fmla="*/ 2328 h 3293"/>
              <a:gd name="T42" fmla="*/ 1895 w 5471"/>
              <a:gd name="T43" fmla="*/ 832 h 3293"/>
              <a:gd name="T44" fmla="*/ 1979 w 5471"/>
              <a:gd name="T45" fmla="*/ 2595 h 3293"/>
              <a:gd name="T46" fmla="*/ 2062 w 5471"/>
              <a:gd name="T47" fmla="*/ 383 h 3293"/>
              <a:gd name="T48" fmla="*/ 2145 w 5471"/>
              <a:gd name="T49" fmla="*/ 3044 h 3293"/>
              <a:gd name="T50" fmla="*/ 2245 w 5471"/>
              <a:gd name="T51" fmla="*/ 183 h 3293"/>
              <a:gd name="T52" fmla="*/ 2328 w 5471"/>
              <a:gd name="T53" fmla="*/ 3177 h 3293"/>
              <a:gd name="T54" fmla="*/ 2411 w 5471"/>
              <a:gd name="T55" fmla="*/ 50 h 3293"/>
              <a:gd name="T56" fmla="*/ 2511 w 5471"/>
              <a:gd name="T57" fmla="*/ 3260 h 3293"/>
              <a:gd name="T58" fmla="*/ 2594 w 5471"/>
              <a:gd name="T59" fmla="*/ 67 h 3293"/>
              <a:gd name="T60" fmla="*/ 2677 w 5471"/>
              <a:gd name="T61" fmla="*/ 3110 h 3293"/>
              <a:gd name="T62" fmla="*/ 2760 w 5471"/>
              <a:gd name="T63" fmla="*/ 582 h 3293"/>
              <a:gd name="T64" fmla="*/ 2843 w 5471"/>
              <a:gd name="T65" fmla="*/ 2462 h 3293"/>
              <a:gd name="T66" fmla="*/ 2926 w 5471"/>
              <a:gd name="T67" fmla="*/ 998 h 3293"/>
              <a:gd name="T68" fmla="*/ 3010 w 5471"/>
              <a:gd name="T69" fmla="*/ 1946 h 3293"/>
              <a:gd name="T70" fmla="*/ 3093 w 5471"/>
              <a:gd name="T71" fmla="*/ 1746 h 3293"/>
              <a:gd name="T72" fmla="*/ 3193 w 5471"/>
              <a:gd name="T73" fmla="*/ 1297 h 3293"/>
              <a:gd name="T74" fmla="*/ 3259 w 5471"/>
              <a:gd name="T75" fmla="*/ 2478 h 3293"/>
              <a:gd name="T76" fmla="*/ 3359 w 5471"/>
              <a:gd name="T77" fmla="*/ 632 h 3293"/>
              <a:gd name="T78" fmla="*/ 3442 w 5471"/>
              <a:gd name="T79" fmla="*/ 2694 h 3293"/>
              <a:gd name="T80" fmla="*/ 3525 w 5471"/>
              <a:gd name="T81" fmla="*/ 483 h 3293"/>
              <a:gd name="T82" fmla="*/ 3608 w 5471"/>
              <a:gd name="T83" fmla="*/ 2827 h 3293"/>
              <a:gd name="T84" fmla="*/ 3691 w 5471"/>
              <a:gd name="T85" fmla="*/ 483 h 3293"/>
              <a:gd name="T86" fmla="*/ 3775 w 5471"/>
              <a:gd name="T87" fmla="*/ 2744 h 3293"/>
              <a:gd name="T88" fmla="*/ 3874 w 5471"/>
              <a:gd name="T89" fmla="*/ 682 h 3293"/>
              <a:gd name="T90" fmla="*/ 3958 w 5471"/>
              <a:gd name="T91" fmla="*/ 2495 h 3293"/>
              <a:gd name="T92" fmla="*/ 4041 w 5471"/>
              <a:gd name="T93" fmla="*/ 832 h 3293"/>
              <a:gd name="T94" fmla="*/ 4124 w 5471"/>
              <a:gd name="T95" fmla="*/ 2295 h 3293"/>
              <a:gd name="T96" fmla="*/ 4207 w 5471"/>
              <a:gd name="T97" fmla="*/ 1181 h 3293"/>
              <a:gd name="T98" fmla="*/ 4307 w 5471"/>
              <a:gd name="T99" fmla="*/ 2146 h 3293"/>
              <a:gd name="T100" fmla="*/ 4390 w 5471"/>
              <a:gd name="T101" fmla="*/ 1264 h 3293"/>
              <a:gd name="T102" fmla="*/ 4490 w 5471"/>
              <a:gd name="T103" fmla="*/ 1913 h 3293"/>
              <a:gd name="T104" fmla="*/ 4573 w 5471"/>
              <a:gd name="T105" fmla="*/ 1414 h 3293"/>
              <a:gd name="T106" fmla="*/ 4656 w 5471"/>
              <a:gd name="T107" fmla="*/ 1796 h 3293"/>
              <a:gd name="T108" fmla="*/ 4756 w 5471"/>
              <a:gd name="T109" fmla="*/ 1497 h 3293"/>
              <a:gd name="T110" fmla="*/ 4839 w 5471"/>
              <a:gd name="T111" fmla="*/ 1647 h 3293"/>
              <a:gd name="T112" fmla="*/ 4922 w 5471"/>
              <a:gd name="T113" fmla="*/ 1613 h 3293"/>
              <a:gd name="T114" fmla="*/ 5022 w 5471"/>
              <a:gd name="T115" fmla="*/ 1697 h 3293"/>
              <a:gd name="T116" fmla="*/ 5088 w 5471"/>
              <a:gd name="T117" fmla="*/ 1730 h 3293"/>
              <a:gd name="T118" fmla="*/ 5188 w 5471"/>
              <a:gd name="T119" fmla="*/ 1580 h 3293"/>
              <a:gd name="T120" fmla="*/ 5271 w 5471"/>
              <a:gd name="T121" fmla="*/ 1746 h 3293"/>
              <a:gd name="T122" fmla="*/ 5355 w 5471"/>
              <a:gd name="T123" fmla="*/ 1530 h 3293"/>
              <a:gd name="T124" fmla="*/ 5438 w 5471"/>
              <a:gd name="T125" fmla="*/ 1746 h 329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5471"/>
              <a:gd name="T190" fmla="*/ 0 h 3293"/>
              <a:gd name="T191" fmla="*/ 5471 w 5471"/>
              <a:gd name="T192" fmla="*/ 3293 h 329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5471" h="3293">
                <a:moveTo>
                  <a:pt x="0" y="1647"/>
                </a:moveTo>
                <a:lnTo>
                  <a:pt x="0" y="1647"/>
                </a:lnTo>
                <a:lnTo>
                  <a:pt x="0" y="1630"/>
                </a:lnTo>
                <a:lnTo>
                  <a:pt x="16" y="1597"/>
                </a:lnTo>
                <a:lnTo>
                  <a:pt x="16" y="1580"/>
                </a:lnTo>
                <a:lnTo>
                  <a:pt x="16" y="1564"/>
                </a:lnTo>
                <a:lnTo>
                  <a:pt x="33" y="1564"/>
                </a:lnTo>
                <a:lnTo>
                  <a:pt x="33" y="1547"/>
                </a:lnTo>
                <a:lnTo>
                  <a:pt x="33" y="1530"/>
                </a:lnTo>
                <a:lnTo>
                  <a:pt x="49" y="1530"/>
                </a:lnTo>
                <a:lnTo>
                  <a:pt x="49" y="1547"/>
                </a:lnTo>
                <a:lnTo>
                  <a:pt x="66" y="1547"/>
                </a:lnTo>
                <a:lnTo>
                  <a:pt x="66" y="1564"/>
                </a:lnTo>
                <a:lnTo>
                  <a:pt x="66" y="1580"/>
                </a:lnTo>
                <a:lnTo>
                  <a:pt x="83" y="1580"/>
                </a:lnTo>
                <a:lnTo>
                  <a:pt x="83" y="1597"/>
                </a:lnTo>
                <a:lnTo>
                  <a:pt x="83" y="1613"/>
                </a:lnTo>
                <a:lnTo>
                  <a:pt x="83" y="1630"/>
                </a:lnTo>
                <a:lnTo>
                  <a:pt x="99" y="1663"/>
                </a:lnTo>
                <a:lnTo>
                  <a:pt x="99" y="1680"/>
                </a:lnTo>
                <a:lnTo>
                  <a:pt x="99" y="1713"/>
                </a:lnTo>
                <a:lnTo>
                  <a:pt x="116" y="1730"/>
                </a:lnTo>
                <a:lnTo>
                  <a:pt x="116" y="1746"/>
                </a:lnTo>
                <a:lnTo>
                  <a:pt x="116" y="1763"/>
                </a:lnTo>
                <a:lnTo>
                  <a:pt x="133" y="1763"/>
                </a:lnTo>
                <a:lnTo>
                  <a:pt x="133" y="1780"/>
                </a:lnTo>
                <a:lnTo>
                  <a:pt x="149" y="1780"/>
                </a:lnTo>
                <a:lnTo>
                  <a:pt x="149" y="1763"/>
                </a:lnTo>
                <a:lnTo>
                  <a:pt x="166" y="1746"/>
                </a:lnTo>
                <a:lnTo>
                  <a:pt x="166" y="1730"/>
                </a:lnTo>
                <a:lnTo>
                  <a:pt x="166" y="1713"/>
                </a:lnTo>
                <a:lnTo>
                  <a:pt x="166" y="1697"/>
                </a:lnTo>
                <a:lnTo>
                  <a:pt x="182" y="1663"/>
                </a:lnTo>
                <a:lnTo>
                  <a:pt x="182" y="1647"/>
                </a:lnTo>
                <a:lnTo>
                  <a:pt x="182" y="1630"/>
                </a:lnTo>
                <a:lnTo>
                  <a:pt x="199" y="1580"/>
                </a:lnTo>
                <a:lnTo>
                  <a:pt x="199" y="1564"/>
                </a:lnTo>
                <a:lnTo>
                  <a:pt x="199" y="1547"/>
                </a:lnTo>
                <a:lnTo>
                  <a:pt x="199" y="1530"/>
                </a:lnTo>
                <a:lnTo>
                  <a:pt x="216" y="1530"/>
                </a:lnTo>
                <a:lnTo>
                  <a:pt x="216" y="1514"/>
                </a:lnTo>
                <a:lnTo>
                  <a:pt x="216" y="1497"/>
                </a:lnTo>
                <a:lnTo>
                  <a:pt x="232" y="1497"/>
                </a:lnTo>
                <a:lnTo>
                  <a:pt x="232" y="1480"/>
                </a:lnTo>
                <a:lnTo>
                  <a:pt x="232" y="1497"/>
                </a:lnTo>
                <a:lnTo>
                  <a:pt x="249" y="1497"/>
                </a:lnTo>
                <a:lnTo>
                  <a:pt x="249" y="1514"/>
                </a:lnTo>
                <a:lnTo>
                  <a:pt x="249" y="1530"/>
                </a:lnTo>
                <a:lnTo>
                  <a:pt x="249" y="1547"/>
                </a:lnTo>
                <a:lnTo>
                  <a:pt x="266" y="1564"/>
                </a:lnTo>
                <a:lnTo>
                  <a:pt x="266" y="1597"/>
                </a:lnTo>
                <a:lnTo>
                  <a:pt x="266" y="1613"/>
                </a:lnTo>
                <a:lnTo>
                  <a:pt x="266" y="1630"/>
                </a:lnTo>
                <a:lnTo>
                  <a:pt x="282" y="1680"/>
                </a:lnTo>
                <a:lnTo>
                  <a:pt x="282" y="1697"/>
                </a:lnTo>
                <a:lnTo>
                  <a:pt x="282" y="1713"/>
                </a:lnTo>
                <a:lnTo>
                  <a:pt x="282" y="1730"/>
                </a:lnTo>
                <a:lnTo>
                  <a:pt x="299" y="1746"/>
                </a:lnTo>
                <a:lnTo>
                  <a:pt x="299" y="1763"/>
                </a:lnTo>
                <a:lnTo>
                  <a:pt x="299" y="1780"/>
                </a:lnTo>
                <a:lnTo>
                  <a:pt x="299" y="1796"/>
                </a:lnTo>
                <a:lnTo>
                  <a:pt x="299" y="1813"/>
                </a:lnTo>
                <a:lnTo>
                  <a:pt x="315" y="1830"/>
                </a:lnTo>
                <a:lnTo>
                  <a:pt x="332" y="1830"/>
                </a:lnTo>
                <a:lnTo>
                  <a:pt x="332" y="1813"/>
                </a:lnTo>
                <a:lnTo>
                  <a:pt x="332" y="1796"/>
                </a:lnTo>
                <a:lnTo>
                  <a:pt x="349" y="1796"/>
                </a:lnTo>
                <a:lnTo>
                  <a:pt x="349" y="1780"/>
                </a:lnTo>
                <a:lnTo>
                  <a:pt x="349" y="1763"/>
                </a:lnTo>
                <a:lnTo>
                  <a:pt x="349" y="1746"/>
                </a:lnTo>
                <a:lnTo>
                  <a:pt x="349" y="1730"/>
                </a:lnTo>
                <a:lnTo>
                  <a:pt x="365" y="1680"/>
                </a:lnTo>
                <a:lnTo>
                  <a:pt x="365" y="1663"/>
                </a:lnTo>
                <a:lnTo>
                  <a:pt x="365" y="1647"/>
                </a:lnTo>
                <a:lnTo>
                  <a:pt x="365" y="1597"/>
                </a:lnTo>
                <a:lnTo>
                  <a:pt x="382" y="1580"/>
                </a:lnTo>
                <a:lnTo>
                  <a:pt x="382" y="1564"/>
                </a:lnTo>
                <a:lnTo>
                  <a:pt x="382" y="1547"/>
                </a:lnTo>
                <a:lnTo>
                  <a:pt x="382" y="1514"/>
                </a:lnTo>
                <a:lnTo>
                  <a:pt x="382" y="1497"/>
                </a:lnTo>
                <a:lnTo>
                  <a:pt x="382" y="1480"/>
                </a:lnTo>
                <a:lnTo>
                  <a:pt x="399" y="1480"/>
                </a:lnTo>
                <a:lnTo>
                  <a:pt x="399" y="1464"/>
                </a:lnTo>
                <a:lnTo>
                  <a:pt x="399" y="1447"/>
                </a:lnTo>
                <a:lnTo>
                  <a:pt x="399" y="1431"/>
                </a:lnTo>
                <a:lnTo>
                  <a:pt x="415" y="1431"/>
                </a:lnTo>
                <a:lnTo>
                  <a:pt x="415" y="1447"/>
                </a:lnTo>
                <a:lnTo>
                  <a:pt x="432" y="1447"/>
                </a:lnTo>
                <a:lnTo>
                  <a:pt x="432" y="1464"/>
                </a:lnTo>
                <a:lnTo>
                  <a:pt x="432" y="1480"/>
                </a:lnTo>
                <a:lnTo>
                  <a:pt x="432" y="1497"/>
                </a:lnTo>
                <a:lnTo>
                  <a:pt x="432" y="1514"/>
                </a:lnTo>
                <a:lnTo>
                  <a:pt x="449" y="1530"/>
                </a:lnTo>
                <a:lnTo>
                  <a:pt x="449" y="1547"/>
                </a:lnTo>
                <a:lnTo>
                  <a:pt x="449" y="1564"/>
                </a:lnTo>
                <a:lnTo>
                  <a:pt x="449" y="1630"/>
                </a:lnTo>
                <a:lnTo>
                  <a:pt x="449" y="1647"/>
                </a:lnTo>
                <a:lnTo>
                  <a:pt x="465" y="1663"/>
                </a:lnTo>
                <a:lnTo>
                  <a:pt x="465" y="1680"/>
                </a:lnTo>
                <a:lnTo>
                  <a:pt x="465" y="1746"/>
                </a:lnTo>
                <a:lnTo>
                  <a:pt x="465" y="1763"/>
                </a:lnTo>
                <a:lnTo>
                  <a:pt x="465" y="1780"/>
                </a:lnTo>
                <a:lnTo>
                  <a:pt x="482" y="1796"/>
                </a:lnTo>
                <a:lnTo>
                  <a:pt x="482" y="1813"/>
                </a:lnTo>
                <a:lnTo>
                  <a:pt x="482" y="1830"/>
                </a:lnTo>
                <a:lnTo>
                  <a:pt x="482" y="1846"/>
                </a:lnTo>
                <a:lnTo>
                  <a:pt x="482" y="1863"/>
                </a:lnTo>
                <a:lnTo>
                  <a:pt x="482" y="1879"/>
                </a:lnTo>
                <a:lnTo>
                  <a:pt x="498" y="1879"/>
                </a:lnTo>
                <a:lnTo>
                  <a:pt x="498" y="1896"/>
                </a:lnTo>
                <a:lnTo>
                  <a:pt x="498" y="1913"/>
                </a:lnTo>
                <a:lnTo>
                  <a:pt x="515" y="1896"/>
                </a:lnTo>
                <a:lnTo>
                  <a:pt x="515" y="1879"/>
                </a:lnTo>
                <a:lnTo>
                  <a:pt x="515" y="1863"/>
                </a:lnTo>
                <a:lnTo>
                  <a:pt x="515" y="1846"/>
                </a:lnTo>
                <a:lnTo>
                  <a:pt x="532" y="1830"/>
                </a:lnTo>
                <a:lnTo>
                  <a:pt x="532" y="1813"/>
                </a:lnTo>
                <a:lnTo>
                  <a:pt x="532" y="1796"/>
                </a:lnTo>
                <a:lnTo>
                  <a:pt x="532" y="1780"/>
                </a:lnTo>
                <a:lnTo>
                  <a:pt x="548" y="1713"/>
                </a:lnTo>
                <a:lnTo>
                  <a:pt x="548" y="1580"/>
                </a:lnTo>
                <a:lnTo>
                  <a:pt x="548" y="1564"/>
                </a:lnTo>
                <a:lnTo>
                  <a:pt x="565" y="1547"/>
                </a:lnTo>
                <a:lnTo>
                  <a:pt x="565" y="1514"/>
                </a:lnTo>
                <a:lnTo>
                  <a:pt x="565" y="1497"/>
                </a:lnTo>
                <a:lnTo>
                  <a:pt x="565" y="1480"/>
                </a:lnTo>
                <a:lnTo>
                  <a:pt x="565" y="1464"/>
                </a:lnTo>
                <a:lnTo>
                  <a:pt x="565" y="1447"/>
                </a:lnTo>
                <a:lnTo>
                  <a:pt x="565" y="1431"/>
                </a:lnTo>
                <a:lnTo>
                  <a:pt x="582" y="1414"/>
                </a:lnTo>
                <a:lnTo>
                  <a:pt x="582" y="1397"/>
                </a:lnTo>
                <a:lnTo>
                  <a:pt x="582" y="1381"/>
                </a:lnTo>
                <a:lnTo>
                  <a:pt x="582" y="1364"/>
                </a:lnTo>
                <a:lnTo>
                  <a:pt x="582" y="1347"/>
                </a:lnTo>
                <a:lnTo>
                  <a:pt x="598" y="1347"/>
                </a:lnTo>
                <a:lnTo>
                  <a:pt x="598" y="1364"/>
                </a:lnTo>
                <a:lnTo>
                  <a:pt x="615" y="1381"/>
                </a:lnTo>
                <a:lnTo>
                  <a:pt x="615" y="1397"/>
                </a:lnTo>
                <a:lnTo>
                  <a:pt x="615" y="1414"/>
                </a:lnTo>
                <a:lnTo>
                  <a:pt x="615" y="1431"/>
                </a:lnTo>
                <a:lnTo>
                  <a:pt x="615" y="1447"/>
                </a:lnTo>
                <a:lnTo>
                  <a:pt x="615" y="1480"/>
                </a:lnTo>
                <a:lnTo>
                  <a:pt x="631" y="1497"/>
                </a:lnTo>
                <a:lnTo>
                  <a:pt x="631" y="1514"/>
                </a:lnTo>
                <a:lnTo>
                  <a:pt x="631" y="1547"/>
                </a:lnTo>
                <a:lnTo>
                  <a:pt x="631" y="1613"/>
                </a:lnTo>
                <a:lnTo>
                  <a:pt x="631" y="1630"/>
                </a:lnTo>
                <a:lnTo>
                  <a:pt x="631" y="1663"/>
                </a:lnTo>
                <a:lnTo>
                  <a:pt x="648" y="1697"/>
                </a:lnTo>
                <a:lnTo>
                  <a:pt x="648" y="1763"/>
                </a:lnTo>
                <a:lnTo>
                  <a:pt x="648" y="1780"/>
                </a:lnTo>
                <a:lnTo>
                  <a:pt x="648" y="1796"/>
                </a:lnTo>
                <a:lnTo>
                  <a:pt x="648" y="1830"/>
                </a:lnTo>
                <a:lnTo>
                  <a:pt x="665" y="1846"/>
                </a:lnTo>
                <a:lnTo>
                  <a:pt x="665" y="1863"/>
                </a:lnTo>
                <a:lnTo>
                  <a:pt x="665" y="1896"/>
                </a:lnTo>
                <a:lnTo>
                  <a:pt x="665" y="1913"/>
                </a:lnTo>
                <a:lnTo>
                  <a:pt x="665" y="1929"/>
                </a:lnTo>
                <a:lnTo>
                  <a:pt x="665" y="1946"/>
                </a:lnTo>
                <a:lnTo>
                  <a:pt x="665" y="1963"/>
                </a:lnTo>
                <a:lnTo>
                  <a:pt x="681" y="1963"/>
                </a:lnTo>
                <a:lnTo>
                  <a:pt x="681" y="1979"/>
                </a:lnTo>
                <a:lnTo>
                  <a:pt x="681" y="1996"/>
                </a:lnTo>
                <a:lnTo>
                  <a:pt x="698" y="1996"/>
                </a:lnTo>
                <a:lnTo>
                  <a:pt x="698" y="1979"/>
                </a:lnTo>
                <a:lnTo>
                  <a:pt x="698" y="1963"/>
                </a:lnTo>
                <a:lnTo>
                  <a:pt x="698" y="1946"/>
                </a:lnTo>
                <a:lnTo>
                  <a:pt x="698" y="1929"/>
                </a:lnTo>
                <a:lnTo>
                  <a:pt x="698" y="1913"/>
                </a:lnTo>
                <a:lnTo>
                  <a:pt x="715" y="1896"/>
                </a:lnTo>
                <a:lnTo>
                  <a:pt x="715" y="1879"/>
                </a:lnTo>
                <a:lnTo>
                  <a:pt x="715" y="1863"/>
                </a:lnTo>
                <a:lnTo>
                  <a:pt x="715" y="1830"/>
                </a:lnTo>
                <a:lnTo>
                  <a:pt x="715" y="1813"/>
                </a:lnTo>
                <a:lnTo>
                  <a:pt x="715" y="1796"/>
                </a:lnTo>
                <a:lnTo>
                  <a:pt x="715" y="1746"/>
                </a:lnTo>
                <a:lnTo>
                  <a:pt x="731" y="1730"/>
                </a:lnTo>
                <a:lnTo>
                  <a:pt x="731" y="1713"/>
                </a:lnTo>
                <a:lnTo>
                  <a:pt x="731" y="1663"/>
                </a:lnTo>
                <a:lnTo>
                  <a:pt x="731" y="1564"/>
                </a:lnTo>
                <a:lnTo>
                  <a:pt x="731" y="1547"/>
                </a:lnTo>
                <a:lnTo>
                  <a:pt x="731" y="1530"/>
                </a:lnTo>
                <a:lnTo>
                  <a:pt x="748" y="1480"/>
                </a:lnTo>
                <a:lnTo>
                  <a:pt x="748" y="1464"/>
                </a:lnTo>
                <a:lnTo>
                  <a:pt x="748" y="1431"/>
                </a:lnTo>
                <a:lnTo>
                  <a:pt x="748" y="1397"/>
                </a:lnTo>
                <a:lnTo>
                  <a:pt x="748" y="1381"/>
                </a:lnTo>
                <a:lnTo>
                  <a:pt x="748" y="1364"/>
                </a:lnTo>
                <a:lnTo>
                  <a:pt x="748" y="1347"/>
                </a:lnTo>
                <a:lnTo>
                  <a:pt x="765" y="1331"/>
                </a:lnTo>
                <a:lnTo>
                  <a:pt x="765" y="1314"/>
                </a:lnTo>
                <a:lnTo>
                  <a:pt x="765" y="1297"/>
                </a:lnTo>
                <a:lnTo>
                  <a:pt x="765" y="1281"/>
                </a:lnTo>
                <a:lnTo>
                  <a:pt x="765" y="1264"/>
                </a:lnTo>
                <a:lnTo>
                  <a:pt x="765" y="1248"/>
                </a:lnTo>
                <a:lnTo>
                  <a:pt x="781" y="1248"/>
                </a:lnTo>
                <a:lnTo>
                  <a:pt x="781" y="1264"/>
                </a:lnTo>
                <a:lnTo>
                  <a:pt x="781" y="1281"/>
                </a:lnTo>
                <a:lnTo>
                  <a:pt x="798" y="1297"/>
                </a:lnTo>
                <a:lnTo>
                  <a:pt x="798" y="1314"/>
                </a:lnTo>
                <a:lnTo>
                  <a:pt x="798" y="1331"/>
                </a:lnTo>
                <a:lnTo>
                  <a:pt x="798" y="1347"/>
                </a:lnTo>
                <a:lnTo>
                  <a:pt x="798" y="1397"/>
                </a:lnTo>
                <a:lnTo>
                  <a:pt x="798" y="1414"/>
                </a:lnTo>
                <a:lnTo>
                  <a:pt x="798" y="1431"/>
                </a:lnTo>
                <a:lnTo>
                  <a:pt x="814" y="1480"/>
                </a:lnTo>
                <a:lnTo>
                  <a:pt x="814" y="1497"/>
                </a:lnTo>
                <a:lnTo>
                  <a:pt x="814" y="1514"/>
                </a:lnTo>
                <a:lnTo>
                  <a:pt x="814" y="1564"/>
                </a:lnTo>
                <a:lnTo>
                  <a:pt x="831" y="1680"/>
                </a:lnTo>
                <a:lnTo>
                  <a:pt x="831" y="1697"/>
                </a:lnTo>
                <a:lnTo>
                  <a:pt x="831" y="1730"/>
                </a:lnTo>
                <a:lnTo>
                  <a:pt x="831" y="1780"/>
                </a:lnTo>
                <a:lnTo>
                  <a:pt x="831" y="1879"/>
                </a:lnTo>
                <a:lnTo>
                  <a:pt x="831" y="1896"/>
                </a:lnTo>
                <a:lnTo>
                  <a:pt x="848" y="1929"/>
                </a:lnTo>
                <a:lnTo>
                  <a:pt x="848" y="1946"/>
                </a:lnTo>
                <a:lnTo>
                  <a:pt x="848" y="1963"/>
                </a:lnTo>
                <a:lnTo>
                  <a:pt x="848" y="1979"/>
                </a:lnTo>
                <a:lnTo>
                  <a:pt x="848" y="1996"/>
                </a:lnTo>
                <a:lnTo>
                  <a:pt x="848" y="2013"/>
                </a:lnTo>
                <a:lnTo>
                  <a:pt x="848" y="2029"/>
                </a:lnTo>
                <a:lnTo>
                  <a:pt x="848" y="2046"/>
                </a:lnTo>
                <a:lnTo>
                  <a:pt x="848" y="2062"/>
                </a:lnTo>
                <a:lnTo>
                  <a:pt x="864" y="2062"/>
                </a:lnTo>
                <a:lnTo>
                  <a:pt x="864" y="2079"/>
                </a:lnTo>
                <a:lnTo>
                  <a:pt x="864" y="2096"/>
                </a:lnTo>
                <a:lnTo>
                  <a:pt x="881" y="2096"/>
                </a:lnTo>
                <a:lnTo>
                  <a:pt x="881" y="2079"/>
                </a:lnTo>
                <a:lnTo>
                  <a:pt x="881" y="2062"/>
                </a:lnTo>
                <a:lnTo>
                  <a:pt x="881" y="2046"/>
                </a:lnTo>
                <a:lnTo>
                  <a:pt x="881" y="2029"/>
                </a:lnTo>
                <a:lnTo>
                  <a:pt x="881" y="2013"/>
                </a:lnTo>
                <a:lnTo>
                  <a:pt x="881" y="1996"/>
                </a:lnTo>
                <a:lnTo>
                  <a:pt x="881" y="1979"/>
                </a:lnTo>
                <a:lnTo>
                  <a:pt x="898" y="1963"/>
                </a:lnTo>
                <a:lnTo>
                  <a:pt x="898" y="1913"/>
                </a:lnTo>
                <a:lnTo>
                  <a:pt x="898" y="1896"/>
                </a:lnTo>
                <a:lnTo>
                  <a:pt x="898" y="1863"/>
                </a:lnTo>
                <a:lnTo>
                  <a:pt x="898" y="1813"/>
                </a:lnTo>
                <a:lnTo>
                  <a:pt x="914" y="1713"/>
                </a:lnTo>
                <a:lnTo>
                  <a:pt x="914" y="1697"/>
                </a:lnTo>
                <a:lnTo>
                  <a:pt x="914" y="1663"/>
                </a:lnTo>
                <a:lnTo>
                  <a:pt x="914" y="1613"/>
                </a:lnTo>
                <a:lnTo>
                  <a:pt x="914" y="1497"/>
                </a:lnTo>
                <a:lnTo>
                  <a:pt x="931" y="1464"/>
                </a:lnTo>
                <a:lnTo>
                  <a:pt x="931" y="1447"/>
                </a:lnTo>
                <a:lnTo>
                  <a:pt x="931" y="1397"/>
                </a:lnTo>
                <a:lnTo>
                  <a:pt x="931" y="1364"/>
                </a:lnTo>
                <a:lnTo>
                  <a:pt x="931" y="1347"/>
                </a:lnTo>
                <a:lnTo>
                  <a:pt x="931" y="1297"/>
                </a:lnTo>
                <a:lnTo>
                  <a:pt x="931" y="1281"/>
                </a:lnTo>
                <a:lnTo>
                  <a:pt x="931" y="1264"/>
                </a:lnTo>
                <a:lnTo>
                  <a:pt x="947" y="1248"/>
                </a:lnTo>
                <a:lnTo>
                  <a:pt x="947" y="1231"/>
                </a:lnTo>
                <a:lnTo>
                  <a:pt x="947" y="1214"/>
                </a:lnTo>
                <a:lnTo>
                  <a:pt x="947" y="1198"/>
                </a:lnTo>
                <a:lnTo>
                  <a:pt x="947" y="1181"/>
                </a:lnTo>
                <a:lnTo>
                  <a:pt x="947" y="1164"/>
                </a:lnTo>
                <a:lnTo>
                  <a:pt x="947" y="1148"/>
                </a:lnTo>
                <a:lnTo>
                  <a:pt x="964" y="1131"/>
                </a:lnTo>
                <a:lnTo>
                  <a:pt x="964" y="1148"/>
                </a:lnTo>
                <a:lnTo>
                  <a:pt x="964" y="1164"/>
                </a:lnTo>
                <a:lnTo>
                  <a:pt x="964" y="1181"/>
                </a:lnTo>
                <a:lnTo>
                  <a:pt x="981" y="1198"/>
                </a:lnTo>
                <a:lnTo>
                  <a:pt x="981" y="1214"/>
                </a:lnTo>
                <a:lnTo>
                  <a:pt x="981" y="1231"/>
                </a:lnTo>
                <a:lnTo>
                  <a:pt x="981" y="1248"/>
                </a:lnTo>
                <a:lnTo>
                  <a:pt x="981" y="1281"/>
                </a:lnTo>
                <a:lnTo>
                  <a:pt x="981" y="1314"/>
                </a:lnTo>
                <a:lnTo>
                  <a:pt x="981" y="1331"/>
                </a:lnTo>
                <a:lnTo>
                  <a:pt x="981" y="1381"/>
                </a:lnTo>
                <a:lnTo>
                  <a:pt x="997" y="1414"/>
                </a:lnTo>
                <a:lnTo>
                  <a:pt x="997" y="1431"/>
                </a:lnTo>
                <a:lnTo>
                  <a:pt x="997" y="1497"/>
                </a:lnTo>
                <a:lnTo>
                  <a:pt x="997" y="1613"/>
                </a:lnTo>
                <a:lnTo>
                  <a:pt x="997" y="1647"/>
                </a:lnTo>
                <a:lnTo>
                  <a:pt x="997" y="1680"/>
                </a:lnTo>
                <a:lnTo>
                  <a:pt x="1014" y="1746"/>
                </a:lnTo>
                <a:lnTo>
                  <a:pt x="1014" y="1780"/>
                </a:lnTo>
                <a:lnTo>
                  <a:pt x="1014" y="1813"/>
                </a:lnTo>
                <a:lnTo>
                  <a:pt x="1014" y="1879"/>
                </a:lnTo>
                <a:lnTo>
                  <a:pt x="1014" y="1913"/>
                </a:lnTo>
                <a:lnTo>
                  <a:pt x="1014" y="1946"/>
                </a:lnTo>
                <a:lnTo>
                  <a:pt x="1031" y="1996"/>
                </a:lnTo>
                <a:lnTo>
                  <a:pt x="1031" y="2029"/>
                </a:lnTo>
                <a:lnTo>
                  <a:pt x="1031" y="2062"/>
                </a:lnTo>
                <a:lnTo>
                  <a:pt x="1031" y="2096"/>
                </a:lnTo>
                <a:lnTo>
                  <a:pt x="1031" y="2129"/>
                </a:lnTo>
                <a:lnTo>
                  <a:pt x="1031" y="2146"/>
                </a:lnTo>
                <a:lnTo>
                  <a:pt x="1031" y="2162"/>
                </a:lnTo>
                <a:lnTo>
                  <a:pt x="1031" y="2179"/>
                </a:lnTo>
                <a:lnTo>
                  <a:pt x="1047" y="2195"/>
                </a:lnTo>
                <a:lnTo>
                  <a:pt x="1047" y="2212"/>
                </a:lnTo>
                <a:lnTo>
                  <a:pt x="1047" y="2229"/>
                </a:lnTo>
                <a:lnTo>
                  <a:pt x="1047" y="2212"/>
                </a:lnTo>
                <a:lnTo>
                  <a:pt x="1064" y="2212"/>
                </a:lnTo>
                <a:lnTo>
                  <a:pt x="1064" y="2195"/>
                </a:lnTo>
                <a:lnTo>
                  <a:pt x="1064" y="2179"/>
                </a:lnTo>
                <a:lnTo>
                  <a:pt x="1064" y="2162"/>
                </a:lnTo>
                <a:lnTo>
                  <a:pt x="1064" y="2146"/>
                </a:lnTo>
                <a:lnTo>
                  <a:pt x="1064" y="2129"/>
                </a:lnTo>
                <a:lnTo>
                  <a:pt x="1064" y="2096"/>
                </a:lnTo>
                <a:lnTo>
                  <a:pt x="1064" y="2079"/>
                </a:lnTo>
                <a:lnTo>
                  <a:pt x="1080" y="2029"/>
                </a:lnTo>
                <a:lnTo>
                  <a:pt x="1080" y="1996"/>
                </a:lnTo>
                <a:lnTo>
                  <a:pt x="1080" y="1963"/>
                </a:lnTo>
                <a:lnTo>
                  <a:pt x="1080" y="1913"/>
                </a:lnTo>
                <a:lnTo>
                  <a:pt x="1080" y="1763"/>
                </a:lnTo>
                <a:lnTo>
                  <a:pt x="1097" y="1730"/>
                </a:lnTo>
                <a:lnTo>
                  <a:pt x="1097" y="1697"/>
                </a:lnTo>
                <a:lnTo>
                  <a:pt x="1097" y="1613"/>
                </a:lnTo>
                <a:lnTo>
                  <a:pt x="1097" y="1464"/>
                </a:lnTo>
                <a:lnTo>
                  <a:pt x="1097" y="1431"/>
                </a:lnTo>
                <a:lnTo>
                  <a:pt x="1114" y="1397"/>
                </a:lnTo>
                <a:lnTo>
                  <a:pt x="1114" y="1314"/>
                </a:lnTo>
                <a:lnTo>
                  <a:pt x="1114" y="1281"/>
                </a:lnTo>
                <a:lnTo>
                  <a:pt x="1114" y="1264"/>
                </a:lnTo>
                <a:lnTo>
                  <a:pt x="1114" y="1198"/>
                </a:lnTo>
                <a:lnTo>
                  <a:pt x="1114" y="1164"/>
                </a:lnTo>
                <a:lnTo>
                  <a:pt x="1114" y="1148"/>
                </a:lnTo>
                <a:lnTo>
                  <a:pt x="1130" y="1131"/>
                </a:lnTo>
                <a:lnTo>
                  <a:pt x="1130" y="1098"/>
                </a:lnTo>
                <a:lnTo>
                  <a:pt x="1130" y="1081"/>
                </a:lnTo>
                <a:lnTo>
                  <a:pt x="1130" y="1065"/>
                </a:lnTo>
                <a:lnTo>
                  <a:pt x="1130" y="1048"/>
                </a:lnTo>
                <a:lnTo>
                  <a:pt x="1130" y="1031"/>
                </a:lnTo>
                <a:lnTo>
                  <a:pt x="1130" y="1015"/>
                </a:lnTo>
                <a:lnTo>
                  <a:pt x="1147" y="998"/>
                </a:lnTo>
                <a:lnTo>
                  <a:pt x="1147" y="1015"/>
                </a:lnTo>
                <a:lnTo>
                  <a:pt x="1147" y="1031"/>
                </a:lnTo>
                <a:lnTo>
                  <a:pt x="1147" y="1048"/>
                </a:lnTo>
                <a:lnTo>
                  <a:pt x="1147" y="1065"/>
                </a:lnTo>
                <a:lnTo>
                  <a:pt x="1147" y="1081"/>
                </a:lnTo>
                <a:lnTo>
                  <a:pt x="1164" y="1098"/>
                </a:lnTo>
                <a:lnTo>
                  <a:pt x="1164" y="1115"/>
                </a:lnTo>
                <a:lnTo>
                  <a:pt x="1164" y="1148"/>
                </a:lnTo>
                <a:lnTo>
                  <a:pt x="1164" y="1164"/>
                </a:lnTo>
                <a:lnTo>
                  <a:pt x="1164" y="1214"/>
                </a:lnTo>
                <a:lnTo>
                  <a:pt x="1164" y="1248"/>
                </a:lnTo>
                <a:lnTo>
                  <a:pt x="1164" y="1281"/>
                </a:lnTo>
                <a:lnTo>
                  <a:pt x="1180" y="1347"/>
                </a:lnTo>
                <a:lnTo>
                  <a:pt x="1180" y="1381"/>
                </a:lnTo>
                <a:lnTo>
                  <a:pt x="1180" y="1414"/>
                </a:lnTo>
                <a:lnTo>
                  <a:pt x="1180" y="1497"/>
                </a:lnTo>
                <a:lnTo>
                  <a:pt x="1180" y="1647"/>
                </a:lnTo>
                <a:lnTo>
                  <a:pt x="1180" y="1680"/>
                </a:lnTo>
                <a:lnTo>
                  <a:pt x="1197" y="1730"/>
                </a:lnTo>
                <a:lnTo>
                  <a:pt x="1197" y="1796"/>
                </a:lnTo>
                <a:lnTo>
                  <a:pt x="1197" y="1946"/>
                </a:lnTo>
                <a:lnTo>
                  <a:pt x="1197" y="1996"/>
                </a:lnTo>
                <a:lnTo>
                  <a:pt x="1197" y="2029"/>
                </a:lnTo>
                <a:lnTo>
                  <a:pt x="1214" y="2096"/>
                </a:lnTo>
                <a:lnTo>
                  <a:pt x="1214" y="2129"/>
                </a:lnTo>
                <a:lnTo>
                  <a:pt x="1214" y="2146"/>
                </a:lnTo>
                <a:lnTo>
                  <a:pt x="1214" y="2212"/>
                </a:lnTo>
                <a:lnTo>
                  <a:pt x="1214" y="2229"/>
                </a:lnTo>
                <a:lnTo>
                  <a:pt x="1214" y="2262"/>
                </a:lnTo>
                <a:lnTo>
                  <a:pt x="1214" y="2279"/>
                </a:lnTo>
                <a:lnTo>
                  <a:pt x="1214" y="2295"/>
                </a:lnTo>
                <a:lnTo>
                  <a:pt x="1214" y="2312"/>
                </a:lnTo>
                <a:lnTo>
                  <a:pt x="1230" y="2328"/>
                </a:lnTo>
                <a:lnTo>
                  <a:pt x="1230" y="2345"/>
                </a:lnTo>
                <a:lnTo>
                  <a:pt x="1230" y="2362"/>
                </a:lnTo>
                <a:lnTo>
                  <a:pt x="1230" y="2345"/>
                </a:lnTo>
                <a:lnTo>
                  <a:pt x="1247" y="2345"/>
                </a:lnTo>
                <a:lnTo>
                  <a:pt x="1247" y="2328"/>
                </a:lnTo>
                <a:lnTo>
                  <a:pt x="1247" y="2312"/>
                </a:lnTo>
                <a:lnTo>
                  <a:pt x="1247" y="2295"/>
                </a:lnTo>
                <a:lnTo>
                  <a:pt x="1247" y="2279"/>
                </a:lnTo>
                <a:lnTo>
                  <a:pt x="1247" y="2262"/>
                </a:lnTo>
                <a:lnTo>
                  <a:pt x="1247" y="2245"/>
                </a:lnTo>
                <a:lnTo>
                  <a:pt x="1247" y="2195"/>
                </a:lnTo>
                <a:lnTo>
                  <a:pt x="1247" y="2162"/>
                </a:lnTo>
                <a:lnTo>
                  <a:pt x="1263" y="2129"/>
                </a:lnTo>
                <a:lnTo>
                  <a:pt x="1263" y="2062"/>
                </a:lnTo>
                <a:lnTo>
                  <a:pt x="1263" y="2029"/>
                </a:lnTo>
                <a:lnTo>
                  <a:pt x="1263" y="1996"/>
                </a:lnTo>
                <a:lnTo>
                  <a:pt x="1263" y="1913"/>
                </a:lnTo>
                <a:lnTo>
                  <a:pt x="1263" y="1879"/>
                </a:lnTo>
                <a:lnTo>
                  <a:pt x="1263" y="1846"/>
                </a:lnTo>
                <a:lnTo>
                  <a:pt x="1280" y="1763"/>
                </a:lnTo>
                <a:lnTo>
                  <a:pt x="1280" y="1580"/>
                </a:lnTo>
                <a:lnTo>
                  <a:pt x="1280" y="1547"/>
                </a:lnTo>
                <a:lnTo>
                  <a:pt x="1280" y="1497"/>
                </a:lnTo>
                <a:lnTo>
                  <a:pt x="1280" y="1414"/>
                </a:lnTo>
                <a:lnTo>
                  <a:pt x="1280" y="1381"/>
                </a:lnTo>
                <a:lnTo>
                  <a:pt x="1297" y="1331"/>
                </a:lnTo>
                <a:lnTo>
                  <a:pt x="1297" y="1248"/>
                </a:lnTo>
                <a:lnTo>
                  <a:pt x="1297" y="1214"/>
                </a:lnTo>
                <a:lnTo>
                  <a:pt x="1297" y="1181"/>
                </a:lnTo>
                <a:lnTo>
                  <a:pt x="1297" y="1115"/>
                </a:lnTo>
                <a:lnTo>
                  <a:pt x="1297" y="1081"/>
                </a:lnTo>
                <a:lnTo>
                  <a:pt x="1297" y="1048"/>
                </a:lnTo>
                <a:lnTo>
                  <a:pt x="1313" y="998"/>
                </a:lnTo>
                <a:lnTo>
                  <a:pt x="1313" y="965"/>
                </a:lnTo>
                <a:lnTo>
                  <a:pt x="1313" y="948"/>
                </a:lnTo>
                <a:lnTo>
                  <a:pt x="1313" y="932"/>
                </a:lnTo>
                <a:lnTo>
                  <a:pt x="1313" y="915"/>
                </a:lnTo>
                <a:lnTo>
                  <a:pt x="1313" y="898"/>
                </a:lnTo>
                <a:lnTo>
                  <a:pt x="1313" y="882"/>
                </a:lnTo>
                <a:lnTo>
                  <a:pt x="1313" y="865"/>
                </a:lnTo>
                <a:lnTo>
                  <a:pt x="1330" y="865"/>
                </a:lnTo>
                <a:lnTo>
                  <a:pt x="1330" y="882"/>
                </a:lnTo>
                <a:lnTo>
                  <a:pt x="1330" y="898"/>
                </a:lnTo>
                <a:lnTo>
                  <a:pt x="1330" y="915"/>
                </a:lnTo>
                <a:lnTo>
                  <a:pt x="1330" y="932"/>
                </a:lnTo>
                <a:lnTo>
                  <a:pt x="1330" y="965"/>
                </a:lnTo>
                <a:lnTo>
                  <a:pt x="1347" y="982"/>
                </a:lnTo>
                <a:lnTo>
                  <a:pt x="1347" y="1015"/>
                </a:lnTo>
                <a:lnTo>
                  <a:pt x="1347" y="1048"/>
                </a:lnTo>
                <a:lnTo>
                  <a:pt x="1347" y="1115"/>
                </a:lnTo>
                <a:lnTo>
                  <a:pt x="1347" y="1148"/>
                </a:lnTo>
                <a:lnTo>
                  <a:pt x="1347" y="1181"/>
                </a:lnTo>
                <a:lnTo>
                  <a:pt x="1347" y="1264"/>
                </a:lnTo>
                <a:lnTo>
                  <a:pt x="1363" y="1464"/>
                </a:lnTo>
                <a:lnTo>
                  <a:pt x="1363" y="1514"/>
                </a:lnTo>
                <a:lnTo>
                  <a:pt x="1363" y="1564"/>
                </a:lnTo>
                <a:lnTo>
                  <a:pt x="1363" y="1663"/>
                </a:lnTo>
                <a:lnTo>
                  <a:pt x="1380" y="1863"/>
                </a:lnTo>
                <a:lnTo>
                  <a:pt x="1380" y="1913"/>
                </a:lnTo>
                <a:lnTo>
                  <a:pt x="1380" y="1963"/>
                </a:lnTo>
                <a:lnTo>
                  <a:pt x="1380" y="2062"/>
                </a:lnTo>
                <a:lnTo>
                  <a:pt x="1380" y="2096"/>
                </a:lnTo>
                <a:lnTo>
                  <a:pt x="1380" y="2146"/>
                </a:lnTo>
                <a:lnTo>
                  <a:pt x="1396" y="2229"/>
                </a:lnTo>
                <a:lnTo>
                  <a:pt x="1396" y="2262"/>
                </a:lnTo>
                <a:lnTo>
                  <a:pt x="1396" y="2295"/>
                </a:lnTo>
                <a:lnTo>
                  <a:pt x="1396" y="2328"/>
                </a:lnTo>
                <a:lnTo>
                  <a:pt x="1396" y="2362"/>
                </a:lnTo>
                <a:lnTo>
                  <a:pt x="1396" y="2395"/>
                </a:lnTo>
                <a:lnTo>
                  <a:pt x="1396" y="2428"/>
                </a:lnTo>
                <a:lnTo>
                  <a:pt x="1396" y="2445"/>
                </a:lnTo>
                <a:lnTo>
                  <a:pt x="1396" y="2462"/>
                </a:lnTo>
                <a:lnTo>
                  <a:pt x="1413" y="2478"/>
                </a:lnTo>
                <a:lnTo>
                  <a:pt x="1413" y="2495"/>
                </a:lnTo>
                <a:lnTo>
                  <a:pt x="1413" y="2511"/>
                </a:lnTo>
                <a:lnTo>
                  <a:pt x="1413" y="2495"/>
                </a:lnTo>
                <a:lnTo>
                  <a:pt x="1430" y="2478"/>
                </a:lnTo>
                <a:lnTo>
                  <a:pt x="1430" y="2462"/>
                </a:lnTo>
                <a:lnTo>
                  <a:pt x="1430" y="2445"/>
                </a:lnTo>
                <a:lnTo>
                  <a:pt x="1430" y="2412"/>
                </a:lnTo>
                <a:lnTo>
                  <a:pt x="1430" y="2395"/>
                </a:lnTo>
                <a:lnTo>
                  <a:pt x="1430" y="2362"/>
                </a:lnTo>
                <a:lnTo>
                  <a:pt x="1430" y="2328"/>
                </a:lnTo>
                <a:lnTo>
                  <a:pt x="1430" y="2295"/>
                </a:lnTo>
                <a:lnTo>
                  <a:pt x="1430" y="2262"/>
                </a:lnTo>
                <a:lnTo>
                  <a:pt x="1446" y="2179"/>
                </a:lnTo>
                <a:lnTo>
                  <a:pt x="1446" y="2129"/>
                </a:lnTo>
                <a:lnTo>
                  <a:pt x="1446" y="2096"/>
                </a:lnTo>
                <a:lnTo>
                  <a:pt x="1446" y="1996"/>
                </a:lnTo>
                <a:lnTo>
                  <a:pt x="1446" y="1946"/>
                </a:lnTo>
                <a:lnTo>
                  <a:pt x="1446" y="1896"/>
                </a:lnTo>
                <a:lnTo>
                  <a:pt x="1446" y="1796"/>
                </a:lnTo>
                <a:lnTo>
                  <a:pt x="1463" y="1580"/>
                </a:lnTo>
                <a:lnTo>
                  <a:pt x="1463" y="1530"/>
                </a:lnTo>
                <a:lnTo>
                  <a:pt x="1463" y="1480"/>
                </a:lnTo>
                <a:lnTo>
                  <a:pt x="1463" y="1381"/>
                </a:lnTo>
                <a:lnTo>
                  <a:pt x="1480" y="1181"/>
                </a:lnTo>
                <a:lnTo>
                  <a:pt x="1480" y="1131"/>
                </a:lnTo>
                <a:lnTo>
                  <a:pt x="1480" y="1098"/>
                </a:lnTo>
                <a:lnTo>
                  <a:pt x="1480" y="1015"/>
                </a:lnTo>
                <a:lnTo>
                  <a:pt x="1480" y="965"/>
                </a:lnTo>
                <a:lnTo>
                  <a:pt x="1480" y="932"/>
                </a:lnTo>
                <a:lnTo>
                  <a:pt x="1496" y="865"/>
                </a:lnTo>
                <a:lnTo>
                  <a:pt x="1496" y="848"/>
                </a:lnTo>
                <a:lnTo>
                  <a:pt x="1496" y="815"/>
                </a:lnTo>
                <a:lnTo>
                  <a:pt x="1496" y="799"/>
                </a:lnTo>
                <a:lnTo>
                  <a:pt x="1496" y="765"/>
                </a:lnTo>
                <a:lnTo>
                  <a:pt x="1496" y="749"/>
                </a:lnTo>
                <a:lnTo>
                  <a:pt x="1496" y="732"/>
                </a:lnTo>
                <a:lnTo>
                  <a:pt x="1496" y="715"/>
                </a:lnTo>
                <a:lnTo>
                  <a:pt x="1513" y="699"/>
                </a:lnTo>
                <a:lnTo>
                  <a:pt x="1513" y="715"/>
                </a:lnTo>
                <a:lnTo>
                  <a:pt x="1513" y="732"/>
                </a:lnTo>
                <a:lnTo>
                  <a:pt x="1513" y="749"/>
                </a:lnTo>
                <a:lnTo>
                  <a:pt x="1513" y="765"/>
                </a:lnTo>
                <a:lnTo>
                  <a:pt x="1513" y="799"/>
                </a:lnTo>
                <a:lnTo>
                  <a:pt x="1513" y="815"/>
                </a:lnTo>
                <a:lnTo>
                  <a:pt x="1530" y="848"/>
                </a:lnTo>
                <a:lnTo>
                  <a:pt x="1530" y="882"/>
                </a:lnTo>
                <a:lnTo>
                  <a:pt x="1530" y="915"/>
                </a:lnTo>
                <a:lnTo>
                  <a:pt x="1530" y="982"/>
                </a:lnTo>
                <a:lnTo>
                  <a:pt x="1530" y="1031"/>
                </a:lnTo>
                <a:lnTo>
                  <a:pt x="1530" y="1065"/>
                </a:lnTo>
                <a:lnTo>
                  <a:pt x="1530" y="1164"/>
                </a:lnTo>
                <a:lnTo>
                  <a:pt x="1546" y="1364"/>
                </a:lnTo>
                <a:lnTo>
                  <a:pt x="1563" y="1813"/>
                </a:lnTo>
                <a:lnTo>
                  <a:pt x="1563" y="1879"/>
                </a:lnTo>
                <a:lnTo>
                  <a:pt x="1563" y="1929"/>
                </a:lnTo>
                <a:lnTo>
                  <a:pt x="1563" y="2046"/>
                </a:lnTo>
                <a:lnTo>
                  <a:pt x="1563" y="2112"/>
                </a:lnTo>
                <a:lnTo>
                  <a:pt x="1563" y="2162"/>
                </a:lnTo>
                <a:lnTo>
                  <a:pt x="1563" y="2262"/>
                </a:lnTo>
                <a:lnTo>
                  <a:pt x="1579" y="2312"/>
                </a:lnTo>
                <a:lnTo>
                  <a:pt x="1579" y="2362"/>
                </a:lnTo>
                <a:lnTo>
                  <a:pt x="1579" y="2412"/>
                </a:lnTo>
                <a:lnTo>
                  <a:pt x="1579" y="2445"/>
                </a:lnTo>
                <a:lnTo>
                  <a:pt x="1579" y="2478"/>
                </a:lnTo>
                <a:lnTo>
                  <a:pt x="1579" y="2528"/>
                </a:lnTo>
                <a:lnTo>
                  <a:pt x="1579" y="2545"/>
                </a:lnTo>
                <a:lnTo>
                  <a:pt x="1579" y="2578"/>
                </a:lnTo>
                <a:lnTo>
                  <a:pt x="1579" y="2611"/>
                </a:lnTo>
                <a:lnTo>
                  <a:pt x="1596" y="2628"/>
                </a:lnTo>
                <a:lnTo>
                  <a:pt x="1596" y="2644"/>
                </a:lnTo>
                <a:lnTo>
                  <a:pt x="1596" y="2661"/>
                </a:lnTo>
                <a:lnTo>
                  <a:pt x="1596" y="2644"/>
                </a:lnTo>
                <a:lnTo>
                  <a:pt x="1613" y="2628"/>
                </a:lnTo>
                <a:lnTo>
                  <a:pt x="1613" y="2611"/>
                </a:lnTo>
                <a:lnTo>
                  <a:pt x="1613" y="2595"/>
                </a:lnTo>
                <a:lnTo>
                  <a:pt x="1613" y="2561"/>
                </a:lnTo>
                <a:lnTo>
                  <a:pt x="1613" y="2528"/>
                </a:lnTo>
                <a:lnTo>
                  <a:pt x="1613" y="2495"/>
                </a:lnTo>
                <a:lnTo>
                  <a:pt x="1613" y="2462"/>
                </a:lnTo>
                <a:lnTo>
                  <a:pt x="1613" y="2428"/>
                </a:lnTo>
                <a:lnTo>
                  <a:pt x="1629" y="2328"/>
                </a:lnTo>
                <a:lnTo>
                  <a:pt x="1629" y="2279"/>
                </a:lnTo>
                <a:lnTo>
                  <a:pt x="1629" y="2229"/>
                </a:lnTo>
                <a:lnTo>
                  <a:pt x="1629" y="2112"/>
                </a:lnTo>
                <a:lnTo>
                  <a:pt x="1629" y="2062"/>
                </a:lnTo>
                <a:lnTo>
                  <a:pt x="1629" y="1996"/>
                </a:lnTo>
                <a:lnTo>
                  <a:pt x="1629" y="1863"/>
                </a:lnTo>
                <a:lnTo>
                  <a:pt x="1646" y="1597"/>
                </a:lnTo>
                <a:lnTo>
                  <a:pt x="1646" y="1530"/>
                </a:lnTo>
                <a:lnTo>
                  <a:pt x="1646" y="1464"/>
                </a:lnTo>
                <a:lnTo>
                  <a:pt x="1646" y="1347"/>
                </a:lnTo>
                <a:lnTo>
                  <a:pt x="1646" y="1281"/>
                </a:lnTo>
                <a:lnTo>
                  <a:pt x="1646" y="1214"/>
                </a:lnTo>
                <a:lnTo>
                  <a:pt x="1663" y="1098"/>
                </a:lnTo>
                <a:lnTo>
                  <a:pt x="1663" y="1031"/>
                </a:lnTo>
                <a:lnTo>
                  <a:pt x="1663" y="982"/>
                </a:lnTo>
                <a:lnTo>
                  <a:pt x="1663" y="932"/>
                </a:lnTo>
                <a:lnTo>
                  <a:pt x="1663" y="882"/>
                </a:lnTo>
                <a:lnTo>
                  <a:pt x="1663" y="832"/>
                </a:lnTo>
                <a:lnTo>
                  <a:pt x="1663" y="782"/>
                </a:lnTo>
                <a:lnTo>
                  <a:pt x="1663" y="749"/>
                </a:lnTo>
                <a:lnTo>
                  <a:pt x="1679" y="715"/>
                </a:lnTo>
                <a:lnTo>
                  <a:pt x="1679" y="682"/>
                </a:lnTo>
                <a:lnTo>
                  <a:pt x="1679" y="649"/>
                </a:lnTo>
                <a:lnTo>
                  <a:pt x="1679" y="616"/>
                </a:lnTo>
                <a:lnTo>
                  <a:pt x="1679" y="599"/>
                </a:lnTo>
                <a:lnTo>
                  <a:pt x="1679" y="582"/>
                </a:lnTo>
                <a:lnTo>
                  <a:pt x="1679" y="566"/>
                </a:lnTo>
                <a:lnTo>
                  <a:pt x="1679" y="549"/>
                </a:lnTo>
                <a:lnTo>
                  <a:pt x="1696" y="549"/>
                </a:lnTo>
                <a:lnTo>
                  <a:pt x="1696" y="566"/>
                </a:lnTo>
                <a:lnTo>
                  <a:pt x="1696" y="582"/>
                </a:lnTo>
                <a:lnTo>
                  <a:pt x="1696" y="599"/>
                </a:lnTo>
                <a:lnTo>
                  <a:pt x="1696" y="632"/>
                </a:lnTo>
                <a:lnTo>
                  <a:pt x="1696" y="649"/>
                </a:lnTo>
                <a:lnTo>
                  <a:pt x="1696" y="682"/>
                </a:lnTo>
                <a:lnTo>
                  <a:pt x="1712" y="715"/>
                </a:lnTo>
                <a:lnTo>
                  <a:pt x="1712" y="749"/>
                </a:lnTo>
                <a:lnTo>
                  <a:pt x="1712" y="799"/>
                </a:lnTo>
                <a:lnTo>
                  <a:pt x="1712" y="848"/>
                </a:lnTo>
                <a:lnTo>
                  <a:pt x="1712" y="898"/>
                </a:lnTo>
                <a:lnTo>
                  <a:pt x="1712" y="998"/>
                </a:lnTo>
                <a:lnTo>
                  <a:pt x="1712" y="1048"/>
                </a:lnTo>
                <a:lnTo>
                  <a:pt x="1712" y="1115"/>
                </a:lnTo>
                <a:lnTo>
                  <a:pt x="1729" y="1231"/>
                </a:lnTo>
                <a:lnTo>
                  <a:pt x="1729" y="1514"/>
                </a:lnTo>
                <a:lnTo>
                  <a:pt x="1729" y="1580"/>
                </a:lnTo>
                <a:lnTo>
                  <a:pt x="1729" y="1647"/>
                </a:lnTo>
                <a:lnTo>
                  <a:pt x="1729" y="1780"/>
                </a:lnTo>
                <a:lnTo>
                  <a:pt x="1746" y="2062"/>
                </a:lnTo>
                <a:lnTo>
                  <a:pt x="1746" y="2129"/>
                </a:lnTo>
                <a:lnTo>
                  <a:pt x="1746" y="2195"/>
                </a:lnTo>
                <a:lnTo>
                  <a:pt x="1746" y="2312"/>
                </a:lnTo>
                <a:lnTo>
                  <a:pt x="1746" y="2378"/>
                </a:lnTo>
                <a:lnTo>
                  <a:pt x="1762" y="2428"/>
                </a:lnTo>
                <a:lnTo>
                  <a:pt x="1762" y="2528"/>
                </a:lnTo>
                <a:lnTo>
                  <a:pt x="1762" y="2578"/>
                </a:lnTo>
                <a:lnTo>
                  <a:pt x="1762" y="2611"/>
                </a:lnTo>
                <a:lnTo>
                  <a:pt x="1762" y="2661"/>
                </a:lnTo>
                <a:lnTo>
                  <a:pt x="1762" y="2694"/>
                </a:lnTo>
                <a:lnTo>
                  <a:pt x="1762" y="2728"/>
                </a:lnTo>
                <a:lnTo>
                  <a:pt x="1762" y="2744"/>
                </a:lnTo>
                <a:lnTo>
                  <a:pt x="1762" y="2777"/>
                </a:lnTo>
                <a:lnTo>
                  <a:pt x="1779" y="2794"/>
                </a:lnTo>
                <a:lnTo>
                  <a:pt x="1779" y="2811"/>
                </a:lnTo>
                <a:lnTo>
                  <a:pt x="1779" y="2827"/>
                </a:lnTo>
                <a:lnTo>
                  <a:pt x="1779" y="2811"/>
                </a:lnTo>
                <a:lnTo>
                  <a:pt x="1779" y="2794"/>
                </a:lnTo>
                <a:lnTo>
                  <a:pt x="1779" y="2777"/>
                </a:lnTo>
                <a:lnTo>
                  <a:pt x="1796" y="2761"/>
                </a:lnTo>
                <a:lnTo>
                  <a:pt x="1796" y="2744"/>
                </a:lnTo>
                <a:lnTo>
                  <a:pt x="1796" y="2711"/>
                </a:lnTo>
                <a:lnTo>
                  <a:pt x="1796" y="2694"/>
                </a:lnTo>
                <a:lnTo>
                  <a:pt x="1796" y="2661"/>
                </a:lnTo>
                <a:lnTo>
                  <a:pt x="1796" y="2611"/>
                </a:lnTo>
                <a:lnTo>
                  <a:pt x="1796" y="2528"/>
                </a:lnTo>
                <a:lnTo>
                  <a:pt x="1796" y="2478"/>
                </a:lnTo>
                <a:lnTo>
                  <a:pt x="1796" y="2428"/>
                </a:lnTo>
                <a:lnTo>
                  <a:pt x="1812" y="2328"/>
                </a:lnTo>
                <a:lnTo>
                  <a:pt x="1812" y="2096"/>
                </a:lnTo>
                <a:lnTo>
                  <a:pt x="1812" y="2029"/>
                </a:lnTo>
                <a:lnTo>
                  <a:pt x="1812" y="1963"/>
                </a:lnTo>
                <a:lnTo>
                  <a:pt x="1812" y="1830"/>
                </a:lnTo>
                <a:lnTo>
                  <a:pt x="1829" y="1547"/>
                </a:lnTo>
                <a:lnTo>
                  <a:pt x="1829" y="1480"/>
                </a:lnTo>
                <a:lnTo>
                  <a:pt x="1829" y="1397"/>
                </a:lnTo>
                <a:lnTo>
                  <a:pt x="1829" y="1264"/>
                </a:lnTo>
                <a:lnTo>
                  <a:pt x="1845" y="1015"/>
                </a:lnTo>
                <a:lnTo>
                  <a:pt x="1845" y="948"/>
                </a:lnTo>
                <a:lnTo>
                  <a:pt x="1845" y="898"/>
                </a:lnTo>
                <a:lnTo>
                  <a:pt x="1845" y="782"/>
                </a:lnTo>
                <a:lnTo>
                  <a:pt x="1845" y="732"/>
                </a:lnTo>
                <a:lnTo>
                  <a:pt x="1845" y="682"/>
                </a:lnTo>
                <a:lnTo>
                  <a:pt x="1845" y="599"/>
                </a:lnTo>
                <a:lnTo>
                  <a:pt x="1862" y="566"/>
                </a:lnTo>
                <a:lnTo>
                  <a:pt x="1862" y="533"/>
                </a:lnTo>
                <a:lnTo>
                  <a:pt x="1862" y="499"/>
                </a:lnTo>
                <a:lnTo>
                  <a:pt x="1862" y="466"/>
                </a:lnTo>
                <a:lnTo>
                  <a:pt x="1862" y="449"/>
                </a:lnTo>
                <a:lnTo>
                  <a:pt x="1862" y="433"/>
                </a:lnTo>
                <a:lnTo>
                  <a:pt x="1862" y="416"/>
                </a:lnTo>
                <a:lnTo>
                  <a:pt x="1862" y="400"/>
                </a:lnTo>
                <a:lnTo>
                  <a:pt x="1879" y="400"/>
                </a:lnTo>
                <a:lnTo>
                  <a:pt x="1879" y="416"/>
                </a:lnTo>
                <a:lnTo>
                  <a:pt x="1879" y="433"/>
                </a:lnTo>
                <a:lnTo>
                  <a:pt x="1879" y="449"/>
                </a:lnTo>
                <a:lnTo>
                  <a:pt x="1879" y="466"/>
                </a:lnTo>
                <a:lnTo>
                  <a:pt x="1879" y="499"/>
                </a:lnTo>
                <a:lnTo>
                  <a:pt x="1879" y="516"/>
                </a:lnTo>
                <a:lnTo>
                  <a:pt x="1879" y="549"/>
                </a:lnTo>
                <a:lnTo>
                  <a:pt x="1879" y="599"/>
                </a:lnTo>
                <a:lnTo>
                  <a:pt x="1895" y="632"/>
                </a:lnTo>
                <a:lnTo>
                  <a:pt x="1895" y="682"/>
                </a:lnTo>
                <a:lnTo>
                  <a:pt x="1895" y="782"/>
                </a:lnTo>
                <a:lnTo>
                  <a:pt x="1895" y="832"/>
                </a:lnTo>
                <a:lnTo>
                  <a:pt x="1895" y="898"/>
                </a:lnTo>
                <a:lnTo>
                  <a:pt x="1895" y="1031"/>
                </a:lnTo>
                <a:lnTo>
                  <a:pt x="1912" y="1314"/>
                </a:lnTo>
                <a:lnTo>
                  <a:pt x="1912" y="1397"/>
                </a:lnTo>
                <a:lnTo>
                  <a:pt x="1912" y="1480"/>
                </a:lnTo>
                <a:lnTo>
                  <a:pt x="1912" y="1630"/>
                </a:lnTo>
                <a:lnTo>
                  <a:pt x="1929" y="1963"/>
                </a:lnTo>
                <a:lnTo>
                  <a:pt x="1929" y="2029"/>
                </a:lnTo>
                <a:lnTo>
                  <a:pt x="1929" y="2112"/>
                </a:lnTo>
                <a:lnTo>
                  <a:pt x="1929" y="2262"/>
                </a:lnTo>
                <a:lnTo>
                  <a:pt x="1929" y="2328"/>
                </a:lnTo>
                <a:lnTo>
                  <a:pt x="1929" y="2395"/>
                </a:lnTo>
                <a:lnTo>
                  <a:pt x="1929" y="2528"/>
                </a:lnTo>
                <a:lnTo>
                  <a:pt x="1945" y="2578"/>
                </a:lnTo>
                <a:lnTo>
                  <a:pt x="1945" y="2644"/>
                </a:lnTo>
                <a:lnTo>
                  <a:pt x="1945" y="2694"/>
                </a:lnTo>
                <a:lnTo>
                  <a:pt x="1945" y="2744"/>
                </a:lnTo>
                <a:lnTo>
                  <a:pt x="1945" y="2777"/>
                </a:lnTo>
                <a:lnTo>
                  <a:pt x="1945" y="2827"/>
                </a:lnTo>
                <a:lnTo>
                  <a:pt x="1945" y="2861"/>
                </a:lnTo>
                <a:lnTo>
                  <a:pt x="1945" y="2894"/>
                </a:lnTo>
                <a:lnTo>
                  <a:pt x="1945" y="2910"/>
                </a:lnTo>
                <a:lnTo>
                  <a:pt x="1962" y="2944"/>
                </a:lnTo>
                <a:lnTo>
                  <a:pt x="1962" y="2960"/>
                </a:lnTo>
                <a:lnTo>
                  <a:pt x="1962" y="2977"/>
                </a:lnTo>
                <a:lnTo>
                  <a:pt x="1962" y="2960"/>
                </a:lnTo>
                <a:lnTo>
                  <a:pt x="1962" y="2944"/>
                </a:lnTo>
                <a:lnTo>
                  <a:pt x="1962" y="2927"/>
                </a:lnTo>
                <a:lnTo>
                  <a:pt x="1979" y="2894"/>
                </a:lnTo>
                <a:lnTo>
                  <a:pt x="1979" y="2861"/>
                </a:lnTo>
                <a:lnTo>
                  <a:pt x="1979" y="2827"/>
                </a:lnTo>
                <a:lnTo>
                  <a:pt x="1979" y="2794"/>
                </a:lnTo>
                <a:lnTo>
                  <a:pt x="1979" y="2744"/>
                </a:lnTo>
                <a:lnTo>
                  <a:pt x="1979" y="2694"/>
                </a:lnTo>
                <a:lnTo>
                  <a:pt x="1979" y="2644"/>
                </a:lnTo>
                <a:lnTo>
                  <a:pt x="1979" y="2595"/>
                </a:lnTo>
                <a:lnTo>
                  <a:pt x="1995" y="2462"/>
                </a:lnTo>
                <a:lnTo>
                  <a:pt x="1995" y="2395"/>
                </a:lnTo>
                <a:lnTo>
                  <a:pt x="1995" y="2328"/>
                </a:lnTo>
                <a:lnTo>
                  <a:pt x="1995" y="2179"/>
                </a:lnTo>
                <a:lnTo>
                  <a:pt x="1995" y="2112"/>
                </a:lnTo>
                <a:lnTo>
                  <a:pt x="1995" y="2029"/>
                </a:lnTo>
                <a:lnTo>
                  <a:pt x="1995" y="1863"/>
                </a:lnTo>
                <a:lnTo>
                  <a:pt x="2012" y="1530"/>
                </a:lnTo>
                <a:lnTo>
                  <a:pt x="2012" y="1447"/>
                </a:lnTo>
                <a:lnTo>
                  <a:pt x="2012" y="1364"/>
                </a:lnTo>
                <a:lnTo>
                  <a:pt x="2012" y="1214"/>
                </a:lnTo>
                <a:lnTo>
                  <a:pt x="2012" y="1131"/>
                </a:lnTo>
                <a:lnTo>
                  <a:pt x="2012" y="1065"/>
                </a:lnTo>
                <a:lnTo>
                  <a:pt x="2028" y="932"/>
                </a:lnTo>
                <a:lnTo>
                  <a:pt x="2028" y="865"/>
                </a:lnTo>
                <a:lnTo>
                  <a:pt x="2028" y="799"/>
                </a:lnTo>
                <a:lnTo>
                  <a:pt x="2028" y="732"/>
                </a:lnTo>
                <a:lnTo>
                  <a:pt x="2028" y="666"/>
                </a:lnTo>
                <a:lnTo>
                  <a:pt x="2028" y="616"/>
                </a:lnTo>
                <a:lnTo>
                  <a:pt x="2028" y="566"/>
                </a:lnTo>
                <a:lnTo>
                  <a:pt x="2028" y="516"/>
                </a:lnTo>
                <a:lnTo>
                  <a:pt x="2028" y="466"/>
                </a:lnTo>
                <a:lnTo>
                  <a:pt x="2045" y="433"/>
                </a:lnTo>
                <a:lnTo>
                  <a:pt x="2045" y="400"/>
                </a:lnTo>
                <a:lnTo>
                  <a:pt x="2045" y="366"/>
                </a:lnTo>
                <a:lnTo>
                  <a:pt x="2045" y="333"/>
                </a:lnTo>
                <a:lnTo>
                  <a:pt x="2045" y="316"/>
                </a:lnTo>
                <a:lnTo>
                  <a:pt x="2045" y="283"/>
                </a:lnTo>
                <a:lnTo>
                  <a:pt x="2045" y="266"/>
                </a:lnTo>
                <a:lnTo>
                  <a:pt x="2045" y="250"/>
                </a:lnTo>
                <a:lnTo>
                  <a:pt x="2062" y="266"/>
                </a:lnTo>
                <a:lnTo>
                  <a:pt x="2062" y="283"/>
                </a:lnTo>
                <a:lnTo>
                  <a:pt x="2062" y="300"/>
                </a:lnTo>
                <a:lnTo>
                  <a:pt x="2062" y="316"/>
                </a:lnTo>
                <a:lnTo>
                  <a:pt x="2062" y="350"/>
                </a:lnTo>
                <a:lnTo>
                  <a:pt x="2062" y="383"/>
                </a:lnTo>
                <a:lnTo>
                  <a:pt x="2062" y="416"/>
                </a:lnTo>
                <a:lnTo>
                  <a:pt x="2062" y="466"/>
                </a:lnTo>
                <a:lnTo>
                  <a:pt x="2062" y="499"/>
                </a:lnTo>
                <a:lnTo>
                  <a:pt x="2078" y="549"/>
                </a:lnTo>
                <a:lnTo>
                  <a:pt x="2078" y="599"/>
                </a:lnTo>
                <a:lnTo>
                  <a:pt x="2078" y="715"/>
                </a:lnTo>
                <a:lnTo>
                  <a:pt x="2078" y="782"/>
                </a:lnTo>
                <a:lnTo>
                  <a:pt x="2078" y="848"/>
                </a:lnTo>
                <a:lnTo>
                  <a:pt x="2078" y="982"/>
                </a:lnTo>
                <a:lnTo>
                  <a:pt x="2095" y="1281"/>
                </a:lnTo>
                <a:lnTo>
                  <a:pt x="2095" y="1364"/>
                </a:lnTo>
                <a:lnTo>
                  <a:pt x="2095" y="1447"/>
                </a:lnTo>
                <a:lnTo>
                  <a:pt x="2095" y="1613"/>
                </a:lnTo>
                <a:lnTo>
                  <a:pt x="2112" y="1946"/>
                </a:lnTo>
                <a:lnTo>
                  <a:pt x="2112" y="2029"/>
                </a:lnTo>
                <a:lnTo>
                  <a:pt x="2112" y="2096"/>
                </a:lnTo>
                <a:lnTo>
                  <a:pt x="2112" y="2262"/>
                </a:lnTo>
                <a:lnTo>
                  <a:pt x="2112" y="2328"/>
                </a:lnTo>
                <a:lnTo>
                  <a:pt x="2112" y="2412"/>
                </a:lnTo>
                <a:lnTo>
                  <a:pt x="2112" y="2545"/>
                </a:lnTo>
                <a:lnTo>
                  <a:pt x="2112" y="2611"/>
                </a:lnTo>
                <a:lnTo>
                  <a:pt x="2128" y="2678"/>
                </a:lnTo>
                <a:lnTo>
                  <a:pt x="2128" y="2744"/>
                </a:lnTo>
                <a:lnTo>
                  <a:pt x="2128" y="2794"/>
                </a:lnTo>
                <a:lnTo>
                  <a:pt x="2128" y="2844"/>
                </a:lnTo>
                <a:lnTo>
                  <a:pt x="2128" y="2894"/>
                </a:lnTo>
                <a:lnTo>
                  <a:pt x="2128" y="2944"/>
                </a:lnTo>
                <a:lnTo>
                  <a:pt x="2128" y="2977"/>
                </a:lnTo>
                <a:lnTo>
                  <a:pt x="2128" y="3010"/>
                </a:lnTo>
                <a:lnTo>
                  <a:pt x="2128" y="3044"/>
                </a:lnTo>
                <a:lnTo>
                  <a:pt x="2145" y="3060"/>
                </a:lnTo>
                <a:lnTo>
                  <a:pt x="2145" y="3077"/>
                </a:lnTo>
                <a:lnTo>
                  <a:pt x="2145" y="3093"/>
                </a:lnTo>
                <a:lnTo>
                  <a:pt x="2145" y="3077"/>
                </a:lnTo>
                <a:lnTo>
                  <a:pt x="2145" y="3060"/>
                </a:lnTo>
                <a:lnTo>
                  <a:pt x="2145" y="3044"/>
                </a:lnTo>
                <a:lnTo>
                  <a:pt x="2161" y="3010"/>
                </a:lnTo>
                <a:lnTo>
                  <a:pt x="2161" y="2977"/>
                </a:lnTo>
                <a:lnTo>
                  <a:pt x="2161" y="2944"/>
                </a:lnTo>
                <a:lnTo>
                  <a:pt x="2161" y="2894"/>
                </a:lnTo>
                <a:lnTo>
                  <a:pt x="2161" y="2844"/>
                </a:lnTo>
                <a:lnTo>
                  <a:pt x="2161" y="2794"/>
                </a:lnTo>
                <a:lnTo>
                  <a:pt x="2161" y="2728"/>
                </a:lnTo>
                <a:lnTo>
                  <a:pt x="2161" y="2595"/>
                </a:lnTo>
                <a:lnTo>
                  <a:pt x="2178" y="2528"/>
                </a:lnTo>
                <a:lnTo>
                  <a:pt x="2178" y="2445"/>
                </a:lnTo>
                <a:lnTo>
                  <a:pt x="2178" y="2295"/>
                </a:lnTo>
                <a:lnTo>
                  <a:pt x="2178" y="2212"/>
                </a:lnTo>
                <a:lnTo>
                  <a:pt x="2178" y="2112"/>
                </a:lnTo>
                <a:lnTo>
                  <a:pt x="2178" y="1946"/>
                </a:lnTo>
                <a:lnTo>
                  <a:pt x="2195" y="1564"/>
                </a:lnTo>
                <a:lnTo>
                  <a:pt x="2195" y="1480"/>
                </a:lnTo>
                <a:lnTo>
                  <a:pt x="2195" y="1381"/>
                </a:lnTo>
                <a:lnTo>
                  <a:pt x="2195" y="1198"/>
                </a:lnTo>
                <a:lnTo>
                  <a:pt x="2211" y="865"/>
                </a:lnTo>
                <a:lnTo>
                  <a:pt x="2211" y="782"/>
                </a:lnTo>
                <a:lnTo>
                  <a:pt x="2211" y="699"/>
                </a:lnTo>
                <a:lnTo>
                  <a:pt x="2211" y="632"/>
                </a:lnTo>
                <a:lnTo>
                  <a:pt x="2211" y="566"/>
                </a:lnTo>
                <a:lnTo>
                  <a:pt x="2211" y="499"/>
                </a:lnTo>
                <a:lnTo>
                  <a:pt x="2211" y="449"/>
                </a:lnTo>
                <a:lnTo>
                  <a:pt x="2211" y="383"/>
                </a:lnTo>
                <a:lnTo>
                  <a:pt x="2228" y="333"/>
                </a:lnTo>
                <a:lnTo>
                  <a:pt x="2228" y="300"/>
                </a:lnTo>
                <a:lnTo>
                  <a:pt x="2228" y="250"/>
                </a:lnTo>
                <a:lnTo>
                  <a:pt x="2228" y="217"/>
                </a:lnTo>
                <a:lnTo>
                  <a:pt x="2228" y="200"/>
                </a:lnTo>
                <a:lnTo>
                  <a:pt x="2228" y="167"/>
                </a:lnTo>
                <a:lnTo>
                  <a:pt x="2228" y="150"/>
                </a:lnTo>
                <a:lnTo>
                  <a:pt x="2245" y="150"/>
                </a:lnTo>
                <a:lnTo>
                  <a:pt x="2245" y="167"/>
                </a:lnTo>
                <a:lnTo>
                  <a:pt x="2245" y="183"/>
                </a:lnTo>
                <a:lnTo>
                  <a:pt x="2245" y="200"/>
                </a:lnTo>
                <a:lnTo>
                  <a:pt x="2245" y="233"/>
                </a:lnTo>
                <a:lnTo>
                  <a:pt x="2245" y="266"/>
                </a:lnTo>
                <a:lnTo>
                  <a:pt x="2245" y="316"/>
                </a:lnTo>
                <a:lnTo>
                  <a:pt x="2245" y="366"/>
                </a:lnTo>
                <a:lnTo>
                  <a:pt x="2245" y="416"/>
                </a:lnTo>
                <a:lnTo>
                  <a:pt x="2261" y="466"/>
                </a:lnTo>
                <a:lnTo>
                  <a:pt x="2261" y="533"/>
                </a:lnTo>
                <a:lnTo>
                  <a:pt x="2261" y="599"/>
                </a:lnTo>
                <a:lnTo>
                  <a:pt x="2261" y="666"/>
                </a:lnTo>
                <a:lnTo>
                  <a:pt x="2261" y="815"/>
                </a:lnTo>
                <a:lnTo>
                  <a:pt x="2261" y="882"/>
                </a:lnTo>
                <a:lnTo>
                  <a:pt x="2261" y="965"/>
                </a:lnTo>
                <a:lnTo>
                  <a:pt x="2278" y="1148"/>
                </a:lnTo>
                <a:lnTo>
                  <a:pt x="2278" y="1514"/>
                </a:lnTo>
                <a:lnTo>
                  <a:pt x="2278" y="1613"/>
                </a:lnTo>
                <a:lnTo>
                  <a:pt x="2278" y="1697"/>
                </a:lnTo>
                <a:lnTo>
                  <a:pt x="2278" y="1896"/>
                </a:lnTo>
                <a:lnTo>
                  <a:pt x="2295" y="2262"/>
                </a:lnTo>
                <a:lnTo>
                  <a:pt x="2295" y="2345"/>
                </a:lnTo>
                <a:lnTo>
                  <a:pt x="2295" y="2428"/>
                </a:lnTo>
                <a:lnTo>
                  <a:pt x="2295" y="2578"/>
                </a:lnTo>
                <a:lnTo>
                  <a:pt x="2295" y="2661"/>
                </a:lnTo>
                <a:lnTo>
                  <a:pt x="2295" y="2728"/>
                </a:lnTo>
                <a:lnTo>
                  <a:pt x="2311" y="2861"/>
                </a:lnTo>
                <a:lnTo>
                  <a:pt x="2311" y="2910"/>
                </a:lnTo>
                <a:lnTo>
                  <a:pt x="2311" y="2977"/>
                </a:lnTo>
                <a:lnTo>
                  <a:pt x="2311" y="3010"/>
                </a:lnTo>
                <a:lnTo>
                  <a:pt x="2311" y="3060"/>
                </a:lnTo>
                <a:lnTo>
                  <a:pt x="2311" y="3093"/>
                </a:lnTo>
                <a:lnTo>
                  <a:pt x="2311" y="3127"/>
                </a:lnTo>
                <a:lnTo>
                  <a:pt x="2311" y="3160"/>
                </a:lnTo>
                <a:lnTo>
                  <a:pt x="2328" y="3177"/>
                </a:lnTo>
                <a:lnTo>
                  <a:pt x="2328" y="3193"/>
                </a:lnTo>
                <a:lnTo>
                  <a:pt x="2328" y="3177"/>
                </a:lnTo>
                <a:lnTo>
                  <a:pt x="2328" y="3160"/>
                </a:lnTo>
                <a:lnTo>
                  <a:pt x="2328" y="3127"/>
                </a:lnTo>
                <a:lnTo>
                  <a:pt x="2344" y="3093"/>
                </a:lnTo>
                <a:lnTo>
                  <a:pt x="2344" y="3060"/>
                </a:lnTo>
                <a:lnTo>
                  <a:pt x="2344" y="3010"/>
                </a:lnTo>
                <a:lnTo>
                  <a:pt x="2344" y="2960"/>
                </a:lnTo>
                <a:lnTo>
                  <a:pt x="2344" y="2910"/>
                </a:lnTo>
                <a:lnTo>
                  <a:pt x="2344" y="2844"/>
                </a:lnTo>
                <a:lnTo>
                  <a:pt x="2344" y="2711"/>
                </a:lnTo>
                <a:lnTo>
                  <a:pt x="2344" y="2644"/>
                </a:lnTo>
                <a:lnTo>
                  <a:pt x="2361" y="2578"/>
                </a:lnTo>
                <a:lnTo>
                  <a:pt x="2361" y="2428"/>
                </a:lnTo>
                <a:lnTo>
                  <a:pt x="2361" y="2096"/>
                </a:lnTo>
                <a:lnTo>
                  <a:pt x="2361" y="2013"/>
                </a:lnTo>
                <a:lnTo>
                  <a:pt x="2361" y="1929"/>
                </a:lnTo>
                <a:lnTo>
                  <a:pt x="2378" y="1746"/>
                </a:lnTo>
                <a:lnTo>
                  <a:pt x="2378" y="1381"/>
                </a:lnTo>
                <a:lnTo>
                  <a:pt x="2378" y="1297"/>
                </a:lnTo>
                <a:lnTo>
                  <a:pt x="2378" y="1198"/>
                </a:lnTo>
                <a:lnTo>
                  <a:pt x="2378" y="1031"/>
                </a:lnTo>
                <a:lnTo>
                  <a:pt x="2378" y="948"/>
                </a:lnTo>
                <a:lnTo>
                  <a:pt x="2394" y="865"/>
                </a:lnTo>
                <a:lnTo>
                  <a:pt x="2394" y="715"/>
                </a:lnTo>
                <a:lnTo>
                  <a:pt x="2394" y="649"/>
                </a:lnTo>
                <a:lnTo>
                  <a:pt x="2394" y="566"/>
                </a:lnTo>
                <a:lnTo>
                  <a:pt x="2394" y="499"/>
                </a:lnTo>
                <a:lnTo>
                  <a:pt x="2394" y="449"/>
                </a:lnTo>
                <a:lnTo>
                  <a:pt x="2394" y="383"/>
                </a:lnTo>
                <a:lnTo>
                  <a:pt x="2394" y="333"/>
                </a:lnTo>
                <a:lnTo>
                  <a:pt x="2394" y="283"/>
                </a:lnTo>
                <a:lnTo>
                  <a:pt x="2411" y="233"/>
                </a:lnTo>
                <a:lnTo>
                  <a:pt x="2411" y="200"/>
                </a:lnTo>
                <a:lnTo>
                  <a:pt x="2411" y="167"/>
                </a:lnTo>
                <a:lnTo>
                  <a:pt x="2411" y="133"/>
                </a:lnTo>
                <a:lnTo>
                  <a:pt x="2411" y="100"/>
                </a:lnTo>
                <a:lnTo>
                  <a:pt x="2411" y="84"/>
                </a:lnTo>
                <a:lnTo>
                  <a:pt x="2411" y="67"/>
                </a:lnTo>
                <a:lnTo>
                  <a:pt x="2411" y="50"/>
                </a:lnTo>
                <a:lnTo>
                  <a:pt x="2428" y="67"/>
                </a:lnTo>
                <a:lnTo>
                  <a:pt x="2428" y="84"/>
                </a:lnTo>
                <a:lnTo>
                  <a:pt x="2428" y="117"/>
                </a:lnTo>
                <a:lnTo>
                  <a:pt x="2428" y="133"/>
                </a:lnTo>
                <a:lnTo>
                  <a:pt x="2428" y="167"/>
                </a:lnTo>
                <a:lnTo>
                  <a:pt x="2428" y="200"/>
                </a:lnTo>
                <a:lnTo>
                  <a:pt x="2428" y="250"/>
                </a:lnTo>
                <a:lnTo>
                  <a:pt x="2428" y="300"/>
                </a:lnTo>
                <a:lnTo>
                  <a:pt x="2428" y="350"/>
                </a:lnTo>
                <a:lnTo>
                  <a:pt x="2444" y="400"/>
                </a:lnTo>
                <a:lnTo>
                  <a:pt x="2444" y="466"/>
                </a:lnTo>
                <a:lnTo>
                  <a:pt x="2444" y="533"/>
                </a:lnTo>
                <a:lnTo>
                  <a:pt x="2444" y="666"/>
                </a:lnTo>
                <a:lnTo>
                  <a:pt x="2444" y="732"/>
                </a:lnTo>
                <a:lnTo>
                  <a:pt x="2444" y="815"/>
                </a:lnTo>
                <a:lnTo>
                  <a:pt x="2444" y="982"/>
                </a:lnTo>
                <a:lnTo>
                  <a:pt x="2461" y="1331"/>
                </a:lnTo>
                <a:lnTo>
                  <a:pt x="2461" y="1431"/>
                </a:lnTo>
                <a:lnTo>
                  <a:pt x="2461" y="1530"/>
                </a:lnTo>
                <a:lnTo>
                  <a:pt x="2461" y="1730"/>
                </a:lnTo>
                <a:lnTo>
                  <a:pt x="2477" y="2129"/>
                </a:lnTo>
                <a:lnTo>
                  <a:pt x="2477" y="2212"/>
                </a:lnTo>
                <a:lnTo>
                  <a:pt x="2477" y="2312"/>
                </a:lnTo>
                <a:lnTo>
                  <a:pt x="2477" y="2495"/>
                </a:lnTo>
                <a:lnTo>
                  <a:pt x="2477" y="2578"/>
                </a:lnTo>
                <a:lnTo>
                  <a:pt x="2477" y="2661"/>
                </a:lnTo>
                <a:lnTo>
                  <a:pt x="2494" y="2811"/>
                </a:lnTo>
                <a:lnTo>
                  <a:pt x="2494" y="2877"/>
                </a:lnTo>
                <a:lnTo>
                  <a:pt x="2494" y="2944"/>
                </a:lnTo>
                <a:lnTo>
                  <a:pt x="2494" y="2994"/>
                </a:lnTo>
                <a:lnTo>
                  <a:pt x="2494" y="3060"/>
                </a:lnTo>
                <a:lnTo>
                  <a:pt x="2494" y="3093"/>
                </a:lnTo>
                <a:lnTo>
                  <a:pt x="2494" y="3143"/>
                </a:lnTo>
                <a:lnTo>
                  <a:pt x="2494" y="3177"/>
                </a:lnTo>
                <a:lnTo>
                  <a:pt x="2494" y="3210"/>
                </a:lnTo>
                <a:lnTo>
                  <a:pt x="2494" y="3226"/>
                </a:lnTo>
                <a:lnTo>
                  <a:pt x="2511" y="3260"/>
                </a:lnTo>
                <a:lnTo>
                  <a:pt x="2511" y="3276"/>
                </a:lnTo>
                <a:lnTo>
                  <a:pt x="2511" y="3260"/>
                </a:lnTo>
                <a:lnTo>
                  <a:pt x="2511" y="3243"/>
                </a:lnTo>
                <a:lnTo>
                  <a:pt x="2511" y="3226"/>
                </a:lnTo>
                <a:lnTo>
                  <a:pt x="2511" y="3193"/>
                </a:lnTo>
                <a:lnTo>
                  <a:pt x="2511" y="3177"/>
                </a:lnTo>
                <a:lnTo>
                  <a:pt x="2527" y="3127"/>
                </a:lnTo>
                <a:lnTo>
                  <a:pt x="2527" y="3093"/>
                </a:lnTo>
                <a:lnTo>
                  <a:pt x="2527" y="3044"/>
                </a:lnTo>
                <a:lnTo>
                  <a:pt x="2527" y="2977"/>
                </a:lnTo>
                <a:lnTo>
                  <a:pt x="2527" y="2927"/>
                </a:lnTo>
                <a:lnTo>
                  <a:pt x="2527" y="2861"/>
                </a:lnTo>
                <a:lnTo>
                  <a:pt x="2527" y="2794"/>
                </a:lnTo>
                <a:lnTo>
                  <a:pt x="2527" y="2711"/>
                </a:lnTo>
                <a:lnTo>
                  <a:pt x="2544" y="2545"/>
                </a:lnTo>
                <a:lnTo>
                  <a:pt x="2544" y="2179"/>
                </a:lnTo>
                <a:lnTo>
                  <a:pt x="2544" y="2096"/>
                </a:lnTo>
                <a:lnTo>
                  <a:pt x="2544" y="1996"/>
                </a:lnTo>
                <a:lnTo>
                  <a:pt x="2544" y="1780"/>
                </a:lnTo>
                <a:lnTo>
                  <a:pt x="2561" y="1381"/>
                </a:lnTo>
                <a:lnTo>
                  <a:pt x="2561" y="1281"/>
                </a:lnTo>
                <a:lnTo>
                  <a:pt x="2561" y="1181"/>
                </a:lnTo>
                <a:lnTo>
                  <a:pt x="2561" y="982"/>
                </a:lnTo>
                <a:lnTo>
                  <a:pt x="2561" y="898"/>
                </a:lnTo>
                <a:lnTo>
                  <a:pt x="2577" y="799"/>
                </a:lnTo>
                <a:lnTo>
                  <a:pt x="2577" y="632"/>
                </a:lnTo>
                <a:lnTo>
                  <a:pt x="2577" y="566"/>
                </a:lnTo>
                <a:lnTo>
                  <a:pt x="2577" y="499"/>
                </a:lnTo>
                <a:lnTo>
                  <a:pt x="2577" y="433"/>
                </a:lnTo>
                <a:lnTo>
                  <a:pt x="2577" y="366"/>
                </a:lnTo>
                <a:lnTo>
                  <a:pt x="2577" y="300"/>
                </a:lnTo>
                <a:lnTo>
                  <a:pt x="2577" y="250"/>
                </a:lnTo>
                <a:lnTo>
                  <a:pt x="2577" y="200"/>
                </a:lnTo>
                <a:lnTo>
                  <a:pt x="2594" y="167"/>
                </a:lnTo>
                <a:lnTo>
                  <a:pt x="2594" y="117"/>
                </a:lnTo>
                <a:lnTo>
                  <a:pt x="2594" y="84"/>
                </a:lnTo>
                <a:lnTo>
                  <a:pt x="2594" y="67"/>
                </a:lnTo>
                <a:lnTo>
                  <a:pt x="2594" y="34"/>
                </a:lnTo>
                <a:lnTo>
                  <a:pt x="2594" y="17"/>
                </a:lnTo>
                <a:lnTo>
                  <a:pt x="2594" y="0"/>
                </a:lnTo>
                <a:lnTo>
                  <a:pt x="2594" y="17"/>
                </a:lnTo>
                <a:lnTo>
                  <a:pt x="2611" y="17"/>
                </a:lnTo>
                <a:lnTo>
                  <a:pt x="2611" y="34"/>
                </a:lnTo>
                <a:lnTo>
                  <a:pt x="2611" y="67"/>
                </a:lnTo>
                <a:lnTo>
                  <a:pt x="2611" y="84"/>
                </a:lnTo>
                <a:lnTo>
                  <a:pt x="2611" y="117"/>
                </a:lnTo>
                <a:lnTo>
                  <a:pt x="2611" y="167"/>
                </a:lnTo>
                <a:lnTo>
                  <a:pt x="2611" y="200"/>
                </a:lnTo>
                <a:lnTo>
                  <a:pt x="2611" y="250"/>
                </a:lnTo>
                <a:lnTo>
                  <a:pt x="2611" y="300"/>
                </a:lnTo>
                <a:lnTo>
                  <a:pt x="2627" y="366"/>
                </a:lnTo>
                <a:lnTo>
                  <a:pt x="2627" y="416"/>
                </a:lnTo>
                <a:lnTo>
                  <a:pt x="2627" y="483"/>
                </a:lnTo>
                <a:lnTo>
                  <a:pt x="2627" y="566"/>
                </a:lnTo>
                <a:lnTo>
                  <a:pt x="2627" y="715"/>
                </a:lnTo>
                <a:lnTo>
                  <a:pt x="2627" y="799"/>
                </a:lnTo>
                <a:lnTo>
                  <a:pt x="2627" y="882"/>
                </a:lnTo>
                <a:lnTo>
                  <a:pt x="2627" y="1048"/>
                </a:lnTo>
                <a:lnTo>
                  <a:pt x="2644" y="1414"/>
                </a:lnTo>
                <a:lnTo>
                  <a:pt x="2644" y="1514"/>
                </a:lnTo>
                <a:lnTo>
                  <a:pt x="2644" y="1613"/>
                </a:lnTo>
                <a:lnTo>
                  <a:pt x="2644" y="1813"/>
                </a:lnTo>
                <a:lnTo>
                  <a:pt x="2660" y="2179"/>
                </a:lnTo>
                <a:lnTo>
                  <a:pt x="2660" y="2279"/>
                </a:lnTo>
                <a:lnTo>
                  <a:pt x="2660" y="2362"/>
                </a:lnTo>
                <a:lnTo>
                  <a:pt x="2660" y="2528"/>
                </a:lnTo>
                <a:lnTo>
                  <a:pt x="2660" y="2611"/>
                </a:lnTo>
                <a:lnTo>
                  <a:pt x="2660" y="2678"/>
                </a:lnTo>
                <a:lnTo>
                  <a:pt x="2660" y="2827"/>
                </a:lnTo>
                <a:lnTo>
                  <a:pt x="2677" y="2894"/>
                </a:lnTo>
                <a:lnTo>
                  <a:pt x="2677" y="2960"/>
                </a:lnTo>
                <a:lnTo>
                  <a:pt x="2677" y="3010"/>
                </a:lnTo>
                <a:lnTo>
                  <a:pt x="2677" y="3060"/>
                </a:lnTo>
                <a:lnTo>
                  <a:pt x="2677" y="3110"/>
                </a:lnTo>
                <a:lnTo>
                  <a:pt x="2677" y="3160"/>
                </a:lnTo>
                <a:lnTo>
                  <a:pt x="2677" y="3193"/>
                </a:lnTo>
                <a:lnTo>
                  <a:pt x="2677" y="3226"/>
                </a:lnTo>
                <a:lnTo>
                  <a:pt x="2677" y="3243"/>
                </a:lnTo>
                <a:lnTo>
                  <a:pt x="2677" y="3276"/>
                </a:lnTo>
                <a:lnTo>
                  <a:pt x="2694" y="3276"/>
                </a:lnTo>
                <a:lnTo>
                  <a:pt x="2694" y="3293"/>
                </a:lnTo>
                <a:lnTo>
                  <a:pt x="2694" y="3276"/>
                </a:lnTo>
                <a:lnTo>
                  <a:pt x="2694" y="3260"/>
                </a:lnTo>
                <a:lnTo>
                  <a:pt x="2694" y="3243"/>
                </a:lnTo>
                <a:lnTo>
                  <a:pt x="2694" y="3210"/>
                </a:lnTo>
                <a:lnTo>
                  <a:pt x="2694" y="3177"/>
                </a:lnTo>
                <a:lnTo>
                  <a:pt x="2710" y="3143"/>
                </a:lnTo>
                <a:lnTo>
                  <a:pt x="2710" y="3093"/>
                </a:lnTo>
                <a:lnTo>
                  <a:pt x="2710" y="3060"/>
                </a:lnTo>
                <a:lnTo>
                  <a:pt x="2710" y="2994"/>
                </a:lnTo>
                <a:lnTo>
                  <a:pt x="2710" y="2944"/>
                </a:lnTo>
                <a:lnTo>
                  <a:pt x="2710" y="2877"/>
                </a:lnTo>
                <a:lnTo>
                  <a:pt x="2710" y="2744"/>
                </a:lnTo>
                <a:lnTo>
                  <a:pt x="2710" y="2678"/>
                </a:lnTo>
                <a:lnTo>
                  <a:pt x="2710" y="2595"/>
                </a:lnTo>
                <a:lnTo>
                  <a:pt x="2727" y="2445"/>
                </a:lnTo>
                <a:lnTo>
                  <a:pt x="2727" y="2362"/>
                </a:lnTo>
                <a:lnTo>
                  <a:pt x="2727" y="2279"/>
                </a:lnTo>
                <a:lnTo>
                  <a:pt x="2727" y="2096"/>
                </a:lnTo>
                <a:lnTo>
                  <a:pt x="2727" y="1713"/>
                </a:lnTo>
                <a:lnTo>
                  <a:pt x="2744" y="1630"/>
                </a:lnTo>
                <a:lnTo>
                  <a:pt x="2744" y="1530"/>
                </a:lnTo>
                <a:lnTo>
                  <a:pt x="2744" y="1347"/>
                </a:lnTo>
                <a:lnTo>
                  <a:pt x="2744" y="1248"/>
                </a:lnTo>
                <a:lnTo>
                  <a:pt x="2744" y="1164"/>
                </a:lnTo>
                <a:lnTo>
                  <a:pt x="2744" y="982"/>
                </a:lnTo>
                <a:lnTo>
                  <a:pt x="2744" y="898"/>
                </a:lnTo>
                <a:lnTo>
                  <a:pt x="2744" y="815"/>
                </a:lnTo>
                <a:lnTo>
                  <a:pt x="2760" y="649"/>
                </a:lnTo>
                <a:lnTo>
                  <a:pt x="2760" y="582"/>
                </a:lnTo>
                <a:lnTo>
                  <a:pt x="2760" y="516"/>
                </a:lnTo>
                <a:lnTo>
                  <a:pt x="2760" y="383"/>
                </a:lnTo>
                <a:lnTo>
                  <a:pt x="2760" y="316"/>
                </a:lnTo>
                <a:lnTo>
                  <a:pt x="2760" y="266"/>
                </a:lnTo>
                <a:lnTo>
                  <a:pt x="2760" y="217"/>
                </a:lnTo>
                <a:lnTo>
                  <a:pt x="2760" y="167"/>
                </a:lnTo>
                <a:lnTo>
                  <a:pt x="2777" y="133"/>
                </a:lnTo>
                <a:lnTo>
                  <a:pt x="2777" y="100"/>
                </a:lnTo>
                <a:lnTo>
                  <a:pt x="2777" y="67"/>
                </a:lnTo>
                <a:lnTo>
                  <a:pt x="2777" y="50"/>
                </a:lnTo>
                <a:lnTo>
                  <a:pt x="2777" y="17"/>
                </a:lnTo>
                <a:lnTo>
                  <a:pt x="2777" y="0"/>
                </a:lnTo>
                <a:lnTo>
                  <a:pt x="2793" y="17"/>
                </a:lnTo>
                <a:lnTo>
                  <a:pt x="2793" y="34"/>
                </a:lnTo>
                <a:lnTo>
                  <a:pt x="2793" y="67"/>
                </a:lnTo>
                <a:lnTo>
                  <a:pt x="2793" y="100"/>
                </a:lnTo>
                <a:lnTo>
                  <a:pt x="2793" y="133"/>
                </a:lnTo>
                <a:lnTo>
                  <a:pt x="2793" y="167"/>
                </a:lnTo>
                <a:lnTo>
                  <a:pt x="2793" y="217"/>
                </a:lnTo>
                <a:lnTo>
                  <a:pt x="2793" y="283"/>
                </a:lnTo>
                <a:lnTo>
                  <a:pt x="2793" y="333"/>
                </a:lnTo>
                <a:lnTo>
                  <a:pt x="2810" y="400"/>
                </a:lnTo>
                <a:lnTo>
                  <a:pt x="2810" y="466"/>
                </a:lnTo>
                <a:lnTo>
                  <a:pt x="2810" y="549"/>
                </a:lnTo>
                <a:lnTo>
                  <a:pt x="2810" y="715"/>
                </a:lnTo>
                <a:lnTo>
                  <a:pt x="2810" y="1081"/>
                </a:lnTo>
                <a:lnTo>
                  <a:pt x="2827" y="1164"/>
                </a:lnTo>
                <a:lnTo>
                  <a:pt x="2827" y="1264"/>
                </a:lnTo>
                <a:lnTo>
                  <a:pt x="2827" y="1464"/>
                </a:lnTo>
                <a:lnTo>
                  <a:pt x="2827" y="1879"/>
                </a:lnTo>
                <a:lnTo>
                  <a:pt x="2827" y="1979"/>
                </a:lnTo>
                <a:lnTo>
                  <a:pt x="2843" y="2079"/>
                </a:lnTo>
                <a:lnTo>
                  <a:pt x="2843" y="2279"/>
                </a:lnTo>
                <a:lnTo>
                  <a:pt x="2843" y="2362"/>
                </a:lnTo>
                <a:lnTo>
                  <a:pt x="2843" y="2462"/>
                </a:lnTo>
                <a:lnTo>
                  <a:pt x="2843" y="2628"/>
                </a:lnTo>
                <a:lnTo>
                  <a:pt x="2843" y="2711"/>
                </a:lnTo>
                <a:lnTo>
                  <a:pt x="2843" y="2777"/>
                </a:lnTo>
                <a:lnTo>
                  <a:pt x="2843" y="2861"/>
                </a:lnTo>
                <a:lnTo>
                  <a:pt x="2860" y="2927"/>
                </a:lnTo>
                <a:lnTo>
                  <a:pt x="2860" y="2977"/>
                </a:lnTo>
                <a:lnTo>
                  <a:pt x="2860" y="3044"/>
                </a:lnTo>
                <a:lnTo>
                  <a:pt x="2860" y="3093"/>
                </a:lnTo>
                <a:lnTo>
                  <a:pt x="2860" y="3143"/>
                </a:lnTo>
                <a:lnTo>
                  <a:pt x="2860" y="3177"/>
                </a:lnTo>
                <a:lnTo>
                  <a:pt x="2860" y="3210"/>
                </a:lnTo>
                <a:lnTo>
                  <a:pt x="2860" y="3243"/>
                </a:lnTo>
                <a:lnTo>
                  <a:pt x="2860" y="3260"/>
                </a:lnTo>
                <a:lnTo>
                  <a:pt x="2877" y="3276"/>
                </a:lnTo>
                <a:lnTo>
                  <a:pt x="2877" y="3293"/>
                </a:lnTo>
                <a:lnTo>
                  <a:pt x="2877" y="3276"/>
                </a:lnTo>
                <a:lnTo>
                  <a:pt x="2877" y="3260"/>
                </a:lnTo>
                <a:lnTo>
                  <a:pt x="2877" y="3243"/>
                </a:lnTo>
                <a:lnTo>
                  <a:pt x="2877" y="3210"/>
                </a:lnTo>
                <a:lnTo>
                  <a:pt x="2877" y="3177"/>
                </a:lnTo>
                <a:lnTo>
                  <a:pt x="2893" y="3127"/>
                </a:lnTo>
                <a:lnTo>
                  <a:pt x="2893" y="3093"/>
                </a:lnTo>
                <a:lnTo>
                  <a:pt x="2893" y="3044"/>
                </a:lnTo>
                <a:lnTo>
                  <a:pt x="2893" y="2977"/>
                </a:lnTo>
                <a:lnTo>
                  <a:pt x="2893" y="2910"/>
                </a:lnTo>
                <a:lnTo>
                  <a:pt x="2893" y="2777"/>
                </a:lnTo>
                <a:lnTo>
                  <a:pt x="2893" y="2694"/>
                </a:lnTo>
                <a:lnTo>
                  <a:pt x="2893" y="2628"/>
                </a:lnTo>
                <a:lnTo>
                  <a:pt x="2910" y="2445"/>
                </a:lnTo>
                <a:lnTo>
                  <a:pt x="2910" y="2362"/>
                </a:lnTo>
                <a:lnTo>
                  <a:pt x="2910" y="2279"/>
                </a:lnTo>
                <a:lnTo>
                  <a:pt x="2910" y="2096"/>
                </a:lnTo>
                <a:lnTo>
                  <a:pt x="2910" y="1730"/>
                </a:lnTo>
                <a:lnTo>
                  <a:pt x="2926" y="1630"/>
                </a:lnTo>
                <a:lnTo>
                  <a:pt x="2926" y="1530"/>
                </a:lnTo>
                <a:lnTo>
                  <a:pt x="2926" y="1347"/>
                </a:lnTo>
                <a:lnTo>
                  <a:pt x="2926" y="998"/>
                </a:lnTo>
                <a:lnTo>
                  <a:pt x="2926" y="898"/>
                </a:lnTo>
                <a:lnTo>
                  <a:pt x="2926" y="815"/>
                </a:lnTo>
                <a:lnTo>
                  <a:pt x="2943" y="666"/>
                </a:lnTo>
                <a:lnTo>
                  <a:pt x="2943" y="599"/>
                </a:lnTo>
                <a:lnTo>
                  <a:pt x="2943" y="516"/>
                </a:lnTo>
                <a:lnTo>
                  <a:pt x="2943" y="400"/>
                </a:lnTo>
                <a:lnTo>
                  <a:pt x="2943" y="333"/>
                </a:lnTo>
                <a:lnTo>
                  <a:pt x="2943" y="283"/>
                </a:lnTo>
                <a:lnTo>
                  <a:pt x="2943" y="233"/>
                </a:lnTo>
                <a:lnTo>
                  <a:pt x="2943" y="183"/>
                </a:lnTo>
                <a:lnTo>
                  <a:pt x="2960" y="150"/>
                </a:lnTo>
                <a:lnTo>
                  <a:pt x="2960" y="117"/>
                </a:lnTo>
                <a:lnTo>
                  <a:pt x="2960" y="84"/>
                </a:lnTo>
                <a:lnTo>
                  <a:pt x="2960" y="67"/>
                </a:lnTo>
                <a:lnTo>
                  <a:pt x="2960" y="50"/>
                </a:lnTo>
                <a:lnTo>
                  <a:pt x="2960" y="34"/>
                </a:lnTo>
                <a:lnTo>
                  <a:pt x="2976" y="50"/>
                </a:lnTo>
                <a:lnTo>
                  <a:pt x="2976" y="67"/>
                </a:lnTo>
                <a:lnTo>
                  <a:pt x="2976" y="100"/>
                </a:lnTo>
                <a:lnTo>
                  <a:pt x="2976" y="133"/>
                </a:lnTo>
                <a:lnTo>
                  <a:pt x="2976" y="167"/>
                </a:lnTo>
                <a:lnTo>
                  <a:pt x="2976" y="200"/>
                </a:lnTo>
                <a:lnTo>
                  <a:pt x="2976" y="250"/>
                </a:lnTo>
                <a:lnTo>
                  <a:pt x="2976" y="300"/>
                </a:lnTo>
                <a:lnTo>
                  <a:pt x="2976" y="416"/>
                </a:lnTo>
                <a:lnTo>
                  <a:pt x="2993" y="483"/>
                </a:lnTo>
                <a:lnTo>
                  <a:pt x="2993" y="549"/>
                </a:lnTo>
                <a:lnTo>
                  <a:pt x="2993" y="682"/>
                </a:lnTo>
                <a:lnTo>
                  <a:pt x="2993" y="1015"/>
                </a:lnTo>
                <a:lnTo>
                  <a:pt x="2993" y="1098"/>
                </a:lnTo>
                <a:lnTo>
                  <a:pt x="3010" y="1181"/>
                </a:lnTo>
                <a:lnTo>
                  <a:pt x="3010" y="1364"/>
                </a:lnTo>
                <a:lnTo>
                  <a:pt x="3010" y="1746"/>
                </a:lnTo>
                <a:lnTo>
                  <a:pt x="3010" y="1846"/>
                </a:lnTo>
                <a:lnTo>
                  <a:pt x="3010" y="1946"/>
                </a:lnTo>
                <a:lnTo>
                  <a:pt x="3026" y="2129"/>
                </a:lnTo>
                <a:lnTo>
                  <a:pt x="3026" y="2229"/>
                </a:lnTo>
                <a:lnTo>
                  <a:pt x="3026" y="2328"/>
                </a:lnTo>
                <a:lnTo>
                  <a:pt x="3026" y="2495"/>
                </a:lnTo>
                <a:lnTo>
                  <a:pt x="3026" y="2578"/>
                </a:lnTo>
                <a:lnTo>
                  <a:pt x="3026" y="2661"/>
                </a:lnTo>
                <a:lnTo>
                  <a:pt x="3026" y="2744"/>
                </a:lnTo>
                <a:lnTo>
                  <a:pt x="3026" y="2811"/>
                </a:lnTo>
                <a:lnTo>
                  <a:pt x="3043" y="2877"/>
                </a:lnTo>
                <a:lnTo>
                  <a:pt x="3043" y="2944"/>
                </a:lnTo>
                <a:lnTo>
                  <a:pt x="3043" y="2994"/>
                </a:lnTo>
                <a:lnTo>
                  <a:pt x="3043" y="3044"/>
                </a:lnTo>
                <a:lnTo>
                  <a:pt x="3043" y="3093"/>
                </a:lnTo>
                <a:lnTo>
                  <a:pt x="3043" y="3127"/>
                </a:lnTo>
                <a:lnTo>
                  <a:pt x="3043" y="3160"/>
                </a:lnTo>
                <a:lnTo>
                  <a:pt x="3043" y="3193"/>
                </a:lnTo>
                <a:lnTo>
                  <a:pt x="3043" y="3210"/>
                </a:lnTo>
                <a:lnTo>
                  <a:pt x="3060" y="3226"/>
                </a:lnTo>
                <a:lnTo>
                  <a:pt x="3060" y="3243"/>
                </a:lnTo>
                <a:lnTo>
                  <a:pt x="3060" y="3226"/>
                </a:lnTo>
                <a:lnTo>
                  <a:pt x="3060" y="3210"/>
                </a:lnTo>
                <a:lnTo>
                  <a:pt x="3060" y="3193"/>
                </a:lnTo>
                <a:lnTo>
                  <a:pt x="3060" y="3160"/>
                </a:lnTo>
                <a:lnTo>
                  <a:pt x="3060" y="3127"/>
                </a:lnTo>
                <a:lnTo>
                  <a:pt x="3076" y="3093"/>
                </a:lnTo>
                <a:lnTo>
                  <a:pt x="3076" y="3044"/>
                </a:lnTo>
                <a:lnTo>
                  <a:pt x="3076" y="2994"/>
                </a:lnTo>
                <a:lnTo>
                  <a:pt x="3076" y="2927"/>
                </a:lnTo>
                <a:lnTo>
                  <a:pt x="3076" y="2877"/>
                </a:lnTo>
                <a:lnTo>
                  <a:pt x="3076" y="2811"/>
                </a:lnTo>
                <a:lnTo>
                  <a:pt x="3076" y="2728"/>
                </a:lnTo>
                <a:lnTo>
                  <a:pt x="3076" y="2661"/>
                </a:lnTo>
                <a:lnTo>
                  <a:pt x="3076" y="2495"/>
                </a:lnTo>
                <a:lnTo>
                  <a:pt x="3093" y="2412"/>
                </a:lnTo>
                <a:lnTo>
                  <a:pt x="3093" y="2328"/>
                </a:lnTo>
                <a:lnTo>
                  <a:pt x="3093" y="2146"/>
                </a:lnTo>
                <a:lnTo>
                  <a:pt x="3093" y="1746"/>
                </a:lnTo>
                <a:lnTo>
                  <a:pt x="3093" y="1647"/>
                </a:lnTo>
                <a:lnTo>
                  <a:pt x="3109" y="1547"/>
                </a:lnTo>
                <a:lnTo>
                  <a:pt x="3109" y="1364"/>
                </a:lnTo>
                <a:lnTo>
                  <a:pt x="3109" y="1264"/>
                </a:lnTo>
                <a:lnTo>
                  <a:pt x="3109" y="1164"/>
                </a:lnTo>
                <a:lnTo>
                  <a:pt x="3109" y="982"/>
                </a:lnTo>
                <a:lnTo>
                  <a:pt x="3109" y="898"/>
                </a:lnTo>
                <a:lnTo>
                  <a:pt x="3109" y="815"/>
                </a:lnTo>
                <a:lnTo>
                  <a:pt x="3126" y="649"/>
                </a:lnTo>
                <a:lnTo>
                  <a:pt x="3126" y="582"/>
                </a:lnTo>
                <a:lnTo>
                  <a:pt x="3126" y="516"/>
                </a:lnTo>
                <a:lnTo>
                  <a:pt x="3126" y="383"/>
                </a:lnTo>
                <a:lnTo>
                  <a:pt x="3126" y="333"/>
                </a:lnTo>
                <a:lnTo>
                  <a:pt x="3126" y="283"/>
                </a:lnTo>
                <a:lnTo>
                  <a:pt x="3126" y="233"/>
                </a:lnTo>
                <a:lnTo>
                  <a:pt x="3143" y="200"/>
                </a:lnTo>
                <a:lnTo>
                  <a:pt x="3143" y="167"/>
                </a:lnTo>
                <a:lnTo>
                  <a:pt x="3143" y="150"/>
                </a:lnTo>
                <a:lnTo>
                  <a:pt x="3143" y="117"/>
                </a:lnTo>
                <a:lnTo>
                  <a:pt x="3143" y="100"/>
                </a:lnTo>
                <a:lnTo>
                  <a:pt x="3159" y="117"/>
                </a:lnTo>
                <a:lnTo>
                  <a:pt x="3159" y="133"/>
                </a:lnTo>
                <a:lnTo>
                  <a:pt x="3159" y="167"/>
                </a:lnTo>
                <a:lnTo>
                  <a:pt x="3159" y="200"/>
                </a:lnTo>
                <a:lnTo>
                  <a:pt x="3159" y="233"/>
                </a:lnTo>
                <a:lnTo>
                  <a:pt x="3159" y="283"/>
                </a:lnTo>
                <a:lnTo>
                  <a:pt x="3159" y="333"/>
                </a:lnTo>
                <a:lnTo>
                  <a:pt x="3159" y="383"/>
                </a:lnTo>
                <a:lnTo>
                  <a:pt x="3159" y="433"/>
                </a:lnTo>
                <a:lnTo>
                  <a:pt x="3176" y="499"/>
                </a:lnTo>
                <a:lnTo>
                  <a:pt x="3176" y="632"/>
                </a:lnTo>
                <a:lnTo>
                  <a:pt x="3176" y="699"/>
                </a:lnTo>
                <a:lnTo>
                  <a:pt x="3176" y="782"/>
                </a:lnTo>
                <a:lnTo>
                  <a:pt x="3176" y="948"/>
                </a:lnTo>
                <a:lnTo>
                  <a:pt x="3193" y="1297"/>
                </a:lnTo>
                <a:lnTo>
                  <a:pt x="3193" y="1397"/>
                </a:lnTo>
                <a:lnTo>
                  <a:pt x="3193" y="1497"/>
                </a:lnTo>
                <a:lnTo>
                  <a:pt x="3193" y="1680"/>
                </a:lnTo>
                <a:lnTo>
                  <a:pt x="3193" y="2046"/>
                </a:lnTo>
                <a:lnTo>
                  <a:pt x="3209" y="2146"/>
                </a:lnTo>
                <a:lnTo>
                  <a:pt x="3209" y="2229"/>
                </a:lnTo>
                <a:lnTo>
                  <a:pt x="3209" y="2395"/>
                </a:lnTo>
                <a:lnTo>
                  <a:pt x="3209" y="2478"/>
                </a:lnTo>
                <a:lnTo>
                  <a:pt x="3209" y="2561"/>
                </a:lnTo>
                <a:lnTo>
                  <a:pt x="3209" y="2694"/>
                </a:lnTo>
                <a:lnTo>
                  <a:pt x="3209" y="2761"/>
                </a:lnTo>
                <a:lnTo>
                  <a:pt x="3226" y="2827"/>
                </a:lnTo>
                <a:lnTo>
                  <a:pt x="3226" y="2877"/>
                </a:lnTo>
                <a:lnTo>
                  <a:pt x="3226" y="2927"/>
                </a:lnTo>
                <a:lnTo>
                  <a:pt x="3226" y="2977"/>
                </a:lnTo>
                <a:lnTo>
                  <a:pt x="3226" y="3010"/>
                </a:lnTo>
                <a:lnTo>
                  <a:pt x="3226" y="3060"/>
                </a:lnTo>
                <a:lnTo>
                  <a:pt x="3226" y="3077"/>
                </a:lnTo>
                <a:lnTo>
                  <a:pt x="3226" y="3110"/>
                </a:lnTo>
                <a:lnTo>
                  <a:pt x="3226" y="3127"/>
                </a:lnTo>
                <a:lnTo>
                  <a:pt x="3226" y="3143"/>
                </a:lnTo>
                <a:lnTo>
                  <a:pt x="3242" y="3143"/>
                </a:lnTo>
                <a:lnTo>
                  <a:pt x="3242" y="3160"/>
                </a:lnTo>
                <a:lnTo>
                  <a:pt x="3242" y="3143"/>
                </a:lnTo>
                <a:lnTo>
                  <a:pt x="3242" y="3127"/>
                </a:lnTo>
                <a:lnTo>
                  <a:pt x="3242" y="3110"/>
                </a:lnTo>
                <a:lnTo>
                  <a:pt x="3242" y="3077"/>
                </a:lnTo>
                <a:lnTo>
                  <a:pt x="3242" y="3060"/>
                </a:lnTo>
                <a:lnTo>
                  <a:pt x="3242" y="3027"/>
                </a:lnTo>
                <a:lnTo>
                  <a:pt x="3259" y="2977"/>
                </a:lnTo>
                <a:lnTo>
                  <a:pt x="3259" y="2944"/>
                </a:lnTo>
                <a:lnTo>
                  <a:pt x="3259" y="2894"/>
                </a:lnTo>
                <a:lnTo>
                  <a:pt x="3259" y="2844"/>
                </a:lnTo>
                <a:lnTo>
                  <a:pt x="3259" y="2794"/>
                </a:lnTo>
                <a:lnTo>
                  <a:pt x="3259" y="2728"/>
                </a:lnTo>
                <a:lnTo>
                  <a:pt x="3259" y="2611"/>
                </a:lnTo>
                <a:lnTo>
                  <a:pt x="3259" y="2545"/>
                </a:lnTo>
                <a:lnTo>
                  <a:pt x="3259" y="2478"/>
                </a:lnTo>
                <a:lnTo>
                  <a:pt x="3276" y="2328"/>
                </a:lnTo>
                <a:lnTo>
                  <a:pt x="3276" y="2245"/>
                </a:lnTo>
                <a:lnTo>
                  <a:pt x="3276" y="2162"/>
                </a:lnTo>
                <a:lnTo>
                  <a:pt x="3276" y="1996"/>
                </a:lnTo>
                <a:lnTo>
                  <a:pt x="3276" y="1663"/>
                </a:lnTo>
                <a:lnTo>
                  <a:pt x="3292" y="1580"/>
                </a:lnTo>
                <a:lnTo>
                  <a:pt x="3292" y="1497"/>
                </a:lnTo>
                <a:lnTo>
                  <a:pt x="3292" y="1331"/>
                </a:lnTo>
                <a:lnTo>
                  <a:pt x="3292" y="998"/>
                </a:lnTo>
                <a:lnTo>
                  <a:pt x="3292" y="932"/>
                </a:lnTo>
                <a:lnTo>
                  <a:pt x="3292" y="865"/>
                </a:lnTo>
                <a:lnTo>
                  <a:pt x="3309" y="715"/>
                </a:lnTo>
                <a:lnTo>
                  <a:pt x="3309" y="666"/>
                </a:lnTo>
                <a:lnTo>
                  <a:pt x="3309" y="599"/>
                </a:lnTo>
                <a:lnTo>
                  <a:pt x="3309" y="483"/>
                </a:lnTo>
                <a:lnTo>
                  <a:pt x="3309" y="449"/>
                </a:lnTo>
                <a:lnTo>
                  <a:pt x="3309" y="400"/>
                </a:lnTo>
                <a:lnTo>
                  <a:pt x="3309" y="350"/>
                </a:lnTo>
                <a:lnTo>
                  <a:pt x="3309" y="316"/>
                </a:lnTo>
                <a:lnTo>
                  <a:pt x="3326" y="283"/>
                </a:lnTo>
                <a:lnTo>
                  <a:pt x="3326" y="266"/>
                </a:lnTo>
                <a:lnTo>
                  <a:pt x="3326" y="233"/>
                </a:lnTo>
                <a:lnTo>
                  <a:pt x="3326" y="217"/>
                </a:lnTo>
                <a:lnTo>
                  <a:pt x="3326" y="200"/>
                </a:lnTo>
                <a:lnTo>
                  <a:pt x="3326" y="217"/>
                </a:lnTo>
                <a:lnTo>
                  <a:pt x="3342" y="233"/>
                </a:lnTo>
                <a:lnTo>
                  <a:pt x="3342" y="250"/>
                </a:lnTo>
                <a:lnTo>
                  <a:pt x="3342" y="283"/>
                </a:lnTo>
                <a:lnTo>
                  <a:pt x="3342" y="300"/>
                </a:lnTo>
                <a:lnTo>
                  <a:pt x="3342" y="333"/>
                </a:lnTo>
                <a:lnTo>
                  <a:pt x="3342" y="383"/>
                </a:lnTo>
                <a:lnTo>
                  <a:pt x="3342" y="416"/>
                </a:lnTo>
                <a:lnTo>
                  <a:pt x="3342" y="466"/>
                </a:lnTo>
                <a:lnTo>
                  <a:pt x="3342" y="566"/>
                </a:lnTo>
                <a:lnTo>
                  <a:pt x="3359" y="632"/>
                </a:lnTo>
                <a:lnTo>
                  <a:pt x="3359" y="699"/>
                </a:lnTo>
                <a:lnTo>
                  <a:pt x="3359" y="848"/>
                </a:lnTo>
                <a:lnTo>
                  <a:pt x="3359" y="1164"/>
                </a:lnTo>
                <a:lnTo>
                  <a:pt x="3359" y="1248"/>
                </a:lnTo>
                <a:lnTo>
                  <a:pt x="3376" y="1331"/>
                </a:lnTo>
                <a:lnTo>
                  <a:pt x="3376" y="1514"/>
                </a:lnTo>
                <a:lnTo>
                  <a:pt x="3376" y="1863"/>
                </a:lnTo>
                <a:lnTo>
                  <a:pt x="3376" y="1946"/>
                </a:lnTo>
                <a:lnTo>
                  <a:pt x="3376" y="2029"/>
                </a:lnTo>
                <a:lnTo>
                  <a:pt x="3392" y="2195"/>
                </a:lnTo>
                <a:lnTo>
                  <a:pt x="3392" y="2279"/>
                </a:lnTo>
                <a:lnTo>
                  <a:pt x="3392" y="2362"/>
                </a:lnTo>
                <a:lnTo>
                  <a:pt x="3392" y="2495"/>
                </a:lnTo>
                <a:lnTo>
                  <a:pt x="3392" y="2561"/>
                </a:lnTo>
                <a:lnTo>
                  <a:pt x="3392" y="2628"/>
                </a:lnTo>
                <a:lnTo>
                  <a:pt x="3392" y="2694"/>
                </a:lnTo>
                <a:lnTo>
                  <a:pt x="3409" y="2744"/>
                </a:lnTo>
                <a:lnTo>
                  <a:pt x="3409" y="2794"/>
                </a:lnTo>
                <a:lnTo>
                  <a:pt x="3409" y="2844"/>
                </a:lnTo>
                <a:lnTo>
                  <a:pt x="3409" y="2894"/>
                </a:lnTo>
                <a:lnTo>
                  <a:pt x="3409" y="2927"/>
                </a:lnTo>
                <a:lnTo>
                  <a:pt x="3409" y="2960"/>
                </a:lnTo>
                <a:lnTo>
                  <a:pt x="3409" y="2977"/>
                </a:lnTo>
                <a:lnTo>
                  <a:pt x="3409" y="3010"/>
                </a:lnTo>
                <a:lnTo>
                  <a:pt x="3409" y="3027"/>
                </a:lnTo>
                <a:lnTo>
                  <a:pt x="3425" y="3044"/>
                </a:lnTo>
                <a:lnTo>
                  <a:pt x="3425" y="3027"/>
                </a:lnTo>
                <a:lnTo>
                  <a:pt x="3425" y="3010"/>
                </a:lnTo>
                <a:lnTo>
                  <a:pt x="3425" y="2977"/>
                </a:lnTo>
                <a:lnTo>
                  <a:pt x="3425" y="2960"/>
                </a:lnTo>
                <a:lnTo>
                  <a:pt x="3425" y="2927"/>
                </a:lnTo>
                <a:lnTo>
                  <a:pt x="3425" y="2894"/>
                </a:lnTo>
                <a:lnTo>
                  <a:pt x="3442" y="2844"/>
                </a:lnTo>
                <a:lnTo>
                  <a:pt x="3442" y="2794"/>
                </a:lnTo>
                <a:lnTo>
                  <a:pt x="3442" y="2744"/>
                </a:lnTo>
                <a:lnTo>
                  <a:pt x="3442" y="2694"/>
                </a:lnTo>
                <a:lnTo>
                  <a:pt x="3442" y="2578"/>
                </a:lnTo>
                <a:lnTo>
                  <a:pt x="3442" y="2511"/>
                </a:lnTo>
                <a:lnTo>
                  <a:pt x="3442" y="2445"/>
                </a:lnTo>
                <a:lnTo>
                  <a:pt x="3459" y="2295"/>
                </a:lnTo>
                <a:lnTo>
                  <a:pt x="3459" y="2212"/>
                </a:lnTo>
                <a:lnTo>
                  <a:pt x="3459" y="2146"/>
                </a:lnTo>
                <a:lnTo>
                  <a:pt x="3459" y="1979"/>
                </a:lnTo>
                <a:lnTo>
                  <a:pt x="3459" y="1630"/>
                </a:lnTo>
                <a:lnTo>
                  <a:pt x="3475" y="1564"/>
                </a:lnTo>
                <a:lnTo>
                  <a:pt x="3475" y="1480"/>
                </a:lnTo>
                <a:lnTo>
                  <a:pt x="3475" y="1331"/>
                </a:lnTo>
                <a:lnTo>
                  <a:pt x="3475" y="1248"/>
                </a:lnTo>
                <a:lnTo>
                  <a:pt x="3475" y="1181"/>
                </a:lnTo>
                <a:lnTo>
                  <a:pt x="3475" y="1031"/>
                </a:lnTo>
                <a:lnTo>
                  <a:pt x="3475" y="965"/>
                </a:lnTo>
                <a:lnTo>
                  <a:pt x="3475" y="898"/>
                </a:lnTo>
                <a:lnTo>
                  <a:pt x="3492" y="782"/>
                </a:lnTo>
                <a:lnTo>
                  <a:pt x="3492" y="715"/>
                </a:lnTo>
                <a:lnTo>
                  <a:pt x="3492" y="666"/>
                </a:lnTo>
                <a:lnTo>
                  <a:pt x="3492" y="566"/>
                </a:lnTo>
                <a:lnTo>
                  <a:pt x="3492" y="533"/>
                </a:lnTo>
                <a:lnTo>
                  <a:pt x="3492" y="483"/>
                </a:lnTo>
                <a:lnTo>
                  <a:pt x="3492" y="449"/>
                </a:lnTo>
                <a:lnTo>
                  <a:pt x="3492" y="416"/>
                </a:lnTo>
                <a:lnTo>
                  <a:pt x="3509" y="400"/>
                </a:lnTo>
                <a:lnTo>
                  <a:pt x="3509" y="366"/>
                </a:lnTo>
                <a:lnTo>
                  <a:pt x="3509" y="350"/>
                </a:lnTo>
                <a:lnTo>
                  <a:pt x="3509" y="333"/>
                </a:lnTo>
                <a:lnTo>
                  <a:pt x="3509" y="350"/>
                </a:lnTo>
                <a:lnTo>
                  <a:pt x="3525" y="366"/>
                </a:lnTo>
                <a:lnTo>
                  <a:pt x="3525" y="383"/>
                </a:lnTo>
                <a:lnTo>
                  <a:pt x="3525" y="416"/>
                </a:lnTo>
                <a:lnTo>
                  <a:pt x="3525" y="449"/>
                </a:lnTo>
                <a:lnTo>
                  <a:pt x="3525" y="483"/>
                </a:lnTo>
                <a:lnTo>
                  <a:pt x="3525" y="516"/>
                </a:lnTo>
                <a:lnTo>
                  <a:pt x="3525" y="566"/>
                </a:lnTo>
                <a:lnTo>
                  <a:pt x="3525" y="599"/>
                </a:lnTo>
                <a:lnTo>
                  <a:pt x="3542" y="715"/>
                </a:lnTo>
                <a:lnTo>
                  <a:pt x="3542" y="765"/>
                </a:lnTo>
                <a:lnTo>
                  <a:pt x="3542" y="815"/>
                </a:lnTo>
                <a:lnTo>
                  <a:pt x="3542" y="948"/>
                </a:lnTo>
                <a:lnTo>
                  <a:pt x="3542" y="1214"/>
                </a:lnTo>
                <a:lnTo>
                  <a:pt x="3542" y="1297"/>
                </a:lnTo>
                <a:lnTo>
                  <a:pt x="3558" y="1364"/>
                </a:lnTo>
                <a:lnTo>
                  <a:pt x="3558" y="1514"/>
                </a:lnTo>
                <a:lnTo>
                  <a:pt x="3558" y="1813"/>
                </a:lnTo>
                <a:lnTo>
                  <a:pt x="3558" y="1879"/>
                </a:lnTo>
                <a:lnTo>
                  <a:pt x="3558" y="1963"/>
                </a:lnTo>
                <a:lnTo>
                  <a:pt x="3575" y="2096"/>
                </a:lnTo>
                <a:lnTo>
                  <a:pt x="3575" y="2362"/>
                </a:lnTo>
                <a:lnTo>
                  <a:pt x="3575" y="2428"/>
                </a:lnTo>
                <a:lnTo>
                  <a:pt x="3575" y="2478"/>
                </a:lnTo>
                <a:lnTo>
                  <a:pt x="3575" y="2528"/>
                </a:lnTo>
                <a:lnTo>
                  <a:pt x="3575" y="2578"/>
                </a:lnTo>
                <a:lnTo>
                  <a:pt x="3575" y="2628"/>
                </a:lnTo>
                <a:lnTo>
                  <a:pt x="3592" y="2661"/>
                </a:lnTo>
                <a:lnTo>
                  <a:pt x="3592" y="2711"/>
                </a:lnTo>
                <a:lnTo>
                  <a:pt x="3592" y="2744"/>
                </a:lnTo>
                <a:lnTo>
                  <a:pt x="3592" y="2777"/>
                </a:lnTo>
                <a:lnTo>
                  <a:pt x="3592" y="2811"/>
                </a:lnTo>
                <a:lnTo>
                  <a:pt x="3592" y="2827"/>
                </a:lnTo>
                <a:lnTo>
                  <a:pt x="3592" y="2861"/>
                </a:lnTo>
                <a:lnTo>
                  <a:pt x="3592" y="2877"/>
                </a:lnTo>
                <a:lnTo>
                  <a:pt x="3592" y="2894"/>
                </a:lnTo>
                <a:lnTo>
                  <a:pt x="3608" y="2894"/>
                </a:lnTo>
                <a:lnTo>
                  <a:pt x="3608" y="2877"/>
                </a:lnTo>
                <a:lnTo>
                  <a:pt x="3608" y="2861"/>
                </a:lnTo>
                <a:lnTo>
                  <a:pt x="3608" y="2844"/>
                </a:lnTo>
                <a:lnTo>
                  <a:pt x="3608" y="2827"/>
                </a:lnTo>
                <a:lnTo>
                  <a:pt x="3608" y="2794"/>
                </a:lnTo>
                <a:lnTo>
                  <a:pt x="3608" y="2761"/>
                </a:lnTo>
                <a:lnTo>
                  <a:pt x="3625" y="2728"/>
                </a:lnTo>
                <a:lnTo>
                  <a:pt x="3625" y="2694"/>
                </a:lnTo>
                <a:lnTo>
                  <a:pt x="3625" y="2644"/>
                </a:lnTo>
                <a:lnTo>
                  <a:pt x="3625" y="2611"/>
                </a:lnTo>
                <a:lnTo>
                  <a:pt x="3625" y="2561"/>
                </a:lnTo>
                <a:lnTo>
                  <a:pt x="3625" y="2462"/>
                </a:lnTo>
                <a:lnTo>
                  <a:pt x="3625" y="2395"/>
                </a:lnTo>
                <a:lnTo>
                  <a:pt x="3625" y="2345"/>
                </a:lnTo>
                <a:lnTo>
                  <a:pt x="3642" y="2229"/>
                </a:lnTo>
                <a:lnTo>
                  <a:pt x="3642" y="1963"/>
                </a:lnTo>
                <a:lnTo>
                  <a:pt x="3642" y="1896"/>
                </a:lnTo>
                <a:lnTo>
                  <a:pt x="3642" y="1830"/>
                </a:lnTo>
                <a:lnTo>
                  <a:pt x="3642" y="1680"/>
                </a:lnTo>
                <a:lnTo>
                  <a:pt x="3658" y="1414"/>
                </a:lnTo>
                <a:lnTo>
                  <a:pt x="3658" y="1347"/>
                </a:lnTo>
                <a:lnTo>
                  <a:pt x="3658" y="1281"/>
                </a:lnTo>
                <a:lnTo>
                  <a:pt x="3658" y="1148"/>
                </a:lnTo>
                <a:lnTo>
                  <a:pt x="3658" y="1081"/>
                </a:lnTo>
                <a:lnTo>
                  <a:pt x="3658" y="1031"/>
                </a:lnTo>
                <a:lnTo>
                  <a:pt x="3675" y="915"/>
                </a:lnTo>
                <a:lnTo>
                  <a:pt x="3675" y="865"/>
                </a:lnTo>
                <a:lnTo>
                  <a:pt x="3675" y="815"/>
                </a:lnTo>
                <a:lnTo>
                  <a:pt x="3675" y="765"/>
                </a:lnTo>
                <a:lnTo>
                  <a:pt x="3675" y="732"/>
                </a:lnTo>
                <a:lnTo>
                  <a:pt x="3675" y="682"/>
                </a:lnTo>
                <a:lnTo>
                  <a:pt x="3675" y="649"/>
                </a:lnTo>
                <a:lnTo>
                  <a:pt x="3675" y="616"/>
                </a:lnTo>
                <a:lnTo>
                  <a:pt x="3675" y="582"/>
                </a:lnTo>
                <a:lnTo>
                  <a:pt x="3675" y="549"/>
                </a:lnTo>
                <a:lnTo>
                  <a:pt x="3691" y="533"/>
                </a:lnTo>
                <a:lnTo>
                  <a:pt x="3691" y="516"/>
                </a:lnTo>
                <a:lnTo>
                  <a:pt x="3691" y="499"/>
                </a:lnTo>
                <a:lnTo>
                  <a:pt x="3691" y="483"/>
                </a:lnTo>
                <a:lnTo>
                  <a:pt x="3691" y="466"/>
                </a:lnTo>
                <a:lnTo>
                  <a:pt x="3691" y="483"/>
                </a:lnTo>
                <a:lnTo>
                  <a:pt x="3708" y="499"/>
                </a:lnTo>
                <a:lnTo>
                  <a:pt x="3708" y="533"/>
                </a:lnTo>
                <a:lnTo>
                  <a:pt x="3708" y="549"/>
                </a:lnTo>
                <a:lnTo>
                  <a:pt x="3708" y="582"/>
                </a:lnTo>
                <a:lnTo>
                  <a:pt x="3708" y="616"/>
                </a:lnTo>
                <a:lnTo>
                  <a:pt x="3708" y="649"/>
                </a:lnTo>
                <a:lnTo>
                  <a:pt x="3708" y="682"/>
                </a:lnTo>
                <a:lnTo>
                  <a:pt x="3708" y="732"/>
                </a:lnTo>
                <a:lnTo>
                  <a:pt x="3708" y="832"/>
                </a:lnTo>
                <a:lnTo>
                  <a:pt x="3725" y="882"/>
                </a:lnTo>
                <a:lnTo>
                  <a:pt x="3725" y="932"/>
                </a:lnTo>
                <a:lnTo>
                  <a:pt x="3725" y="1048"/>
                </a:lnTo>
                <a:lnTo>
                  <a:pt x="3725" y="1115"/>
                </a:lnTo>
                <a:lnTo>
                  <a:pt x="3725" y="1181"/>
                </a:lnTo>
                <a:lnTo>
                  <a:pt x="3725" y="1314"/>
                </a:lnTo>
                <a:lnTo>
                  <a:pt x="3741" y="1597"/>
                </a:lnTo>
                <a:lnTo>
                  <a:pt x="3741" y="1663"/>
                </a:lnTo>
                <a:lnTo>
                  <a:pt x="3741" y="1730"/>
                </a:lnTo>
                <a:lnTo>
                  <a:pt x="3741" y="1879"/>
                </a:lnTo>
                <a:lnTo>
                  <a:pt x="3741" y="1946"/>
                </a:lnTo>
                <a:lnTo>
                  <a:pt x="3741" y="2013"/>
                </a:lnTo>
                <a:lnTo>
                  <a:pt x="3758" y="2146"/>
                </a:lnTo>
                <a:lnTo>
                  <a:pt x="3758" y="2195"/>
                </a:lnTo>
                <a:lnTo>
                  <a:pt x="3758" y="2262"/>
                </a:lnTo>
                <a:lnTo>
                  <a:pt x="3758" y="2312"/>
                </a:lnTo>
                <a:lnTo>
                  <a:pt x="3758" y="2362"/>
                </a:lnTo>
                <a:lnTo>
                  <a:pt x="3758" y="2412"/>
                </a:lnTo>
                <a:lnTo>
                  <a:pt x="3758" y="2462"/>
                </a:lnTo>
                <a:lnTo>
                  <a:pt x="3758" y="2511"/>
                </a:lnTo>
                <a:lnTo>
                  <a:pt x="3775" y="2545"/>
                </a:lnTo>
                <a:lnTo>
                  <a:pt x="3775" y="2595"/>
                </a:lnTo>
                <a:lnTo>
                  <a:pt x="3775" y="2628"/>
                </a:lnTo>
                <a:lnTo>
                  <a:pt x="3775" y="2644"/>
                </a:lnTo>
                <a:lnTo>
                  <a:pt x="3775" y="2678"/>
                </a:lnTo>
                <a:lnTo>
                  <a:pt x="3775" y="2694"/>
                </a:lnTo>
                <a:lnTo>
                  <a:pt x="3775" y="2711"/>
                </a:lnTo>
                <a:lnTo>
                  <a:pt x="3775" y="2728"/>
                </a:lnTo>
                <a:lnTo>
                  <a:pt x="3775" y="2744"/>
                </a:lnTo>
                <a:lnTo>
                  <a:pt x="3791" y="2744"/>
                </a:lnTo>
                <a:lnTo>
                  <a:pt x="3791" y="2728"/>
                </a:lnTo>
                <a:lnTo>
                  <a:pt x="3791" y="2711"/>
                </a:lnTo>
                <a:lnTo>
                  <a:pt x="3791" y="2694"/>
                </a:lnTo>
                <a:lnTo>
                  <a:pt x="3791" y="2661"/>
                </a:lnTo>
                <a:lnTo>
                  <a:pt x="3791" y="2644"/>
                </a:lnTo>
                <a:lnTo>
                  <a:pt x="3791" y="2611"/>
                </a:lnTo>
                <a:lnTo>
                  <a:pt x="3808" y="2578"/>
                </a:lnTo>
                <a:lnTo>
                  <a:pt x="3808" y="2545"/>
                </a:lnTo>
                <a:lnTo>
                  <a:pt x="3808" y="2511"/>
                </a:lnTo>
                <a:lnTo>
                  <a:pt x="3808" y="2462"/>
                </a:lnTo>
                <a:lnTo>
                  <a:pt x="3808" y="2378"/>
                </a:lnTo>
                <a:lnTo>
                  <a:pt x="3808" y="2328"/>
                </a:lnTo>
                <a:lnTo>
                  <a:pt x="3808" y="2279"/>
                </a:lnTo>
                <a:lnTo>
                  <a:pt x="3808" y="2179"/>
                </a:lnTo>
                <a:lnTo>
                  <a:pt x="3825" y="1946"/>
                </a:lnTo>
                <a:lnTo>
                  <a:pt x="3825" y="1879"/>
                </a:lnTo>
                <a:lnTo>
                  <a:pt x="3825" y="1813"/>
                </a:lnTo>
                <a:lnTo>
                  <a:pt x="3825" y="1697"/>
                </a:lnTo>
                <a:lnTo>
                  <a:pt x="3841" y="1447"/>
                </a:lnTo>
                <a:lnTo>
                  <a:pt x="3841" y="1397"/>
                </a:lnTo>
                <a:lnTo>
                  <a:pt x="3841" y="1331"/>
                </a:lnTo>
                <a:lnTo>
                  <a:pt x="3841" y="1231"/>
                </a:lnTo>
                <a:lnTo>
                  <a:pt x="3841" y="1164"/>
                </a:lnTo>
                <a:lnTo>
                  <a:pt x="3841" y="1115"/>
                </a:lnTo>
                <a:lnTo>
                  <a:pt x="3841" y="1015"/>
                </a:lnTo>
                <a:lnTo>
                  <a:pt x="3858" y="965"/>
                </a:lnTo>
                <a:lnTo>
                  <a:pt x="3858" y="932"/>
                </a:lnTo>
                <a:lnTo>
                  <a:pt x="3858" y="882"/>
                </a:lnTo>
                <a:lnTo>
                  <a:pt x="3858" y="848"/>
                </a:lnTo>
                <a:lnTo>
                  <a:pt x="3858" y="815"/>
                </a:lnTo>
                <a:lnTo>
                  <a:pt x="3858" y="782"/>
                </a:lnTo>
                <a:lnTo>
                  <a:pt x="3858" y="749"/>
                </a:lnTo>
                <a:lnTo>
                  <a:pt x="3858" y="715"/>
                </a:lnTo>
                <a:lnTo>
                  <a:pt x="3858" y="699"/>
                </a:lnTo>
                <a:lnTo>
                  <a:pt x="3874" y="682"/>
                </a:lnTo>
                <a:lnTo>
                  <a:pt x="3874" y="666"/>
                </a:lnTo>
                <a:lnTo>
                  <a:pt x="3874" y="649"/>
                </a:lnTo>
                <a:lnTo>
                  <a:pt x="3874" y="632"/>
                </a:lnTo>
                <a:lnTo>
                  <a:pt x="3874" y="649"/>
                </a:lnTo>
                <a:lnTo>
                  <a:pt x="3891" y="666"/>
                </a:lnTo>
                <a:lnTo>
                  <a:pt x="3891" y="682"/>
                </a:lnTo>
                <a:lnTo>
                  <a:pt x="3891" y="699"/>
                </a:lnTo>
                <a:lnTo>
                  <a:pt x="3891" y="715"/>
                </a:lnTo>
                <a:lnTo>
                  <a:pt x="3891" y="749"/>
                </a:lnTo>
                <a:lnTo>
                  <a:pt x="3891" y="782"/>
                </a:lnTo>
                <a:lnTo>
                  <a:pt x="3891" y="799"/>
                </a:lnTo>
                <a:lnTo>
                  <a:pt x="3891" y="848"/>
                </a:lnTo>
                <a:lnTo>
                  <a:pt x="3891" y="882"/>
                </a:lnTo>
                <a:lnTo>
                  <a:pt x="3891" y="915"/>
                </a:lnTo>
                <a:lnTo>
                  <a:pt x="3908" y="965"/>
                </a:lnTo>
                <a:lnTo>
                  <a:pt x="3908" y="1048"/>
                </a:lnTo>
                <a:lnTo>
                  <a:pt x="3908" y="1098"/>
                </a:lnTo>
                <a:lnTo>
                  <a:pt x="3908" y="1148"/>
                </a:lnTo>
                <a:lnTo>
                  <a:pt x="3908" y="1264"/>
                </a:lnTo>
                <a:lnTo>
                  <a:pt x="3924" y="1514"/>
                </a:lnTo>
                <a:lnTo>
                  <a:pt x="3924" y="1564"/>
                </a:lnTo>
                <a:lnTo>
                  <a:pt x="3924" y="1630"/>
                </a:lnTo>
                <a:lnTo>
                  <a:pt x="3924" y="1763"/>
                </a:lnTo>
                <a:lnTo>
                  <a:pt x="3924" y="1996"/>
                </a:lnTo>
                <a:lnTo>
                  <a:pt x="3941" y="2046"/>
                </a:lnTo>
                <a:lnTo>
                  <a:pt x="3941" y="2096"/>
                </a:lnTo>
                <a:lnTo>
                  <a:pt x="3941" y="2195"/>
                </a:lnTo>
                <a:lnTo>
                  <a:pt x="3941" y="2245"/>
                </a:lnTo>
                <a:lnTo>
                  <a:pt x="3941" y="2295"/>
                </a:lnTo>
                <a:lnTo>
                  <a:pt x="3941" y="2378"/>
                </a:lnTo>
                <a:lnTo>
                  <a:pt x="3941" y="2412"/>
                </a:lnTo>
                <a:lnTo>
                  <a:pt x="3958" y="2445"/>
                </a:lnTo>
                <a:lnTo>
                  <a:pt x="3958" y="2478"/>
                </a:lnTo>
                <a:lnTo>
                  <a:pt x="3958" y="2495"/>
                </a:lnTo>
                <a:lnTo>
                  <a:pt x="3958" y="2528"/>
                </a:lnTo>
                <a:lnTo>
                  <a:pt x="3958" y="2545"/>
                </a:lnTo>
                <a:lnTo>
                  <a:pt x="3958" y="2561"/>
                </a:lnTo>
                <a:lnTo>
                  <a:pt x="3958" y="2578"/>
                </a:lnTo>
                <a:lnTo>
                  <a:pt x="3958" y="2595"/>
                </a:lnTo>
                <a:lnTo>
                  <a:pt x="3974" y="2595"/>
                </a:lnTo>
                <a:lnTo>
                  <a:pt x="3974" y="2578"/>
                </a:lnTo>
                <a:lnTo>
                  <a:pt x="3974" y="2561"/>
                </a:lnTo>
                <a:lnTo>
                  <a:pt x="3974" y="2545"/>
                </a:lnTo>
                <a:lnTo>
                  <a:pt x="3974" y="2528"/>
                </a:lnTo>
                <a:lnTo>
                  <a:pt x="3974" y="2495"/>
                </a:lnTo>
                <a:lnTo>
                  <a:pt x="3974" y="2478"/>
                </a:lnTo>
                <a:lnTo>
                  <a:pt x="3991" y="2445"/>
                </a:lnTo>
                <a:lnTo>
                  <a:pt x="3991" y="2412"/>
                </a:lnTo>
                <a:lnTo>
                  <a:pt x="3991" y="2378"/>
                </a:lnTo>
                <a:lnTo>
                  <a:pt x="3991" y="2295"/>
                </a:lnTo>
                <a:lnTo>
                  <a:pt x="3991" y="2245"/>
                </a:lnTo>
                <a:lnTo>
                  <a:pt x="3991" y="2195"/>
                </a:lnTo>
                <a:lnTo>
                  <a:pt x="3991" y="2112"/>
                </a:lnTo>
                <a:lnTo>
                  <a:pt x="4007" y="1896"/>
                </a:lnTo>
                <a:lnTo>
                  <a:pt x="4024" y="1447"/>
                </a:lnTo>
                <a:lnTo>
                  <a:pt x="4024" y="1397"/>
                </a:lnTo>
                <a:lnTo>
                  <a:pt x="4024" y="1347"/>
                </a:lnTo>
                <a:lnTo>
                  <a:pt x="4024" y="1248"/>
                </a:lnTo>
                <a:lnTo>
                  <a:pt x="4024" y="1198"/>
                </a:lnTo>
                <a:lnTo>
                  <a:pt x="4024" y="1164"/>
                </a:lnTo>
                <a:lnTo>
                  <a:pt x="4041" y="1081"/>
                </a:lnTo>
                <a:lnTo>
                  <a:pt x="4041" y="1048"/>
                </a:lnTo>
                <a:lnTo>
                  <a:pt x="4041" y="998"/>
                </a:lnTo>
                <a:lnTo>
                  <a:pt x="4041" y="965"/>
                </a:lnTo>
                <a:lnTo>
                  <a:pt x="4041" y="948"/>
                </a:lnTo>
                <a:lnTo>
                  <a:pt x="4041" y="915"/>
                </a:lnTo>
                <a:lnTo>
                  <a:pt x="4041" y="882"/>
                </a:lnTo>
                <a:lnTo>
                  <a:pt x="4041" y="865"/>
                </a:lnTo>
                <a:lnTo>
                  <a:pt x="4041" y="848"/>
                </a:lnTo>
                <a:lnTo>
                  <a:pt x="4041" y="832"/>
                </a:lnTo>
                <a:lnTo>
                  <a:pt x="4057" y="815"/>
                </a:lnTo>
                <a:lnTo>
                  <a:pt x="4057" y="799"/>
                </a:lnTo>
                <a:lnTo>
                  <a:pt x="4057" y="782"/>
                </a:lnTo>
                <a:lnTo>
                  <a:pt x="4057" y="799"/>
                </a:lnTo>
                <a:lnTo>
                  <a:pt x="4057" y="815"/>
                </a:lnTo>
                <a:lnTo>
                  <a:pt x="4074" y="832"/>
                </a:lnTo>
                <a:lnTo>
                  <a:pt x="4074" y="848"/>
                </a:lnTo>
                <a:lnTo>
                  <a:pt x="4074" y="865"/>
                </a:lnTo>
                <a:lnTo>
                  <a:pt x="4074" y="882"/>
                </a:lnTo>
                <a:lnTo>
                  <a:pt x="4074" y="915"/>
                </a:lnTo>
                <a:lnTo>
                  <a:pt x="4074" y="948"/>
                </a:lnTo>
                <a:lnTo>
                  <a:pt x="4074" y="965"/>
                </a:lnTo>
                <a:lnTo>
                  <a:pt x="4074" y="1031"/>
                </a:lnTo>
                <a:lnTo>
                  <a:pt x="4091" y="1081"/>
                </a:lnTo>
                <a:lnTo>
                  <a:pt x="4091" y="1115"/>
                </a:lnTo>
                <a:lnTo>
                  <a:pt x="4091" y="1198"/>
                </a:lnTo>
                <a:lnTo>
                  <a:pt x="4091" y="1231"/>
                </a:lnTo>
                <a:lnTo>
                  <a:pt x="4091" y="1281"/>
                </a:lnTo>
                <a:lnTo>
                  <a:pt x="4091" y="1381"/>
                </a:lnTo>
                <a:lnTo>
                  <a:pt x="4107" y="1564"/>
                </a:lnTo>
                <a:lnTo>
                  <a:pt x="4107" y="1613"/>
                </a:lnTo>
                <a:lnTo>
                  <a:pt x="4107" y="1663"/>
                </a:lnTo>
                <a:lnTo>
                  <a:pt x="4107" y="1763"/>
                </a:lnTo>
                <a:lnTo>
                  <a:pt x="4107" y="1796"/>
                </a:lnTo>
                <a:lnTo>
                  <a:pt x="4107" y="1846"/>
                </a:lnTo>
                <a:lnTo>
                  <a:pt x="4107" y="1946"/>
                </a:lnTo>
                <a:lnTo>
                  <a:pt x="4124" y="1979"/>
                </a:lnTo>
                <a:lnTo>
                  <a:pt x="4124" y="2029"/>
                </a:lnTo>
                <a:lnTo>
                  <a:pt x="4124" y="2112"/>
                </a:lnTo>
                <a:lnTo>
                  <a:pt x="4124" y="2146"/>
                </a:lnTo>
                <a:lnTo>
                  <a:pt x="4124" y="2179"/>
                </a:lnTo>
                <a:lnTo>
                  <a:pt x="4124" y="2245"/>
                </a:lnTo>
                <a:lnTo>
                  <a:pt x="4124" y="2279"/>
                </a:lnTo>
                <a:lnTo>
                  <a:pt x="4124" y="2295"/>
                </a:lnTo>
                <a:lnTo>
                  <a:pt x="4141" y="2328"/>
                </a:lnTo>
                <a:lnTo>
                  <a:pt x="4141" y="2345"/>
                </a:lnTo>
                <a:lnTo>
                  <a:pt x="4141" y="2362"/>
                </a:lnTo>
                <a:lnTo>
                  <a:pt x="4141" y="2378"/>
                </a:lnTo>
                <a:lnTo>
                  <a:pt x="4141" y="2395"/>
                </a:lnTo>
                <a:lnTo>
                  <a:pt x="4141" y="2412"/>
                </a:lnTo>
                <a:lnTo>
                  <a:pt x="4141" y="2428"/>
                </a:lnTo>
                <a:lnTo>
                  <a:pt x="4157" y="2428"/>
                </a:lnTo>
                <a:lnTo>
                  <a:pt x="4157" y="2412"/>
                </a:lnTo>
                <a:lnTo>
                  <a:pt x="4157" y="2395"/>
                </a:lnTo>
                <a:lnTo>
                  <a:pt x="4157" y="2378"/>
                </a:lnTo>
                <a:lnTo>
                  <a:pt x="4157" y="2362"/>
                </a:lnTo>
                <a:lnTo>
                  <a:pt x="4157" y="2345"/>
                </a:lnTo>
                <a:lnTo>
                  <a:pt x="4157" y="2312"/>
                </a:lnTo>
                <a:lnTo>
                  <a:pt x="4174" y="2295"/>
                </a:lnTo>
                <a:lnTo>
                  <a:pt x="4174" y="2262"/>
                </a:lnTo>
                <a:lnTo>
                  <a:pt x="4174" y="2245"/>
                </a:lnTo>
                <a:lnTo>
                  <a:pt x="4174" y="2212"/>
                </a:lnTo>
                <a:lnTo>
                  <a:pt x="4174" y="2146"/>
                </a:lnTo>
                <a:lnTo>
                  <a:pt x="4174" y="2112"/>
                </a:lnTo>
                <a:lnTo>
                  <a:pt x="4174" y="2062"/>
                </a:lnTo>
                <a:lnTo>
                  <a:pt x="4174" y="1996"/>
                </a:lnTo>
                <a:lnTo>
                  <a:pt x="4190" y="1946"/>
                </a:lnTo>
                <a:lnTo>
                  <a:pt x="4190" y="1913"/>
                </a:lnTo>
                <a:lnTo>
                  <a:pt x="4190" y="1830"/>
                </a:lnTo>
                <a:lnTo>
                  <a:pt x="4190" y="1647"/>
                </a:lnTo>
                <a:lnTo>
                  <a:pt x="4190" y="1613"/>
                </a:lnTo>
                <a:lnTo>
                  <a:pt x="4190" y="1564"/>
                </a:lnTo>
                <a:lnTo>
                  <a:pt x="4207" y="1480"/>
                </a:lnTo>
                <a:lnTo>
                  <a:pt x="4207" y="1331"/>
                </a:lnTo>
                <a:lnTo>
                  <a:pt x="4207" y="1281"/>
                </a:lnTo>
                <a:lnTo>
                  <a:pt x="4207" y="1248"/>
                </a:lnTo>
                <a:lnTo>
                  <a:pt x="4207" y="1181"/>
                </a:lnTo>
                <a:lnTo>
                  <a:pt x="4224" y="1148"/>
                </a:lnTo>
                <a:lnTo>
                  <a:pt x="4224" y="1131"/>
                </a:lnTo>
                <a:lnTo>
                  <a:pt x="4224" y="1065"/>
                </a:lnTo>
                <a:lnTo>
                  <a:pt x="4224" y="1048"/>
                </a:lnTo>
                <a:lnTo>
                  <a:pt x="4224" y="1031"/>
                </a:lnTo>
                <a:lnTo>
                  <a:pt x="4224" y="1015"/>
                </a:lnTo>
                <a:lnTo>
                  <a:pt x="4224" y="998"/>
                </a:lnTo>
                <a:lnTo>
                  <a:pt x="4224" y="982"/>
                </a:lnTo>
                <a:lnTo>
                  <a:pt x="4224" y="965"/>
                </a:lnTo>
                <a:lnTo>
                  <a:pt x="4240" y="948"/>
                </a:lnTo>
                <a:lnTo>
                  <a:pt x="4240" y="932"/>
                </a:lnTo>
                <a:lnTo>
                  <a:pt x="4240" y="948"/>
                </a:lnTo>
                <a:lnTo>
                  <a:pt x="4240" y="965"/>
                </a:lnTo>
                <a:lnTo>
                  <a:pt x="4257" y="965"/>
                </a:lnTo>
                <a:lnTo>
                  <a:pt x="4257" y="982"/>
                </a:lnTo>
                <a:lnTo>
                  <a:pt x="4257" y="998"/>
                </a:lnTo>
                <a:lnTo>
                  <a:pt x="4257" y="1031"/>
                </a:lnTo>
                <a:lnTo>
                  <a:pt x="4257" y="1048"/>
                </a:lnTo>
                <a:lnTo>
                  <a:pt x="4257" y="1081"/>
                </a:lnTo>
                <a:lnTo>
                  <a:pt x="4257" y="1098"/>
                </a:lnTo>
                <a:lnTo>
                  <a:pt x="4257" y="1164"/>
                </a:lnTo>
                <a:lnTo>
                  <a:pt x="4274" y="1198"/>
                </a:lnTo>
                <a:lnTo>
                  <a:pt x="4274" y="1231"/>
                </a:lnTo>
                <a:lnTo>
                  <a:pt x="4274" y="1297"/>
                </a:lnTo>
                <a:lnTo>
                  <a:pt x="4274" y="1464"/>
                </a:lnTo>
                <a:lnTo>
                  <a:pt x="4290" y="1796"/>
                </a:lnTo>
                <a:lnTo>
                  <a:pt x="4290" y="1830"/>
                </a:lnTo>
                <a:lnTo>
                  <a:pt x="4290" y="1879"/>
                </a:lnTo>
                <a:lnTo>
                  <a:pt x="4307" y="1946"/>
                </a:lnTo>
                <a:lnTo>
                  <a:pt x="4307" y="1979"/>
                </a:lnTo>
                <a:lnTo>
                  <a:pt x="4307" y="2013"/>
                </a:lnTo>
                <a:lnTo>
                  <a:pt x="4307" y="2079"/>
                </a:lnTo>
                <a:lnTo>
                  <a:pt x="4307" y="2112"/>
                </a:lnTo>
                <a:lnTo>
                  <a:pt x="4307" y="2146"/>
                </a:lnTo>
                <a:lnTo>
                  <a:pt x="4307" y="2162"/>
                </a:lnTo>
                <a:lnTo>
                  <a:pt x="4307" y="2195"/>
                </a:lnTo>
                <a:lnTo>
                  <a:pt x="4323" y="2212"/>
                </a:lnTo>
                <a:lnTo>
                  <a:pt x="4323" y="2229"/>
                </a:lnTo>
                <a:lnTo>
                  <a:pt x="4323" y="2245"/>
                </a:lnTo>
                <a:lnTo>
                  <a:pt x="4323" y="2262"/>
                </a:lnTo>
                <a:lnTo>
                  <a:pt x="4323" y="2279"/>
                </a:lnTo>
                <a:lnTo>
                  <a:pt x="4323" y="2295"/>
                </a:lnTo>
                <a:lnTo>
                  <a:pt x="4340" y="2295"/>
                </a:lnTo>
                <a:lnTo>
                  <a:pt x="4340" y="2279"/>
                </a:lnTo>
                <a:lnTo>
                  <a:pt x="4340" y="2262"/>
                </a:lnTo>
                <a:lnTo>
                  <a:pt x="4340" y="2245"/>
                </a:lnTo>
                <a:lnTo>
                  <a:pt x="4340" y="2229"/>
                </a:lnTo>
                <a:lnTo>
                  <a:pt x="4340" y="2212"/>
                </a:lnTo>
                <a:lnTo>
                  <a:pt x="4340" y="2195"/>
                </a:lnTo>
                <a:lnTo>
                  <a:pt x="4357" y="2179"/>
                </a:lnTo>
                <a:lnTo>
                  <a:pt x="4357" y="2146"/>
                </a:lnTo>
                <a:lnTo>
                  <a:pt x="4357" y="2129"/>
                </a:lnTo>
                <a:lnTo>
                  <a:pt x="4357" y="2096"/>
                </a:lnTo>
                <a:lnTo>
                  <a:pt x="4357" y="2046"/>
                </a:lnTo>
                <a:lnTo>
                  <a:pt x="4357" y="1929"/>
                </a:lnTo>
                <a:lnTo>
                  <a:pt x="4373" y="1896"/>
                </a:lnTo>
                <a:lnTo>
                  <a:pt x="4373" y="1863"/>
                </a:lnTo>
                <a:lnTo>
                  <a:pt x="4373" y="1796"/>
                </a:lnTo>
                <a:lnTo>
                  <a:pt x="4373" y="1647"/>
                </a:lnTo>
                <a:lnTo>
                  <a:pt x="4373" y="1613"/>
                </a:lnTo>
                <a:lnTo>
                  <a:pt x="4373" y="1580"/>
                </a:lnTo>
                <a:lnTo>
                  <a:pt x="4390" y="1514"/>
                </a:lnTo>
                <a:lnTo>
                  <a:pt x="4390" y="1480"/>
                </a:lnTo>
                <a:lnTo>
                  <a:pt x="4390" y="1447"/>
                </a:lnTo>
                <a:lnTo>
                  <a:pt x="4390" y="1381"/>
                </a:lnTo>
                <a:lnTo>
                  <a:pt x="4390" y="1347"/>
                </a:lnTo>
                <a:lnTo>
                  <a:pt x="4390" y="1314"/>
                </a:lnTo>
                <a:lnTo>
                  <a:pt x="4390" y="1264"/>
                </a:lnTo>
                <a:lnTo>
                  <a:pt x="4407" y="1248"/>
                </a:lnTo>
                <a:lnTo>
                  <a:pt x="4407" y="1214"/>
                </a:lnTo>
                <a:lnTo>
                  <a:pt x="4407" y="1181"/>
                </a:lnTo>
                <a:lnTo>
                  <a:pt x="4407" y="1164"/>
                </a:lnTo>
                <a:lnTo>
                  <a:pt x="4407" y="1148"/>
                </a:lnTo>
                <a:lnTo>
                  <a:pt x="4407" y="1131"/>
                </a:lnTo>
                <a:lnTo>
                  <a:pt x="4407" y="1115"/>
                </a:lnTo>
                <a:lnTo>
                  <a:pt x="4407" y="1098"/>
                </a:lnTo>
                <a:lnTo>
                  <a:pt x="4423" y="1098"/>
                </a:lnTo>
                <a:lnTo>
                  <a:pt x="4423" y="1081"/>
                </a:lnTo>
                <a:lnTo>
                  <a:pt x="4423" y="1065"/>
                </a:lnTo>
                <a:lnTo>
                  <a:pt x="4423" y="1081"/>
                </a:lnTo>
                <a:lnTo>
                  <a:pt x="4423" y="1098"/>
                </a:lnTo>
                <a:lnTo>
                  <a:pt x="4440" y="1098"/>
                </a:lnTo>
                <a:lnTo>
                  <a:pt x="4440" y="1115"/>
                </a:lnTo>
                <a:lnTo>
                  <a:pt x="4440" y="1131"/>
                </a:lnTo>
                <a:lnTo>
                  <a:pt x="4440" y="1148"/>
                </a:lnTo>
                <a:lnTo>
                  <a:pt x="4440" y="1164"/>
                </a:lnTo>
                <a:lnTo>
                  <a:pt x="4440" y="1181"/>
                </a:lnTo>
                <a:lnTo>
                  <a:pt x="4440" y="1198"/>
                </a:lnTo>
                <a:lnTo>
                  <a:pt x="4440" y="1248"/>
                </a:lnTo>
                <a:lnTo>
                  <a:pt x="4440" y="1264"/>
                </a:lnTo>
                <a:lnTo>
                  <a:pt x="4456" y="1281"/>
                </a:lnTo>
                <a:lnTo>
                  <a:pt x="4456" y="1347"/>
                </a:lnTo>
                <a:lnTo>
                  <a:pt x="4456" y="1464"/>
                </a:lnTo>
                <a:lnTo>
                  <a:pt x="4456" y="1497"/>
                </a:lnTo>
                <a:lnTo>
                  <a:pt x="4456" y="1530"/>
                </a:lnTo>
                <a:lnTo>
                  <a:pt x="4473" y="1597"/>
                </a:lnTo>
                <a:lnTo>
                  <a:pt x="4473" y="1730"/>
                </a:lnTo>
                <a:lnTo>
                  <a:pt x="4473" y="1763"/>
                </a:lnTo>
                <a:lnTo>
                  <a:pt x="4473" y="1796"/>
                </a:lnTo>
                <a:lnTo>
                  <a:pt x="4473" y="1863"/>
                </a:lnTo>
                <a:lnTo>
                  <a:pt x="4490" y="1896"/>
                </a:lnTo>
                <a:lnTo>
                  <a:pt x="4490" y="1913"/>
                </a:lnTo>
                <a:lnTo>
                  <a:pt x="4490" y="1963"/>
                </a:lnTo>
                <a:lnTo>
                  <a:pt x="4490" y="1996"/>
                </a:lnTo>
                <a:lnTo>
                  <a:pt x="4490" y="2013"/>
                </a:lnTo>
                <a:lnTo>
                  <a:pt x="4490" y="2046"/>
                </a:lnTo>
                <a:lnTo>
                  <a:pt x="4490" y="2062"/>
                </a:lnTo>
                <a:lnTo>
                  <a:pt x="4490" y="2079"/>
                </a:lnTo>
                <a:lnTo>
                  <a:pt x="4506" y="2096"/>
                </a:lnTo>
                <a:lnTo>
                  <a:pt x="4506" y="2112"/>
                </a:lnTo>
                <a:lnTo>
                  <a:pt x="4506" y="2129"/>
                </a:lnTo>
                <a:lnTo>
                  <a:pt x="4506" y="2146"/>
                </a:lnTo>
                <a:lnTo>
                  <a:pt x="4506" y="2162"/>
                </a:lnTo>
                <a:lnTo>
                  <a:pt x="4523" y="2162"/>
                </a:lnTo>
                <a:lnTo>
                  <a:pt x="4523" y="2146"/>
                </a:lnTo>
                <a:lnTo>
                  <a:pt x="4523" y="2129"/>
                </a:lnTo>
                <a:lnTo>
                  <a:pt x="4523" y="2112"/>
                </a:lnTo>
                <a:lnTo>
                  <a:pt x="4523" y="2096"/>
                </a:lnTo>
                <a:lnTo>
                  <a:pt x="4523" y="2079"/>
                </a:lnTo>
                <a:lnTo>
                  <a:pt x="4540" y="2062"/>
                </a:lnTo>
                <a:lnTo>
                  <a:pt x="4540" y="2046"/>
                </a:lnTo>
                <a:lnTo>
                  <a:pt x="4540" y="2013"/>
                </a:lnTo>
                <a:lnTo>
                  <a:pt x="4540" y="1979"/>
                </a:lnTo>
                <a:lnTo>
                  <a:pt x="4540" y="1946"/>
                </a:lnTo>
                <a:lnTo>
                  <a:pt x="4540" y="1929"/>
                </a:lnTo>
                <a:lnTo>
                  <a:pt x="4540" y="1863"/>
                </a:lnTo>
                <a:lnTo>
                  <a:pt x="4556" y="1846"/>
                </a:lnTo>
                <a:lnTo>
                  <a:pt x="4556" y="1813"/>
                </a:lnTo>
                <a:lnTo>
                  <a:pt x="4556" y="1746"/>
                </a:lnTo>
                <a:lnTo>
                  <a:pt x="4556" y="1630"/>
                </a:lnTo>
                <a:lnTo>
                  <a:pt x="4556" y="1597"/>
                </a:lnTo>
                <a:lnTo>
                  <a:pt x="4573" y="1564"/>
                </a:lnTo>
                <a:lnTo>
                  <a:pt x="4573" y="1514"/>
                </a:lnTo>
                <a:lnTo>
                  <a:pt x="4573" y="1414"/>
                </a:lnTo>
                <a:lnTo>
                  <a:pt x="4573" y="1381"/>
                </a:lnTo>
                <a:lnTo>
                  <a:pt x="4573" y="1364"/>
                </a:lnTo>
                <a:lnTo>
                  <a:pt x="4573" y="1331"/>
                </a:lnTo>
                <a:lnTo>
                  <a:pt x="4590" y="1314"/>
                </a:lnTo>
                <a:lnTo>
                  <a:pt x="4590" y="1297"/>
                </a:lnTo>
                <a:lnTo>
                  <a:pt x="4590" y="1281"/>
                </a:lnTo>
                <a:lnTo>
                  <a:pt x="4590" y="1264"/>
                </a:lnTo>
                <a:lnTo>
                  <a:pt x="4590" y="1248"/>
                </a:lnTo>
                <a:lnTo>
                  <a:pt x="4590" y="1231"/>
                </a:lnTo>
                <a:lnTo>
                  <a:pt x="4590" y="1214"/>
                </a:lnTo>
                <a:lnTo>
                  <a:pt x="4606" y="1198"/>
                </a:lnTo>
                <a:lnTo>
                  <a:pt x="4606" y="1214"/>
                </a:lnTo>
                <a:lnTo>
                  <a:pt x="4623" y="1231"/>
                </a:lnTo>
                <a:lnTo>
                  <a:pt x="4623" y="1248"/>
                </a:lnTo>
                <a:lnTo>
                  <a:pt x="4623" y="1264"/>
                </a:lnTo>
                <a:lnTo>
                  <a:pt x="4623" y="1281"/>
                </a:lnTo>
                <a:lnTo>
                  <a:pt x="4623" y="1297"/>
                </a:lnTo>
                <a:lnTo>
                  <a:pt x="4623" y="1314"/>
                </a:lnTo>
                <a:lnTo>
                  <a:pt x="4623" y="1331"/>
                </a:lnTo>
                <a:lnTo>
                  <a:pt x="4623" y="1347"/>
                </a:lnTo>
                <a:lnTo>
                  <a:pt x="4639" y="1397"/>
                </a:lnTo>
                <a:lnTo>
                  <a:pt x="4639" y="1414"/>
                </a:lnTo>
                <a:lnTo>
                  <a:pt x="4639" y="1447"/>
                </a:lnTo>
                <a:lnTo>
                  <a:pt x="4639" y="1497"/>
                </a:lnTo>
                <a:lnTo>
                  <a:pt x="4639" y="1597"/>
                </a:lnTo>
                <a:lnTo>
                  <a:pt x="4656" y="1613"/>
                </a:lnTo>
                <a:lnTo>
                  <a:pt x="4656" y="1647"/>
                </a:lnTo>
                <a:lnTo>
                  <a:pt x="4656" y="1697"/>
                </a:lnTo>
                <a:lnTo>
                  <a:pt x="4656" y="1796"/>
                </a:lnTo>
                <a:lnTo>
                  <a:pt x="4656" y="1813"/>
                </a:lnTo>
                <a:lnTo>
                  <a:pt x="4673" y="1846"/>
                </a:lnTo>
                <a:lnTo>
                  <a:pt x="4673" y="1879"/>
                </a:lnTo>
                <a:lnTo>
                  <a:pt x="4673" y="1913"/>
                </a:lnTo>
                <a:lnTo>
                  <a:pt x="4673" y="1929"/>
                </a:lnTo>
                <a:lnTo>
                  <a:pt x="4673" y="1963"/>
                </a:lnTo>
                <a:lnTo>
                  <a:pt x="4673" y="1979"/>
                </a:lnTo>
                <a:lnTo>
                  <a:pt x="4689" y="1996"/>
                </a:lnTo>
                <a:lnTo>
                  <a:pt x="4689" y="2013"/>
                </a:lnTo>
                <a:lnTo>
                  <a:pt x="4689" y="2029"/>
                </a:lnTo>
                <a:lnTo>
                  <a:pt x="4689" y="2046"/>
                </a:lnTo>
                <a:lnTo>
                  <a:pt x="4706" y="2046"/>
                </a:lnTo>
                <a:lnTo>
                  <a:pt x="4706" y="2029"/>
                </a:lnTo>
                <a:lnTo>
                  <a:pt x="4706" y="2013"/>
                </a:lnTo>
                <a:lnTo>
                  <a:pt x="4706" y="1996"/>
                </a:lnTo>
                <a:lnTo>
                  <a:pt x="4706" y="1979"/>
                </a:lnTo>
                <a:lnTo>
                  <a:pt x="4706" y="1963"/>
                </a:lnTo>
                <a:lnTo>
                  <a:pt x="4723" y="1946"/>
                </a:lnTo>
                <a:lnTo>
                  <a:pt x="4723" y="1929"/>
                </a:lnTo>
                <a:lnTo>
                  <a:pt x="4723" y="1913"/>
                </a:lnTo>
                <a:lnTo>
                  <a:pt x="4723" y="1879"/>
                </a:lnTo>
                <a:lnTo>
                  <a:pt x="4739" y="1796"/>
                </a:lnTo>
                <a:lnTo>
                  <a:pt x="4739" y="1630"/>
                </a:lnTo>
                <a:lnTo>
                  <a:pt x="4739" y="1597"/>
                </a:lnTo>
                <a:lnTo>
                  <a:pt x="4756" y="1580"/>
                </a:lnTo>
                <a:lnTo>
                  <a:pt x="4756" y="1547"/>
                </a:lnTo>
                <a:lnTo>
                  <a:pt x="4756" y="1530"/>
                </a:lnTo>
                <a:lnTo>
                  <a:pt x="4756" y="1497"/>
                </a:lnTo>
                <a:lnTo>
                  <a:pt x="4756" y="1464"/>
                </a:lnTo>
                <a:lnTo>
                  <a:pt x="4756" y="1447"/>
                </a:lnTo>
                <a:lnTo>
                  <a:pt x="4756" y="1431"/>
                </a:lnTo>
                <a:lnTo>
                  <a:pt x="4756" y="1414"/>
                </a:lnTo>
                <a:lnTo>
                  <a:pt x="4772" y="1397"/>
                </a:lnTo>
                <a:lnTo>
                  <a:pt x="4772" y="1381"/>
                </a:lnTo>
                <a:lnTo>
                  <a:pt x="4772" y="1364"/>
                </a:lnTo>
                <a:lnTo>
                  <a:pt x="4772" y="1347"/>
                </a:lnTo>
                <a:lnTo>
                  <a:pt x="4772" y="1331"/>
                </a:lnTo>
                <a:lnTo>
                  <a:pt x="4772" y="1314"/>
                </a:lnTo>
                <a:lnTo>
                  <a:pt x="4789" y="1314"/>
                </a:lnTo>
                <a:lnTo>
                  <a:pt x="4789" y="1297"/>
                </a:lnTo>
                <a:lnTo>
                  <a:pt x="4789" y="1314"/>
                </a:lnTo>
                <a:lnTo>
                  <a:pt x="4806" y="1331"/>
                </a:lnTo>
                <a:lnTo>
                  <a:pt x="4806" y="1347"/>
                </a:lnTo>
                <a:lnTo>
                  <a:pt x="4806" y="1364"/>
                </a:lnTo>
                <a:lnTo>
                  <a:pt x="4806" y="1381"/>
                </a:lnTo>
                <a:lnTo>
                  <a:pt x="4806" y="1397"/>
                </a:lnTo>
                <a:lnTo>
                  <a:pt x="4806" y="1431"/>
                </a:lnTo>
                <a:lnTo>
                  <a:pt x="4822" y="1447"/>
                </a:lnTo>
                <a:lnTo>
                  <a:pt x="4822" y="1464"/>
                </a:lnTo>
                <a:lnTo>
                  <a:pt x="4822" y="1497"/>
                </a:lnTo>
                <a:lnTo>
                  <a:pt x="4822" y="1564"/>
                </a:lnTo>
                <a:lnTo>
                  <a:pt x="4822" y="1597"/>
                </a:lnTo>
                <a:lnTo>
                  <a:pt x="4822" y="1613"/>
                </a:lnTo>
                <a:lnTo>
                  <a:pt x="4839" y="1647"/>
                </a:lnTo>
                <a:lnTo>
                  <a:pt x="4839" y="1730"/>
                </a:lnTo>
                <a:lnTo>
                  <a:pt x="4839" y="1746"/>
                </a:lnTo>
                <a:lnTo>
                  <a:pt x="4839" y="1763"/>
                </a:lnTo>
                <a:lnTo>
                  <a:pt x="4856" y="1796"/>
                </a:lnTo>
                <a:lnTo>
                  <a:pt x="4856" y="1813"/>
                </a:lnTo>
                <a:lnTo>
                  <a:pt x="4856" y="1830"/>
                </a:lnTo>
                <a:lnTo>
                  <a:pt x="4856" y="1863"/>
                </a:lnTo>
                <a:lnTo>
                  <a:pt x="4856" y="1879"/>
                </a:lnTo>
                <a:lnTo>
                  <a:pt x="4856" y="1896"/>
                </a:lnTo>
                <a:lnTo>
                  <a:pt x="4856" y="1913"/>
                </a:lnTo>
                <a:lnTo>
                  <a:pt x="4872" y="1913"/>
                </a:lnTo>
                <a:lnTo>
                  <a:pt x="4872" y="1929"/>
                </a:lnTo>
                <a:lnTo>
                  <a:pt x="4872" y="1946"/>
                </a:lnTo>
                <a:lnTo>
                  <a:pt x="4889" y="1946"/>
                </a:lnTo>
                <a:lnTo>
                  <a:pt x="4889" y="1929"/>
                </a:lnTo>
                <a:lnTo>
                  <a:pt x="4889" y="1913"/>
                </a:lnTo>
                <a:lnTo>
                  <a:pt x="4889" y="1896"/>
                </a:lnTo>
                <a:lnTo>
                  <a:pt x="4906" y="1879"/>
                </a:lnTo>
                <a:lnTo>
                  <a:pt x="4906" y="1863"/>
                </a:lnTo>
                <a:lnTo>
                  <a:pt x="4906" y="1846"/>
                </a:lnTo>
                <a:lnTo>
                  <a:pt x="4906" y="1813"/>
                </a:lnTo>
                <a:lnTo>
                  <a:pt x="4922" y="1746"/>
                </a:lnTo>
                <a:lnTo>
                  <a:pt x="4922" y="1730"/>
                </a:lnTo>
                <a:lnTo>
                  <a:pt x="4922" y="1713"/>
                </a:lnTo>
                <a:lnTo>
                  <a:pt x="4922" y="1680"/>
                </a:lnTo>
                <a:lnTo>
                  <a:pt x="4922" y="1630"/>
                </a:lnTo>
                <a:lnTo>
                  <a:pt x="4922" y="1613"/>
                </a:lnTo>
                <a:lnTo>
                  <a:pt x="4939" y="1597"/>
                </a:lnTo>
                <a:lnTo>
                  <a:pt x="4939" y="1564"/>
                </a:lnTo>
                <a:lnTo>
                  <a:pt x="4939" y="1497"/>
                </a:lnTo>
                <a:lnTo>
                  <a:pt x="4939" y="1480"/>
                </a:lnTo>
                <a:lnTo>
                  <a:pt x="4939" y="1464"/>
                </a:lnTo>
                <a:lnTo>
                  <a:pt x="4955" y="1464"/>
                </a:lnTo>
                <a:lnTo>
                  <a:pt x="4955" y="1447"/>
                </a:lnTo>
                <a:lnTo>
                  <a:pt x="4955" y="1431"/>
                </a:lnTo>
                <a:lnTo>
                  <a:pt x="4955" y="1414"/>
                </a:lnTo>
                <a:lnTo>
                  <a:pt x="4955" y="1397"/>
                </a:lnTo>
                <a:lnTo>
                  <a:pt x="4972" y="1397"/>
                </a:lnTo>
                <a:lnTo>
                  <a:pt x="4972" y="1381"/>
                </a:lnTo>
                <a:lnTo>
                  <a:pt x="4972" y="1397"/>
                </a:lnTo>
                <a:lnTo>
                  <a:pt x="4972" y="1414"/>
                </a:lnTo>
                <a:lnTo>
                  <a:pt x="4989" y="1414"/>
                </a:lnTo>
                <a:lnTo>
                  <a:pt x="4989" y="1431"/>
                </a:lnTo>
                <a:lnTo>
                  <a:pt x="4989" y="1447"/>
                </a:lnTo>
                <a:lnTo>
                  <a:pt x="4989" y="1464"/>
                </a:lnTo>
                <a:lnTo>
                  <a:pt x="4989" y="1480"/>
                </a:lnTo>
                <a:lnTo>
                  <a:pt x="5005" y="1497"/>
                </a:lnTo>
                <a:lnTo>
                  <a:pt x="5005" y="1514"/>
                </a:lnTo>
                <a:lnTo>
                  <a:pt x="5005" y="1530"/>
                </a:lnTo>
                <a:lnTo>
                  <a:pt x="5005" y="1580"/>
                </a:lnTo>
                <a:lnTo>
                  <a:pt x="5022" y="1697"/>
                </a:lnTo>
                <a:lnTo>
                  <a:pt x="5022" y="1713"/>
                </a:lnTo>
                <a:lnTo>
                  <a:pt x="5022" y="1730"/>
                </a:lnTo>
                <a:lnTo>
                  <a:pt x="5022" y="1746"/>
                </a:lnTo>
                <a:lnTo>
                  <a:pt x="5039" y="1763"/>
                </a:lnTo>
                <a:lnTo>
                  <a:pt x="5039" y="1780"/>
                </a:lnTo>
                <a:lnTo>
                  <a:pt x="5039" y="1796"/>
                </a:lnTo>
                <a:lnTo>
                  <a:pt x="5039" y="1813"/>
                </a:lnTo>
                <a:lnTo>
                  <a:pt x="5039" y="1830"/>
                </a:lnTo>
                <a:lnTo>
                  <a:pt x="5039" y="1846"/>
                </a:lnTo>
                <a:lnTo>
                  <a:pt x="5055" y="1846"/>
                </a:lnTo>
                <a:lnTo>
                  <a:pt x="5055" y="1863"/>
                </a:lnTo>
                <a:lnTo>
                  <a:pt x="5072" y="1863"/>
                </a:lnTo>
                <a:lnTo>
                  <a:pt x="5072" y="1846"/>
                </a:lnTo>
                <a:lnTo>
                  <a:pt x="5072" y="1830"/>
                </a:lnTo>
                <a:lnTo>
                  <a:pt x="5088" y="1813"/>
                </a:lnTo>
                <a:lnTo>
                  <a:pt x="5088" y="1796"/>
                </a:lnTo>
                <a:lnTo>
                  <a:pt x="5088" y="1780"/>
                </a:lnTo>
                <a:lnTo>
                  <a:pt x="5088" y="1763"/>
                </a:lnTo>
                <a:lnTo>
                  <a:pt x="5088" y="1746"/>
                </a:lnTo>
                <a:lnTo>
                  <a:pt x="5088" y="1730"/>
                </a:lnTo>
                <a:lnTo>
                  <a:pt x="5105" y="1680"/>
                </a:lnTo>
                <a:lnTo>
                  <a:pt x="5105" y="1663"/>
                </a:lnTo>
                <a:lnTo>
                  <a:pt x="5105" y="1630"/>
                </a:lnTo>
                <a:lnTo>
                  <a:pt x="5122" y="1597"/>
                </a:lnTo>
                <a:lnTo>
                  <a:pt x="5122" y="1580"/>
                </a:lnTo>
                <a:lnTo>
                  <a:pt x="5122" y="1564"/>
                </a:lnTo>
                <a:lnTo>
                  <a:pt x="5122" y="1547"/>
                </a:lnTo>
                <a:lnTo>
                  <a:pt x="5122" y="1530"/>
                </a:lnTo>
                <a:lnTo>
                  <a:pt x="5122" y="1514"/>
                </a:lnTo>
                <a:lnTo>
                  <a:pt x="5138" y="1514"/>
                </a:lnTo>
                <a:lnTo>
                  <a:pt x="5138" y="1497"/>
                </a:lnTo>
                <a:lnTo>
                  <a:pt x="5138" y="1480"/>
                </a:lnTo>
                <a:lnTo>
                  <a:pt x="5138" y="1464"/>
                </a:lnTo>
                <a:lnTo>
                  <a:pt x="5155" y="1464"/>
                </a:lnTo>
                <a:lnTo>
                  <a:pt x="5155" y="1480"/>
                </a:lnTo>
                <a:lnTo>
                  <a:pt x="5172" y="1480"/>
                </a:lnTo>
                <a:lnTo>
                  <a:pt x="5172" y="1497"/>
                </a:lnTo>
                <a:lnTo>
                  <a:pt x="5172" y="1514"/>
                </a:lnTo>
                <a:lnTo>
                  <a:pt x="5172" y="1530"/>
                </a:lnTo>
                <a:lnTo>
                  <a:pt x="5188" y="1580"/>
                </a:lnTo>
                <a:lnTo>
                  <a:pt x="5188" y="1597"/>
                </a:lnTo>
                <a:lnTo>
                  <a:pt x="5188" y="1613"/>
                </a:lnTo>
                <a:lnTo>
                  <a:pt x="5205" y="1663"/>
                </a:lnTo>
                <a:lnTo>
                  <a:pt x="5205" y="1680"/>
                </a:lnTo>
                <a:lnTo>
                  <a:pt x="5205" y="1697"/>
                </a:lnTo>
                <a:lnTo>
                  <a:pt x="5205" y="1713"/>
                </a:lnTo>
                <a:lnTo>
                  <a:pt x="5205" y="1730"/>
                </a:lnTo>
                <a:lnTo>
                  <a:pt x="5221" y="1746"/>
                </a:lnTo>
                <a:lnTo>
                  <a:pt x="5221" y="1763"/>
                </a:lnTo>
                <a:lnTo>
                  <a:pt x="5221" y="1780"/>
                </a:lnTo>
                <a:lnTo>
                  <a:pt x="5238" y="1796"/>
                </a:lnTo>
                <a:lnTo>
                  <a:pt x="5238" y="1813"/>
                </a:lnTo>
                <a:lnTo>
                  <a:pt x="5255" y="1813"/>
                </a:lnTo>
                <a:lnTo>
                  <a:pt x="5255" y="1796"/>
                </a:lnTo>
                <a:lnTo>
                  <a:pt x="5255" y="1780"/>
                </a:lnTo>
                <a:lnTo>
                  <a:pt x="5271" y="1763"/>
                </a:lnTo>
                <a:lnTo>
                  <a:pt x="5271" y="1746"/>
                </a:lnTo>
                <a:lnTo>
                  <a:pt x="5271" y="1730"/>
                </a:lnTo>
                <a:lnTo>
                  <a:pt x="5271" y="1713"/>
                </a:lnTo>
                <a:lnTo>
                  <a:pt x="5288" y="1680"/>
                </a:lnTo>
                <a:lnTo>
                  <a:pt x="5288" y="1663"/>
                </a:lnTo>
                <a:lnTo>
                  <a:pt x="5288" y="1647"/>
                </a:lnTo>
                <a:lnTo>
                  <a:pt x="5305" y="1613"/>
                </a:lnTo>
                <a:lnTo>
                  <a:pt x="5305" y="1597"/>
                </a:lnTo>
                <a:lnTo>
                  <a:pt x="5305" y="1580"/>
                </a:lnTo>
                <a:lnTo>
                  <a:pt x="5305" y="1564"/>
                </a:lnTo>
                <a:lnTo>
                  <a:pt x="5305" y="1547"/>
                </a:lnTo>
                <a:lnTo>
                  <a:pt x="5321" y="1547"/>
                </a:lnTo>
                <a:lnTo>
                  <a:pt x="5321" y="1530"/>
                </a:lnTo>
                <a:lnTo>
                  <a:pt x="5321" y="1514"/>
                </a:lnTo>
                <a:lnTo>
                  <a:pt x="5338" y="1514"/>
                </a:lnTo>
                <a:lnTo>
                  <a:pt x="5338" y="1530"/>
                </a:lnTo>
                <a:lnTo>
                  <a:pt x="5355" y="1530"/>
                </a:lnTo>
                <a:lnTo>
                  <a:pt x="5355" y="1547"/>
                </a:lnTo>
                <a:lnTo>
                  <a:pt x="5355" y="1564"/>
                </a:lnTo>
                <a:lnTo>
                  <a:pt x="5371" y="1580"/>
                </a:lnTo>
                <a:lnTo>
                  <a:pt x="5371" y="1597"/>
                </a:lnTo>
                <a:lnTo>
                  <a:pt x="5371" y="1613"/>
                </a:lnTo>
                <a:lnTo>
                  <a:pt x="5388" y="1647"/>
                </a:lnTo>
                <a:lnTo>
                  <a:pt x="5388" y="1663"/>
                </a:lnTo>
                <a:lnTo>
                  <a:pt x="5388" y="1680"/>
                </a:lnTo>
                <a:lnTo>
                  <a:pt x="5388" y="1697"/>
                </a:lnTo>
                <a:lnTo>
                  <a:pt x="5388" y="1713"/>
                </a:lnTo>
                <a:lnTo>
                  <a:pt x="5404" y="1713"/>
                </a:lnTo>
                <a:lnTo>
                  <a:pt x="5404" y="1730"/>
                </a:lnTo>
                <a:lnTo>
                  <a:pt x="5404" y="1746"/>
                </a:lnTo>
                <a:lnTo>
                  <a:pt x="5421" y="1746"/>
                </a:lnTo>
                <a:lnTo>
                  <a:pt x="5421" y="1763"/>
                </a:lnTo>
                <a:lnTo>
                  <a:pt x="5438" y="1763"/>
                </a:lnTo>
                <a:lnTo>
                  <a:pt x="5438" y="1746"/>
                </a:lnTo>
                <a:lnTo>
                  <a:pt x="5454" y="1730"/>
                </a:lnTo>
                <a:lnTo>
                  <a:pt x="5454" y="1713"/>
                </a:lnTo>
                <a:lnTo>
                  <a:pt x="5454" y="1697"/>
                </a:lnTo>
                <a:lnTo>
                  <a:pt x="5454" y="1680"/>
                </a:lnTo>
                <a:lnTo>
                  <a:pt x="5471" y="1663"/>
                </a:lnTo>
                <a:lnTo>
                  <a:pt x="5471" y="1647"/>
                </a:lnTo>
              </a:path>
            </a:pathLst>
          </a:custGeom>
          <a:noFill/>
          <a:ln w="22225">
            <a:solidFill>
              <a:srgbClr val="336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>
              <a:cs typeface="Arial" pitchFamily="34" charset="0"/>
            </a:endParaRPr>
          </a:p>
        </p:txBody>
      </p:sp>
      <p:sp>
        <p:nvSpPr>
          <p:cNvPr id="32" name="Line 967"/>
          <p:cNvSpPr>
            <a:spLocks noChangeShapeType="1"/>
          </p:cNvSpPr>
          <p:nvPr/>
        </p:nvSpPr>
        <p:spPr bwMode="auto">
          <a:xfrm flipV="1">
            <a:off x="6122268" y="1595835"/>
            <a:ext cx="433861" cy="0"/>
          </a:xfrm>
          <a:prstGeom prst="line">
            <a:avLst/>
          </a:prstGeom>
          <a:noFill/>
          <a:ln w="63500">
            <a:solidFill>
              <a:srgbClr val="009EE0"/>
            </a:solidFill>
            <a:round/>
            <a:headEnd type="none" w="med" len="med"/>
            <a:tailEnd type="stealt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7020272" y="1101304"/>
            <a:ext cx="72008" cy="1296144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  <a:effectLst/>
          <a:scene3d>
            <a:camera prst="orthographicFront">
              <a:rot lat="0" lon="0" rev="18900000"/>
            </a:camera>
            <a:lightRig rig="threePt" dir="t"/>
          </a:scene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66882" y="875988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kern="0" dirty="0" smtClean="0">
                <a:solidFill>
                  <a:srgbClr val="003E89"/>
                </a:solidFill>
              </a:rPr>
              <a:t>X-ray laser thomson</a:t>
            </a:r>
            <a:endParaRPr lang="nl-NL" dirty="0"/>
          </a:p>
        </p:txBody>
      </p:sp>
      <p:sp>
        <p:nvSpPr>
          <p:cNvPr id="35" name="Rectangle 34"/>
          <p:cNvSpPr/>
          <p:nvPr/>
        </p:nvSpPr>
        <p:spPr bwMode="auto">
          <a:xfrm>
            <a:off x="6876256" y="741264"/>
            <a:ext cx="144016" cy="3600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092281" y="699232"/>
            <a:ext cx="20517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kern="0" dirty="0" smtClean="0">
                <a:solidFill>
                  <a:srgbClr val="003E89"/>
                </a:solidFill>
              </a:rPr>
              <a:t>X-ray detector in shielded area</a:t>
            </a:r>
            <a:endParaRPr lang="nl-NL" sz="1600" dirty="0"/>
          </a:p>
        </p:txBody>
      </p:sp>
      <p:sp>
        <p:nvSpPr>
          <p:cNvPr id="37" name="Oval 36"/>
          <p:cNvSpPr/>
          <p:nvPr/>
        </p:nvSpPr>
        <p:spPr bwMode="auto">
          <a:xfrm>
            <a:off x="3347864" y="4134222"/>
            <a:ext cx="720080" cy="1887066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75856" y="3501008"/>
            <a:ext cx="263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kern="0" dirty="0" smtClean="0">
                <a:solidFill>
                  <a:srgbClr val="003E89"/>
                </a:solidFill>
              </a:rPr>
              <a:t>L-edge Au-fluorescence</a:t>
            </a:r>
            <a:endParaRPr lang="nl-NL" dirty="0"/>
          </a:p>
        </p:txBody>
      </p:sp>
      <p:cxnSp>
        <p:nvCxnSpPr>
          <p:cNvPr id="40" name="Straight Arrow Connector 39"/>
          <p:cNvCxnSpPr/>
          <p:nvPr/>
        </p:nvCxnSpPr>
        <p:spPr bwMode="auto">
          <a:xfrm flipH="1">
            <a:off x="3923928" y="3827140"/>
            <a:ext cx="360040" cy="432048"/>
          </a:xfrm>
          <a:prstGeom prst="straightConnector1">
            <a:avLst/>
          </a:prstGeom>
          <a:solidFill>
            <a:srgbClr val="003E89"/>
          </a:solidFill>
          <a:ln w="31750">
            <a:solidFill>
              <a:srgbClr val="FF0000"/>
            </a:solidFill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Freeform 41"/>
          <p:cNvSpPr/>
          <p:nvPr/>
        </p:nvSpPr>
        <p:spPr bwMode="auto">
          <a:xfrm>
            <a:off x="6876256" y="1173312"/>
            <a:ext cx="144016" cy="504056"/>
          </a:xfrm>
          <a:custGeom>
            <a:avLst/>
            <a:gdLst>
              <a:gd name="connsiteX0" fmla="*/ 344487 w 642937"/>
              <a:gd name="connsiteY0" fmla="*/ 1323975 h 1323975"/>
              <a:gd name="connsiteX1" fmla="*/ 592137 w 642937"/>
              <a:gd name="connsiteY1" fmla="*/ 1085850 h 1323975"/>
              <a:gd name="connsiteX2" fmla="*/ 39687 w 642937"/>
              <a:gd name="connsiteY2" fmla="*/ 771525 h 1323975"/>
              <a:gd name="connsiteX3" fmla="*/ 554037 w 642937"/>
              <a:gd name="connsiteY3" fmla="*/ 552450 h 1323975"/>
              <a:gd name="connsiteX4" fmla="*/ 39687 w 642937"/>
              <a:gd name="connsiteY4" fmla="*/ 304800 h 1323975"/>
              <a:gd name="connsiteX5" fmla="*/ 315912 w 642937"/>
              <a:gd name="connsiteY5" fmla="*/ 76200 h 1323975"/>
              <a:gd name="connsiteX6" fmla="*/ 315912 w 642937"/>
              <a:gd name="connsiteY6" fmla="*/ 76200 h 1323975"/>
              <a:gd name="connsiteX7" fmla="*/ 344487 w 642937"/>
              <a:gd name="connsiteY7" fmla="*/ 0 h 1323975"/>
              <a:gd name="connsiteX8" fmla="*/ 344487 w 642937"/>
              <a:gd name="connsiteY8" fmla="*/ 0 h 13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937" h="1323975">
                <a:moveTo>
                  <a:pt x="344487" y="1323975"/>
                </a:moveTo>
                <a:cubicBezTo>
                  <a:pt x="493712" y="1250950"/>
                  <a:pt x="642937" y="1177925"/>
                  <a:pt x="592137" y="1085850"/>
                </a:cubicBezTo>
                <a:cubicBezTo>
                  <a:pt x="541337" y="993775"/>
                  <a:pt x="46037" y="860425"/>
                  <a:pt x="39687" y="771525"/>
                </a:cubicBezTo>
                <a:cubicBezTo>
                  <a:pt x="33337" y="682625"/>
                  <a:pt x="554037" y="630237"/>
                  <a:pt x="554037" y="552450"/>
                </a:cubicBezTo>
                <a:cubicBezTo>
                  <a:pt x="554037" y="474663"/>
                  <a:pt x="79374" y="384175"/>
                  <a:pt x="39687" y="304800"/>
                </a:cubicBezTo>
                <a:cubicBezTo>
                  <a:pt x="0" y="225425"/>
                  <a:pt x="315912" y="76200"/>
                  <a:pt x="315912" y="76200"/>
                </a:cubicBezTo>
                <a:lnTo>
                  <a:pt x="315912" y="76200"/>
                </a:lnTo>
                <a:lnTo>
                  <a:pt x="344487" y="0"/>
                </a:lnTo>
                <a:lnTo>
                  <a:pt x="344487" y="0"/>
                </a:lnTo>
              </a:path>
            </a:pathLst>
          </a:custGeom>
          <a:noFill/>
          <a:ln w="31750">
            <a:solidFill>
              <a:schemeClr val="tx1"/>
            </a:solidFill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152568" y="1638848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kern="0" dirty="0" smtClean="0">
                <a:solidFill>
                  <a:srgbClr val="003E89"/>
                </a:solidFill>
              </a:rPr>
              <a:t>Au solution</a:t>
            </a:r>
            <a:endParaRPr lang="nl-NL" dirty="0"/>
          </a:p>
        </p:txBody>
      </p:sp>
      <p:sp>
        <p:nvSpPr>
          <p:cNvPr id="39" name="Textfeld 38"/>
          <p:cNvSpPr txBox="1"/>
          <p:nvPr/>
        </p:nvSpPr>
        <p:spPr>
          <a:xfrm>
            <a:off x="416609" y="76562"/>
            <a:ext cx="5251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de-DE" sz="2000" dirty="0" smtClean="0">
                <a:solidFill>
                  <a:schemeClr val="bg1"/>
                </a:solidFill>
              </a:rPr>
              <a:t>Medical </a:t>
            </a:r>
            <a:r>
              <a:rPr lang="de-DE" sz="2000" dirty="0" err="1" smtClean="0">
                <a:solidFill>
                  <a:schemeClr val="bg1"/>
                </a:solidFill>
              </a:rPr>
              <a:t>imaging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with</a:t>
            </a:r>
            <a:r>
              <a:rPr lang="de-DE" sz="2000" dirty="0" smtClean="0">
                <a:solidFill>
                  <a:schemeClr val="bg1"/>
                </a:solidFill>
              </a:rPr>
              <a:t> x-</a:t>
            </a:r>
            <a:r>
              <a:rPr lang="de-DE" sz="2000" dirty="0" err="1" smtClean="0">
                <a:solidFill>
                  <a:schemeClr val="bg1"/>
                </a:solidFill>
              </a:rPr>
              <a:t>ray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fluoreschence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5" name="Textfeld 258"/>
          <p:cNvSpPr txBox="1"/>
          <p:nvPr/>
        </p:nvSpPr>
        <p:spPr>
          <a:xfrm>
            <a:off x="35496" y="3888235"/>
            <a:ext cx="2815771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>
                <a:srgbClr val="003E89"/>
              </a:buClr>
              <a:defRPr/>
            </a:pPr>
            <a:r>
              <a:rPr lang="de-DE" sz="1600" kern="0" dirty="0" err="1" smtClean="0">
                <a:solidFill>
                  <a:srgbClr val="003E89"/>
                </a:solidFill>
              </a:rPr>
              <a:t>Functionalized</a:t>
            </a:r>
            <a:r>
              <a:rPr lang="de-DE" sz="1600" kern="0" dirty="0" smtClean="0">
                <a:solidFill>
                  <a:srgbClr val="003E89"/>
                </a:solidFill>
              </a:rPr>
              <a:t> Au NPs</a:t>
            </a:r>
          </a:p>
        </p:txBody>
      </p:sp>
      <p:pic>
        <p:nvPicPr>
          <p:cNvPr id="41" name="Grafik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3596" y="196272"/>
            <a:ext cx="1296988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90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arissa-Design">
  <a:themeElements>
    <a:clrScheme name="1_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el_Materie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609</Words>
  <Application>Microsoft Office PowerPoint</Application>
  <PresentationFormat>Bildschirmpräsentation (4:3)</PresentationFormat>
  <Paragraphs>133</Paragraphs>
  <Slides>11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3</vt:i4>
      </vt:variant>
      <vt:variant>
        <vt:lpstr>Folientitel</vt:lpstr>
      </vt:variant>
      <vt:variant>
        <vt:i4>11</vt:i4>
      </vt:variant>
    </vt:vector>
  </HeadingPairs>
  <TitlesOfParts>
    <vt:vector size="14" baseType="lpstr">
      <vt:lpstr>1_Larissa-Design</vt:lpstr>
      <vt:lpstr>Larissa-Design</vt:lpstr>
      <vt:lpstr>Titel_Materie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Institut für Kernphysik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Andreas Jankowiak</dc:creator>
  <cp:lastModifiedBy>Ulrich Schramm</cp:lastModifiedBy>
  <cp:revision>1196</cp:revision>
  <cp:lastPrinted>2011-05-08T20:34:20Z</cp:lastPrinted>
  <dcterms:created xsi:type="dcterms:W3CDTF">2010-03-26T17:52:16Z</dcterms:created>
  <dcterms:modified xsi:type="dcterms:W3CDTF">2017-01-31T09:33:27Z</dcterms:modified>
</cp:coreProperties>
</file>