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0" r:id="rId4"/>
    <p:sldId id="273" r:id="rId5"/>
    <p:sldId id="272" r:id="rId6"/>
    <p:sldId id="268" r:id="rId7"/>
    <p:sldId id="262" r:id="rId8"/>
    <p:sldId id="269" r:id="rId9"/>
    <p:sldId id="271" r:id="rId10"/>
    <p:sldId id="266" r:id="rId11"/>
    <p:sldId id="267" r:id="rId12"/>
    <p:sldId id="274" r:id="rId13"/>
    <p:sldId id="276" r:id="rId14"/>
    <p:sldId id="275" r:id="rId1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0">
          <p15:clr>
            <a:srgbClr val="A4A3A4"/>
          </p15:clr>
        </p15:guide>
        <p15:guide id="2" orient="horz" pos="2024">
          <p15:clr>
            <a:srgbClr val="A4A3A4"/>
          </p15:clr>
        </p15:guide>
        <p15:guide id="3" pos="5559">
          <p15:clr>
            <a:srgbClr val="A4A3A4"/>
          </p15:clr>
        </p15:guide>
        <p15:guide id="4" pos="183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32"/>
      </p:cViewPr>
      <p:guideLst>
        <p:guide orient="horz" pos="300"/>
        <p:guide orient="horz" pos="2024"/>
        <p:guide pos="5559"/>
        <p:guide pos="183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601ED7-D689-4C04-859A-CB5EBE217508}" type="datetimeFigureOut">
              <a:rPr lang="de-DE"/>
              <a:pPr>
                <a:defRPr/>
              </a:pPr>
              <a:t>01.02.2017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13737F4-DD89-4A5E-A8C5-8F1191AF1D2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43061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6" descr="Wissenschaftl_Info_ab_Willkommen.bm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099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Texten und Aufzäh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60561" y="421217"/>
            <a:ext cx="8671689" cy="359073"/>
          </a:xfrm>
        </p:spPr>
        <p:txBody>
          <a:bodyPr/>
          <a:lstStyle>
            <a:lvl1pPr marL="0" indent="0">
              <a:lnSpc>
                <a:spcPts val="2800"/>
              </a:lnSpc>
              <a:defRPr>
                <a:latin typeface="+mj-lt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8388424" y="6356350"/>
            <a:ext cx="541264" cy="365125"/>
          </a:xfrm>
        </p:spPr>
        <p:txBody>
          <a:bodyPr/>
          <a:lstStyle>
            <a:lvl1pPr>
              <a:defRPr b="0">
                <a:solidFill>
                  <a:srgbClr val="00589C"/>
                </a:solidFill>
                <a:latin typeface="+mj-lt"/>
              </a:defRPr>
            </a:lvl1pPr>
          </a:lstStyle>
          <a:p>
            <a:pPr>
              <a:defRPr/>
            </a:pPr>
            <a:fld id="{8C8E160A-D95A-4508-AB5D-B71F224D8FA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9218" name="Picture 2" descr="Z:\output\Vorlagen\bERlinPro_HZB\PNG\bERLinPro_HZB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087" y="-99392"/>
            <a:ext cx="2120913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99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nhalt mit Foto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54000"/>
            <a:ext cx="7884368" cy="439738"/>
          </a:xfrm>
          <a:prstGeom prst="rect">
            <a:avLst/>
          </a:prstGeom>
        </p:spPr>
        <p:txBody>
          <a:bodyPr/>
          <a:lstStyle>
            <a:lvl1pPr>
              <a:defRPr sz="1800" cap="all" baseline="0">
                <a:latin typeface="+mj-lt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9200" y="1018879"/>
            <a:ext cx="8671689" cy="825104"/>
          </a:xfr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0"/>
            <a:r>
              <a:rPr lang="de-DE" dirty="0" err="1" smtClean="0"/>
              <a:t>askdfaskd</a:t>
            </a:r>
            <a:r>
              <a:rPr lang="de-DE" dirty="0" smtClean="0"/>
              <a:t> </a:t>
            </a:r>
            <a:r>
              <a:rPr lang="de-DE" dirty="0" err="1" smtClean="0"/>
              <a:t>jdksfj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5286375" y="2471423"/>
            <a:ext cx="3538538" cy="307777"/>
          </a:xfrm>
        </p:spPr>
        <p:txBody>
          <a:bodyPr>
            <a:spAutoFit/>
          </a:bodyPr>
          <a:lstStyle>
            <a:lvl1pPr marL="0" indent="0">
              <a:lnSpc>
                <a:spcPts val="2400"/>
              </a:lnSpc>
              <a:defRPr sz="1800" b="0" cap="none" baseline="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>
              <a:lnSpc>
                <a:spcPts val="2400"/>
              </a:lnSpc>
              <a:buFont typeface="Arial" pitchFamily="34" charset="0"/>
              <a:buChar char="•"/>
              <a:defRPr b="1"/>
            </a:lvl2pPr>
          </a:lstStyle>
          <a:p>
            <a:pPr lvl="0"/>
            <a:r>
              <a:rPr lang="de-DE" dirty="0" smtClean="0"/>
              <a:t>Textmasterformate durch Klicken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2BC2F-3442-4C8F-8E5A-34A5E4FFF4B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8815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mit Foto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10952" y="116632"/>
            <a:ext cx="8229600" cy="439738"/>
          </a:xfrm>
          <a:prstGeom prst="rect">
            <a:avLst/>
          </a:prstGeom>
        </p:spPr>
        <p:txBody>
          <a:bodyPr/>
          <a:lstStyle>
            <a:lvl1pPr>
              <a:defRPr cap="all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9200" y="1018879"/>
            <a:ext cx="8671689" cy="825104"/>
          </a:xfr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0"/>
            <a:r>
              <a:rPr lang="de-DE" dirty="0" err="1" smtClean="0"/>
              <a:t>askdfaskd</a:t>
            </a:r>
            <a:r>
              <a:rPr lang="de-DE" dirty="0" smtClean="0"/>
              <a:t> </a:t>
            </a:r>
            <a:r>
              <a:rPr lang="de-DE" dirty="0" err="1" smtClean="0"/>
              <a:t>jdksfj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5286375" y="2471423"/>
            <a:ext cx="3538538" cy="307777"/>
          </a:xfrm>
        </p:spPr>
        <p:txBody>
          <a:bodyPr>
            <a:spAutoFit/>
          </a:bodyPr>
          <a:lstStyle>
            <a:lvl1pPr marL="0" indent="0">
              <a:lnSpc>
                <a:spcPts val="2400"/>
              </a:lnSpc>
              <a:defRPr sz="1800" b="0" cap="none" baseline="0">
                <a:solidFill>
                  <a:schemeClr val="tx1"/>
                </a:solidFill>
              </a:defRPr>
            </a:lvl1pPr>
            <a:lvl2pPr>
              <a:lnSpc>
                <a:spcPts val="2400"/>
              </a:lnSpc>
              <a:buFont typeface="Arial" pitchFamily="34" charset="0"/>
              <a:buChar char="•"/>
              <a:defRPr b="1"/>
            </a:lvl2pPr>
          </a:lstStyle>
          <a:p>
            <a:pPr lvl="0"/>
            <a:r>
              <a:rPr lang="de-DE" dirty="0" smtClean="0"/>
              <a:t>Textmasterformate durch Klicken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7118AB5C-4623-4793-A45A-D645FE8A76A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06807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4" descr="Wissenschaftl_Info_b_Kopf.bmp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28688" y="412750"/>
            <a:ext cx="8766175" cy="32226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9608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589C"/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 KOLUMNE  </a:t>
            </a:r>
            <a:fld id="{A8A41FC2-831E-4A30-A5F5-2E815FB52074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4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5156200" indent="-51562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100" b="1" kern="1200" cap="all">
          <a:solidFill>
            <a:srgbClr val="00589C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922963" indent="-1809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tabLst>
          <a:tab pos="1169988" algn="l"/>
        </a:tabLst>
        <a:defRPr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3248025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Untertitel 2"/>
          <p:cNvSpPr>
            <a:spLocks noGrp="1"/>
          </p:cNvSpPr>
          <p:nvPr>
            <p:ph type="subTitle" idx="4294967295"/>
          </p:nvPr>
        </p:nvSpPr>
        <p:spPr bwMode="auto">
          <a:xfrm>
            <a:off x="2286000" y="2996952"/>
            <a:ext cx="6858000" cy="6709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ts val="2400"/>
              </a:lnSpc>
            </a:pPr>
            <a:r>
              <a:rPr lang="de-DE" altLang="de-DE" sz="1800" cap="none" dirty="0" smtClean="0">
                <a:solidFill>
                  <a:schemeClr val="bg1"/>
                </a:solidFill>
                <a:latin typeface="+mn-lt"/>
                <a:cs typeface="Arial" charset="0"/>
              </a:rPr>
              <a:t>Martin Schmeißer			</a:t>
            </a:r>
            <a:r>
              <a:rPr lang="de-DE" altLang="de-DE" sz="1800" cap="none" dirty="0">
                <a:solidFill>
                  <a:schemeClr val="bg1"/>
                </a:solidFill>
                <a:cs typeface="Arial" charset="0"/>
              </a:rPr>
              <a:t>M&amp;T </a:t>
            </a:r>
            <a:r>
              <a:rPr lang="de-DE" altLang="de-DE" sz="1800" cap="none" dirty="0" err="1">
                <a:solidFill>
                  <a:schemeClr val="bg1"/>
                </a:solidFill>
                <a:cs typeface="Arial" charset="0"/>
              </a:rPr>
              <a:t>annual</a:t>
            </a:r>
            <a:r>
              <a:rPr lang="de-DE" altLang="de-DE" sz="1800" cap="none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de-DE" altLang="de-DE" sz="1800" cap="none" dirty="0" err="1">
                <a:solidFill>
                  <a:schemeClr val="bg1"/>
                </a:solidFill>
                <a:cs typeface="Arial" charset="0"/>
              </a:rPr>
              <a:t>meeting</a:t>
            </a:r>
            <a:endParaRPr lang="de-DE" altLang="de-DE" sz="1800" cap="none" dirty="0">
              <a:solidFill>
                <a:schemeClr val="bg1"/>
              </a:solidFill>
              <a:cs typeface="Arial" charset="0"/>
            </a:endParaRPr>
          </a:p>
          <a:p>
            <a:pPr marL="0" indent="0" eaLnBrk="1" hangingPunct="1">
              <a:lnSpc>
                <a:spcPts val="2400"/>
              </a:lnSpc>
            </a:pPr>
            <a:r>
              <a:rPr lang="de-DE" altLang="de-DE" sz="1800" cap="none" dirty="0" smtClean="0">
                <a:solidFill>
                  <a:schemeClr val="bg1"/>
                </a:solidFill>
                <a:latin typeface="+mn-lt"/>
                <a:cs typeface="Arial" charset="0"/>
              </a:rPr>
              <a:t>				01.02.2017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000125" y="1681973"/>
            <a:ext cx="7820347" cy="785812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2400" dirty="0">
                <a:latin typeface="+mn-lt"/>
              </a:rPr>
              <a:t>Development of CsK</a:t>
            </a:r>
            <a:r>
              <a:rPr lang="en-US" sz="2400" baseline="-25000" dirty="0">
                <a:latin typeface="+mn-lt"/>
              </a:rPr>
              <a:t>2</a:t>
            </a:r>
            <a:r>
              <a:rPr lang="en-US" sz="2400" dirty="0">
                <a:latin typeface="+mn-lt"/>
              </a:rPr>
              <a:t>Sb Photocathodes for High-Current SRF Electron Injectors</a:t>
            </a:r>
            <a:endParaRPr lang="de-DE" sz="2400" b="1" dirty="0">
              <a:solidFill>
                <a:srgbClr val="00589C"/>
              </a:solidFill>
              <a:latin typeface="+mn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60561" y="421217"/>
            <a:ext cx="8671689" cy="330603"/>
          </a:xfrm>
        </p:spPr>
        <p:txBody>
          <a:bodyPr/>
          <a:lstStyle/>
          <a:p>
            <a:r>
              <a:rPr lang="de-DE" dirty="0" smtClean="0"/>
              <a:t>Goals - </a:t>
            </a:r>
            <a:r>
              <a:rPr lang="de-DE" dirty="0" err="1" smtClean="0"/>
              <a:t>outlook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C8E160A-D95A-4508-AB5D-B71F224D8FA8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121187" y="968761"/>
            <a:ext cx="84969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de-DE" dirty="0" err="1" smtClean="0">
                <a:latin typeface="+mn-lt"/>
              </a:rPr>
              <a:t>GunLab</a:t>
            </a:r>
            <a:r>
              <a:rPr lang="en-US" altLang="de-DE" dirty="0" smtClean="0">
                <a:latin typeface="+mn-lt"/>
              </a:rPr>
              <a:t> commissioning</a:t>
            </a:r>
          </a:p>
          <a:p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Installation </a:t>
            </a:r>
            <a:r>
              <a:rPr lang="de-DE" dirty="0" err="1" smtClean="0">
                <a:latin typeface="+mn-lt"/>
              </a:rPr>
              <a:t>of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transfer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system</a:t>
            </a:r>
            <a:r>
              <a:rPr lang="de-DE" dirty="0" smtClean="0">
                <a:latin typeface="+mn-lt"/>
              </a:rPr>
              <a:t>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+mn-lt"/>
              </a:rPr>
              <a:t>Preparation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and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Characterization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of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Cu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cathode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for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GunLab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commissioning</a:t>
            </a:r>
            <a:endParaRPr lang="de-DE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+mn-lt"/>
              </a:rPr>
              <a:t>Learn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about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cathode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transfer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with</a:t>
            </a:r>
            <a:r>
              <a:rPr lang="de-DE" dirty="0" smtClean="0">
                <a:latin typeface="+mn-lt"/>
              </a:rPr>
              <a:t> a </a:t>
            </a:r>
            <a:r>
              <a:rPr lang="de-DE" dirty="0" err="1" smtClean="0">
                <a:latin typeface="+mn-lt"/>
              </a:rPr>
              <a:t>less</a:t>
            </a:r>
            <a:r>
              <a:rPr lang="de-DE" dirty="0" smtClean="0">
                <a:latin typeface="+mn-lt"/>
              </a:rPr>
              <a:t> sensitive sample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+mn-lt"/>
              </a:rPr>
              <a:t>Commissioning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>
                <a:latin typeface="+mn-lt"/>
              </a:rPr>
              <a:t>of</a:t>
            </a:r>
            <a:r>
              <a:rPr lang="de-DE" dirty="0">
                <a:latin typeface="+mn-lt"/>
              </a:rPr>
              <a:t> beam </a:t>
            </a:r>
            <a:r>
              <a:rPr lang="de-DE" dirty="0" err="1" smtClean="0">
                <a:latin typeface="+mn-lt"/>
              </a:rPr>
              <a:t>diagnostics</a:t>
            </a:r>
            <a:endParaRPr lang="de-DE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+mn-lt"/>
              </a:rPr>
              <a:t>Investigate</a:t>
            </a:r>
            <a:r>
              <a:rPr lang="de-DE" dirty="0" smtClean="0">
                <a:latin typeface="+mn-lt"/>
              </a:rPr>
              <a:t> beam </a:t>
            </a:r>
            <a:r>
              <a:rPr lang="de-DE" dirty="0" err="1" smtClean="0">
                <a:latin typeface="+mn-lt"/>
              </a:rPr>
              <a:t>dynamics</a:t>
            </a:r>
            <a:r>
              <a:rPr lang="de-DE" dirty="0" smtClean="0">
                <a:latin typeface="+mn-lt"/>
              </a:rPr>
              <a:t> at </a:t>
            </a:r>
            <a:r>
              <a:rPr lang="de-DE" dirty="0" err="1" smtClean="0">
                <a:latin typeface="+mn-lt"/>
              </a:rPr>
              <a:t>low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bunch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charge</a:t>
            </a:r>
            <a:endParaRPr lang="de-DE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Operation </a:t>
            </a:r>
            <a:r>
              <a:rPr lang="de-DE" dirty="0" err="1" smtClean="0">
                <a:latin typeface="+mn-lt"/>
              </a:rPr>
              <a:t>of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GunLab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with</a:t>
            </a:r>
            <a:r>
              <a:rPr lang="de-DE" dirty="0" smtClean="0">
                <a:latin typeface="+mn-lt"/>
              </a:rPr>
              <a:t> CsK</a:t>
            </a:r>
            <a:r>
              <a:rPr lang="de-DE" baseline="-25000" dirty="0" smtClean="0">
                <a:latin typeface="+mn-lt"/>
              </a:rPr>
              <a:t>2</a:t>
            </a:r>
            <a:r>
              <a:rPr lang="de-DE" dirty="0" smtClean="0">
                <a:latin typeface="+mn-lt"/>
              </a:rPr>
              <a:t>Sb </a:t>
            </a:r>
            <a:r>
              <a:rPr lang="de-DE" dirty="0" err="1" smtClean="0">
                <a:latin typeface="+mn-lt"/>
              </a:rPr>
              <a:t>photocathodes</a:t>
            </a:r>
            <a:endParaRPr lang="de-DE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>
              <a:latin typeface="+mn-lt"/>
            </a:endParaRPr>
          </a:p>
          <a:p>
            <a:r>
              <a:rPr lang="en-US" altLang="de-DE" dirty="0" smtClean="0">
                <a:latin typeface="+mn-lt"/>
              </a:rPr>
              <a:t>Further R&amp;D projects</a:t>
            </a:r>
            <a:endParaRPr lang="en-US" altLang="de-DE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Manufacturing </a:t>
            </a:r>
            <a:r>
              <a:rPr lang="de-DE" dirty="0" err="1" smtClean="0">
                <a:latin typeface="+mn-lt"/>
              </a:rPr>
              <a:t>and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photoemission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experiments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with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single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crystal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metals</a:t>
            </a:r>
            <a:endParaRPr lang="de-DE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+mn-lt"/>
              </a:rPr>
              <a:t>Cu</a:t>
            </a:r>
            <a:r>
              <a:rPr lang="de-DE" dirty="0" smtClean="0">
                <a:latin typeface="+mn-lt"/>
              </a:rPr>
              <a:t> 100 </a:t>
            </a:r>
            <a:r>
              <a:rPr lang="de-DE" dirty="0" err="1" smtClean="0">
                <a:latin typeface="+mn-lt"/>
              </a:rPr>
              <a:t>and</a:t>
            </a:r>
            <a:r>
              <a:rPr lang="de-DE" dirty="0" smtClean="0">
                <a:latin typeface="+mn-lt"/>
              </a:rPr>
              <a:t> Mo 100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Set </a:t>
            </a:r>
            <a:r>
              <a:rPr lang="de-DE" dirty="0" err="1" smtClean="0">
                <a:latin typeface="+mn-lt"/>
              </a:rPr>
              <a:t>up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of</a:t>
            </a:r>
            <a:r>
              <a:rPr lang="de-DE" dirty="0" smtClean="0">
                <a:latin typeface="+mn-lt"/>
              </a:rPr>
              <a:t> a </a:t>
            </a:r>
            <a:r>
              <a:rPr lang="de-DE" dirty="0" err="1" smtClean="0">
                <a:latin typeface="+mn-lt"/>
              </a:rPr>
              <a:t>scientific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cathode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preparation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chamber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for</a:t>
            </a:r>
            <a:r>
              <a:rPr lang="de-DE" dirty="0" smtClean="0">
                <a:latin typeface="+mn-lt"/>
              </a:rPr>
              <a:t> EMIL </a:t>
            </a:r>
            <a:r>
              <a:rPr lang="de-DE" dirty="0" err="1" smtClean="0">
                <a:latin typeface="+mn-lt"/>
              </a:rPr>
              <a:t>endstation</a:t>
            </a:r>
            <a:endParaRPr lang="de-DE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Unique </a:t>
            </a:r>
            <a:r>
              <a:rPr lang="de-DE" dirty="0" err="1" smtClean="0">
                <a:latin typeface="+mn-lt"/>
              </a:rPr>
              <a:t>methods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compination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of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hard</a:t>
            </a:r>
            <a:r>
              <a:rPr lang="de-DE" dirty="0" smtClean="0">
                <a:latin typeface="+mn-lt"/>
              </a:rPr>
              <a:t> &amp; soft x-</a:t>
            </a:r>
            <a:r>
              <a:rPr lang="de-DE" dirty="0" err="1" smtClean="0">
                <a:latin typeface="+mn-lt"/>
              </a:rPr>
              <a:t>ray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analytics</a:t>
            </a:r>
            <a:endParaRPr lang="de-DE" dirty="0">
              <a:latin typeface="+mn-lt"/>
            </a:endParaRPr>
          </a:p>
          <a:p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828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60561" y="421217"/>
            <a:ext cx="8671689" cy="359073"/>
          </a:xfrm>
        </p:spPr>
        <p:txBody>
          <a:bodyPr/>
          <a:lstStyle/>
          <a:p>
            <a:r>
              <a:rPr lang="de-DE" dirty="0" err="1" smtClean="0">
                <a:latin typeface="+mn-lt"/>
              </a:rPr>
              <a:t>Acknowledgement</a:t>
            </a:r>
            <a:endParaRPr lang="de-DE" dirty="0">
              <a:latin typeface="+mn-lt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C8E160A-D95A-4508-AB5D-B71F224D8FA8}" type="slidenum">
              <a:rPr lang="de-DE" smtClean="0">
                <a:latin typeface="+mn-lt"/>
              </a:rPr>
              <a:pPr>
                <a:defRPr/>
              </a:pPr>
              <a:t>11</a:t>
            </a:fld>
            <a:endParaRPr lang="de-DE" dirty="0">
              <a:latin typeface="+mn-lt"/>
            </a:endParaRPr>
          </a:p>
        </p:txBody>
      </p:sp>
      <p:sp>
        <p:nvSpPr>
          <p:cNvPr id="7" name="Textfeld 3"/>
          <p:cNvSpPr txBox="1">
            <a:spLocks noChangeArrowheads="1"/>
          </p:cNvSpPr>
          <p:nvPr/>
        </p:nvSpPr>
        <p:spPr bwMode="auto">
          <a:xfrm>
            <a:off x="754802" y="2296928"/>
            <a:ext cx="57617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2100" b="1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169988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 smtClean="0">
                <a:solidFill>
                  <a:schemeClr val="tx1"/>
                </a:solidFill>
                <a:latin typeface="+mn-lt"/>
              </a:rPr>
              <a:t>Engineering</a:t>
            </a:r>
            <a:r>
              <a:rPr lang="de-DE" altLang="en-US" sz="1800" b="0" dirty="0" smtClean="0">
                <a:solidFill>
                  <a:schemeClr val="tx1"/>
                </a:solidFill>
                <a:latin typeface="+mn-lt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en-US" sz="1800" b="0" dirty="0" smtClean="0">
                <a:solidFill>
                  <a:schemeClr val="tx1"/>
                </a:solidFill>
                <a:latin typeface="+mn-lt"/>
              </a:rPr>
              <a:t>Markus Bürger, André Frahm, Daniel </a:t>
            </a:r>
            <a:r>
              <a:rPr lang="de-DE" altLang="en-US" sz="1800" b="0" dirty="0">
                <a:solidFill>
                  <a:schemeClr val="tx1"/>
                </a:solidFill>
                <a:latin typeface="+mn-lt"/>
              </a:rPr>
              <a:t>Böhlick, Kerstin </a:t>
            </a:r>
            <a:r>
              <a:rPr lang="de-DE" altLang="en-US" sz="1800" b="0" dirty="0" smtClean="0">
                <a:solidFill>
                  <a:schemeClr val="tx1"/>
                </a:solidFill>
                <a:latin typeface="+mn-lt"/>
              </a:rPr>
              <a:t>Martin</a:t>
            </a:r>
            <a:endParaRPr lang="de-DE" altLang="en-US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feld 16"/>
          <p:cNvSpPr txBox="1">
            <a:spLocks noChangeArrowheads="1"/>
          </p:cNvSpPr>
          <p:nvPr/>
        </p:nvSpPr>
        <p:spPr bwMode="auto">
          <a:xfrm>
            <a:off x="754802" y="4201748"/>
            <a:ext cx="48151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2100" b="1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169988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800" b="0" dirty="0">
                <a:solidFill>
                  <a:schemeClr val="tx1"/>
                </a:solidFill>
                <a:latin typeface="+mn-lt"/>
              </a:rPr>
              <a:t>Susanne Schubert, Jared Wang, Howard </a:t>
            </a:r>
            <a:r>
              <a:rPr lang="de-DE" altLang="en-US" sz="1800" b="0" dirty="0" err="1">
                <a:solidFill>
                  <a:schemeClr val="tx1"/>
                </a:solidFill>
                <a:latin typeface="+mn-lt"/>
              </a:rPr>
              <a:t>Padmore</a:t>
            </a:r>
            <a:endParaRPr lang="en-US" altLang="en-US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xtfeld 18"/>
          <p:cNvSpPr txBox="1">
            <a:spLocks noChangeArrowheads="1"/>
          </p:cNvSpPr>
          <p:nvPr/>
        </p:nvSpPr>
        <p:spPr bwMode="auto">
          <a:xfrm>
            <a:off x="754802" y="4797060"/>
            <a:ext cx="40904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2100" b="1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169988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800" b="0" dirty="0">
                <a:solidFill>
                  <a:schemeClr val="tx1"/>
                </a:solidFill>
                <a:latin typeface="+mn-lt"/>
              </a:rPr>
              <a:t>John </a:t>
            </a:r>
            <a:r>
              <a:rPr lang="de-DE" altLang="en-US" sz="1800" b="0" dirty="0" err="1">
                <a:solidFill>
                  <a:schemeClr val="tx1"/>
                </a:solidFill>
                <a:latin typeface="+mn-lt"/>
              </a:rPr>
              <a:t>Smedley</a:t>
            </a:r>
            <a:r>
              <a:rPr lang="de-DE" altLang="en-US" sz="1800" b="0" dirty="0">
                <a:solidFill>
                  <a:schemeClr val="tx1"/>
                </a:solidFill>
                <a:latin typeface="+mn-lt"/>
              </a:rPr>
              <a:t>, </a:t>
            </a:r>
            <a:r>
              <a:rPr lang="de-DE" altLang="en-US" sz="1800" b="0" dirty="0" err="1">
                <a:solidFill>
                  <a:schemeClr val="tx1"/>
                </a:solidFill>
                <a:latin typeface="+mn-lt"/>
              </a:rPr>
              <a:t>Zihao</a:t>
            </a:r>
            <a:r>
              <a:rPr lang="de-DE" altLang="en-US" sz="18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altLang="en-US" sz="1800" b="0" dirty="0" smtClean="0">
                <a:solidFill>
                  <a:schemeClr val="tx1"/>
                </a:solidFill>
                <a:latin typeface="+mn-lt"/>
              </a:rPr>
              <a:t>Ding, </a:t>
            </a:r>
            <a:r>
              <a:rPr lang="de-DE" altLang="en-US" sz="1800" b="0" dirty="0" err="1" smtClean="0">
                <a:solidFill>
                  <a:schemeClr val="tx1"/>
                </a:solidFill>
                <a:latin typeface="+mn-lt"/>
              </a:rPr>
              <a:t>Menjia</a:t>
            </a:r>
            <a:r>
              <a:rPr lang="de-DE" altLang="en-US" sz="18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altLang="en-US" sz="1800" b="0" dirty="0" err="1" smtClean="0">
                <a:solidFill>
                  <a:schemeClr val="tx1"/>
                </a:solidFill>
                <a:latin typeface="+mn-lt"/>
              </a:rPr>
              <a:t>Gaowei</a:t>
            </a:r>
            <a:endParaRPr lang="en-US" altLang="en-US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Textfeld 23"/>
          <p:cNvSpPr txBox="1">
            <a:spLocks noChangeArrowheads="1"/>
          </p:cNvSpPr>
          <p:nvPr/>
        </p:nvSpPr>
        <p:spPr bwMode="auto">
          <a:xfrm>
            <a:off x="754802" y="1012825"/>
            <a:ext cx="78541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2100" b="1">
                <a:solidFill>
                  <a:srgbClr val="0058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169988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800" b="0" dirty="0" smtClean="0">
                <a:solidFill>
                  <a:schemeClr val="tx1"/>
                </a:solidFill>
                <a:latin typeface="+mn-lt"/>
              </a:rPr>
              <a:t>Hans Kirschner, Julius Kühn, Guido Klemz, Georgios Kourkafas, Jens Völker, Eva Panofski</a:t>
            </a:r>
            <a:r>
              <a:rPr lang="de-DE" altLang="en-US" sz="1800" b="0" dirty="0">
                <a:solidFill>
                  <a:schemeClr val="tx1"/>
                </a:solidFill>
                <a:latin typeface="+mn-lt"/>
              </a:rPr>
              <a:t> , Thorsten </a:t>
            </a:r>
            <a:r>
              <a:rPr lang="de-DE" altLang="en-US" sz="1800" b="0" dirty="0" smtClean="0">
                <a:solidFill>
                  <a:schemeClr val="tx1"/>
                </a:solidFill>
                <a:latin typeface="+mn-lt"/>
              </a:rPr>
              <a:t>Kamps, Andreas </a:t>
            </a:r>
            <a:r>
              <a:rPr lang="de-DE" altLang="en-US" sz="1800" b="0" dirty="0" err="1" smtClean="0">
                <a:solidFill>
                  <a:schemeClr val="tx1"/>
                </a:solidFill>
                <a:latin typeface="+mn-lt"/>
              </a:rPr>
              <a:t>Jankowiak</a:t>
            </a:r>
            <a:endParaRPr lang="en-US" altLang="en-US" sz="18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Grafik 10" descr="Logo_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771" y="4649145"/>
            <a:ext cx="17780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93" y="4166823"/>
            <a:ext cx="23288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http://technologieplattform.dresden-concept.de/userdata/HZDR-logo-64p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781" y="3682903"/>
            <a:ext cx="1085850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eck 16"/>
          <p:cNvSpPr/>
          <p:nvPr/>
        </p:nvSpPr>
        <p:spPr>
          <a:xfrm>
            <a:off x="754802" y="3622856"/>
            <a:ext cx="4057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en-US" dirty="0" err="1" smtClean="0">
                <a:latin typeface="+mn-lt"/>
              </a:rPr>
              <a:t>Rong</a:t>
            </a:r>
            <a:r>
              <a:rPr lang="de-DE" altLang="en-US" dirty="0" smtClean="0">
                <a:latin typeface="+mn-lt"/>
              </a:rPr>
              <a:t> </a:t>
            </a:r>
            <a:r>
              <a:rPr lang="de-DE" altLang="en-US" dirty="0" err="1" smtClean="0">
                <a:latin typeface="+mn-lt"/>
              </a:rPr>
              <a:t>Xiang</a:t>
            </a:r>
            <a:r>
              <a:rPr lang="de-DE" altLang="en-US" dirty="0" smtClean="0">
                <a:latin typeface="+mn-lt"/>
              </a:rPr>
              <a:t>, Petr </a:t>
            </a:r>
            <a:r>
              <a:rPr lang="de-DE" altLang="en-US" dirty="0" err="1" smtClean="0">
                <a:latin typeface="+mn-lt"/>
              </a:rPr>
              <a:t>Murcek</a:t>
            </a:r>
            <a:r>
              <a:rPr lang="de-DE" altLang="en-US" dirty="0" smtClean="0">
                <a:latin typeface="+mn-lt"/>
              </a:rPr>
              <a:t>, Jochen Teichert</a:t>
            </a:r>
            <a:endParaRPr lang="de-DE" altLang="en-US" dirty="0">
              <a:latin typeface="+mn-lt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731236" y="1761436"/>
            <a:ext cx="3658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en-US" dirty="0" err="1" smtClean="0">
                <a:latin typeface="+mn-lt"/>
              </a:rPr>
              <a:t>GunLab</a:t>
            </a:r>
            <a:r>
              <a:rPr lang="de-DE" altLang="en-US" dirty="0" smtClean="0">
                <a:latin typeface="+mn-lt"/>
              </a:rPr>
              <a:t> </a:t>
            </a:r>
            <a:r>
              <a:rPr lang="de-DE" altLang="en-US" dirty="0" err="1" smtClean="0">
                <a:latin typeface="+mn-lt"/>
              </a:rPr>
              <a:t>and</a:t>
            </a:r>
            <a:r>
              <a:rPr lang="de-DE" altLang="en-US" dirty="0" smtClean="0">
                <a:latin typeface="+mn-lt"/>
              </a:rPr>
              <a:t> </a:t>
            </a:r>
            <a:r>
              <a:rPr lang="de-DE" altLang="en-US" dirty="0" err="1" smtClean="0">
                <a:latin typeface="+mn-lt"/>
              </a:rPr>
              <a:t>bERLinPro</a:t>
            </a:r>
            <a:r>
              <a:rPr lang="de-DE" altLang="en-US" dirty="0" smtClean="0">
                <a:latin typeface="+mn-lt"/>
              </a:rPr>
              <a:t> </a:t>
            </a:r>
            <a:r>
              <a:rPr lang="de-DE" altLang="en-US" dirty="0" err="1" smtClean="0">
                <a:latin typeface="+mn-lt"/>
              </a:rPr>
              <a:t>project</a:t>
            </a:r>
            <a:r>
              <a:rPr lang="de-DE" altLang="en-US" dirty="0" smtClean="0">
                <a:latin typeface="+mn-lt"/>
              </a:rPr>
              <a:t> </a:t>
            </a:r>
            <a:r>
              <a:rPr lang="de-DE" altLang="en-US" dirty="0" err="1" smtClean="0">
                <a:latin typeface="+mn-lt"/>
              </a:rPr>
              <a:t>teams</a:t>
            </a:r>
            <a:endParaRPr lang="de-DE" altLang="en-US" dirty="0">
              <a:latin typeface="+mn-lt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754802" y="3100270"/>
            <a:ext cx="1403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en-US" dirty="0" smtClean="0">
                <a:latin typeface="+mn-lt"/>
              </a:rPr>
              <a:t>Sven Lederer</a:t>
            </a:r>
            <a:endParaRPr lang="de-DE" altLang="en-US" dirty="0">
              <a:latin typeface="+mn-lt"/>
            </a:endParaRPr>
          </a:p>
        </p:txBody>
      </p:sp>
      <p:pic>
        <p:nvPicPr>
          <p:cNvPr id="1026" name="Picture 2" descr="http://pr.desy.de/sites2009/site_pr/content/e223/e228/infoboxContent283/DESY-Logo-cyan-RGB_g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480" y="2852936"/>
            <a:ext cx="864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2344468" y="5811665"/>
            <a:ext cx="4455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altLang="en-US" sz="2400" b="1" dirty="0" err="1" smtClean="0"/>
              <a:t>Thank</a:t>
            </a:r>
            <a:r>
              <a:rPr lang="de-DE" altLang="en-US" sz="2400" b="1" dirty="0" smtClean="0"/>
              <a:t> </a:t>
            </a:r>
            <a:r>
              <a:rPr lang="de-DE" altLang="en-US" sz="2400" b="1" dirty="0" err="1" smtClean="0"/>
              <a:t>you</a:t>
            </a:r>
            <a:r>
              <a:rPr lang="de-DE" altLang="en-US" sz="2400" b="1" dirty="0" smtClean="0"/>
              <a:t> </a:t>
            </a:r>
            <a:r>
              <a:rPr lang="de-DE" altLang="en-US" sz="2400" b="1" dirty="0" err="1" smtClean="0"/>
              <a:t>for</a:t>
            </a:r>
            <a:r>
              <a:rPr lang="de-DE" altLang="en-US" sz="2400" b="1" dirty="0" smtClean="0"/>
              <a:t> </a:t>
            </a:r>
            <a:r>
              <a:rPr lang="de-DE" altLang="en-US" sz="2400" b="1" dirty="0" err="1" smtClean="0"/>
              <a:t>your</a:t>
            </a:r>
            <a:r>
              <a:rPr lang="de-DE" altLang="en-US" sz="2400" b="1" dirty="0" smtClean="0"/>
              <a:t> </a:t>
            </a:r>
            <a:r>
              <a:rPr lang="de-DE" altLang="en-US" sz="2400" b="1" dirty="0" err="1" smtClean="0"/>
              <a:t>attention</a:t>
            </a:r>
            <a:r>
              <a:rPr lang="de-DE" altLang="en-US" sz="2400" b="1" dirty="0" smtClean="0"/>
              <a:t>!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78760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60561" y="421217"/>
            <a:ext cx="4691559" cy="359073"/>
          </a:xfrm>
        </p:spPr>
        <p:txBody>
          <a:bodyPr/>
          <a:lstStyle/>
          <a:p>
            <a:r>
              <a:rPr lang="de-DE" dirty="0" err="1" smtClean="0"/>
              <a:t>cross-section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gun</a:t>
            </a:r>
            <a:r>
              <a:rPr lang="de-DE" dirty="0" smtClean="0"/>
              <a:t> </a:t>
            </a:r>
            <a:r>
              <a:rPr lang="de-DE" dirty="0" err="1" smtClean="0"/>
              <a:t>module</a:t>
            </a:r>
            <a:endParaRPr lang="de-DE" dirty="0"/>
          </a:p>
        </p:txBody>
      </p:sp>
      <p:pic>
        <p:nvPicPr>
          <p:cNvPr id="5" name="Picture 2" descr="D:\Profile\gdj\Eigene Dateien\BERLinPro\Unterlagen_Andrew\Gun 1\Images\Gun Module Front vie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91"/>
          <a:stretch/>
        </p:blipFill>
        <p:spPr bwMode="auto">
          <a:xfrm>
            <a:off x="611560" y="908719"/>
            <a:ext cx="7056784" cy="53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274662" y="827478"/>
            <a:ext cx="1574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Support </a:t>
            </a:r>
            <a:r>
              <a:rPr lang="de-DE" sz="1600" b="1" dirty="0" err="1" smtClean="0"/>
              <a:t>posts</a:t>
            </a:r>
            <a:endParaRPr lang="de-DE" sz="16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6787766" y="1663498"/>
            <a:ext cx="787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</a:rPr>
              <a:t>8</a:t>
            </a:r>
            <a:r>
              <a:rPr lang="de-DE" sz="1600" b="1" dirty="0" smtClean="0">
                <a:solidFill>
                  <a:schemeClr val="bg1"/>
                </a:solidFill>
              </a:rPr>
              <a:t>0 K </a:t>
            </a:r>
            <a:br>
              <a:rPr lang="de-DE" sz="1600" b="1" dirty="0" smtClean="0">
                <a:solidFill>
                  <a:schemeClr val="bg1"/>
                </a:solidFill>
              </a:rPr>
            </a:br>
            <a:r>
              <a:rPr lang="de-DE" sz="1600" b="1" dirty="0" err="1" smtClean="0">
                <a:solidFill>
                  <a:schemeClr val="bg1"/>
                </a:solidFill>
              </a:rPr>
              <a:t>shield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583978" y="2503468"/>
            <a:ext cx="1416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Helium gas </a:t>
            </a:r>
            <a:r>
              <a:rPr lang="de-DE" sz="1600" b="1" dirty="0" err="1" smtClean="0">
                <a:solidFill>
                  <a:schemeClr val="bg1"/>
                </a:solidFill>
              </a:rPr>
              <a:t>return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pipe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059832" y="4581128"/>
            <a:ext cx="1391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SC Solenoid</a:t>
            </a:r>
            <a:endParaRPr lang="de-DE" sz="16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2324700" y="4658652"/>
            <a:ext cx="1061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HOM </a:t>
            </a:r>
          </a:p>
          <a:p>
            <a:r>
              <a:rPr lang="de-DE" sz="1600" b="1" dirty="0" err="1" smtClean="0"/>
              <a:t>absorber</a:t>
            </a:r>
            <a:endParaRPr lang="de-DE" sz="16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883280" y="2780765"/>
            <a:ext cx="1382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err="1" smtClean="0">
                <a:solidFill>
                  <a:schemeClr val="bg1"/>
                </a:solidFill>
              </a:rPr>
              <a:t>Cold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steerer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39552" y="4797152"/>
            <a:ext cx="1633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Warm</a:t>
            </a:r>
            <a:r>
              <a:rPr lang="de-DE" sz="16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</a:p>
          <a:p>
            <a:r>
              <a:rPr lang="de-DE" sz="1600" b="1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Cold</a:t>
            </a:r>
            <a:r>
              <a:rPr lang="de-DE" sz="16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transition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860032" y="4797152"/>
            <a:ext cx="1794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2 </a:t>
            </a:r>
            <a:r>
              <a:rPr lang="de-DE" sz="1600" b="1" dirty="0" err="1" smtClean="0"/>
              <a:t>layer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magnetic</a:t>
            </a:r>
            <a:endParaRPr lang="de-DE" sz="1600" b="1" dirty="0" smtClean="0"/>
          </a:p>
          <a:p>
            <a:r>
              <a:rPr lang="de-DE" sz="1600" b="1" dirty="0" err="1" smtClean="0"/>
              <a:t>shielding</a:t>
            </a:r>
            <a:endParaRPr lang="de-DE" sz="1600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6337574" y="5089539"/>
            <a:ext cx="1107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chemeClr val="bg1"/>
                </a:solidFill>
              </a:rPr>
              <a:t>Cathode</a:t>
            </a:r>
            <a:endParaRPr lang="de-DE" b="1" dirty="0" smtClean="0">
              <a:solidFill>
                <a:schemeClr val="bg1"/>
              </a:solidFill>
            </a:endParaRPr>
          </a:p>
          <a:p>
            <a:r>
              <a:rPr lang="de-DE" b="1" dirty="0" smtClean="0">
                <a:solidFill>
                  <a:schemeClr val="bg1"/>
                </a:solidFill>
              </a:rPr>
              <a:t>Insert </a:t>
            </a:r>
          </a:p>
          <a:p>
            <a:r>
              <a:rPr lang="de-DE" b="1" dirty="0" smtClean="0">
                <a:solidFill>
                  <a:schemeClr val="bg1"/>
                </a:solidFill>
              </a:rPr>
              <a:t>w/ Plug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698042" y="5229200"/>
            <a:ext cx="958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err="1" smtClean="0"/>
              <a:t>Coupler</a:t>
            </a:r>
            <a:endParaRPr lang="de-DE" sz="1600" b="1" dirty="0"/>
          </a:p>
        </p:txBody>
      </p:sp>
      <p:cxnSp>
        <p:nvCxnSpPr>
          <p:cNvPr id="17" name="Gerade Verbindung mit Pfeil 16"/>
          <p:cNvCxnSpPr/>
          <p:nvPr/>
        </p:nvCxnSpPr>
        <p:spPr>
          <a:xfrm flipV="1">
            <a:off x="4358204" y="4077072"/>
            <a:ext cx="501828" cy="118174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15" idx="0"/>
          </p:cNvCxnSpPr>
          <p:nvPr/>
        </p:nvCxnSpPr>
        <p:spPr>
          <a:xfrm flipH="1" flipV="1">
            <a:off x="6000183" y="4046295"/>
            <a:ext cx="891389" cy="10432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1556840" y="3150097"/>
            <a:ext cx="47150" cy="411297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7809709" y="3034324"/>
            <a:ext cx="13003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Cathode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err="1" smtClean="0"/>
              <a:t>transfer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err="1" smtClean="0"/>
              <a:t>system</a:t>
            </a:r>
            <a:r>
              <a:rPr lang="de-DE" b="1" dirty="0" smtClean="0"/>
              <a:t> #2</a:t>
            </a:r>
            <a:endParaRPr lang="de-DE" b="1" dirty="0"/>
          </a:p>
        </p:txBody>
      </p:sp>
      <p:cxnSp>
        <p:nvCxnSpPr>
          <p:cNvPr id="22" name="Gerade Verbindung mit Pfeil 21"/>
          <p:cNvCxnSpPr/>
          <p:nvPr/>
        </p:nvCxnSpPr>
        <p:spPr>
          <a:xfrm>
            <a:off x="7809709" y="4025660"/>
            <a:ext cx="48289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2750827" y="6258754"/>
            <a:ext cx="3562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with courtesy of A. Neumann (HZB)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16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8" r="19391" b="8091"/>
          <a:stretch/>
        </p:blipFill>
        <p:spPr>
          <a:xfrm>
            <a:off x="560600" y="780290"/>
            <a:ext cx="7154096" cy="5468646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60561" y="421217"/>
            <a:ext cx="8671689" cy="359073"/>
          </a:xfrm>
        </p:spPr>
        <p:txBody>
          <a:bodyPr/>
          <a:lstStyle/>
          <a:p>
            <a:r>
              <a:rPr lang="de-DE" dirty="0" err="1" smtClean="0"/>
              <a:t>cross-section</a:t>
            </a:r>
            <a:r>
              <a:rPr lang="de-DE" dirty="0" smtClean="0"/>
              <a:t> </a:t>
            </a:r>
            <a:r>
              <a:rPr lang="de-DE" dirty="0" err="1" smtClean="0"/>
              <a:t>transfer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#2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527459" y="6248936"/>
            <a:ext cx="1768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Vacuum suitcase</a:t>
            </a:r>
            <a:endParaRPr lang="en-US" b="1" dirty="0">
              <a:latin typeface="+mn-lt"/>
            </a:endParaRPr>
          </a:p>
        </p:txBody>
      </p:sp>
      <p:cxnSp>
        <p:nvCxnSpPr>
          <p:cNvPr id="23" name="Gerade Verbindung mit Pfeil 22"/>
          <p:cNvCxnSpPr/>
          <p:nvPr/>
        </p:nvCxnSpPr>
        <p:spPr>
          <a:xfrm flipH="1">
            <a:off x="4402784" y="5289775"/>
            <a:ext cx="7579" cy="90330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5178582" y="4118383"/>
            <a:ext cx="3027036" cy="69327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7714696" y="4776186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Gun Module</a:t>
            </a:r>
            <a:endParaRPr lang="en-US" b="1" dirty="0">
              <a:latin typeface="+mn-lt"/>
            </a:endParaRPr>
          </a:p>
        </p:txBody>
      </p:sp>
      <p:cxnSp>
        <p:nvCxnSpPr>
          <p:cNvPr id="27" name="Gerade Verbindung mit Pfeil 26"/>
          <p:cNvCxnSpPr/>
          <p:nvPr/>
        </p:nvCxnSpPr>
        <p:spPr>
          <a:xfrm flipV="1">
            <a:off x="1278384" y="3861787"/>
            <a:ext cx="2583402" cy="202932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186148" y="5885357"/>
            <a:ext cx="2373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Cathode insert w/ plug</a:t>
            </a:r>
            <a:endParaRPr lang="en-US" b="1" dirty="0">
              <a:latin typeface="+mn-lt"/>
            </a:endParaRPr>
          </a:p>
        </p:txBody>
      </p:sp>
      <p:cxnSp>
        <p:nvCxnSpPr>
          <p:cNvPr id="31" name="Gerade Verbindung mit Pfeil 30"/>
          <p:cNvCxnSpPr/>
          <p:nvPr/>
        </p:nvCxnSpPr>
        <p:spPr>
          <a:xfrm flipH="1">
            <a:off x="4962619" y="2743200"/>
            <a:ext cx="2026656" cy="131932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>
            <a:off x="7203824" y="1811787"/>
            <a:ext cx="15488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Manipulator </a:t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to take the </a:t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plugs off the </a:t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sample holder</a:t>
            </a:r>
            <a:endParaRPr lang="en-US" b="1" dirty="0">
              <a:latin typeface="+mn-lt"/>
            </a:endParaRPr>
          </a:p>
        </p:txBody>
      </p:sp>
      <p:cxnSp>
        <p:nvCxnSpPr>
          <p:cNvPr id="41" name="Gerade Verbindung mit Pfeil 40"/>
          <p:cNvCxnSpPr/>
          <p:nvPr/>
        </p:nvCxnSpPr>
        <p:spPr>
          <a:xfrm>
            <a:off x="1155293" y="2035190"/>
            <a:ext cx="3154157" cy="157714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/>
          <p:cNvSpPr txBox="1"/>
          <p:nvPr/>
        </p:nvSpPr>
        <p:spPr>
          <a:xfrm>
            <a:off x="480056" y="1563838"/>
            <a:ext cx="1596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Plug transport </a:t>
            </a:r>
          </a:p>
          <a:p>
            <a:r>
              <a:rPr lang="en-US" b="1" dirty="0" smtClean="0">
                <a:latin typeface="+mn-lt"/>
              </a:rPr>
              <a:t>cart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865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60561" y="421217"/>
            <a:ext cx="8671689" cy="359073"/>
          </a:xfrm>
        </p:spPr>
        <p:txBody>
          <a:bodyPr/>
          <a:lstStyle/>
          <a:p>
            <a:r>
              <a:rPr lang="de-DE" dirty="0" err="1" smtClean="0"/>
              <a:t>Cold</a:t>
            </a:r>
            <a:r>
              <a:rPr lang="de-DE" dirty="0" smtClean="0"/>
              <a:t> </a:t>
            </a:r>
            <a:r>
              <a:rPr lang="de-DE" dirty="0" err="1" smtClean="0"/>
              <a:t>string</a:t>
            </a:r>
            <a:r>
              <a:rPr lang="de-DE" dirty="0" smtClean="0"/>
              <a:t> </a:t>
            </a:r>
            <a:r>
              <a:rPr lang="de-DE" dirty="0" err="1" smtClean="0"/>
              <a:t>assembly</a:t>
            </a:r>
            <a:endParaRPr lang="de-DE" dirty="0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0" y="878150"/>
            <a:ext cx="6264696" cy="3782028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147504" y="2339336"/>
            <a:ext cx="684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Valve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323528" y="2806308"/>
            <a:ext cx="1205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Cathode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beam </a:t>
            </a:r>
            <a:r>
              <a:rPr lang="de-DE" dirty="0" err="1" smtClean="0"/>
              <a:t>tube</a:t>
            </a:r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>
            <a:off x="1118059" y="1970004"/>
            <a:ext cx="1163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Gate </a:t>
            </a:r>
            <a:r>
              <a:rPr lang="de-DE" dirty="0" err="1" smtClean="0"/>
              <a:t>valve</a:t>
            </a:r>
            <a:endParaRPr lang="de-DE" dirty="0"/>
          </a:p>
        </p:txBody>
      </p:sp>
      <p:sp>
        <p:nvSpPr>
          <p:cNvPr id="28" name="Textfeld 27"/>
          <p:cNvSpPr txBox="1"/>
          <p:nvPr/>
        </p:nvSpPr>
        <p:spPr>
          <a:xfrm>
            <a:off x="1531014" y="3304577"/>
            <a:ext cx="1615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Cathode</a:t>
            </a:r>
            <a:r>
              <a:rPr lang="de-DE" dirty="0" smtClean="0">
                <a:solidFill>
                  <a:schemeClr val="bg1"/>
                </a:solidFill>
              </a:rPr>
              <a:t> cooler</a:t>
            </a:r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29" name="Gerade Verbindung mit Pfeil 28"/>
          <p:cNvCxnSpPr/>
          <p:nvPr/>
        </p:nvCxnSpPr>
        <p:spPr>
          <a:xfrm flipV="1">
            <a:off x="2483768" y="2769702"/>
            <a:ext cx="0" cy="71954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2771800" y="878150"/>
            <a:ext cx="1924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Cavity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with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helium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err="1" smtClean="0">
                <a:solidFill>
                  <a:schemeClr val="bg1"/>
                </a:solidFill>
              </a:rPr>
              <a:t>vessel</a:t>
            </a:r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31" name="Gerade Verbindung mit Pfeil 30"/>
          <p:cNvCxnSpPr/>
          <p:nvPr/>
        </p:nvCxnSpPr>
        <p:spPr>
          <a:xfrm flipH="1">
            <a:off x="3673653" y="1334278"/>
            <a:ext cx="121180" cy="85376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3825247" y="3736848"/>
            <a:ext cx="10470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Cold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part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err="1" smtClean="0">
                <a:solidFill>
                  <a:schemeClr val="bg1"/>
                </a:solidFill>
              </a:rPr>
              <a:t>of</a:t>
            </a:r>
            <a:r>
              <a:rPr lang="de-DE" dirty="0" smtClean="0">
                <a:solidFill>
                  <a:schemeClr val="bg1"/>
                </a:solidFill>
              </a:rPr>
              <a:t> TTF-III</a:t>
            </a:r>
          </a:p>
          <a:p>
            <a:r>
              <a:rPr lang="de-DE" dirty="0" err="1" smtClean="0">
                <a:solidFill>
                  <a:schemeClr val="bg1"/>
                </a:solidFill>
              </a:rPr>
              <a:t>coupler</a:t>
            </a:r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33" name="Gerade Verbindung mit Pfeil 32"/>
          <p:cNvCxnSpPr/>
          <p:nvPr/>
        </p:nvCxnSpPr>
        <p:spPr>
          <a:xfrm flipH="1" flipV="1">
            <a:off x="4348788" y="2863885"/>
            <a:ext cx="322014" cy="8100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147504" y="5054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512" y="3078013"/>
            <a:ext cx="2988000" cy="2241000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896" y="888716"/>
            <a:ext cx="2987674" cy="2240756"/>
          </a:xfrm>
          <a:prstGeom prst="rect">
            <a:avLst/>
          </a:prstGeom>
        </p:spPr>
      </p:pic>
      <p:sp>
        <p:nvSpPr>
          <p:cNvPr id="38" name="Textfeld 37"/>
          <p:cNvSpPr txBox="1"/>
          <p:nvPr/>
        </p:nvSpPr>
        <p:spPr>
          <a:xfrm>
            <a:off x="7124187" y="312261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Coupler</a:t>
            </a:r>
            <a:r>
              <a:rPr lang="de-DE" dirty="0" smtClean="0"/>
              <a:t> </a:t>
            </a:r>
            <a:r>
              <a:rPr lang="de-DE" dirty="0" err="1" smtClean="0"/>
              <a:t>assembly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499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60561" y="421217"/>
            <a:ext cx="6203727" cy="330603"/>
          </a:xfrm>
        </p:spPr>
        <p:txBody>
          <a:bodyPr/>
          <a:lstStyle/>
          <a:p>
            <a:r>
              <a:rPr lang="de-DE" dirty="0" smtClean="0"/>
              <a:t>high-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Photoinjectors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C8E160A-D95A-4508-AB5D-B71F224D8FA8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pic>
        <p:nvPicPr>
          <p:cNvPr id="5" name="Picture 2" descr="S:\BERLinProject\Grafiken\2016-04-06_bERLinPro_3D-Bil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1341248"/>
            <a:ext cx="864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52000" y="1341248"/>
            <a:ext cx="42467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n-lt"/>
              </a:rPr>
              <a:t>Photoinjectors</a:t>
            </a:r>
            <a:r>
              <a:rPr lang="en-US" dirty="0" smtClean="0">
                <a:latin typeface="+mn-lt"/>
              </a:rPr>
              <a:t> for new accelerators require</a:t>
            </a:r>
          </a:p>
          <a:p>
            <a:r>
              <a:rPr lang="en-US" dirty="0" smtClean="0">
                <a:latin typeface="+mn-lt"/>
              </a:rPr>
              <a:t>High brightness</a:t>
            </a:r>
          </a:p>
          <a:p>
            <a:r>
              <a:rPr lang="en-US" dirty="0" smtClean="0">
                <a:latin typeface="+mn-lt"/>
              </a:rPr>
              <a:t>High average current</a:t>
            </a:r>
            <a:endParaRPr lang="en-US" dirty="0">
              <a:latin typeface="+mn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415248" y="3789520"/>
            <a:ext cx="5243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Photocathode QE &gt; 1% allows mA current</a:t>
            </a:r>
          </a:p>
          <a:p>
            <a:r>
              <a:rPr lang="en-US" dirty="0" smtClean="0">
                <a:latin typeface="+mn-lt"/>
              </a:rPr>
              <a:t>SRF technology allows high gradient and </a:t>
            </a:r>
            <a:r>
              <a:rPr lang="en-US" dirty="0" err="1" smtClean="0">
                <a:latin typeface="+mn-lt"/>
              </a:rPr>
              <a:t>cw</a:t>
            </a:r>
            <a:r>
              <a:rPr lang="en-US" dirty="0" smtClean="0">
                <a:latin typeface="+mn-lt"/>
              </a:rPr>
              <a:t> operation</a:t>
            </a:r>
            <a:endParaRPr lang="en-US" dirty="0">
              <a:latin typeface="+mn-lt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107504" y="3617484"/>
            <a:ext cx="2304256" cy="1684204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979712" y="5014917"/>
            <a:ext cx="50810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n-lt"/>
              </a:rPr>
              <a:t>SRF </a:t>
            </a:r>
            <a:r>
              <a:rPr lang="en-US" dirty="0" err="1" smtClean="0">
                <a:latin typeface="+mn-lt"/>
              </a:rPr>
              <a:t>photoinjector</a:t>
            </a:r>
            <a:r>
              <a:rPr lang="en-US" dirty="0" smtClean="0">
                <a:latin typeface="+mn-lt"/>
              </a:rPr>
              <a:t> with normal conducting cathode</a:t>
            </a:r>
          </a:p>
          <a:p>
            <a:r>
              <a:rPr lang="en-US" dirty="0" smtClean="0">
                <a:latin typeface="+mn-lt"/>
              </a:rPr>
              <a:t>Photocathode exchange system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468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60561" y="421217"/>
            <a:ext cx="8671689" cy="340414"/>
          </a:xfrm>
        </p:spPr>
        <p:txBody>
          <a:bodyPr/>
          <a:lstStyle/>
          <a:p>
            <a:r>
              <a:rPr lang="de-DE" dirty="0"/>
              <a:t>high-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Photoinjectors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C8E160A-D95A-4508-AB5D-B71F224D8FA8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6" y="751821"/>
            <a:ext cx="9142485" cy="5485492"/>
          </a:xfrm>
          <a:prstGeom prst="rect">
            <a:avLst/>
          </a:prstGeom>
        </p:spPr>
      </p:pic>
      <p:sp>
        <p:nvSpPr>
          <p:cNvPr id="6" name="Textfeld 27"/>
          <p:cNvSpPr txBox="1"/>
          <p:nvPr/>
        </p:nvSpPr>
        <p:spPr>
          <a:xfrm>
            <a:off x="1171187" y="1080667"/>
            <a:ext cx="1329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600" dirty="0" err="1" smtClean="0"/>
              <a:t>Spectrometer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err="1" smtClean="0"/>
              <a:t>dipole</a:t>
            </a:r>
            <a:endParaRPr lang="en-US" sz="1600" dirty="0"/>
          </a:p>
        </p:txBody>
      </p:sp>
      <p:sp>
        <p:nvSpPr>
          <p:cNvPr id="7" name="Textfeld 31"/>
          <p:cNvSpPr txBox="1"/>
          <p:nvPr/>
        </p:nvSpPr>
        <p:spPr>
          <a:xfrm>
            <a:off x="1372891" y="3505375"/>
            <a:ext cx="1125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600" dirty="0" err="1" smtClean="0">
                <a:latin typeface="+mn-lt"/>
              </a:rPr>
              <a:t>slit</a:t>
            </a:r>
            <a:r>
              <a:rPr lang="de-DE" sz="1600" dirty="0" smtClean="0">
                <a:latin typeface="+mn-lt"/>
              </a:rPr>
              <a:t> </a:t>
            </a:r>
            <a:r>
              <a:rPr lang="de-DE" sz="1600" dirty="0" err="1" smtClean="0">
                <a:latin typeface="+mn-lt"/>
              </a:rPr>
              <a:t>scanner</a:t>
            </a:r>
            <a:endParaRPr lang="en-US" sz="1600" dirty="0">
              <a:latin typeface="+mn-lt"/>
            </a:endParaRPr>
          </a:p>
        </p:txBody>
      </p:sp>
      <p:sp>
        <p:nvSpPr>
          <p:cNvPr id="8" name="Textfeld 33"/>
          <p:cNvSpPr txBox="1"/>
          <p:nvPr/>
        </p:nvSpPr>
        <p:spPr>
          <a:xfrm>
            <a:off x="-4956" y="1402250"/>
            <a:ext cx="1271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1600" dirty="0" err="1" smtClean="0">
                <a:latin typeface="+mn-lt"/>
              </a:rPr>
              <a:t>Wirescanner</a:t>
            </a:r>
            <a:r>
              <a:rPr lang="de-DE" sz="1600" dirty="0"/>
              <a:t>,</a:t>
            </a:r>
            <a:br>
              <a:rPr lang="de-DE" sz="1600" dirty="0"/>
            </a:br>
            <a:r>
              <a:rPr lang="de-DE" sz="1600" dirty="0"/>
              <a:t>Screens</a:t>
            </a:r>
            <a:endParaRPr lang="en-US" sz="1600" dirty="0">
              <a:latin typeface="+mn-lt"/>
            </a:endParaRPr>
          </a:p>
        </p:txBody>
      </p:sp>
      <p:sp>
        <p:nvSpPr>
          <p:cNvPr id="9" name="Textfeld 31"/>
          <p:cNvSpPr txBox="1"/>
          <p:nvPr/>
        </p:nvSpPr>
        <p:spPr>
          <a:xfrm>
            <a:off x="3231224" y="1484784"/>
            <a:ext cx="12531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600" dirty="0" smtClean="0">
                <a:latin typeface="+mn-lt"/>
              </a:rPr>
              <a:t>Faraday Cup,</a:t>
            </a:r>
          </a:p>
          <a:p>
            <a:pPr algn="ctr"/>
            <a:r>
              <a:rPr lang="de-DE" sz="1600" dirty="0"/>
              <a:t>Screen</a:t>
            </a:r>
            <a:r>
              <a:rPr lang="de-DE" sz="1600" dirty="0" smtClean="0"/>
              <a:t>,</a:t>
            </a:r>
            <a:br>
              <a:rPr lang="de-DE" sz="1600" dirty="0" smtClean="0"/>
            </a:br>
            <a:r>
              <a:rPr lang="de-DE" sz="1600" dirty="0" smtClean="0"/>
              <a:t>BPM</a:t>
            </a:r>
            <a:endParaRPr lang="en-US" sz="1600" dirty="0">
              <a:latin typeface="+mn-lt"/>
            </a:endParaRPr>
          </a:p>
        </p:txBody>
      </p:sp>
      <p:graphicFrame>
        <p:nvGraphicFramePr>
          <p:cNvPr id="10" name="Group 2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988570"/>
              </p:ext>
            </p:extLst>
          </p:nvPr>
        </p:nvGraphicFramePr>
        <p:xfrm>
          <a:off x="4548477" y="767825"/>
          <a:ext cx="2178750" cy="1219200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1242646"/>
                <a:gridCol w="936104"/>
              </a:tblGrid>
              <a:tr h="246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beam energy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&lt; 3.5 MeV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</a:tr>
              <a:tr h="2476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bunch length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&lt; 6 </a:t>
                      </a:r>
                      <a:r>
                        <a:rPr kumimoji="0" lang="en-GB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ps</a:t>
                      </a: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GB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rms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</a:tr>
              <a:tr h="2490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bunch charge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&lt; 100 </a:t>
                      </a:r>
                      <a:r>
                        <a:rPr kumimoji="0" lang="en-GB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pC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</a:tr>
              <a:tr h="2490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repetition rate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&lt;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 kHz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11" name="Textfeld 28"/>
          <p:cNvSpPr txBox="1"/>
          <p:nvPr/>
        </p:nvSpPr>
        <p:spPr>
          <a:xfrm>
            <a:off x="2371746" y="1385279"/>
            <a:ext cx="626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TCAV</a:t>
            </a:r>
            <a:endParaRPr lang="en-US" sz="1600" dirty="0"/>
          </a:p>
        </p:txBody>
      </p:sp>
      <p:pic>
        <p:nvPicPr>
          <p:cNvPr id="12" name="Picture 2" descr="d:\Profile\lli\Desktop\IMG_20161031_130819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962966"/>
            <a:ext cx="4860034" cy="2850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27"/>
          <p:cNvSpPr txBox="1"/>
          <p:nvPr/>
        </p:nvSpPr>
        <p:spPr>
          <a:xfrm>
            <a:off x="7441295" y="2564904"/>
            <a:ext cx="1495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600" dirty="0" err="1" smtClean="0"/>
              <a:t>Photocathode</a:t>
            </a:r>
            <a:endParaRPr lang="de-DE" sz="1600" dirty="0" smtClean="0"/>
          </a:p>
          <a:p>
            <a:pPr algn="ctr"/>
            <a:r>
              <a:rPr lang="de-DE" sz="1600" dirty="0"/>
              <a:t>T</a:t>
            </a:r>
            <a:r>
              <a:rPr lang="de-DE" sz="1600" dirty="0" smtClean="0"/>
              <a:t>ransfer System</a:t>
            </a:r>
            <a:endParaRPr lang="en-US" sz="1600" dirty="0"/>
          </a:p>
        </p:txBody>
      </p:sp>
      <p:sp>
        <p:nvSpPr>
          <p:cNvPr id="5" name="Rechteck 4"/>
          <p:cNvSpPr/>
          <p:nvPr/>
        </p:nvSpPr>
        <p:spPr>
          <a:xfrm>
            <a:off x="7224472" y="5867981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Image D. Böhlick</a:t>
            </a:r>
            <a:endParaRPr lang="de-DE" dirty="0"/>
          </a:p>
        </p:txBody>
      </p:sp>
      <p:pic>
        <p:nvPicPr>
          <p:cNvPr id="14" name="Picture 2" descr="D:\Profile\gdj\Eigene Dateien\BERLinPro\Unterlagen_Andrew\Gun 1\Images\Gun Module Front view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" t="2714" r="10091"/>
          <a:stretch/>
        </p:blipFill>
        <p:spPr bwMode="auto">
          <a:xfrm>
            <a:off x="4644007" y="3461416"/>
            <a:ext cx="4493521" cy="339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Profile\gdj\Eigene Dateien\BERLinPro\Unterlagen_Andrew\Gun 1\Images\Gun Module Front view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7" t="42795" r="19265" b="26189"/>
          <a:stretch/>
        </p:blipFill>
        <p:spPr bwMode="auto">
          <a:xfrm>
            <a:off x="4455508" y="3467389"/>
            <a:ext cx="473933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13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oliennummernplatzhalter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defRPr sz="2100" b="1">
                <a:solidFill>
                  <a:srgbClr val="00589C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116998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464288-25AC-4116-A2A2-873CAED8723C}" type="slidenum">
              <a:rPr lang="de-DE" altLang="de-DE" sz="12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de-DE" altLang="de-DE" sz="1200" dirty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5538"/>
            <a:ext cx="4883150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http://upload.wikimedia.org/wikipedia/commons/thumb/5/57/Spectral_lines_continous.png/220px-Spectral_lines_contino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629150"/>
            <a:ext cx="1735138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4"/>
          <p:cNvCxnSpPr/>
          <p:nvPr/>
        </p:nvCxnSpPr>
        <p:spPr>
          <a:xfrm>
            <a:off x="1403648" y="2047875"/>
            <a:ext cx="0" cy="3311525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5148263" y="1052513"/>
            <a:ext cx="3995737" cy="50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 smtClean="0"/>
              <a:t>Aim:</a:t>
            </a:r>
          </a:p>
          <a:p>
            <a:pPr eaLnBrk="1" hangingPunct="1">
              <a:defRPr/>
            </a:pPr>
            <a:endParaRPr lang="en-US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0.5 mm </a:t>
            </a:r>
            <a:r>
              <a:rPr lang="en-US" dirty="0" err="1" smtClean="0"/>
              <a:t>mrad</a:t>
            </a:r>
            <a:r>
              <a:rPr lang="en-US" dirty="0" smtClean="0"/>
              <a:t> emittance from gun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100mA in </a:t>
            </a:r>
            <a:r>
              <a:rPr lang="en-US" dirty="0" err="1" smtClean="0"/>
              <a:t>cw</a:t>
            </a:r>
            <a:r>
              <a:rPr lang="en-US" dirty="0" smtClean="0"/>
              <a:t> operation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2ps </a:t>
            </a:r>
            <a:r>
              <a:rPr lang="en-US" dirty="0" err="1" smtClean="0"/>
              <a:t>rms</a:t>
            </a:r>
            <a:r>
              <a:rPr lang="en-US" dirty="0" smtClean="0"/>
              <a:t> bunch length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Boundary conditions:</a:t>
            </a:r>
          </a:p>
          <a:p>
            <a:pPr eaLnBrk="1" hangingPunct="1">
              <a:defRPr/>
            </a:pPr>
            <a:endParaRPr lang="en-US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1% QE at 515nm </a:t>
            </a:r>
            <a:r>
              <a:rPr lang="en-US" dirty="0" err="1" smtClean="0"/>
              <a:t>req‘s</a:t>
            </a:r>
            <a:r>
              <a:rPr lang="en-US" dirty="0" smtClean="0"/>
              <a:t> 23W </a:t>
            </a:r>
            <a:r>
              <a:rPr lang="en-US" dirty="0" err="1" smtClean="0"/>
              <a:t>avg</a:t>
            </a:r>
            <a:r>
              <a:rPr lang="en-US" dirty="0" smtClean="0"/>
              <a:t> laser power on the cathode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High-QE semiconductors are highly reactive, survive only in    10</a:t>
            </a:r>
            <a:r>
              <a:rPr lang="en-US" baseline="30000" dirty="0" smtClean="0"/>
              <a:t>-10 </a:t>
            </a:r>
            <a:r>
              <a:rPr lang="en-US" dirty="0" smtClean="0"/>
              <a:t>mbar vacuum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10ps </a:t>
            </a:r>
            <a:r>
              <a:rPr lang="en-US" dirty="0" err="1" smtClean="0"/>
              <a:t>rms</a:t>
            </a:r>
            <a:r>
              <a:rPr lang="en-US" dirty="0" smtClean="0"/>
              <a:t> Gaussian bunch with 77pC has 3A peak current</a:t>
            </a:r>
            <a:endParaRPr lang="en-US" dirty="0"/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107950" y="5359400"/>
            <a:ext cx="51498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2100" b="1">
                <a:solidFill>
                  <a:srgbClr val="00589C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116998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800" b="0" dirty="0" smtClean="0">
                <a:solidFill>
                  <a:schemeClr val="tx1"/>
                </a:solidFill>
              </a:rPr>
              <a:t>515nm available as 2. harmonic of </a:t>
            </a:r>
            <a:r>
              <a:rPr lang="en-US" altLang="de-DE" sz="1800" b="0" dirty="0" err="1" smtClean="0">
                <a:solidFill>
                  <a:schemeClr val="tx1"/>
                </a:solidFill>
              </a:rPr>
              <a:t>Nd</a:t>
            </a:r>
            <a:r>
              <a:rPr lang="en-US" altLang="de-DE" sz="1800" b="0" dirty="0" smtClean="0">
                <a:solidFill>
                  <a:schemeClr val="tx1"/>
                </a:solidFill>
              </a:rPr>
              <a:t> or </a:t>
            </a:r>
            <a:r>
              <a:rPr lang="en-US" altLang="de-DE" sz="1800" b="0" dirty="0" err="1" smtClean="0">
                <a:solidFill>
                  <a:schemeClr val="tx1"/>
                </a:solidFill>
              </a:rPr>
              <a:t>Yb</a:t>
            </a:r>
            <a:r>
              <a:rPr lang="en-US" altLang="de-DE" sz="1800" b="0" dirty="0" smtClean="0">
                <a:solidFill>
                  <a:schemeClr val="tx1"/>
                </a:solidFill>
              </a:rPr>
              <a:t> lasers</a:t>
            </a:r>
            <a:endParaRPr lang="en-US" altLang="de-DE" sz="1800" b="0" dirty="0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3896916"/>
            <a:ext cx="196691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nhaltsplatzhalter 1"/>
          <p:cNvSpPr>
            <a:spLocks noGrp="1"/>
          </p:cNvSpPr>
          <p:nvPr>
            <p:ph idx="1"/>
          </p:nvPr>
        </p:nvSpPr>
        <p:spPr>
          <a:xfrm>
            <a:off x="960561" y="421217"/>
            <a:ext cx="8671689" cy="340414"/>
          </a:xfrm>
        </p:spPr>
        <p:txBody>
          <a:bodyPr/>
          <a:lstStyle/>
          <a:p>
            <a:r>
              <a:rPr lang="de-DE" dirty="0" err="1"/>
              <a:t>PhotoCathodes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929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60561" y="421217"/>
            <a:ext cx="8671689" cy="340414"/>
          </a:xfrm>
        </p:spPr>
        <p:txBody>
          <a:bodyPr/>
          <a:lstStyle/>
          <a:p>
            <a:r>
              <a:rPr lang="de-DE" dirty="0" smtClean="0"/>
              <a:t>Alkali Co-Deposition </a:t>
            </a:r>
            <a:r>
              <a:rPr lang="de-DE" dirty="0" err="1" smtClean="0"/>
              <a:t>Process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C8E160A-D95A-4508-AB5D-B71F224D8FA8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40768"/>
            <a:ext cx="6097098" cy="4723992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3719352" y="1826459"/>
            <a:ext cx="1358359" cy="276999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b="1" dirty="0" err="1" smtClean="0">
                <a:solidFill>
                  <a:schemeClr val="bg1"/>
                </a:solidFill>
                <a:latin typeface="+mn-lt"/>
              </a:rPr>
              <a:t>Momentatron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4" name="Gerade Verbindung mit Pfeil 13"/>
          <p:cNvCxnSpPr/>
          <p:nvPr/>
        </p:nvCxnSpPr>
        <p:spPr>
          <a:xfrm>
            <a:off x="4521451" y="2203168"/>
            <a:ext cx="7620" cy="62484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6429707" y="4287699"/>
            <a:ext cx="1764334" cy="446276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n-lt"/>
              </a:rPr>
              <a:t>Vacuum suitcase</a:t>
            </a:r>
          </a:p>
          <a:p>
            <a:pPr algn="ctr"/>
            <a:r>
              <a:rPr lang="de-DE" sz="1100" b="1" dirty="0" smtClean="0">
                <a:solidFill>
                  <a:schemeClr val="bg1"/>
                </a:solidFill>
                <a:latin typeface="+mn-lt"/>
              </a:rPr>
              <a:t>p &lt; 1x10</a:t>
            </a:r>
            <a:r>
              <a:rPr lang="de-DE" sz="1100" b="1" baseline="30000" dirty="0" smtClean="0">
                <a:solidFill>
                  <a:schemeClr val="bg1"/>
                </a:solidFill>
                <a:latin typeface="+mn-lt"/>
              </a:rPr>
              <a:t>-11</a:t>
            </a:r>
            <a:r>
              <a:rPr lang="de-DE" sz="1100" b="1" dirty="0" smtClean="0">
                <a:solidFill>
                  <a:schemeClr val="bg1"/>
                </a:solidFill>
                <a:latin typeface="+mn-lt"/>
              </a:rPr>
              <a:t> mbar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109671" y="1795681"/>
            <a:ext cx="1202203" cy="169277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100" b="1" dirty="0" smtClean="0">
                <a:solidFill>
                  <a:schemeClr val="bg1"/>
                </a:solidFill>
                <a:latin typeface="+mn-lt"/>
              </a:rPr>
              <a:t>p </a:t>
            </a:r>
            <a:r>
              <a:rPr lang="de-DE" sz="1100" b="1" dirty="0">
                <a:solidFill>
                  <a:schemeClr val="bg1"/>
                </a:solidFill>
                <a:latin typeface="+mn-lt"/>
              </a:rPr>
              <a:t>=</a:t>
            </a:r>
            <a:r>
              <a:rPr lang="de-DE" sz="1100" b="1" dirty="0" smtClean="0">
                <a:solidFill>
                  <a:schemeClr val="bg1"/>
                </a:solidFill>
                <a:latin typeface="+mn-lt"/>
              </a:rPr>
              <a:t> 8x10</a:t>
            </a:r>
            <a:r>
              <a:rPr lang="de-DE" sz="1100" b="1" baseline="30000" dirty="0" smtClean="0">
                <a:solidFill>
                  <a:schemeClr val="bg1"/>
                </a:solidFill>
                <a:latin typeface="+mn-lt"/>
              </a:rPr>
              <a:t>-10</a:t>
            </a:r>
            <a:r>
              <a:rPr lang="de-DE" sz="1100" b="1" dirty="0" smtClean="0">
                <a:solidFill>
                  <a:schemeClr val="bg1"/>
                </a:solidFill>
                <a:latin typeface="+mn-lt"/>
              </a:rPr>
              <a:t> mbar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452197" y="5778068"/>
            <a:ext cx="1202203" cy="169277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100" b="1" dirty="0" smtClean="0">
                <a:solidFill>
                  <a:schemeClr val="bg1"/>
                </a:solidFill>
                <a:latin typeface="+mn-lt"/>
              </a:rPr>
              <a:t>p </a:t>
            </a:r>
            <a:r>
              <a:rPr lang="de-DE" sz="1100" b="1" dirty="0">
                <a:solidFill>
                  <a:schemeClr val="bg1"/>
                </a:solidFill>
                <a:latin typeface="+mn-lt"/>
              </a:rPr>
              <a:t>=</a:t>
            </a:r>
            <a:r>
              <a:rPr lang="de-DE" sz="1100" b="1" dirty="0" smtClean="0">
                <a:solidFill>
                  <a:schemeClr val="bg1"/>
                </a:solidFill>
                <a:latin typeface="+mn-lt"/>
              </a:rPr>
              <a:t> 6x10</a:t>
            </a:r>
            <a:r>
              <a:rPr lang="de-DE" sz="1100" b="1" baseline="30000" dirty="0" smtClean="0">
                <a:solidFill>
                  <a:schemeClr val="bg1"/>
                </a:solidFill>
                <a:latin typeface="+mn-lt"/>
              </a:rPr>
              <a:t>-11</a:t>
            </a:r>
            <a:r>
              <a:rPr lang="de-DE" sz="1100" b="1" dirty="0" smtClean="0">
                <a:solidFill>
                  <a:schemeClr val="bg1"/>
                </a:solidFill>
                <a:latin typeface="+mn-lt"/>
              </a:rPr>
              <a:t> mbar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077711" y="4049123"/>
            <a:ext cx="1202203" cy="169277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100" b="1" dirty="0" smtClean="0">
                <a:solidFill>
                  <a:schemeClr val="bg1"/>
                </a:solidFill>
                <a:latin typeface="+mn-lt"/>
              </a:rPr>
              <a:t>p </a:t>
            </a:r>
            <a:r>
              <a:rPr lang="de-DE" sz="1100" b="1" dirty="0">
                <a:solidFill>
                  <a:schemeClr val="bg1"/>
                </a:solidFill>
                <a:latin typeface="+mn-lt"/>
              </a:rPr>
              <a:t>=</a:t>
            </a:r>
            <a:r>
              <a:rPr lang="de-DE" sz="1100" b="1" dirty="0" smtClean="0">
                <a:solidFill>
                  <a:schemeClr val="bg1"/>
                </a:solidFill>
                <a:latin typeface="+mn-lt"/>
              </a:rPr>
              <a:t> 8x10</a:t>
            </a:r>
            <a:r>
              <a:rPr lang="de-DE" sz="1100" b="1" baseline="30000" dirty="0" smtClean="0">
                <a:solidFill>
                  <a:schemeClr val="bg1"/>
                </a:solidFill>
                <a:latin typeface="+mn-lt"/>
              </a:rPr>
              <a:t>-11</a:t>
            </a:r>
            <a:r>
              <a:rPr lang="de-DE" sz="1100" b="1" dirty="0" smtClean="0">
                <a:solidFill>
                  <a:schemeClr val="bg1"/>
                </a:solidFill>
                <a:latin typeface="+mn-lt"/>
              </a:rPr>
              <a:t> mbar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875194" y="2963568"/>
            <a:ext cx="2125349" cy="492443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Spectral quantum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efficiency measurement</a:t>
            </a: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074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60561" y="421217"/>
            <a:ext cx="8671689" cy="340414"/>
          </a:xfrm>
        </p:spPr>
        <p:txBody>
          <a:bodyPr/>
          <a:lstStyle/>
          <a:p>
            <a:r>
              <a:rPr lang="de-DE" dirty="0" smtClean="0"/>
              <a:t>Alkali Co-Deposition </a:t>
            </a:r>
            <a:r>
              <a:rPr lang="de-DE" dirty="0" err="1" smtClean="0"/>
              <a:t>Process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C8E160A-D95A-4508-AB5D-B71F224D8FA8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51521" y="1196752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Conventional process (sequential growth of Sb, K, Cs) leads to good results when K-Sb material has only partially reacted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Alkali co-deposition (K+Cs on Sb) yields good sample performance and is easier to reproduce</a:t>
            </a:r>
            <a:endParaRPr lang="en-US" dirty="0">
              <a:latin typeface="+mn-lt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87860"/>
            <a:ext cx="5029956" cy="3849184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2987824" y="2492896"/>
            <a:ext cx="2808312" cy="4046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068960"/>
            <a:ext cx="3255129" cy="24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2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60561" y="421217"/>
            <a:ext cx="8671689" cy="340414"/>
          </a:xfrm>
        </p:spPr>
        <p:txBody>
          <a:bodyPr/>
          <a:lstStyle/>
          <a:p>
            <a:r>
              <a:rPr lang="de-DE" dirty="0" err="1" smtClean="0"/>
              <a:t>Recent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(P013)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C8E160A-D95A-4508-AB5D-B71F224D8FA8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51520" y="1196752"/>
            <a:ext cx="7125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Photocathode P013 grown on a Mo substrate:</a:t>
            </a:r>
          </a:p>
          <a:p>
            <a:r>
              <a:rPr lang="en-US" dirty="0" smtClean="0">
                <a:latin typeface="+mn-lt"/>
              </a:rPr>
              <a:t>30nm Sb deposition at 150°C</a:t>
            </a:r>
          </a:p>
          <a:p>
            <a:r>
              <a:rPr lang="en-US" dirty="0" smtClean="0">
                <a:latin typeface="+mn-lt"/>
              </a:rPr>
              <a:t>K + Cs co-deposition at 150°C, reduce to 120° after 250min, finally let cool</a:t>
            </a:r>
            <a:endParaRPr lang="en-US" dirty="0">
              <a:latin typeface="+mn-lt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20888"/>
            <a:ext cx="5689579" cy="379305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068960"/>
            <a:ext cx="3255129" cy="24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1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60561" y="421217"/>
            <a:ext cx="8671689" cy="340414"/>
          </a:xfrm>
        </p:spPr>
        <p:txBody>
          <a:bodyPr/>
          <a:lstStyle/>
          <a:p>
            <a:r>
              <a:rPr lang="de-DE" dirty="0" err="1" smtClean="0"/>
              <a:t>Recent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(P013)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C8E160A-D95A-4508-AB5D-B71F224D8FA8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b="11801"/>
          <a:stretch/>
        </p:blipFill>
        <p:spPr>
          <a:xfrm>
            <a:off x="0" y="1124744"/>
            <a:ext cx="4748828" cy="4104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" t="5873" r="6611"/>
          <a:stretch/>
        </p:blipFill>
        <p:spPr>
          <a:xfrm>
            <a:off x="4569030" y="1592766"/>
            <a:ext cx="4583546" cy="316795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95536" y="5380672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No degradation of the performance was observed during cooling to -120°C.</a:t>
            </a:r>
          </a:p>
          <a:p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Movement of the cold sample (exposure to p &gt; 10</a:t>
            </a:r>
            <a:r>
              <a:rPr lang="en-US" baseline="30000" dirty="0" smtClean="0">
                <a:latin typeface="+mn-lt"/>
              </a:rPr>
              <a:t>-9</a:t>
            </a:r>
            <a:r>
              <a:rPr lang="en-US" dirty="0" smtClean="0">
                <a:latin typeface="+mn-lt"/>
              </a:rPr>
              <a:t> mbar) results in loss of QE.</a:t>
            </a:r>
            <a:endParaRPr lang="en-US" dirty="0">
              <a:latin typeface="+mn-lt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7020272" y="1916832"/>
            <a:ext cx="974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n-lt"/>
                <a:sym typeface="Wingdings" panose="05000000000000000000" pitchFamily="2" charset="2"/>
              </a:rPr>
              <a:t> </a:t>
            </a:r>
            <a:r>
              <a:rPr lang="en-US" dirty="0" smtClean="0">
                <a:latin typeface="+mn-lt"/>
              </a:rPr>
              <a:t>time 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422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Z:\output\ERL15\822423-00001258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3" t="17140" r="23003" b="15295"/>
          <a:stretch/>
        </p:blipFill>
        <p:spPr bwMode="auto">
          <a:xfrm>
            <a:off x="251520" y="3211893"/>
            <a:ext cx="382357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Foliennummernplatzhalter 4"/>
          <p:cNvSpPr>
            <a:spLocks noGrp="1"/>
          </p:cNvSpPr>
          <p:nvPr>
            <p:ph type="sldNum" sz="quarter" idx="14"/>
          </p:nvPr>
        </p:nvSpPr>
        <p:spPr bwMode="auto">
          <a:xfrm>
            <a:off x="6796088" y="613924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defRPr sz="2100" b="1">
                <a:solidFill>
                  <a:srgbClr val="00589C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116998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464288-25AC-4116-A2A2-873CAED8723C}" type="slidenum">
              <a:rPr lang="de-DE" altLang="de-DE" sz="1200">
                <a:latin typeface="+mn-lt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de-DE" altLang="de-DE" sz="1200" dirty="0">
              <a:latin typeface="+mn-lt"/>
            </a:endParaRPr>
          </a:p>
        </p:txBody>
      </p:sp>
      <p:pic>
        <p:nvPicPr>
          <p:cNvPr id="2053" name="Picture 5" descr="Z:\output\ERL15\822423-b-000021957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7" t="15491" r="29563" b="13736"/>
          <a:stretch/>
        </p:blipFill>
        <p:spPr bwMode="auto">
          <a:xfrm>
            <a:off x="4788024" y="3068960"/>
            <a:ext cx="4172343" cy="345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157452" y="6478390"/>
            <a:ext cx="357783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dirty="0">
                <a:latin typeface="+mn-lt"/>
              </a:rPr>
              <a:t>T</a:t>
            </a:r>
            <a:r>
              <a:rPr lang="de-DE" dirty="0" smtClean="0">
                <a:latin typeface="+mn-lt"/>
              </a:rPr>
              <a:t>ransfer System #1 at </a:t>
            </a:r>
            <a:r>
              <a:rPr lang="de-DE" dirty="0" err="1">
                <a:latin typeface="+mn-lt"/>
              </a:rPr>
              <a:t>P</a:t>
            </a:r>
            <a:r>
              <a:rPr lang="de-DE" dirty="0" err="1" smtClean="0">
                <a:latin typeface="+mn-lt"/>
              </a:rPr>
              <a:t>rep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>
                <a:latin typeface="+mn-lt"/>
              </a:rPr>
              <a:t>C</a:t>
            </a:r>
            <a:r>
              <a:rPr lang="de-DE" dirty="0" err="1" smtClean="0">
                <a:latin typeface="+mn-lt"/>
              </a:rPr>
              <a:t>hamber</a:t>
            </a:r>
            <a:endParaRPr lang="de-DE" dirty="0">
              <a:latin typeface="+mn-lt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034647" y="6478390"/>
            <a:ext cx="340772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dirty="0">
                <a:latin typeface="+mn-lt"/>
              </a:rPr>
              <a:t>T</a:t>
            </a:r>
            <a:r>
              <a:rPr lang="de-DE" dirty="0" smtClean="0">
                <a:latin typeface="+mn-lt"/>
              </a:rPr>
              <a:t>ransfer System #2 at </a:t>
            </a:r>
            <a:r>
              <a:rPr lang="de-DE" dirty="0" err="1" smtClean="0">
                <a:latin typeface="+mn-lt"/>
              </a:rPr>
              <a:t>Gun</a:t>
            </a:r>
            <a:r>
              <a:rPr lang="de-DE" dirty="0" smtClean="0">
                <a:latin typeface="+mn-lt"/>
              </a:rPr>
              <a:t> </a:t>
            </a:r>
            <a:r>
              <a:rPr lang="de-DE" dirty="0">
                <a:latin typeface="+mn-lt"/>
              </a:rPr>
              <a:t>M</a:t>
            </a:r>
            <a:r>
              <a:rPr lang="de-DE" dirty="0" smtClean="0">
                <a:latin typeface="+mn-lt"/>
              </a:rPr>
              <a:t>odule</a:t>
            </a:r>
            <a:endParaRPr lang="de-DE" dirty="0">
              <a:latin typeface="+mn-lt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5496" y="764704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de-DE" dirty="0" smtClean="0">
                <a:latin typeface="+mn-lt"/>
              </a:rPr>
              <a:t>Cathodes must be stored and handled in &lt; 10</a:t>
            </a:r>
            <a:r>
              <a:rPr lang="en-US" altLang="de-DE" baseline="30000" dirty="0" smtClean="0">
                <a:latin typeface="+mn-lt"/>
              </a:rPr>
              <a:t>-10</a:t>
            </a:r>
            <a:r>
              <a:rPr lang="en-US" altLang="de-DE" dirty="0" smtClean="0">
                <a:latin typeface="+mn-lt"/>
              </a:rPr>
              <a:t> mbar UHV</a:t>
            </a:r>
          </a:p>
          <a:p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+mn-lt"/>
              </a:rPr>
              <a:t>Vacuum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suitcase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is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available</a:t>
            </a:r>
            <a:r>
              <a:rPr lang="de-DE" dirty="0" smtClean="0">
                <a:latin typeface="+mn-lt"/>
              </a:rPr>
              <a:t>. </a:t>
            </a:r>
            <a:r>
              <a:rPr lang="de-DE" dirty="0" err="1" smtClean="0">
                <a:latin typeface="+mn-lt"/>
              </a:rPr>
              <a:t>Vacuum</a:t>
            </a:r>
            <a:r>
              <a:rPr lang="de-DE" dirty="0" smtClean="0">
                <a:latin typeface="+mn-lt"/>
              </a:rPr>
              <a:t> ~ 1*10</a:t>
            </a:r>
            <a:r>
              <a:rPr lang="de-DE" baseline="30000" dirty="0" smtClean="0">
                <a:latin typeface="+mn-lt"/>
              </a:rPr>
              <a:t>-11</a:t>
            </a:r>
            <a:r>
              <a:rPr lang="de-DE" dirty="0">
                <a:latin typeface="+mn-lt"/>
              </a:rPr>
              <a:t> </a:t>
            </a:r>
            <a:r>
              <a:rPr lang="de-DE" dirty="0" smtClean="0">
                <a:latin typeface="+mn-lt"/>
              </a:rPr>
              <a:t>mbar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Suitcase </a:t>
            </a:r>
            <a:r>
              <a:rPr lang="de-DE" dirty="0" err="1" smtClean="0">
                <a:latin typeface="+mn-lt"/>
              </a:rPr>
              <a:t>and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plug</a:t>
            </a:r>
            <a:r>
              <a:rPr lang="de-DE" dirty="0" smtClean="0">
                <a:latin typeface="+mn-lt"/>
              </a:rPr>
              <a:t> design </a:t>
            </a:r>
            <a:r>
              <a:rPr lang="de-DE" dirty="0" err="1" smtClean="0">
                <a:latin typeface="+mn-lt"/>
              </a:rPr>
              <a:t>are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compatible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to</a:t>
            </a:r>
            <a:r>
              <a:rPr lang="de-DE" dirty="0" smtClean="0">
                <a:latin typeface="+mn-lt"/>
              </a:rPr>
              <a:t> HZDR </a:t>
            </a:r>
            <a:r>
              <a:rPr lang="de-DE" dirty="0" err="1" smtClean="0">
                <a:latin typeface="+mn-lt"/>
              </a:rPr>
              <a:t>gun</a:t>
            </a:r>
            <a:endParaRPr lang="de-DE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+mn-lt"/>
              </a:rPr>
              <a:t>Stability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with</a:t>
            </a:r>
            <a:r>
              <a:rPr lang="de-DE" dirty="0" smtClean="0">
                <a:latin typeface="+mn-lt"/>
              </a:rPr>
              <a:t> NEG + </a:t>
            </a:r>
            <a:r>
              <a:rPr lang="de-DE" dirty="0" err="1" smtClean="0">
                <a:latin typeface="+mn-lt"/>
              </a:rPr>
              <a:t>getter</a:t>
            </a:r>
            <a:r>
              <a:rPr lang="de-DE" dirty="0" smtClean="0">
                <a:latin typeface="+mn-lt"/>
              </a:rPr>
              <a:t> pump </a:t>
            </a:r>
            <a:r>
              <a:rPr lang="de-DE" dirty="0" err="1" smtClean="0">
                <a:latin typeface="+mn-lt"/>
              </a:rPr>
              <a:t>is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good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for</a:t>
            </a:r>
            <a:r>
              <a:rPr lang="de-DE" dirty="0" smtClean="0">
                <a:latin typeface="+mn-lt"/>
              </a:rPr>
              <a:t> &gt;3 </a:t>
            </a:r>
            <a:r>
              <a:rPr lang="de-DE" dirty="0" err="1" smtClean="0">
                <a:latin typeface="+mn-lt"/>
              </a:rPr>
              <a:t>months</a:t>
            </a:r>
            <a:endParaRPr lang="de-DE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All </a:t>
            </a:r>
            <a:r>
              <a:rPr lang="de-DE" dirty="0" err="1" smtClean="0">
                <a:latin typeface="+mn-lt"/>
              </a:rPr>
              <a:t>parts</a:t>
            </a:r>
            <a:r>
              <a:rPr lang="de-DE" dirty="0" smtClean="0">
                <a:latin typeface="+mn-lt"/>
              </a:rPr>
              <a:t> : </a:t>
            </a:r>
            <a:r>
              <a:rPr lang="de-DE" dirty="0" err="1" smtClean="0">
                <a:latin typeface="+mn-lt"/>
              </a:rPr>
              <a:t>cleaning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and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assembly</a:t>
            </a:r>
            <a:r>
              <a:rPr lang="de-DE" dirty="0" smtClean="0">
                <a:latin typeface="+mn-lt"/>
              </a:rPr>
              <a:t> in ISO 5 </a:t>
            </a:r>
            <a:r>
              <a:rPr lang="de-DE" dirty="0" err="1" smtClean="0">
                <a:latin typeface="+mn-lt"/>
              </a:rPr>
              <a:t>cleanroom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conditions</a:t>
            </a:r>
            <a:endParaRPr lang="de-DE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Transfer </a:t>
            </a:r>
            <a:r>
              <a:rPr lang="de-DE" dirty="0" err="1" smtClean="0">
                <a:latin typeface="+mn-lt"/>
              </a:rPr>
              <a:t>system</a:t>
            </a:r>
            <a:r>
              <a:rPr lang="de-DE" dirty="0" smtClean="0">
                <a:latin typeface="+mn-lt"/>
              </a:rPr>
              <a:t> 1 </a:t>
            </a:r>
            <a:r>
              <a:rPr lang="de-DE" dirty="0" err="1" smtClean="0">
                <a:latin typeface="+mn-lt"/>
              </a:rPr>
              <a:t>is</a:t>
            </a:r>
            <a:r>
              <a:rPr lang="de-DE" dirty="0" smtClean="0">
                <a:latin typeface="+mn-lt"/>
              </a:rPr>
              <a:t> in </a:t>
            </a:r>
            <a:r>
              <a:rPr lang="de-DE" dirty="0" err="1" smtClean="0">
                <a:latin typeface="+mn-lt"/>
              </a:rPr>
              <a:t>use</a:t>
            </a:r>
            <a:endParaRPr lang="de-DE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Transfer </a:t>
            </a:r>
            <a:r>
              <a:rPr lang="de-DE" dirty="0" err="1" smtClean="0">
                <a:latin typeface="+mn-lt"/>
              </a:rPr>
              <a:t>system</a:t>
            </a:r>
            <a:r>
              <a:rPr lang="de-DE" dirty="0" smtClean="0">
                <a:latin typeface="+mn-lt"/>
              </a:rPr>
              <a:t> 2 </a:t>
            </a:r>
            <a:r>
              <a:rPr lang="de-DE" dirty="0" err="1" smtClean="0">
                <a:latin typeface="+mn-lt"/>
              </a:rPr>
              <a:t>ready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for</a:t>
            </a:r>
            <a:r>
              <a:rPr lang="de-DE" dirty="0" smtClean="0">
                <a:latin typeface="+mn-lt"/>
              </a:rPr>
              <a:t> final </a:t>
            </a:r>
            <a:r>
              <a:rPr lang="de-DE" dirty="0" err="1" smtClean="0">
                <a:latin typeface="+mn-lt"/>
              </a:rPr>
              <a:t>testing</a:t>
            </a:r>
            <a:r>
              <a:rPr lang="de-DE" dirty="0" smtClean="0">
                <a:latin typeface="+mn-lt"/>
              </a:rPr>
              <a:t>, still in </a:t>
            </a:r>
            <a:r>
              <a:rPr lang="de-DE" dirty="0" err="1" smtClean="0">
                <a:latin typeface="+mn-lt"/>
              </a:rPr>
              <a:t>the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cleanroom</a:t>
            </a:r>
            <a:endParaRPr lang="de-DE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+mn-lt"/>
              </a:rPr>
              <a:t>Engineering Design: Petr </a:t>
            </a:r>
            <a:r>
              <a:rPr lang="de-DE" dirty="0" err="1" smtClean="0">
                <a:latin typeface="+mn-lt"/>
              </a:rPr>
              <a:t>Murcek</a:t>
            </a:r>
            <a:r>
              <a:rPr lang="de-DE" dirty="0" smtClean="0">
                <a:latin typeface="+mn-lt"/>
              </a:rPr>
              <a:t> (HZDR), Kerstin Martin, Markus Bürger, Andre Frahm</a:t>
            </a:r>
            <a:endParaRPr lang="de-DE" dirty="0">
              <a:latin typeface="+mn-lt"/>
            </a:endParaRPr>
          </a:p>
        </p:txBody>
      </p:sp>
      <p:pic>
        <p:nvPicPr>
          <p:cNvPr id="10" name="Picture 2" descr="Z:\output\ERL15\suitcas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2" t="6297" r="12509" b="7763"/>
          <a:stretch/>
        </p:blipFill>
        <p:spPr bwMode="auto">
          <a:xfrm>
            <a:off x="1926302" y="5421213"/>
            <a:ext cx="819401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Inhaltsplatzhalter 1"/>
          <p:cNvSpPr>
            <a:spLocks noGrp="1"/>
          </p:cNvSpPr>
          <p:nvPr>
            <p:ph idx="1"/>
          </p:nvPr>
        </p:nvSpPr>
        <p:spPr>
          <a:xfrm>
            <a:off x="960561" y="421217"/>
            <a:ext cx="8671689" cy="359073"/>
          </a:xfrm>
        </p:spPr>
        <p:txBody>
          <a:bodyPr/>
          <a:lstStyle/>
          <a:p>
            <a:r>
              <a:rPr lang="de-DE" dirty="0" err="1" smtClean="0"/>
              <a:t>Cathode</a:t>
            </a:r>
            <a:r>
              <a:rPr lang="de-DE" dirty="0" smtClean="0"/>
              <a:t> Transfer </a:t>
            </a:r>
            <a:r>
              <a:rPr lang="de-DE" dirty="0" err="1" smtClean="0"/>
              <a:t>system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3801" r="5900" b="9450"/>
          <a:stretch/>
        </p:blipFill>
        <p:spPr>
          <a:xfrm>
            <a:off x="6420778" y="444224"/>
            <a:ext cx="2757529" cy="23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2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6296E-6 L 0.55174 0.0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87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646</Words>
  <Application>Microsoft Office PowerPoint</Application>
  <PresentationFormat>Bildschirmpräsentation (4:3)</PresentationFormat>
  <Paragraphs>152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Gill Sans MT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Monica Mantel</dc:creator>
  <cp:lastModifiedBy>Schmeißer, Martin</cp:lastModifiedBy>
  <cp:revision>105</cp:revision>
  <dcterms:created xsi:type="dcterms:W3CDTF">2009-04-16T12:28:49Z</dcterms:created>
  <dcterms:modified xsi:type="dcterms:W3CDTF">2017-02-01T12:16:20Z</dcterms:modified>
</cp:coreProperties>
</file>