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5" r:id="rId2"/>
    <p:sldId id="296" r:id="rId3"/>
    <p:sldId id="297" r:id="rId4"/>
    <p:sldId id="316" r:id="rId5"/>
    <p:sldId id="323" r:id="rId6"/>
    <p:sldId id="315" r:id="rId7"/>
    <p:sldId id="298" r:id="rId8"/>
    <p:sldId id="324" r:id="rId9"/>
    <p:sldId id="325" r:id="rId10"/>
    <p:sldId id="287" r:id="rId11"/>
    <p:sldId id="326" r:id="rId12"/>
    <p:sldId id="285" r:id="rId13"/>
    <p:sldId id="327" r:id="rId14"/>
    <p:sldId id="273" r:id="rId15"/>
    <p:sldId id="301" r:id="rId16"/>
    <p:sldId id="303" r:id="rId17"/>
    <p:sldId id="312" r:id="rId18"/>
    <p:sldId id="311" r:id="rId19"/>
    <p:sldId id="308" r:id="rId20"/>
    <p:sldId id="307" r:id="rId21"/>
    <p:sldId id="319" r:id="rId22"/>
    <p:sldId id="305" r:id="rId23"/>
    <p:sldId id="306" r:id="rId24"/>
    <p:sldId id="328" r:id="rId25"/>
    <p:sldId id="334" r:id="rId26"/>
    <p:sldId id="317" r:id="rId27"/>
    <p:sldId id="336" r:id="rId28"/>
    <p:sldId id="332" r:id="rId29"/>
    <p:sldId id="335" r:id="rId30"/>
    <p:sldId id="318" r:id="rId31"/>
    <p:sldId id="289" r:id="rId32"/>
    <p:sldId id="310" r:id="rId33"/>
    <p:sldId id="313" r:id="rId34"/>
    <p:sldId id="322" r:id="rId35"/>
    <p:sldId id="320" r:id="rId36"/>
    <p:sldId id="321" r:id="rId37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34" userDrawn="1">
          <p15:clr>
            <a:srgbClr val="A4A3A4"/>
          </p15:clr>
        </p15:guide>
        <p15:guide id="2" orient="horz" pos="2024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05800"/>
    <a:srgbClr val="008000"/>
    <a:srgbClr val="FF3300"/>
    <a:srgbClr val="D76F07"/>
    <a:srgbClr val="DEA900"/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2" y="786"/>
      </p:cViewPr>
      <p:guideLst>
        <p:guide orient="horz" pos="1534"/>
        <p:guide orient="horz" pos="2024"/>
        <p:guide pos="7412"/>
        <p:guide pos="244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2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78AB3E-51A9-4914-B87B-8BBF65ADE3AD}" type="datetimeFigureOut">
              <a:rPr lang="de-DE"/>
              <a:pPr>
                <a:defRPr/>
              </a:pPr>
              <a:t>01.02.2017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AD70813-0C05-49AB-8640-2BFA7B1C26B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9473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86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191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2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367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47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111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858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60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 even field</a:t>
            </a:r>
            <a:r>
              <a:rPr lang="en-US" baseline="0" dirty="0" smtClean="0"/>
              <a:t> due to meshing of </a:t>
            </a:r>
            <a:r>
              <a:rPr lang="en-US" baseline="0" smtClean="0"/>
              <a:t>the cavity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8F941-E4CE-4CC6-95B0-BD066A3AD9EB}" type="slidenum">
              <a:rPr lang="de-DE" altLang="en-US" smtClean="0"/>
              <a:pPr/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8660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nfo_ab_Willkomm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06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29327FC-2074-4A87-A845-7F86ECB0465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303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8071030-ED52-476C-A425-9D056F43785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342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B6D4-15E5-493A-9FA8-7415374FE98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99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1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15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5601" y="1018800"/>
            <a:ext cx="11562252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190987" y="2435224"/>
            <a:ext cx="6667547" cy="230832"/>
          </a:xfr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defRPr sz="14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5115181" y="3429000"/>
            <a:ext cx="6981611" cy="785818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29DB6A0-9EA1-4EF5-B2D9-6FDA6713F6E5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3148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Foto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43" y="253372"/>
            <a:ext cx="8115280" cy="439718"/>
          </a:xfrm>
        </p:spPr>
        <p:txBody>
          <a:bodyPr lIns="0" tIns="0" rIns="0" bIns="0"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5601" y="1018800"/>
            <a:ext cx="11562252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048500" y="2471424"/>
            <a:ext cx="4718051" cy="307777"/>
          </a:xfrm>
        </p:spPr>
        <p:txBody>
          <a:bodyPr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B133-4169-4004-B79A-81ACDC2150B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884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066800" y="142875"/>
            <a:ext cx="109728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HIER STEHT EIN KOLUMNENTITEL IN VERSALIEN 14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6252" y="1019175"/>
            <a:ext cx="11688233" cy="477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06145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589C"/>
                </a:solidFill>
              </a:defRPr>
            </a:lvl1pPr>
          </a:lstStyle>
          <a:p>
            <a:fld id="{0F4F218E-ECC5-4736-901A-3A96C8E8D5F8}" type="slidenum">
              <a:rPr lang="de-DE" altLang="de-DE"/>
              <a:pPr/>
              <a:t>‹#›</a:t>
            </a:fld>
            <a:endParaRPr lang="de-DE" altLang="de-DE"/>
          </a:p>
        </p:txBody>
      </p:sp>
      <p:pic>
        <p:nvPicPr>
          <p:cNvPr id="1029" name="Grafik 8" descr="Wissenschaftl_Info_a_Kopf.bmp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" y="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5156200" indent="-5156200" algn="l" rtl="0" fontAlgn="base">
        <a:lnSpc>
          <a:spcPts val="28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2100" b="1" kern="1200" cap="all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4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3.png"/><Relationship Id="rId5" Type="http://schemas.openxmlformats.org/officeDocument/2006/relationships/image" Target="../media/image34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1703512" y="2961491"/>
            <a:ext cx="6336704" cy="6586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ts val="2400"/>
              </a:lnSpc>
            </a:pPr>
            <a:r>
              <a:rPr lang="de-DE" altLang="de-DE" sz="1600" cap="non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Andranik Tsakanian</a:t>
            </a:r>
          </a:p>
          <a:p>
            <a:pPr marL="0" indent="0">
              <a:lnSpc>
                <a:spcPts val="2400"/>
              </a:lnSpc>
            </a:pPr>
            <a:r>
              <a:rPr lang="de-DE" altLang="de-DE" sz="1400" cap="none" dirty="0">
                <a:solidFill>
                  <a:schemeClr val="bg1"/>
                </a:solidFill>
                <a:latin typeface="Century Gothic" panose="020B0502020202020204" pitchFamily="34" charset="0"/>
              </a:rPr>
              <a:t>Helmholtz-Zentrum Berlin, Albert-Einstein-Str. 15, 12489 </a:t>
            </a:r>
            <a:r>
              <a:rPr lang="de-DE" altLang="de-DE" sz="1400" cap="non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Berlin</a:t>
            </a:r>
            <a:endParaRPr lang="de-DE" altLang="de-DE" sz="1400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 bwMode="auto">
          <a:xfrm>
            <a:off x="4079777" y="4149080"/>
            <a:ext cx="4176463" cy="12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5156200" indent="-5156200" algn="l" rtl="0" fontAlgn="base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100" b="1" kern="1200" cap="all">
                <a:solidFill>
                  <a:srgbClr val="00589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922963" indent="-18097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169988" algn="l"/>
              </a:tabLs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3248025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altLang="de-DE" sz="1800" cap="none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Annual Matter &amp; Technology Meeting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endParaRPr lang="en-US" altLang="de-DE" sz="1600" cap="none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0" indent="0" algn="ctr">
              <a:lnSpc>
                <a:spcPts val="2400"/>
              </a:lnSpc>
            </a:pPr>
            <a:r>
              <a:rPr lang="en-US" altLang="de-DE" sz="1400" i="1" cap="non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31 Jan. - 2 Feb. 2017</a:t>
            </a:r>
          </a:p>
          <a:p>
            <a:pPr marL="0" indent="0" algn="ctr">
              <a:lnSpc>
                <a:spcPts val="2400"/>
              </a:lnSpc>
            </a:pPr>
            <a:r>
              <a:rPr lang="en-US" altLang="de-DE" sz="1400" i="1" cap="non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GSI, Darmstadt</a:t>
            </a:r>
            <a:r>
              <a:rPr lang="de-DE" altLang="de-DE" sz="1400" i="1" cap="non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Germany</a:t>
            </a:r>
            <a:r>
              <a:rPr lang="de-DE" sz="1400" i="1" dirty="0" smtClean="0">
                <a:latin typeface="Century Gothic" panose="020B0502020202020204" pitchFamily="34" charset="0"/>
              </a:rPr>
              <a:t> </a:t>
            </a:r>
            <a:endParaRPr lang="en-US" altLang="de-DE" sz="1400" i="1" cap="non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39914"/>
            <a:ext cx="3187896" cy="95735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1596620" y="1772816"/>
            <a:ext cx="61926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SRF Implementation in BESSY VSR for Picosecond X-ray Pulse Production</a:t>
            </a:r>
            <a:endParaRPr lang="de-DE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830497"/>
            <a:ext cx="7150772" cy="2380388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 bwMode="auto">
          <a:xfrm>
            <a:off x="1644913" y="6521713"/>
            <a:ext cx="3944767" cy="27205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600" b="1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Titel 65"/>
          <p:cNvSpPr txBox="1">
            <a:spLocks/>
          </p:cNvSpPr>
          <p:nvPr/>
        </p:nvSpPr>
        <p:spPr>
          <a:xfrm>
            <a:off x="1199456" y="67580"/>
            <a:ext cx="8229600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>
                <a:latin typeface="Century Gothic" panose="020B0502020202020204" pitchFamily="34" charset="0"/>
                <a:ea typeface="+mn-ea"/>
                <a:cs typeface="Arial" charset="0"/>
              </a:rPr>
              <a:t>BESSY </a:t>
            </a:r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II, SC Upgrade – BESSY VSR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100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>
                <a:solidFill>
                  <a:srgbClr val="00589C"/>
                </a:solidFill>
                <a:latin typeface="Arial" panose="020B0604020202020204" pitchFamily="34" charset="0"/>
              </a:rPr>
              <a:t>7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74166" y="1368634"/>
            <a:ext cx="34614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BESSY VSR Filling Patterns</a:t>
            </a:r>
            <a:endParaRPr lang="de-DE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68008" y="696936"/>
            <a:ext cx="10801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Baseline</a:t>
            </a:r>
            <a:endParaRPr lang="de-DE" sz="16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1383" y="1768744"/>
            <a:ext cx="41069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</a:t>
            </a:r>
            <a:endParaRPr lang="de-D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High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concentration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long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bunches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populated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with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high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current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de-DE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flux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hungry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users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algn="ctr"/>
            <a:endParaRPr lang="de-DE" sz="16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Few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high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current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-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short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bunches</a:t>
            </a:r>
            <a:endParaRPr lang="de-DE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de-DE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slicing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bunches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…)</a:t>
            </a:r>
            <a:r>
              <a:rPr lang="de-DE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de-DE" sz="16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830497"/>
            <a:ext cx="7150772" cy="2380388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 bwMode="auto">
          <a:xfrm>
            <a:off x="1644913" y="6521713"/>
            <a:ext cx="3944767" cy="27205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600" b="1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Titel 65"/>
          <p:cNvSpPr txBox="1">
            <a:spLocks/>
          </p:cNvSpPr>
          <p:nvPr/>
        </p:nvSpPr>
        <p:spPr>
          <a:xfrm>
            <a:off x="1199456" y="67580"/>
            <a:ext cx="8229600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>
                <a:latin typeface="Century Gothic" panose="020B0502020202020204" pitchFamily="34" charset="0"/>
                <a:ea typeface="+mn-ea"/>
                <a:cs typeface="Arial" charset="0"/>
              </a:rPr>
              <a:t>BESSY </a:t>
            </a:r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II, SC Upgrade – BESSY VSR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100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>
                <a:solidFill>
                  <a:srgbClr val="00589C"/>
                </a:solidFill>
                <a:latin typeface="Arial" panose="020B0604020202020204" pitchFamily="34" charset="0"/>
              </a:rPr>
              <a:t>7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74166" y="1368634"/>
            <a:ext cx="34614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BESSY VSR Filling Patterns</a:t>
            </a:r>
            <a:endParaRPr lang="de-DE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68008" y="696936"/>
            <a:ext cx="10801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Baseline</a:t>
            </a:r>
            <a:endParaRPr lang="de-DE" sz="16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547277"/>
            <a:ext cx="7234752" cy="261802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312024" y="3596990"/>
            <a:ext cx="115795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Extended</a:t>
            </a:r>
            <a:endParaRPr lang="de-DE" sz="16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1383" y="1768744"/>
            <a:ext cx="4106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</a:t>
            </a:r>
            <a:endParaRPr lang="de-DE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High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concentration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of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long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bunches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populated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with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high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current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de-DE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flux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hungry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users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algn="ctr"/>
            <a:endParaRPr lang="de-DE" sz="16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Few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high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current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-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short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bunches</a:t>
            </a:r>
            <a:endParaRPr lang="de-DE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de-DE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slicing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bunches</a:t>
            </a:r>
            <a:r>
              <a:rPr lang="de-DE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…)</a:t>
            </a:r>
            <a:r>
              <a:rPr lang="de-DE" sz="1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de-DE" sz="16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More short bunches ( Extended )</a:t>
            </a:r>
            <a:endParaRPr lang="en-US" sz="1600" b="1" dirty="0">
              <a:solidFill>
                <a:srgbClr val="0080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entury Gothic" panose="020B0502020202020204" pitchFamily="34" charset="0"/>
              </a:rPr>
              <a:t>High Population of long &amp; short bunches at the same time</a:t>
            </a:r>
            <a:endParaRPr lang="de-DE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25" y="1862010"/>
            <a:ext cx="4998107" cy="19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33267" y="2021995"/>
            <a:ext cx="3761108" cy="811810"/>
            <a:chOff x="1110756" y="3053870"/>
            <a:chExt cx="3761108" cy="811810"/>
          </a:xfrm>
        </p:grpSpPr>
        <p:pic>
          <p:nvPicPr>
            <p:cNvPr id="12" name="Grafi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238" y="3053870"/>
              <a:ext cx="2448272" cy="73523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110756" y="3211589"/>
              <a:ext cx="3329060" cy="654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0756" y="3496348"/>
              <a:ext cx="37611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+mn-lt"/>
                </a:rPr>
                <a:t>V</a:t>
              </a:r>
              <a:r>
                <a:rPr lang="en-US" dirty="0" smtClean="0">
                  <a:latin typeface="+mn-lt"/>
                </a:rPr>
                <a:t>ariable pulse length </a:t>
              </a:r>
              <a:r>
                <a:rPr lang="en-US" b="1" dirty="0" smtClean="0">
                  <a:solidFill>
                    <a:srgbClr val="0000FF"/>
                  </a:solidFill>
                  <a:latin typeface="+mn-lt"/>
                </a:rPr>
                <a:t>S</a:t>
              </a:r>
              <a:r>
                <a:rPr lang="en-US" dirty="0" smtClean="0">
                  <a:latin typeface="+mn-lt"/>
                </a:rPr>
                <a:t>torage </a:t>
              </a:r>
              <a:r>
                <a:rPr lang="en-US" b="1" dirty="0" smtClean="0">
                  <a:solidFill>
                    <a:srgbClr val="0000FF"/>
                  </a:solidFill>
                  <a:latin typeface="+mn-lt"/>
                </a:rPr>
                <a:t>R</a:t>
              </a:r>
              <a:r>
                <a:rPr lang="en-US" dirty="0" smtClean="0">
                  <a:latin typeface="+mn-lt"/>
                </a:rPr>
                <a:t>ing</a:t>
              </a:r>
              <a:endParaRPr lang="de-DE" dirty="0">
                <a:latin typeface="+mn-lt"/>
              </a:endParaRPr>
            </a:p>
          </p:txBody>
        </p:sp>
      </p:grpSp>
      <p:sp>
        <p:nvSpPr>
          <p:cNvPr id="4" name="Titel 65"/>
          <p:cNvSpPr txBox="1">
            <a:spLocks/>
          </p:cNvSpPr>
          <p:nvPr/>
        </p:nvSpPr>
        <p:spPr>
          <a:xfrm>
            <a:off x="1199456" y="67580"/>
            <a:ext cx="8229600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>
                <a:latin typeface="Century Gothic" panose="020B0502020202020204" pitchFamily="34" charset="0"/>
                <a:ea typeface="+mn-ea"/>
                <a:cs typeface="Arial" charset="0"/>
              </a:rPr>
              <a:t>BESSY </a:t>
            </a:r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II SC Upgrade – BESSY VSR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429" y="764704"/>
            <a:ext cx="535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Simultaneous Store of long &amp; short bunches</a:t>
            </a:r>
            <a:endParaRPr lang="de-D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07084" y="1226508"/>
            <a:ext cx="1823800" cy="910265"/>
            <a:chOff x="2279575" y="2138072"/>
            <a:chExt cx="2111831" cy="910265"/>
          </a:xfrm>
        </p:grpSpPr>
        <p:sp>
          <p:nvSpPr>
            <p:cNvPr id="6" name="Down Arrow 5"/>
            <p:cNvSpPr/>
            <p:nvPr/>
          </p:nvSpPr>
          <p:spPr>
            <a:xfrm>
              <a:off x="2279575" y="2138072"/>
              <a:ext cx="2111831" cy="910265"/>
            </a:xfrm>
            <a:prstGeom prst="downArrow">
              <a:avLst>
                <a:gd name="adj1" fmla="val 50000"/>
                <a:gd name="adj2" fmla="val 7972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1207" y="2278348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SC Upgrade</a:t>
              </a:r>
              <a:endParaRPr lang="de-DE" sz="1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Grafik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97" y="3058008"/>
            <a:ext cx="4889428" cy="23746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13420" y="1437502"/>
            <a:ext cx="4505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SRF SYSTEM: </a:t>
            </a:r>
            <a:r>
              <a:rPr lang="de-DE" sz="16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2@1.5 GHz  &amp;  2@1.75 GHz</a:t>
            </a:r>
            <a:endParaRPr lang="de-DE" sz="16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>
                <a:solidFill>
                  <a:srgbClr val="00589C"/>
                </a:solidFill>
                <a:latin typeface="Arial" panose="020B0604020202020204" pitchFamily="34" charset="0"/>
              </a:rPr>
              <a:t>8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25" y="1429962"/>
            <a:ext cx="4998107" cy="19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33267" y="2021995"/>
            <a:ext cx="3761108" cy="811810"/>
            <a:chOff x="1110756" y="3053870"/>
            <a:chExt cx="3761108" cy="811810"/>
          </a:xfrm>
        </p:grpSpPr>
        <p:pic>
          <p:nvPicPr>
            <p:cNvPr id="12" name="Grafik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238" y="3053870"/>
              <a:ext cx="2448272" cy="73523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110756" y="3211589"/>
              <a:ext cx="3329060" cy="65409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0756" y="3496348"/>
              <a:ext cx="37611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+mn-lt"/>
                </a:rPr>
                <a:t>V</a:t>
              </a:r>
              <a:r>
                <a:rPr lang="en-US" dirty="0" smtClean="0">
                  <a:latin typeface="+mn-lt"/>
                </a:rPr>
                <a:t>ariable pulse length </a:t>
              </a:r>
              <a:r>
                <a:rPr lang="en-US" b="1" dirty="0" smtClean="0">
                  <a:solidFill>
                    <a:srgbClr val="0000FF"/>
                  </a:solidFill>
                  <a:latin typeface="+mn-lt"/>
                </a:rPr>
                <a:t>S</a:t>
              </a:r>
              <a:r>
                <a:rPr lang="en-US" dirty="0" smtClean="0">
                  <a:latin typeface="+mn-lt"/>
                </a:rPr>
                <a:t>torage </a:t>
              </a:r>
              <a:r>
                <a:rPr lang="en-US" b="1" dirty="0" smtClean="0">
                  <a:solidFill>
                    <a:srgbClr val="0000FF"/>
                  </a:solidFill>
                  <a:latin typeface="+mn-lt"/>
                </a:rPr>
                <a:t>R</a:t>
              </a:r>
              <a:r>
                <a:rPr lang="en-US" dirty="0" smtClean="0">
                  <a:latin typeface="+mn-lt"/>
                </a:rPr>
                <a:t>ing</a:t>
              </a:r>
              <a:endParaRPr lang="de-DE" dirty="0">
                <a:latin typeface="+mn-lt"/>
              </a:endParaRPr>
            </a:p>
          </p:txBody>
        </p:sp>
      </p:grpSp>
      <p:sp>
        <p:nvSpPr>
          <p:cNvPr id="4" name="Titel 65"/>
          <p:cNvSpPr txBox="1">
            <a:spLocks/>
          </p:cNvSpPr>
          <p:nvPr/>
        </p:nvSpPr>
        <p:spPr>
          <a:xfrm>
            <a:off x="1199456" y="67580"/>
            <a:ext cx="8229600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>
                <a:latin typeface="Century Gothic" panose="020B0502020202020204" pitchFamily="34" charset="0"/>
                <a:ea typeface="+mn-ea"/>
                <a:cs typeface="Arial" charset="0"/>
              </a:rPr>
              <a:t>BESSY </a:t>
            </a:r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II SC Upgrade – BESSY VSR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429" y="764704"/>
            <a:ext cx="535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Simultaneous Store of long &amp; short bunches</a:t>
            </a:r>
            <a:endParaRPr lang="de-D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07084" y="1226508"/>
            <a:ext cx="1823800" cy="910265"/>
            <a:chOff x="2279575" y="2138072"/>
            <a:chExt cx="2111831" cy="910265"/>
          </a:xfrm>
        </p:grpSpPr>
        <p:sp>
          <p:nvSpPr>
            <p:cNvPr id="6" name="Down Arrow 5"/>
            <p:cNvSpPr/>
            <p:nvPr/>
          </p:nvSpPr>
          <p:spPr>
            <a:xfrm>
              <a:off x="2279575" y="2138072"/>
              <a:ext cx="2111831" cy="910265"/>
            </a:xfrm>
            <a:prstGeom prst="downArrow">
              <a:avLst>
                <a:gd name="adj1" fmla="val 50000"/>
                <a:gd name="adj2" fmla="val 7972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1207" y="2278348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SC Upgrade</a:t>
              </a:r>
              <a:endParaRPr lang="de-DE" sz="1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Grafik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97" y="3058008"/>
            <a:ext cx="4889428" cy="23746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13420" y="1196752"/>
            <a:ext cx="4505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SRF SYSTEM: </a:t>
            </a:r>
            <a:r>
              <a:rPr lang="de-DE" sz="16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2@1.5 GHz  &amp;  2@1.75 GHz</a:t>
            </a:r>
            <a:endParaRPr lang="de-DE" sz="16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8008" y="3429000"/>
            <a:ext cx="5400600" cy="263149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CHALLENGES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b="1" dirty="0">
                <a:latin typeface="Century Gothic" panose="020B0502020202020204" pitchFamily="34" charset="0"/>
              </a:rPr>
              <a:t>CW </a:t>
            </a:r>
            <a:r>
              <a:rPr lang="de-DE" sz="1600" b="1" dirty="0" err="1">
                <a:latin typeface="Century Gothic" panose="020B0502020202020204" pitchFamily="34" charset="0"/>
              </a:rPr>
              <a:t>operation</a:t>
            </a:r>
            <a:r>
              <a:rPr lang="de-DE" sz="1600" b="1" dirty="0">
                <a:latin typeface="Century Gothic" panose="020B0502020202020204" pitchFamily="34" charset="0"/>
              </a:rPr>
              <a:t> @ high </a:t>
            </a:r>
            <a:r>
              <a:rPr lang="de-DE" sz="1600" b="1" dirty="0" err="1">
                <a:latin typeface="Century Gothic" panose="020B0502020202020204" pitchFamily="34" charset="0"/>
              </a:rPr>
              <a:t>field</a:t>
            </a:r>
            <a:r>
              <a:rPr lang="de-DE" sz="1600" b="1" dirty="0">
                <a:latin typeface="Century Gothic" panose="020B0502020202020204" pitchFamily="34" charset="0"/>
              </a:rPr>
              <a:t> </a:t>
            </a:r>
            <a:r>
              <a:rPr lang="de-DE" sz="1600" b="1" dirty="0" err="1">
                <a:latin typeface="Century Gothic" panose="020B0502020202020204" pitchFamily="34" charset="0"/>
              </a:rPr>
              <a:t>levels</a:t>
            </a:r>
            <a:r>
              <a:rPr lang="de-DE" sz="1600" b="1" dirty="0">
                <a:latin typeface="Century Gothic" panose="020B0502020202020204" pitchFamily="34" charset="0"/>
              </a:rPr>
              <a:t> </a:t>
            </a:r>
            <a:r>
              <a:rPr lang="de-DE" sz="1600" b="1" dirty="0" smtClean="0">
                <a:latin typeface="Century Gothic" panose="020B0502020202020204" pitchFamily="34" charset="0"/>
              </a:rPr>
              <a:t>E=20MV/m</a:t>
            </a:r>
            <a:endParaRPr lang="de-DE" sz="500" b="1" dirty="0" smtClean="0">
              <a:latin typeface="Century Gothic" panose="020B0502020202020204" pitchFamily="34" charset="0"/>
            </a:endParaRP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Century Gothic" panose="020B0502020202020204" pitchFamily="34" charset="0"/>
              </a:rPr>
              <a:t>Peak fields on surface </a:t>
            </a:r>
            <a:r>
              <a:rPr lang="de-DE" sz="1600" b="1" dirty="0" smtClean="0">
                <a:latin typeface="Century Gothic" panose="020B0502020202020204" pitchFamily="34" charset="0"/>
                <a:ea typeface="Arial" charset="0"/>
                <a:cs typeface="Century Gothic"/>
              </a:rPr>
              <a:t>(</a:t>
            </a:r>
            <a:r>
              <a:rPr lang="de-DE" sz="1600" b="1" dirty="0" err="1">
                <a:latin typeface="Century Gothic" panose="020B0502020202020204" pitchFamily="34" charset="0"/>
                <a:ea typeface="Arial" charset="0"/>
                <a:cs typeface="Century Gothic"/>
              </a:rPr>
              <a:t>discharges</a:t>
            </a:r>
            <a:r>
              <a:rPr lang="de-DE" sz="1600" b="1" dirty="0">
                <a:latin typeface="Century Gothic" panose="020B0502020202020204" pitchFamily="34" charset="0"/>
                <a:ea typeface="Arial" charset="0"/>
                <a:cs typeface="Century Gothic"/>
              </a:rPr>
              <a:t>, </a:t>
            </a:r>
            <a:r>
              <a:rPr lang="de-DE" sz="1600" b="1" dirty="0" err="1">
                <a:latin typeface="Century Gothic" panose="020B0502020202020204" pitchFamily="34" charset="0"/>
                <a:ea typeface="Arial" charset="0"/>
                <a:cs typeface="Century Gothic"/>
              </a:rPr>
              <a:t>quenching</a:t>
            </a:r>
            <a:r>
              <a:rPr lang="de-DE" sz="1600" b="1" dirty="0" smtClean="0">
                <a:latin typeface="Century Gothic" panose="020B0502020202020204" pitchFamily="34" charset="0"/>
                <a:ea typeface="Arial" charset="0"/>
                <a:cs typeface="Century Gothic"/>
              </a:rPr>
              <a:t>)</a:t>
            </a:r>
            <a:endParaRPr lang="de-DE" sz="1600" b="1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b="1" dirty="0" smtClean="0">
                <a:latin typeface="Century Gothic" panose="020B0502020202020204" pitchFamily="34" charset="0"/>
              </a:rPr>
              <a:t>High </a:t>
            </a:r>
            <a:r>
              <a:rPr lang="de-DE" sz="1600" b="1" dirty="0">
                <a:latin typeface="Century Gothic" panose="020B0502020202020204" pitchFamily="34" charset="0"/>
              </a:rPr>
              <a:t>beam </a:t>
            </a:r>
            <a:r>
              <a:rPr lang="de-DE" sz="1600" b="1" dirty="0" err="1">
                <a:latin typeface="Century Gothic" panose="020B0502020202020204" pitchFamily="34" charset="0"/>
              </a:rPr>
              <a:t>current</a:t>
            </a:r>
            <a:r>
              <a:rPr lang="de-DE" sz="1600" b="1" dirty="0">
                <a:latin typeface="Century Gothic" panose="020B0502020202020204" pitchFamily="34" charset="0"/>
              </a:rPr>
              <a:t> (</a:t>
            </a:r>
            <a:r>
              <a:rPr lang="de-DE" sz="1600" b="1" dirty="0" err="1" smtClean="0">
                <a:latin typeface="Century Gothic" panose="020B0502020202020204" pitchFamily="34" charset="0"/>
              </a:rPr>
              <a:t>Ib</a:t>
            </a:r>
            <a:r>
              <a:rPr lang="de-DE" sz="1600" b="1" dirty="0" smtClean="0">
                <a:latin typeface="Century Gothic" panose="020B0502020202020204" pitchFamily="34" charset="0"/>
              </a:rPr>
              <a:t>=300mA</a:t>
            </a:r>
            <a:r>
              <a:rPr lang="de-DE" sz="1600" b="1" dirty="0">
                <a:latin typeface="Century Gothic" panose="020B0502020202020204" pitchFamily="34" charset="0"/>
              </a:rPr>
              <a:t>), </a:t>
            </a:r>
            <a:endParaRPr lang="de-DE" sz="1600" b="1" dirty="0" smtClean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b="1" dirty="0" err="1" smtClean="0">
                <a:latin typeface="Century Gothic" panose="020B0502020202020204" pitchFamily="34" charset="0"/>
              </a:rPr>
              <a:t>Cavity</a:t>
            </a:r>
            <a:r>
              <a:rPr lang="de-DE" sz="1600" b="1" dirty="0" smtClean="0">
                <a:latin typeface="Century Gothic" panose="020B0502020202020204" pitchFamily="34" charset="0"/>
              </a:rPr>
              <a:t> HOMs </a:t>
            </a:r>
            <a:r>
              <a:rPr lang="de-DE" sz="1600" b="1" dirty="0">
                <a:latin typeface="Century Gothic" panose="020B0502020202020204" pitchFamily="34" charset="0"/>
              </a:rPr>
              <a:t>must </a:t>
            </a:r>
            <a:r>
              <a:rPr lang="de-DE" sz="1600" b="1" dirty="0" err="1">
                <a:latin typeface="Century Gothic" panose="020B0502020202020204" pitchFamily="34" charset="0"/>
              </a:rPr>
              <a:t>be</a:t>
            </a:r>
            <a:r>
              <a:rPr lang="de-DE" sz="1600" b="1" dirty="0">
                <a:latin typeface="Century Gothic" panose="020B0502020202020204" pitchFamily="34" charset="0"/>
              </a:rPr>
              <a:t> </a:t>
            </a:r>
            <a:r>
              <a:rPr lang="de-DE" sz="1600" b="1" dirty="0" err="1">
                <a:latin typeface="Century Gothic" panose="020B0502020202020204" pitchFamily="34" charset="0"/>
              </a:rPr>
              <a:t>highly</a:t>
            </a:r>
            <a:r>
              <a:rPr lang="de-DE" sz="1600" b="1" dirty="0">
                <a:latin typeface="Century Gothic" panose="020B0502020202020204" pitchFamily="34" charset="0"/>
              </a:rPr>
              <a:t> </a:t>
            </a:r>
            <a:r>
              <a:rPr lang="de-DE" sz="1600" b="1" dirty="0" err="1">
                <a:latin typeface="Century Gothic" panose="020B0502020202020204" pitchFamily="34" charset="0"/>
              </a:rPr>
              <a:t>damped</a:t>
            </a:r>
            <a:r>
              <a:rPr lang="de-DE" sz="1600" b="1" dirty="0">
                <a:latin typeface="Century Gothic" panose="020B0502020202020204" pitchFamily="34" charset="0"/>
              </a:rPr>
              <a:t> (CBIs</a:t>
            </a:r>
            <a:r>
              <a:rPr lang="de-DE" sz="1600" b="1" dirty="0" smtClean="0">
                <a:latin typeface="Century Gothic" panose="020B0502020202020204" pitchFamily="34" charset="0"/>
              </a:rPr>
              <a:t>)</a:t>
            </a:r>
            <a:endParaRPr lang="de-DE" sz="1600" b="1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b="1" dirty="0">
                <a:latin typeface="Century Gothic" panose="020B0502020202020204" pitchFamily="34" charset="0"/>
              </a:rPr>
              <a:t>Exotic cavity design (damping end-groups) </a:t>
            </a:r>
            <a:endParaRPr lang="de-DE" sz="1600" b="1" dirty="0" smtClean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b="1" dirty="0" smtClean="0">
                <a:latin typeface="Century Gothic" panose="020B0502020202020204" pitchFamily="34" charset="0"/>
              </a:rPr>
              <a:t>Integrating in existing storage ring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de-DE" sz="1600" b="1" dirty="0" smtClean="0">
                <a:latin typeface="Century Gothic" panose="020B0502020202020204" pitchFamily="34" charset="0"/>
              </a:rPr>
              <a:t>Transparent Parking of SRF Module.</a:t>
            </a:r>
            <a:endParaRPr lang="de-DE" sz="1600" b="1" dirty="0">
              <a:latin typeface="Century Gothic" panose="020B0502020202020204" pitchFamily="34" charset="0"/>
            </a:endParaRPr>
          </a:p>
        </p:txBody>
      </p:sp>
      <p:sp>
        <p:nvSpPr>
          <p:cNvPr id="25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>
                <a:solidFill>
                  <a:srgbClr val="00589C"/>
                </a:solidFill>
                <a:latin typeface="Arial" panose="020B0604020202020204" pitchFamily="34" charset="0"/>
              </a:rPr>
              <a:t>8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66800" y="108942"/>
            <a:ext cx="10972800" cy="439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Century Gothic" panose="020B0502020202020204" pitchFamily="34" charset="0"/>
              </a:rPr>
              <a:t>BESSY VSR SRF Cavity Designs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de-DE" dirty="0" smtClean="0">
                <a:solidFill>
                  <a:srgbClr val="00589C"/>
                </a:solidFill>
                <a:latin typeface="Arial" panose="020B0604020202020204" pitchFamily="34" charset="0"/>
              </a:rPr>
              <a:t>9</a:t>
            </a:r>
            <a:endParaRPr lang="de-DE" altLang="de-DE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39616" y="1334427"/>
            <a:ext cx="8363390" cy="4382112"/>
            <a:chOff x="2216038" y="842466"/>
            <a:chExt cx="8363390" cy="438211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038" y="2522977"/>
              <a:ext cx="2746889" cy="255339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420" y="842466"/>
              <a:ext cx="5611008" cy="4382112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>
            <a:xfrm>
              <a:off x="5008057" y="4754612"/>
              <a:ext cx="15413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479265" y="4569946"/>
              <a:ext cx="66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FPC</a:t>
              </a:r>
              <a:endParaRPr lang="de-DE" b="1" dirty="0"/>
            </a:p>
          </p:txBody>
        </p:sp>
        <p:cxnSp>
          <p:nvCxnSpPr>
            <p:cNvPr id="30" name="Straight Arrow Connector 29"/>
            <p:cNvCxnSpPr>
              <a:stCxn id="29" idx="1"/>
            </p:cNvCxnSpPr>
            <p:nvPr/>
          </p:nvCxnSpPr>
          <p:spPr>
            <a:xfrm flipH="1">
              <a:off x="3691891" y="4754612"/>
              <a:ext cx="7873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63352" y="1666339"/>
            <a:ext cx="5832647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</a:rPr>
              <a:t>5 x Waveguide dampers, HOM loads (warm)</a:t>
            </a:r>
          </a:p>
          <a:p>
            <a:endParaRPr lang="en-US" sz="10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</a:rPr>
              <a:t>Large </a:t>
            </a:r>
            <a:r>
              <a:rPr lang="en-US" sz="1600" dirty="0" err="1" smtClean="0">
                <a:latin typeface="Century Gothic" panose="020B0502020202020204" pitchFamily="34" charset="0"/>
              </a:rPr>
              <a:t>beampipe</a:t>
            </a:r>
            <a:r>
              <a:rPr lang="en-US" sz="1600" dirty="0" smtClean="0">
                <a:latin typeface="Century Gothic" panose="020B0502020202020204" pitchFamily="34" charset="0"/>
              </a:rPr>
              <a:t> radius – better HOM propagation</a:t>
            </a:r>
          </a:p>
          <a:p>
            <a:endParaRPr lang="en-US" sz="10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Waveguides are below cutoff for fundamental </a:t>
            </a:r>
            <a:r>
              <a:rPr lang="en-US" sz="1600" dirty="0">
                <a:latin typeface="Century Gothic" panose="020B0502020202020204" pitchFamily="34" charset="0"/>
                <a:sym typeface="Wingdings"/>
              </a:rPr>
              <a:t> can be moved close to the cavity for heavy </a:t>
            </a:r>
            <a:r>
              <a:rPr lang="en-US" sz="1600" dirty="0" smtClean="0">
                <a:latin typeface="Century Gothic" panose="020B0502020202020204" pitchFamily="34" charset="0"/>
                <a:sym typeface="Wingdings"/>
              </a:rPr>
              <a:t>damping.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0877" y="1296671"/>
            <a:ext cx="369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Strong HOM damping concept</a:t>
            </a:r>
            <a:endParaRPr lang="de-DE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9017" y="711896"/>
            <a:ext cx="7851599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FF"/>
                </a:solidFill>
                <a:latin typeface="Century Gothic" panose="020B0502020202020204" pitchFamily="34" charset="0"/>
                <a:sym typeface="Wingdings"/>
              </a:rPr>
              <a:t>Tune fundamental mode: field flatness, R/Q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00FF"/>
                </a:solidFill>
                <a:latin typeface="Century Gothic" panose="020B0502020202020204" pitchFamily="34" charset="0"/>
                <a:sym typeface="Wingdings"/>
              </a:rPr>
              <a:t>Control cavity HOM spectrum (off-resonance condition) during the design.</a:t>
            </a:r>
            <a:endParaRPr lang="de-DE" sz="16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6504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5"/>
          <p:cNvSpPr txBox="1">
            <a:spLocks/>
          </p:cNvSpPr>
          <p:nvPr/>
        </p:nvSpPr>
        <p:spPr>
          <a:xfrm>
            <a:off x="1199456" y="67580"/>
            <a:ext cx="8229600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Century Gothic" panose="020B0502020202020204" pitchFamily="34" charset="0"/>
              </a:rPr>
              <a:t>BESSY VSR SRF Cavity Designs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720259" y="764704"/>
            <a:ext cx="5352405" cy="5383039"/>
            <a:chOff x="5807968" y="836712"/>
            <a:chExt cx="5352405" cy="538303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968" y="3356992"/>
              <a:ext cx="5352405" cy="27687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639" y="1257786"/>
              <a:ext cx="3960440" cy="1916331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9859466" y="969754"/>
              <a:ext cx="0" cy="5249997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473677" y="969754"/>
              <a:ext cx="0" cy="5249997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536160" y="1212865"/>
              <a:ext cx="21602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280053" y="836712"/>
              <a:ext cx="1388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+mn-lt"/>
                </a:rPr>
                <a:t>L</a:t>
              </a:r>
              <a:r>
                <a:rPr lang="en-US" b="1" baseline="-25000" dirty="0" err="1" smtClean="0">
                  <a:latin typeface="+mn-lt"/>
                </a:rPr>
                <a:t>active</a:t>
              </a:r>
              <a:endParaRPr lang="de-DE" b="1" dirty="0">
                <a:latin typeface="+mn-lt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04410"/>
              </p:ext>
            </p:extLst>
          </p:nvPr>
        </p:nvGraphicFramePr>
        <p:xfrm>
          <a:off x="350738" y="1628800"/>
          <a:ext cx="6369520" cy="35546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88878"/>
                <a:gridCol w="1080120"/>
                <a:gridCol w="1368152"/>
                <a:gridCol w="1632370"/>
              </a:tblGrid>
              <a:tr h="20847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Simulation Results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 both Cavity (TM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</a:tr>
              <a:tr h="2194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1.5GHz</a:t>
                      </a:r>
                      <a:endParaRPr lang="de-DE" sz="1800" b="1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1.75GHz</a:t>
                      </a:r>
                      <a:endParaRPr lang="de-DE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goal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800" baseline="-250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0.5 m</a:t>
                      </a:r>
                      <a:endParaRPr lang="de-DE" sz="18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 m</a:t>
                      </a:r>
                      <a:endParaRPr lang="de-DE" sz="18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7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 [GHz]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1.4990</a:t>
                      </a:r>
                      <a:endParaRPr lang="de-DE" sz="18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1.748887</a:t>
                      </a:r>
                      <a:endParaRPr lang="de-DE" sz="18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harm.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499.65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Hz</a:t>
                      </a:r>
                      <a:endParaRPr lang="de-DE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48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800" baseline="-25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4.997*10</a:t>
                      </a:r>
                      <a:r>
                        <a:rPr lang="en-US" sz="1800" baseline="300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8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4.266*10</a:t>
                      </a:r>
                      <a:r>
                        <a:rPr lang="en-US" sz="18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8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6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G </a:t>
                      </a:r>
                      <a:r>
                        <a:rPr lang="de-DE" sz="1800" baseline="0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de-DE" sz="1800" dirty="0" smtClean="0">
                          <a:effectLst/>
                          <a:latin typeface="+mn-lt"/>
                        </a:rPr>
                        <a:t>Ω</a:t>
                      </a:r>
                      <a:r>
                        <a:rPr lang="de-DE" sz="1800" baseline="0" dirty="0" smtClean="0">
                          <a:effectLst/>
                          <a:latin typeface="+mn-lt"/>
                        </a:rPr>
                        <a:t>]</a:t>
                      </a:r>
                      <a:endParaRPr lang="de-DE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277.8</a:t>
                      </a:r>
                      <a:endParaRPr lang="de-DE" sz="18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280.04</a:t>
                      </a:r>
                      <a:endParaRPr lang="de-DE" sz="18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</a:tr>
              <a:tr h="2194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de-DE" sz="1800" baseline="-25000" dirty="0" err="1">
                          <a:effectLst/>
                          <a:latin typeface="+mn-lt"/>
                        </a:rPr>
                        <a:t>pk</a:t>
                      </a:r>
                      <a:r>
                        <a:rPr lang="de-DE" sz="1800" baseline="-25000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800" dirty="0">
                          <a:effectLst/>
                          <a:latin typeface="+mn-lt"/>
                        </a:rPr>
                        <a:t>/ </a:t>
                      </a:r>
                      <a:r>
                        <a:rPr lang="de-DE" sz="18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de-DE" sz="1800" baseline="-25000" dirty="0" err="1">
                          <a:effectLst/>
                          <a:latin typeface="+mn-lt"/>
                        </a:rPr>
                        <a:t>acc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2.313</a:t>
                      </a:r>
                      <a:endParaRPr lang="de-DE" sz="18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2.407</a:t>
                      </a:r>
                      <a:endParaRPr lang="de-DE" sz="18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≤ 2.4</a:t>
                      </a:r>
                      <a:endParaRPr lang="de-DE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</a:tr>
              <a:tr h="221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>
                          <a:effectLst/>
                          <a:latin typeface="+mn-lt"/>
                        </a:rPr>
                        <a:t>B</a:t>
                      </a:r>
                      <a:r>
                        <a:rPr lang="de-DE" sz="1800" baseline="-25000" dirty="0" err="1">
                          <a:effectLst/>
                          <a:latin typeface="+mn-lt"/>
                        </a:rPr>
                        <a:t>pk</a:t>
                      </a:r>
                      <a:r>
                        <a:rPr lang="de-DE" sz="1800" baseline="-25000" dirty="0">
                          <a:effectLst/>
                          <a:latin typeface="+mn-lt"/>
                        </a:rPr>
                        <a:t> </a:t>
                      </a:r>
                      <a:r>
                        <a:rPr lang="de-DE" sz="1800" dirty="0">
                          <a:effectLst/>
                          <a:latin typeface="+mn-lt"/>
                        </a:rPr>
                        <a:t>/ </a:t>
                      </a:r>
                      <a:r>
                        <a:rPr lang="de-DE" sz="1800" dirty="0" err="1" smtClean="0">
                          <a:effectLst/>
                          <a:latin typeface="+mn-lt"/>
                        </a:rPr>
                        <a:t>E</a:t>
                      </a:r>
                      <a:r>
                        <a:rPr lang="de-DE" sz="1800" baseline="-25000" dirty="0" err="1" smtClean="0">
                          <a:effectLst/>
                          <a:latin typeface="+mn-lt"/>
                        </a:rPr>
                        <a:t>acc</a:t>
                      </a:r>
                      <a:r>
                        <a:rPr lang="de-DE" sz="1800" baseline="-25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DE" sz="1800" baseline="0" dirty="0" smtClean="0">
                          <a:effectLst/>
                          <a:latin typeface="+mn-lt"/>
                        </a:rPr>
                        <a:t> [</a:t>
                      </a:r>
                      <a:r>
                        <a:rPr lang="de-DE" sz="1800" dirty="0" err="1" smtClean="0">
                          <a:effectLst/>
                          <a:latin typeface="+mn-lt"/>
                        </a:rPr>
                        <a:t>mT</a:t>
                      </a:r>
                      <a:r>
                        <a:rPr lang="de-DE" sz="1800" dirty="0" smtClean="0">
                          <a:effectLst/>
                          <a:latin typeface="+mn-lt"/>
                        </a:rPr>
                        <a:t> / (MV/m)]</a:t>
                      </a:r>
                      <a:endParaRPr lang="de-DE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4.96</a:t>
                      </a:r>
                      <a:endParaRPr lang="de-DE" sz="1800" b="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5.023</a:t>
                      </a:r>
                      <a:endParaRPr lang="de-DE" sz="18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≤ 5.3</a:t>
                      </a:r>
                      <a:endParaRPr lang="de-DE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</a:tr>
              <a:tr h="2426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R/Q</a:t>
                      </a:r>
                      <a:r>
                        <a:rPr lang="de-DE" sz="1800" baseline="-25000" dirty="0" smtClean="0">
                          <a:effectLst/>
                          <a:latin typeface="+mn-lt"/>
                        </a:rPr>
                        <a:t>0 </a:t>
                      </a:r>
                      <a:r>
                        <a:rPr lang="de-DE" sz="1800" baseline="0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de-DE" sz="1800" dirty="0" smtClean="0">
                          <a:effectLst/>
                          <a:latin typeface="+mn-lt"/>
                        </a:rPr>
                        <a:t>Ω</a:t>
                      </a:r>
                      <a:r>
                        <a:rPr lang="de-DE" sz="1800" baseline="0" dirty="0" smtClean="0">
                          <a:effectLst/>
                          <a:latin typeface="+mn-lt"/>
                        </a:rPr>
                        <a:t>]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487.17.34</a:t>
                      </a:r>
                      <a:endParaRPr lang="de-DE" sz="18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479.86</a:t>
                      </a:r>
                      <a:endParaRPr lang="de-DE" sz="18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≥ 90 per </a:t>
                      </a:r>
                      <a:r>
                        <a:rPr lang="de-DE" sz="1800" dirty="0" err="1" smtClean="0">
                          <a:effectLst/>
                        </a:rPr>
                        <a:t>cell</a:t>
                      </a:r>
                      <a:endParaRPr lang="de-DE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</a:tr>
              <a:tr h="219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+mn-lt"/>
                        </a:rPr>
                        <a:t>R/Q</a:t>
                      </a:r>
                      <a:r>
                        <a:rPr lang="de-DE" sz="1800" baseline="-25000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de-DE" sz="1800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e-DE" sz="1800" baseline="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Active</a:t>
                      </a:r>
                      <a:r>
                        <a:rPr lang="de-DE" sz="18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de-DE" sz="1800" baseline="0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de-DE" sz="1800" dirty="0" smtClean="0">
                          <a:effectLst/>
                          <a:latin typeface="+mn-lt"/>
                        </a:rPr>
                        <a:t>Ω</a:t>
                      </a:r>
                      <a:r>
                        <a:rPr lang="de-DE" sz="1800" baseline="0" dirty="0" smtClean="0">
                          <a:effectLst/>
                          <a:latin typeface="+mn-lt"/>
                        </a:rPr>
                        <a:t>]</a:t>
                      </a:r>
                      <a:endParaRPr lang="de-DE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531.83</a:t>
                      </a:r>
                      <a:endParaRPr lang="de-DE" sz="1800" dirty="0" smtClean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524.07</a:t>
                      </a:r>
                      <a:endParaRPr lang="de-DE" sz="18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</a:tr>
              <a:tr h="2194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n-lt"/>
                        </a:rPr>
                        <a:t>µ</a:t>
                      </a:r>
                      <a:r>
                        <a:rPr lang="de-DE" sz="1800" baseline="-25000" dirty="0">
                          <a:effectLst/>
                          <a:latin typeface="+mn-lt"/>
                        </a:rPr>
                        <a:t>ff</a:t>
                      </a:r>
                      <a:r>
                        <a:rPr lang="de-DE" sz="1800" dirty="0">
                          <a:effectLst/>
                          <a:latin typeface="+mn-lt"/>
                        </a:rPr>
                        <a:t>  </a:t>
                      </a:r>
                      <a:endParaRPr lang="de-D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97.56%</a:t>
                      </a:r>
                      <a:endParaRPr lang="de-DE" sz="1800" b="0" dirty="0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98.43 %</a:t>
                      </a:r>
                      <a:endParaRPr lang="de-DE" sz="18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</a:rPr>
                        <a:t>≥ 95%</a:t>
                      </a:r>
                      <a:endParaRPr lang="de-DE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02" marR="9302" marT="0" marB="0"/>
                </a:tc>
              </a:tr>
            </a:tbl>
          </a:graphicData>
        </a:graphic>
      </p:graphicFrame>
      <p:sp>
        <p:nvSpPr>
          <p:cNvPr id="11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 smtClean="0">
                <a:solidFill>
                  <a:srgbClr val="00589C"/>
                </a:solidFill>
                <a:latin typeface="Arial" panose="020B0604020202020204" pitchFamily="34" charset="0"/>
              </a:rPr>
              <a:t>10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3212976"/>
            <a:ext cx="7527818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15" y="764704"/>
            <a:ext cx="7435519" cy="23762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altLang="de-DE" dirty="0" smtClean="0"/>
              <a:t>11</a:t>
            </a:r>
            <a:endParaRPr lang="de-DE" alt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17924" y="1278632"/>
          <a:ext cx="3369975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325"/>
                <a:gridCol w="1123325"/>
                <a:gridCol w="1123325"/>
              </a:tblGrid>
              <a:tr h="335280">
                <a:tc rowSpan="2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Port Num.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Coherent Power [W]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148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 1.5 GHz</a:t>
                      </a:r>
                      <a:endParaRPr lang="de-DE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1.75GHz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14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1-FPC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FF"/>
                          </a:solidFill>
                        </a:rPr>
                        <a:t>27.11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22.88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14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FF"/>
                          </a:solidFill>
                        </a:rPr>
                        <a:t>120.18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174.14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FF"/>
                          </a:solidFill>
                        </a:rPr>
                        <a:t>120.03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174.52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FF"/>
                          </a:solidFill>
                        </a:rPr>
                        <a:t>100.86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127.86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FF"/>
                          </a:solidFill>
                        </a:rPr>
                        <a:t>102.15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128.00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FF"/>
                          </a:solidFill>
                        </a:rPr>
                        <a:t>103.28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140.42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7-BmP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FF"/>
                          </a:solidFill>
                        </a:rPr>
                        <a:t>257.69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267.92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14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8-BmP</a:t>
                      </a:r>
                      <a:endParaRPr lang="de-DE" sz="16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00FF"/>
                          </a:solidFill>
                        </a:rPr>
                        <a:t>305.88 </a:t>
                      </a:r>
                      <a:endParaRPr lang="de-DE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FF0000"/>
                          </a:solidFill>
                        </a:rPr>
                        <a:t>248.55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Sum </a:t>
                      </a:r>
                      <a:r>
                        <a:rPr lang="en-US" sz="1600" b="1" dirty="0" err="1" smtClean="0"/>
                        <a:t>Coh</a:t>
                      </a:r>
                      <a:r>
                        <a:rPr lang="en-US" sz="1600" b="1" dirty="0" smtClean="0"/>
                        <a:t>.</a:t>
                      </a:r>
                    </a:p>
                    <a:p>
                      <a:r>
                        <a:rPr lang="en-US" sz="1600" b="1" dirty="0" smtClean="0"/>
                        <a:t>None-</a:t>
                      </a:r>
                      <a:r>
                        <a:rPr lang="en-US" sz="1600" b="1" dirty="0" err="1" smtClean="0"/>
                        <a:t>Coh</a:t>
                      </a:r>
                      <a:r>
                        <a:rPr lang="en-US" sz="1600" b="1" dirty="0" smtClean="0"/>
                        <a:t>.</a:t>
                      </a:r>
                      <a:endParaRPr lang="de-DE" sz="16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0000FF"/>
                          </a:solidFill>
                        </a:rPr>
                        <a:t>1137.19</a:t>
                      </a:r>
                    </a:p>
                    <a:p>
                      <a:r>
                        <a:rPr lang="de-DE" sz="1600" b="1" dirty="0" smtClean="0">
                          <a:solidFill>
                            <a:srgbClr val="0000FF"/>
                          </a:solidFill>
                        </a:rPr>
                        <a:t>1289.91</a:t>
                      </a:r>
                      <a:endParaRPr lang="de-DE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1284.28</a:t>
                      </a:r>
                    </a:p>
                    <a:p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1408.18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15894" y="825492"/>
            <a:ext cx="122413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1.5GHz Design-FA</a:t>
            </a:r>
            <a:endParaRPr lang="de-DE" sz="1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80055" y="3356992"/>
            <a:ext cx="122413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1.75GHz Design-A4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207126" y="44624"/>
            <a:ext cx="10972800" cy="4397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Century Gothic" panose="020B0502020202020204" pitchFamily="34" charset="0"/>
              </a:rPr>
              <a:t>HOM Power of Single Cavity – VSR Baseline bea</a:t>
            </a:r>
            <a:r>
              <a:rPr lang="en-US" sz="2400" dirty="0">
                <a:latin typeface="Century Gothic" panose="020B0502020202020204" pitchFamily="34" charset="0"/>
              </a:rPr>
              <a:t>m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126" y="663306"/>
            <a:ext cx="287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Spectrally Weighted with “Baseline” pattern</a:t>
            </a:r>
            <a:endParaRPr lang="de-DE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45396" y="5540459"/>
            <a:ext cx="7770498" cy="98488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latin typeface="+mn-lt"/>
              </a:rPr>
              <a:t>Both cavities are not hitting any of beam resonances that are multiple of 250MHz     (Coherent and none-coherent powers are at the same level).</a:t>
            </a:r>
          </a:p>
          <a:p>
            <a:pPr algn="just"/>
            <a:endParaRPr lang="en-US" sz="1000" b="1" dirty="0" smtClean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600" b="1" dirty="0">
                <a:latin typeface="Century Gothic" pitchFamily="34" charset="0"/>
              </a:rPr>
              <a:t>Cornell‘s ERL cavities are designed to run at about 100-200W HOM Power</a:t>
            </a:r>
            <a:r>
              <a:rPr lang="de-DE" sz="1600" b="1" dirty="0" smtClean="0">
                <a:latin typeface="Century Gothic" pitchFamily="34" charset="0"/>
              </a:rPr>
              <a:t>.</a:t>
            </a:r>
            <a:endParaRPr lang="de-DE" sz="16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3712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altLang="de-DE" dirty="0" smtClean="0"/>
              <a:t>12</a:t>
            </a:r>
            <a:endParaRPr lang="de-DE" altLang="de-D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76446" y="1340768"/>
            <a:ext cx="8375937" cy="501558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207126" y="44624"/>
            <a:ext cx="10972800" cy="4397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Century Gothic" panose="020B0502020202020204" pitchFamily="34" charset="0"/>
              </a:rPr>
              <a:t>HOM Power of Single Cavity – VSR Baseline bea</a:t>
            </a:r>
            <a:r>
              <a:rPr lang="en-US" sz="2400" dirty="0">
                <a:latin typeface="Century Gothic" panose="020B0502020202020204" pitchFamily="34" charset="0"/>
              </a:rPr>
              <a:t>m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9" y="764704"/>
            <a:ext cx="2343531" cy="1830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4133" y="652477"/>
            <a:ext cx="621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HOM Spectrum in Fundamental Power Coupler</a:t>
            </a:r>
            <a:endParaRPr lang="de-DE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440" y="79511"/>
            <a:ext cx="638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Design of the 1.5 GHz BESSY VSR coupler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7"/>
          <a:stretch/>
        </p:blipFill>
        <p:spPr>
          <a:xfrm>
            <a:off x="11035835" y="0"/>
            <a:ext cx="1156165" cy="620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336" y="652399"/>
            <a:ext cx="61926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Coax coupler diameters: 49 mm x 20 mm.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Two ceramic windows to maintain vacuum.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Inner an outer coax bellows provide a tuning mechanism to allow for variable coupling with a </a:t>
            </a:r>
            <a:r>
              <a:rPr lang="en-US" dirty="0" err="1" smtClean="0">
                <a:latin typeface="+mn-lt"/>
              </a:rPr>
              <a:t>Q</a:t>
            </a:r>
            <a:r>
              <a:rPr lang="en-US" baseline="-25000" dirty="0" err="1" smtClean="0">
                <a:latin typeface="+mn-lt"/>
              </a:rPr>
              <a:t>ext</a:t>
            </a:r>
            <a:r>
              <a:rPr lang="en-US" dirty="0" smtClean="0">
                <a:latin typeface="+mn-lt"/>
              </a:rPr>
              <a:t> of 6x10</a:t>
            </a:r>
            <a:r>
              <a:rPr lang="en-US" baseline="30000" dirty="0" smtClean="0">
                <a:latin typeface="+mn-lt"/>
              </a:rPr>
              <a:t>6</a:t>
            </a:r>
            <a:r>
              <a:rPr lang="en-US" dirty="0" smtClean="0">
                <a:latin typeface="+mn-lt"/>
              </a:rPr>
              <a:t> to 6x10</a:t>
            </a:r>
            <a:r>
              <a:rPr lang="en-US" baseline="30000" dirty="0" smtClean="0">
                <a:latin typeface="+mn-lt"/>
              </a:rPr>
              <a:t>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Rounded antenna tip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1136560" y="6741368"/>
            <a:ext cx="64807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740" y="636173"/>
            <a:ext cx="4350940" cy="206097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5400000">
            <a:off x="11309501" y="1746000"/>
            <a:ext cx="122400" cy="86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3291935"/>
            <a:ext cx="4968552" cy="3196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220" y="3638804"/>
            <a:ext cx="5973993" cy="3203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31" b="16961"/>
          <a:stretch/>
        </p:blipFill>
        <p:spPr>
          <a:xfrm>
            <a:off x="29020" y="761199"/>
            <a:ext cx="7939188" cy="315060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98475" y="3728218"/>
            <a:ext cx="194421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Magnitude plot of E-field at 1.5 GHz</a:t>
            </a:r>
            <a:endParaRPr lang="en-GB" sz="16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65619" y="2782669"/>
            <a:ext cx="341901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latin typeface="+mn-lt"/>
              </a:rPr>
              <a:t>S11 Plot</a:t>
            </a:r>
          </a:p>
          <a:p>
            <a:pPr algn="ctr"/>
            <a:r>
              <a:rPr lang="en-US" dirty="0" smtClean="0">
                <a:latin typeface="+mn-lt"/>
              </a:rPr>
              <a:t>Magnitude of  -46 dB at 1.498 GHz</a:t>
            </a:r>
            <a:endParaRPr lang="en-GB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9067" y="846332"/>
            <a:ext cx="194421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Magnitude plot of E-field in coupler</a:t>
            </a:r>
            <a:endParaRPr lang="en-GB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259" y="6381328"/>
            <a:ext cx="410881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dirty="0" err="1" smtClean="0"/>
              <a:t>Dr</a:t>
            </a:r>
            <a:r>
              <a:rPr lang="en-US" dirty="0" smtClean="0"/>
              <a:t> Emmy </a:t>
            </a:r>
            <a:r>
              <a:rPr lang="en-US" dirty="0" err="1" smtClean="0"/>
              <a:t>Sharples</a:t>
            </a:r>
            <a:r>
              <a:rPr lang="en-US" dirty="0" smtClean="0"/>
              <a:t> (HZB) </a:t>
            </a:r>
            <a:endParaRPr lang="en-GB" dirty="0"/>
          </a:p>
        </p:txBody>
      </p:sp>
      <p:sp>
        <p:nvSpPr>
          <p:cNvPr id="16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 smtClean="0">
                <a:solidFill>
                  <a:srgbClr val="00589C"/>
                </a:solidFill>
                <a:latin typeface="Arial" panose="020B0604020202020204" pitchFamily="34" charset="0"/>
              </a:rPr>
              <a:t>13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liennummernplatzhalter 3"/>
          <p:cNvSpPr>
            <a:spLocks noGrp="1"/>
          </p:cNvSpPr>
          <p:nvPr>
            <p:ph type="sldNum" sz="quarter" idx="15"/>
          </p:nvPr>
        </p:nvSpPr>
        <p:spPr bwMode="auto">
          <a:xfrm>
            <a:off x="9039672" y="6341499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altLang="de-DE" dirty="0" smtClean="0">
                <a:solidFill>
                  <a:srgbClr val="00589C"/>
                </a:solidFill>
                <a:latin typeface="Arial" panose="020B0604020202020204" pitchFamily="34" charset="0"/>
              </a:rPr>
              <a:t>16</a:t>
            </a:r>
            <a:endParaRPr lang="de-DE" altLang="de-DE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3397" y="647055"/>
            <a:ext cx="2878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WG Tapered 60 x 88_91_95mm</a:t>
            </a:r>
            <a:endParaRPr lang="de-DE" sz="1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WG-Tp88-91-95-Bend30_FSolve_Pmodes30_All_6250MHz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37038" y="3170460"/>
            <a:ext cx="3631650" cy="249078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93172" y="4208275"/>
            <a:ext cx="2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TE10 -  6.25 </a:t>
            </a:r>
            <a:r>
              <a:rPr lang="en-US" sz="1400" b="1" dirty="0" smtClean="0">
                <a:latin typeface="Century Gothic" panose="020B0502020202020204" pitchFamily="34" charset="0"/>
              </a:rPr>
              <a:t>GHz</a:t>
            </a:r>
          </a:p>
          <a:p>
            <a:r>
              <a:rPr lang="en-US" sz="1400" b="1" dirty="0" err="1" smtClean="0">
                <a:latin typeface="Century Gothic" panose="020B0502020202020204" pitchFamily="34" charset="0"/>
              </a:rPr>
              <a:t>R</a:t>
            </a:r>
            <a:r>
              <a:rPr lang="en-US" sz="1400" b="1" baseline="-25000" dirty="0" err="1" smtClean="0">
                <a:latin typeface="Century Gothic" panose="020B0502020202020204" pitchFamily="34" charset="0"/>
              </a:rPr>
              <a:t>bend</a:t>
            </a:r>
            <a:r>
              <a:rPr lang="en-US" sz="1400" b="1" dirty="0" smtClean="0">
                <a:latin typeface="Century Gothic" panose="020B0502020202020204" pitchFamily="34" charset="0"/>
              </a:rPr>
              <a:t>=30mm</a:t>
            </a:r>
            <a:endParaRPr lang="de-DE" sz="14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583" y="5713010"/>
            <a:ext cx="10750096" cy="107721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TE10 mode couples into different modes after bend: TE10, TE11, TM11…, depending on excitation frequency &amp; the cutoff of each WG mode !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At high frequencies the TE10 is </a:t>
            </a:r>
            <a:r>
              <a:rPr lang="en-US" sz="1600" dirty="0" smtClean="0">
                <a:latin typeface="Century Gothic" panose="020B0502020202020204" pitchFamily="34" charset="0"/>
              </a:rPr>
              <a:t>scattered </a:t>
            </a:r>
            <a:r>
              <a:rPr lang="en-US" sz="1600" dirty="0">
                <a:latin typeface="Century Gothic" panose="020B0502020202020204" pitchFamily="34" charset="0"/>
              </a:rPr>
              <a:t>from the bend </a:t>
            </a:r>
            <a:r>
              <a:rPr lang="en-US" sz="1600" dirty="0" smtClean="0">
                <a:latin typeface="Century Gothic" panose="020B0502020202020204" pitchFamily="34" charset="0"/>
              </a:rPr>
              <a:t>into several modes, i.e. acts as mode mixer. 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just"/>
            <a:r>
              <a:rPr lang="en-US" sz="1600" dirty="0">
                <a:latin typeface="Century Gothic" panose="020B0502020202020204" pitchFamily="34" charset="0"/>
              </a:rPr>
              <a:t>       At optimized 30mm inner bending radius the reflection is minimal in broadband frequency sense.</a:t>
            </a:r>
            <a:endParaRPr lang="de-DE" sz="1600" dirty="0">
              <a:latin typeface="Century Gothic" panose="020B0502020202020204" pitchFamily="34" charset="0"/>
            </a:endParaRPr>
          </a:p>
        </p:txBody>
      </p:sp>
      <p:grpSp>
        <p:nvGrpSpPr>
          <p:cNvPr id="4096" name="Group 4095"/>
          <p:cNvGrpSpPr/>
          <p:nvPr/>
        </p:nvGrpSpPr>
        <p:grpSpPr>
          <a:xfrm>
            <a:off x="7503233" y="930613"/>
            <a:ext cx="3633327" cy="2086120"/>
            <a:chOff x="5818073" y="930613"/>
            <a:chExt cx="3633327" cy="2086120"/>
          </a:xfrm>
        </p:grpSpPr>
        <p:grpSp>
          <p:nvGrpSpPr>
            <p:cNvPr id="13" name="Group 12"/>
            <p:cNvGrpSpPr/>
            <p:nvPr/>
          </p:nvGrpSpPr>
          <p:grpSpPr>
            <a:xfrm>
              <a:off x="5818073" y="930613"/>
              <a:ext cx="3633327" cy="1986128"/>
              <a:chOff x="7806281" y="682324"/>
              <a:chExt cx="4655950" cy="267156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6281" y="682324"/>
                <a:ext cx="4585644" cy="2671566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H="1">
                <a:off x="8907444" y="2084869"/>
                <a:ext cx="504530" cy="43626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9411974" y="2503987"/>
                <a:ext cx="360576" cy="24757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9113104" y="1762505"/>
                <a:ext cx="1626824" cy="37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entury Gothic" panose="020B0502020202020204" pitchFamily="34" charset="0"/>
                  </a:rPr>
                  <a:t>Taper 91-95</a:t>
                </a:r>
                <a:endParaRPr lang="de-DE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254574" y="2176059"/>
                <a:ext cx="1740044" cy="37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entury Gothic" panose="020B0502020202020204" pitchFamily="34" charset="0"/>
                  </a:rPr>
                  <a:t>Taper 88-91</a:t>
                </a:r>
                <a:endParaRPr lang="de-DE" sz="1200" b="1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10854961" y="2094141"/>
                <a:ext cx="348118" cy="8585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0290428" y="1473149"/>
                <a:ext cx="2171803" cy="62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Incident (TE10) Port,</a:t>
                </a:r>
              </a:p>
              <a:p>
                <a:pPr algn="ctr"/>
                <a:r>
                  <a:rPr lang="en-US" sz="1200" b="1" dirty="0">
                    <a:latin typeface="Century Gothic" panose="020B0502020202020204" pitchFamily="34" charset="0"/>
                  </a:rPr>
                  <a:t>60x88mm</a:t>
                </a:r>
                <a:endParaRPr lang="de-DE" sz="12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058722" y="904093"/>
                <a:ext cx="1395428" cy="37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Century Gothic" panose="020B0502020202020204" pitchFamily="34" charset="0"/>
                  </a:rPr>
                  <a:t>60x95mm</a:t>
                </a:r>
                <a:endParaRPr lang="de-DE" sz="1200" b="1" dirty="0"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22" name="Straight Arrow Connector 21"/>
              <p:cNvCxnSpPr>
                <a:stCxn id="21" idx="1"/>
              </p:cNvCxnSpPr>
              <p:nvPr/>
            </p:nvCxnSpPr>
            <p:spPr>
              <a:xfrm flipH="1" flipV="1">
                <a:off x="8760825" y="942379"/>
                <a:ext cx="297898" cy="14801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/>
            <p:cNvCxnSpPr/>
            <p:nvPr/>
          </p:nvCxnSpPr>
          <p:spPr>
            <a:xfrm flipV="1">
              <a:off x="6187185" y="2468953"/>
              <a:ext cx="545057" cy="2991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021984" y="2739734"/>
              <a:ext cx="114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Century Gothic" panose="020B0502020202020204" pitchFamily="34" charset="0"/>
                </a:rPr>
                <a:t>R</a:t>
              </a:r>
              <a:r>
                <a:rPr lang="en-US" sz="1200" b="1" baseline="-25000" dirty="0" err="1">
                  <a:latin typeface="Century Gothic" panose="020B0502020202020204" pitchFamily="34" charset="0"/>
                </a:rPr>
                <a:t>bend</a:t>
              </a:r>
              <a:r>
                <a:rPr lang="en-US" sz="1200" b="1" dirty="0">
                  <a:latin typeface="Century Gothic" panose="020B0502020202020204" pitchFamily="34" charset="0"/>
                </a:rPr>
                <a:t>=30mm</a:t>
              </a:r>
              <a:endParaRPr lang="de-DE" sz="12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097" name="TextBox 4096"/>
          <p:cNvSpPr txBox="1"/>
          <p:nvPr/>
        </p:nvSpPr>
        <p:spPr>
          <a:xfrm>
            <a:off x="1361919" y="695055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Reflection </a:t>
            </a:r>
            <a:r>
              <a:rPr lang="en-U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Broadband Behavior for TE10 Mode</a:t>
            </a:r>
            <a:endParaRPr lang="de-DE" sz="16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1066800" y="108942"/>
            <a:ext cx="10972800" cy="4397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Century Gothic" panose="020B0502020202020204" pitchFamily="34" charset="0"/>
              </a:rPr>
              <a:t>Waveguide Bend </a:t>
            </a:r>
            <a:r>
              <a:rPr lang="en-US" sz="2400" dirty="0">
                <a:latin typeface="Century Gothic" panose="020B0502020202020204" pitchFamily="34" charset="0"/>
              </a:rPr>
              <a:t>B</a:t>
            </a:r>
            <a:r>
              <a:rPr lang="en-US" sz="2400" dirty="0" smtClean="0">
                <a:latin typeface="Century Gothic" panose="020B0502020202020204" pitchFamily="34" charset="0"/>
              </a:rPr>
              <a:t>roadband Characteristics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405" y="4517167"/>
            <a:ext cx="6366461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Low reflection (broadband) from the WG bend is for bending radius = 30mm or </a:t>
            </a:r>
            <a:r>
              <a:rPr lang="en-US" dirty="0" err="1" smtClean="0">
                <a:latin typeface="Century Gothic" panose="020B0502020202020204" pitchFamily="34" charset="0"/>
              </a:rPr>
              <a:t>bR</a:t>
            </a:r>
            <a:r>
              <a:rPr lang="en-US" dirty="0" smtClean="0">
                <a:latin typeface="Century Gothic" panose="020B0502020202020204" pitchFamily="34" charset="0"/>
              </a:rPr>
              <a:t> ≥ 100mm.</a:t>
            </a:r>
            <a:endParaRPr lang="de-DE" dirty="0">
              <a:latin typeface="Century Gothic" panose="020B0502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37303" y="1033609"/>
            <a:ext cx="7146363" cy="3313574"/>
            <a:chOff x="407368" y="1483578"/>
            <a:chExt cx="6606626" cy="2990676"/>
          </a:xfrm>
        </p:grpSpPr>
        <p:grpSp>
          <p:nvGrpSpPr>
            <p:cNvPr id="33" name="Group 32"/>
            <p:cNvGrpSpPr/>
            <p:nvPr/>
          </p:nvGrpSpPr>
          <p:grpSpPr>
            <a:xfrm>
              <a:off x="407368" y="1483578"/>
              <a:ext cx="6606626" cy="2990676"/>
              <a:chOff x="329113" y="1279303"/>
              <a:chExt cx="6606626" cy="2990676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348" y="1279303"/>
                <a:ext cx="5877391" cy="275050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 rot="16200000">
                    <a:off x="169895" y="2199160"/>
                    <a:ext cx="1008112" cy="6896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de-DE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oMath>
                      </m:oMathPara>
                    </a14:m>
                    <a:endParaRPr lang="de-DE" sz="14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69895" y="2199160"/>
                    <a:ext cx="1008112" cy="68967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TextBox 38"/>
              <p:cNvSpPr txBox="1"/>
              <p:nvPr/>
            </p:nvSpPr>
            <p:spPr>
              <a:xfrm>
                <a:off x="2783632" y="3962202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Century Gothic" panose="020B0502020202020204" pitchFamily="34" charset="0"/>
                  </a:rPr>
                  <a:t>Frequency [ GHz ]</a:t>
                </a:r>
                <a:endParaRPr lang="de-DE" sz="14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4105994" y="1532133"/>
              <a:ext cx="1512168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Port modes -18</a:t>
              </a:r>
              <a:endParaRPr lang="de-DE" sz="1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7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5"/>
          <p:cNvSpPr txBox="1">
            <a:spLocks/>
          </p:cNvSpPr>
          <p:nvPr/>
        </p:nvSpPr>
        <p:spPr>
          <a:xfrm>
            <a:off x="1199456" y="67580"/>
            <a:ext cx="8229600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Outline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1556792"/>
            <a:ext cx="46085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Introduction to BESSY II storage ring</a:t>
            </a:r>
          </a:p>
          <a:p>
            <a:endParaRPr lang="en-US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Century Gothic" panose="020B0502020202020204" pitchFamily="34" charset="0"/>
              </a:rPr>
              <a:t>SRF Upgrade - BESSY VSR &amp; Highlights</a:t>
            </a:r>
          </a:p>
          <a:p>
            <a:endParaRPr lang="en-US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Century Gothic" panose="020B0502020202020204" pitchFamily="34" charset="0"/>
              </a:rPr>
              <a:t>SRF Cavity Specific Designs</a:t>
            </a:r>
          </a:p>
          <a:p>
            <a:endParaRPr lang="en-US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Century Gothic" panose="020B0502020202020204" pitchFamily="34" charset="0"/>
              </a:rPr>
              <a:t>HOM Power Levels in SRF Module</a:t>
            </a:r>
          </a:p>
          <a:p>
            <a:endParaRPr lang="en-US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Century Gothic" panose="020B0502020202020204" pitchFamily="34" charset="0"/>
              </a:rPr>
              <a:t>Summary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 smtClean="0">
                <a:solidFill>
                  <a:srgbClr val="00589C"/>
                </a:solidFill>
                <a:latin typeface="Arial" panose="020B0604020202020204" pitchFamily="34" charset="0"/>
              </a:rPr>
              <a:t>2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32520" y="1044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Broadband RF Load Design</a:t>
            </a:r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9010" y="5124892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Load EM design </a:t>
            </a:r>
            <a:r>
              <a:rPr lang="de-DE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is</a:t>
            </a:r>
            <a:r>
              <a:rPr lang="de-DE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optimised</a:t>
            </a:r>
            <a:r>
              <a:rPr lang="de-DE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for</a:t>
            </a:r>
            <a:r>
              <a:rPr lang="de-DE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1.5GHz </a:t>
            </a:r>
            <a:r>
              <a:rPr lang="de-DE" sz="1600" b="1" i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system</a:t>
            </a:r>
            <a:r>
              <a:rPr lang="de-DE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de-DE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600" b="1" dirty="0" smtClean="0">
                <a:latin typeface="Century Gothic" panose="020B0502020202020204" pitchFamily="34" charset="0"/>
              </a:rPr>
              <a:t>    (For most of the WG modes the reflection is bellow -15dB)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entury Gothic" panose="020B0502020202020204" pitchFamily="34" charset="0"/>
              </a:rPr>
              <a:t>Cooling system design</a:t>
            </a: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Fabrication and Testing   </a:t>
            </a:r>
            <a:endParaRPr lang="de-DE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i="1" dirty="0" smtClean="0">
                <a:latin typeface="Century Gothic" panose="020B0502020202020204" pitchFamily="34" charset="0"/>
              </a:rPr>
              <a:t>1.75GHz </a:t>
            </a:r>
            <a:r>
              <a:rPr lang="de-DE" sz="1600" b="1" i="1" dirty="0" err="1">
                <a:latin typeface="Century Gothic" panose="020B0502020202020204" pitchFamily="34" charset="0"/>
              </a:rPr>
              <a:t>system</a:t>
            </a:r>
            <a:r>
              <a:rPr lang="de-DE" sz="1600" b="1" i="1" dirty="0">
                <a:latin typeface="Century Gothic" panose="020B0502020202020204" pitchFamily="34" charset="0"/>
              </a:rPr>
              <a:t> </a:t>
            </a:r>
            <a:r>
              <a:rPr lang="de-DE" sz="1600" b="1" i="1" dirty="0" err="1" smtClean="0">
                <a:latin typeface="Century Gothic" panose="020B0502020202020204" pitchFamily="34" charset="0"/>
              </a:rPr>
              <a:t>load</a:t>
            </a:r>
            <a:r>
              <a:rPr lang="de-DE" sz="1600" b="1" i="1" dirty="0" smtClean="0">
                <a:latin typeface="Century Gothic" panose="020B0502020202020204" pitchFamily="34" charset="0"/>
              </a:rPr>
              <a:t> design </a:t>
            </a:r>
            <a:r>
              <a:rPr lang="de-DE" sz="1600" b="1" i="1" dirty="0" err="1" smtClean="0">
                <a:latin typeface="Century Gothic" panose="020B0502020202020204" pitchFamily="34" charset="0"/>
              </a:rPr>
              <a:t>is</a:t>
            </a:r>
            <a:r>
              <a:rPr lang="de-DE" sz="1600" b="1" i="1" dirty="0" smtClean="0">
                <a:latin typeface="Century Gothic" panose="020B0502020202020204" pitchFamily="34" charset="0"/>
              </a:rPr>
              <a:t> </a:t>
            </a:r>
            <a:r>
              <a:rPr lang="de-DE" sz="1600" b="1" i="1" dirty="0" err="1" smtClean="0">
                <a:latin typeface="Century Gothic" panose="020B0502020202020204" pitchFamily="34" charset="0"/>
              </a:rPr>
              <a:t>foreseen</a:t>
            </a:r>
            <a:r>
              <a:rPr lang="de-DE" sz="1600" b="1" i="1" dirty="0" smtClean="0">
                <a:latin typeface="Century Gothic" panose="020B0502020202020204" pitchFamily="34" charset="0"/>
              </a:rPr>
              <a:t>.</a:t>
            </a:r>
            <a:endParaRPr lang="de-DE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7631" y="642061"/>
            <a:ext cx="3168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de-DE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HOM Load Requirements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b="1" i="1" dirty="0" smtClean="0">
                <a:latin typeface="Century Gothic" panose="020B0502020202020204" pitchFamily="34" charset="0"/>
              </a:rPr>
              <a:t>Broadband – Multimode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Max. HOM Power 460W</a:t>
            </a:r>
            <a:endParaRPr lang="de-DE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 smtClean="0">
                <a:solidFill>
                  <a:srgbClr val="00589C"/>
                </a:solidFill>
                <a:latin typeface="Arial" panose="020B0604020202020204" pitchFamily="34" charset="0"/>
              </a:rPr>
              <a:t>15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824192" y="689891"/>
            <a:ext cx="3672408" cy="5763445"/>
            <a:chOff x="7824192" y="592906"/>
            <a:chExt cx="3672408" cy="5763445"/>
          </a:xfrm>
        </p:grpSpPr>
        <p:grpSp>
          <p:nvGrpSpPr>
            <p:cNvPr id="10" name="Group 9"/>
            <p:cNvGrpSpPr/>
            <p:nvPr/>
          </p:nvGrpSpPr>
          <p:grpSpPr>
            <a:xfrm>
              <a:off x="8107207" y="1412776"/>
              <a:ext cx="3047955" cy="2055393"/>
              <a:chOff x="8040213" y="577460"/>
              <a:chExt cx="3047955" cy="2055393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8536494" y="81179"/>
                <a:ext cx="2055393" cy="3047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389503" y="601441"/>
                <a:ext cx="15359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TE10, 2.75GHz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897564" y="3626776"/>
              <a:ext cx="3257597" cy="2104908"/>
              <a:chOff x="8285675" y="3482618"/>
              <a:chExt cx="3257597" cy="2104908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8862020" y="2906273"/>
                <a:ext cx="2104908" cy="325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891568" y="3511676"/>
                <a:ext cx="15937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TM12, 6.25GHz</a:t>
                </a:r>
              </a:p>
            </p:txBody>
          </p:sp>
        </p:grpSp>
        <p:pic>
          <p:nvPicPr>
            <p:cNvPr id="11" name="Picture 2" descr="https://www.jlab.org/div_dept/dir_off/public_affairs/logo/JLab_logo_black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466" y="692696"/>
              <a:ext cx="2073827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265058" y="5920190"/>
              <a:ext cx="2790675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Courtesy of J. </a:t>
              </a:r>
              <a:r>
                <a:rPr lang="en-US" sz="1600" dirty="0" err="1" smtClean="0">
                  <a:latin typeface="Century Gothic" panose="020B0502020202020204" pitchFamily="34" charset="0"/>
                </a:rPr>
                <a:t>Guo</a:t>
              </a:r>
              <a:r>
                <a:rPr lang="en-US" sz="1600" dirty="0" smtClean="0">
                  <a:latin typeface="Century Gothic" panose="020B0502020202020204" pitchFamily="34" charset="0"/>
                </a:rPr>
                <a:t> (JLAB)</a:t>
              </a:r>
              <a:endParaRPr lang="de-DE" sz="1600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824192" y="592906"/>
              <a:ext cx="3672408" cy="57634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5620" y="1524624"/>
            <a:ext cx="6277236" cy="3538258"/>
            <a:chOff x="538844" y="1510619"/>
            <a:chExt cx="8946752" cy="5040560"/>
          </a:xfrm>
        </p:grpSpPr>
        <p:pic>
          <p:nvPicPr>
            <p:cNvPr id="17" name="Picture 1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44" y="1510619"/>
              <a:ext cx="8946752" cy="5040560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454101" y="1867883"/>
              <a:ext cx="6026275" cy="3289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9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akeSolve_Module_4CAVs_AndDesign15_and175_A3_mitBellows_Config2_LSSL_OnAxis_FmonitorFF_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1504" y="3212975"/>
            <a:ext cx="10274747" cy="31433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altLang="de-DE" dirty="0" smtClean="0"/>
              <a:t>17</a:t>
            </a:r>
            <a:endParaRPr lang="de-DE" alt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677248"/>
            <a:ext cx="6768752" cy="3401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416" y="1052736"/>
            <a:ext cx="2376264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Setup 1: no Bellows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9976" y="5792034"/>
            <a:ext cx="259228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Setup 2: with Bellows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6120" y="825431"/>
            <a:ext cx="410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</a:t>
            </a:r>
            <a:r>
              <a:rPr lang="de-DE" b="1" i="1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Wakefield</a:t>
            </a:r>
            <a:r>
              <a:rPr lang="de-DE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Simulations</a:t>
            </a:r>
            <a:endParaRPr lang="de-DE" b="1" i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6950" y="1196752"/>
            <a:ext cx="4489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Long Range Wakes~ 20m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Spectral Weighting of all Port Signals with Beam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Expected HOM Power Levels &amp;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Efficiency of HOM Damping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0" name="Titel 65"/>
          <p:cNvSpPr txBox="1">
            <a:spLocks/>
          </p:cNvSpPr>
          <p:nvPr/>
        </p:nvSpPr>
        <p:spPr>
          <a:xfrm>
            <a:off x="1199456" y="67580"/>
            <a:ext cx="9145016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HOM Power Levels in SRF Module 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3212973"/>
            <a:ext cx="10274746" cy="31433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677248"/>
            <a:ext cx="6768752" cy="34014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altLang="de-DE" dirty="0" smtClean="0"/>
              <a:t>17</a:t>
            </a:r>
            <a:endParaRPr lang="de-DE" alt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5879976" y="5792034"/>
            <a:ext cx="259228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Setup 2: with Bellows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1052736"/>
            <a:ext cx="2376264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Setup 1: no Bellows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6120" y="825431"/>
            <a:ext cx="410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</a:t>
            </a:r>
            <a:r>
              <a:rPr lang="de-DE" b="1" i="1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Wakefield</a:t>
            </a:r>
            <a:r>
              <a:rPr lang="de-DE" b="1" i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de-DE" b="1" i="1" dirty="0" err="1" smtClean="0">
                <a:solidFill>
                  <a:srgbClr val="0000FF"/>
                </a:solidFill>
                <a:latin typeface="Century Gothic" panose="020B0502020202020204" pitchFamily="34" charset="0"/>
              </a:rPr>
              <a:t>Simulations</a:t>
            </a:r>
            <a:endParaRPr lang="de-DE" b="1" i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6950" y="1196752"/>
            <a:ext cx="4489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Long Range Wakes~ 20m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Spectral Weighting of all Port Signals with Beam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Expected HOM Power Levels &amp;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Efficiency of HOM Damping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15" name="Titel 65"/>
          <p:cNvSpPr txBox="1">
            <a:spLocks/>
          </p:cNvSpPr>
          <p:nvPr/>
        </p:nvSpPr>
        <p:spPr>
          <a:xfrm>
            <a:off x="1199456" y="67580"/>
            <a:ext cx="9145016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HOM Power Levels in SRF Module 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" y="692696"/>
            <a:ext cx="11996279" cy="1232559"/>
          </a:xfrm>
          <a:prstGeom prst="rect">
            <a:avLst/>
          </a:prstGeom>
        </p:spPr>
      </p:pic>
      <p:sp>
        <p:nvSpPr>
          <p:cNvPr id="10" name="Titel 65"/>
          <p:cNvSpPr txBox="1">
            <a:spLocks/>
          </p:cNvSpPr>
          <p:nvPr/>
        </p:nvSpPr>
        <p:spPr>
          <a:xfrm>
            <a:off x="1199456" y="67580"/>
            <a:ext cx="9145016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HOM Power Levels in SRF Module 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989319" y="3780810"/>
            <a:ext cx="226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HOM Power [ W ]</a:t>
            </a:r>
            <a:endParaRPr lang="de-DE" sz="1600" b="1" dirty="0"/>
          </a:p>
        </p:txBody>
      </p:sp>
      <p:sp>
        <p:nvSpPr>
          <p:cNvPr id="16" name="Right Brace 15"/>
          <p:cNvSpPr/>
          <p:nvPr/>
        </p:nvSpPr>
        <p:spPr>
          <a:xfrm>
            <a:off x="11474577" y="2245182"/>
            <a:ext cx="216024" cy="2592288"/>
          </a:xfrm>
          <a:prstGeom prst="rightBrace">
            <a:avLst>
              <a:gd name="adj1" fmla="val 94313"/>
              <a:gd name="adj2" fmla="val 485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 rot="5400000">
            <a:off x="10674904" y="3293062"/>
            <a:ext cx="2268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1.75 GHz Cavities</a:t>
            </a:r>
            <a:endParaRPr lang="de-DE" sz="1400" b="1" dirty="0"/>
          </a:p>
        </p:txBody>
      </p:sp>
      <p:sp>
        <p:nvSpPr>
          <p:cNvPr id="18" name="Right Brace 17"/>
          <p:cNvSpPr/>
          <p:nvPr/>
        </p:nvSpPr>
        <p:spPr>
          <a:xfrm flipH="1">
            <a:off x="8279603" y="6071656"/>
            <a:ext cx="155476" cy="432048"/>
          </a:xfrm>
          <a:prstGeom prst="rightBrace">
            <a:avLst>
              <a:gd name="adj1" fmla="val 94313"/>
              <a:gd name="adj2" fmla="val 485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7651290" y="6026070"/>
            <a:ext cx="80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Beam pipes</a:t>
            </a:r>
            <a:endParaRPr lang="de-DE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280842"/>
            <a:ext cx="2965128" cy="6513057"/>
          </a:xfrm>
          <a:prstGeom prst="rect">
            <a:avLst/>
          </a:prstGeom>
        </p:spPr>
      </p:pic>
      <p:sp>
        <p:nvSpPr>
          <p:cNvPr id="13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 smtClean="0">
                <a:solidFill>
                  <a:srgbClr val="00589C"/>
                </a:solidFill>
                <a:latin typeface="Arial" panose="020B0604020202020204" pitchFamily="34" charset="0"/>
              </a:rPr>
              <a:t>18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11455984" y="4837470"/>
            <a:ext cx="234617" cy="1262582"/>
          </a:xfrm>
          <a:prstGeom prst="rightBrace">
            <a:avLst>
              <a:gd name="adj1" fmla="val 94313"/>
              <a:gd name="adj2" fmla="val 485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ight Brace 19"/>
          <p:cNvSpPr/>
          <p:nvPr/>
        </p:nvSpPr>
        <p:spPr>
          <a:xfrm>
            <a:off x="11430835" y="963897"/>
            <a:ext cx="234617" cy="1262582"/>
          </a:xfrm>
          <a:prstGeom prst="rightBrace">
            <a:avLst>
              <a:gd name="adj1" fmla="val 94313"/>
              <a:gd name="adj2" fmla="val 485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 rot="5400000">
            <a:off x="11340877" y="1583543"/>
            <a:ext cx="91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1.5 GHz </a:t>
            </a:r>
            <a:endParaRPr lang="de-DE" sz="1400" b="1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11360315" y="5318051"/>
            <a:ext cx="91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1.5 GHz 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8667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" y="692696"/>
            <a:ext cx="11996279" cy="12325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6989319" y="3780810"/>
            <a:ext cx="226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HOM Power [ W ]</a:t>
            </a:r>
            <a:endParaRPr lang="de-DE" sz="1600" b="1" dirty="0"/>
          </a:p>
        </p:txBody>
      </p:sp>
      <p:sp>
        <p:nvSpPr>
          <p:cNvPr id="16" name="Right Brace 15"/>
          <p:cNvSpPr/>
          <p:nvPr/>
        </p:nvSpPr>
        <p:spPr>
          <a:xfrm>
            <a:off x="11474577" y="2245182"/>
            <a:ext cx="216024" cy="2592288"/>
          </a:xfrm>
          <a:prstGeom prst="rightBrace">
            <a:avLst>
              <a:gd name="adj1" fmla="val 94313"/>
              <a:gd name="adj2" fmla="val 485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 rot="5400000">
            <a:off x="10674904" y="3293062"/>
            <a:ext cx="2268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1.75 GHz Cavities</a:t>
            </a:r>
            <a:endParaRPr lang="de-DE" sz="1400" b="1" dirty="0"/>
          </a:p>
        </p:txBody>
      </p:sp>
      <p:sp>
        <p:nvSpPr>
          <p:cNvPr id="18" name="Right Brace 17"/>
          <p:cNvSpPr/>
          <p:nvPr/>
        </p:nvSpPr>
        <p:spPr>
          <a:xfrm flipH="1">
            <a:off x="8279603" y="6071656"/>
            <a:ext cx="155476" cy="432048"/>
          </a:xfrm>
          <a:prstGeom prst="rightBrace">
            <a:avLst>
              <a:gd name="adj1" fmla="val 94313"/>
              <a:gd name="adj2" fmla="val 485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7651290" y="6026070"/>
            <a:ext cx="80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Beam pipes</a:t>
            </a:r>
            <a:endParaRPr lang="de-DE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280842"/>
            <a:ext cx="2965128" cy="6513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2" y="2312731"/>
            <a:ext cx="600075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9867" y="3882946"/>
            <a:ext cx="3981316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00FF"/>
                </a:solidFill>
              </a:rPr>
              <a:t>Bellows increases HOM power by ~28%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00FF"/>
                </a:solidFill>
              </a:rPr>
              <a:t>Corresponding spectrum is up to 5.5GHz</a:t>
            </a:r>
            <a:endParaRPr lang="de-DE" sz="1400" b="1" dirty="0">
              <a:solidFill>
                <a:srgbClr val="0000FF"/>
              </a:solidFill>
            </a:endParaRPr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 smtClean="0">
                <a:solidFill>
                  <a:srgbClr val="00589C"/>
                </a:solidFill>
                <a:latin typeface="Arial" panose="020B0604020202020204" pitchFamily="34" charset="0"/>
              </a:rPr>
              <a:t>18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11455984" y="4837470"/>
            <a:ext cx="234617" cy="1262582"/>
          </a:xfrm>
          <a:prstGeom prst="rightBrace">
            <a:avLst>
              <a:gd name="adj1" fmla="val 94313"/>
              <a:gd name="adj2" fmla="val 485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ight Brace 19"/>
          <p:cNvSpPr/>
          <p:nvPr/>
        </p:nvSpPr>
        <p:spPr>
          <a:xfrm>
            <a:off x="11430835" y="963897"/>
            <a:ext cx="234617" cy="1262582"/>
          </a:xfrm>
          <a:prstGeom prst="rightBrace">
            <a:avLst>
              <a:gd name="adj1" fmla="val 94313"/>
              <a:gd name="adj2" fmla="val 4853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 rot="5400000">
            <a:off x="11340877" y="1583543"/>
            <a:ext cx="91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1.5 GHz </a:t>
            </a:r>
            <a:endParaRPr lang="de-DE" sz="1400" b="1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11360315" y="5318051"/>
            <a:ext cx="91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1.5 GHz </a:t>
            </a:r>
            <a:endParaRPr lang="de-DE" sz="1400" b="1" dirty="0"/>
          </a:p>
        </p:txBody>
      </p:sp>
      <p:sp>
        <p:nvSpPr>
          <p:cNvPr id="23" name="Titel 65"/>
          <p:cNvSpPr txBox="1">
            <a:spLocks/>
          </p:cNvSpPr>
          <p:nvPr/>
        </p:nvSpPr>
        <p:spPr>
          <a:xfrm>
            <a:off x="1199456" y="67580"/>
            <a:ext cx="9145016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HOM Power Levels in SRF Module 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44624"/>
            <a:ext cx="8115300" cy="43973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Century Gothic" pitchFamily="34" charset="0"/>
              </a:rPr>
              <a:t>A COLD BEAD-PULL TEST-STAND FOR SRF CAVITIES</a:t>
            </a:r>
            <a:endParaRPr lang="de-DE" sz="2400" dirty="0">
              <a:solidFill>
                <a:srgbClr val="00589C"/>
              </a:solidFill>
              <a:latin typeface="Century Gothic" pitchFamily="34" charset="0"/>
            </a:endParaRP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00589C"/>
                </a:solidFill>
              </a:rPr>
              <a:t>19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5" y="908720"/>
            <a:ext cx="5162415" cy="271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976617" y="3557548"/>
            <a:ext cx="516241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/>
              <a:t>9-cell </a:t>
            </a:r>
            <a:r>
              <a:rPr lang="en-US" sz="1100" dirty="0"/>
              <a:t>Tesla cavity mounted on the test-stand before the installation of the pillbox (a). Pill-box cavity mounted with the wire system inside the </a:t>
            </a:r>
            <a:r>
              <a:rPr lang="en-US" sz="1100" dirty="0" err="1"/>
              <a:t>HobiCat</a:t>
            </a:r>
            <a:r>
              <a:rPr lang="en-US" sz="1100" dirty="0"/>
              <a:t> </a:t>
            </a:r>
            <a:r>
              <a:rPr lang="en-US" sz="1100" dirty="0" err="1"/>
              <a:t>cryomodule</a:t>
            </a:r>
            <a:r>
              <a:rPr lang="en-US" sz="1100" dirty="0"/>
              <a:t> (Niobium 9-cell cavity hidden behind) (b).</a:t>
            </a:r>
            <a:endParaRPr lang="de-DE" sz="1100" dirty="0"/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8472264" y="621640"/>
            <a:ext cx="297603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b="1" i="1" dirty="0">
                <a:solidFill>
                  <a:srgbClr val="FF0000"/>
                </a:solidFill>
                <a:latin typeface="Century Gothic" pitchFamily="34" charset="0"/>
              </a:rPr>
              <a:t>Cold Test-Stand</a:t>
            </a: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499929" y="5949280"/>
            <a:ext cx="103486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[1] A. </a:t>
            </a:r>
            <a:r>
              <a:rPr lang="en-US" sz="1200" b="1" dirty="0" err="1"/>
              <a:t>Vélez</a:t>
            </a:r>
            <a:r>
              <a:rPr lang="en-US" sz="1200" b="1" dirty="0"/>
              <a:t>, A. </a:t>
            </a:r>
            <a:r>
              <a:rPr lang="en-US" sz="1200" b="1" dirty="0" err="1"/>
              <a:t>Frahm</a:t>
            </a:r>
            <a:r>
              <a:rPr lang="en-US" sz="1200" b="1" dirty="0"/>
              <a:t>, J. </a:t>
            </a:r>
            <a:r>
              <a:rPr lang="en-GB" sz="1200" b="1" dirty="0" err="1"/>
              <a:t>Knobloch</a:t>
            </a:r>
            <a:r>
              <a:rPr lang="en-GB" sz="1200" b="1" dirty="0"/>
              <a:t>, A. Neumann “Developments on a cold-bead-pull test stand for SRF cavities”. Proceedings of SRF2015, Whistler, BC, Canada. TUPB078</a:t>
            </a:r>
            <a:r>
              <a:rPr lang="en-GB" sz="1200" b="1" dirty="0" smtClean="0"/>
              <a:t>.</a:t>
            </a:r>
          </a:p>
          <a:p>
            <a:r>
              <a:rPr lang="de-DE" sz="1200" b="1" dirty="0"/>
              <a:t>[2] O. Kugeler, A. Neumann, W. Anders, and J. </a:t>
            </a:r>
            <a:r>
              <a:rPr lang="en-US" sz="1200" b="1" dirty="0" err="1"/>
              <a:t>Knobloch</a:t>
            </a:r>
            <a:r>
              <a:rPr lang="en-US" sz="1200" b="1" dirty="0"/>
              <a:t>, Review of Scientific Instruments 81, </a:t>
            </a:r>
            <a:r>
              <a:rPr lang="de-DE" sz="1200" b="1" dirty="0"/>
              <a:t>074701 (2010</a:t>
            </a:r>
            <a:r>
              <a:rPr lang="de-DE" sz="1200" b="1" dirty="0" smtClean="0"/>
              <a:t>).</a:t>
            </a:r>
            <a:endParaRPr lang="de-DE" sz="1200" b="1" dirty="0"/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6936391" y="5285231"/>
            <a:ext cx="52082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/>
              <a:t>Layout </a:t>
            </a:r>
            <a:r>
              <a:rPr lang="en-US" sz="1100" dirty="0"/>
              <a:t>of the 9-cell Tesla cavity mounted within </a:t>
            </a:r>
            <a:r>
              <a:rPr lang="en-US" sz="1100" dirty="0" err="1"/>
              <a:t>HoBiCaT</a:t>
            </a:r>
            <a:r>
              <a:rPr lang="en-US" sz="1100" dirty="0"/>
              <a:t> test </a:t>
            </a:r>
            <a:r>
              <a:rPr lang="en-US" sz="1100" dirty="0" err="1"/>
              <a:t>cryomodule</a:t>
            </a:r>
            <a:r>
              <a:rPr lang="en-US" sz="1100" dirty="0"/>
              <a:t> [1,2].</a:t>
            </a:r>
            <a:endParaRPr lang="de-DE" sz="1100" dirty="0"/>
          </a:p>
        </p:txBody>
      </p:sp>
      <p:sp>
        <p:nvSpPr>
          <p:cNvPr id="4111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1345942"/>
            <a:ext cx="2055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de-DE" altLang="de-DE" sz="600"/>
              <a:t> </a:t>
            </a:r>
            <a:endParaRPr lang="de-DE" altLang="de-DE"/>
          </a:p>
        </p:txBody>
      </p:sp>
      <p:pic>
        <p:nvPicPr>
          <p:cNvPr id="4117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25" y="4157712"/>
            <a:ext cx="4368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646692"/>
            <a:ext cx="4608512" cy="263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2702553" y="548680"/>
            <a:ext cx="2241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b="1" i="1" dirty="0" smtClean="0">
                <a:latin typeface="Century Gothic" pitchFamily="34" charset="0"/>
              </a:rPr>
              <a:t>Fundamental -mode</a:t>
            </a:r>
            <a:endParaRPr lang="de-DE" sz="16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9092" y="5593874"/>
            <a:ext cx="2427719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entury Gothic" pitchFamily="34" charset="0"/>
              </a:rPr>
              <a:t>Courtesy of A. Velez (HZB)</a:t>
            </a:r>
            <a:endParaRPr lang="en-US" sz="1400" b="1" dirty="0">
              <a:latin typeface="Century Gothic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90102" y="3212976"/>
            <a:ext cx="639798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de-DE" sz="1600" dirty="0">
                <a:latin typeface="Century Gothic" pitchFamily="34" charset="0"/>
              </a:rPr>
              <a:t>1st Cold bead-pull test stand commisioned and in </a:t>
            </a:r>
            <a:r>
              <a:rPr lang="de-DE" sz="1600" dirty="0" smtClean="0">
                <a:latin typeface="Century Gothic" pitchFamily="34" charset="0"/>
              </a:rPr>
              <a:t>operation</a:t>
            </a:r>
            <a:endParaRPr lang="de-DE" sz="1600" dirty="0">
              <a:latin typeface="Century Gothic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de-DE" sz="1600" dirty="0">
                <a:latin typeface="Century Gothic" pitchFamily="34" charset="0"/>
              </a:rPr>
              <a:t>Form factor of the bead extracted by means of a copper pillbox at 1.8 </a:t>
            </a:r>
            <a:r>
              <a:rPr lang="de-DE" sz="1600" dirty="0" smtClean="0">
                <a:latin typeface="Century Gothic" pitchFamily="34" charset="0"/>
              </a:rPr>
              <a:t>K</a:t>
            </a:r>
            <a:endParaRPr lang="de-DE" sz="1600" dirty="0">
              <a:latin typeface="Century Gothic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de-DE" sz="1600" dirty="0">
                <a:latin typeface="Century Gothic" pitchFamily="34" charset="0"/>
              </a:rPr>
              <a:t>Experimental study of the effects created by cooldown process and tuner actuation on field profile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de-DE" sz="1600" dirty="0">
                <a:latin typeface="Century Gothic" pitchFamily="34" charset="0"/>
              </a:rPr>
              <a:t>Sucessfully commisioned a 1.3GHz 9-cell Tesla cavity for the fundamental passband. Characteristic parameters such as R/Q can be experimentally determined</a:t>
            </a:r>
            <a:r>
              <a:rPr lang="de-DE" sz="1600" dirty="0" smtClean="0">
                <a:latin typeface="Century Gothic" pitchFamily="34" charset="0"/>
              </a:rPr>
              <a:t>.</a:t>
            </a:r>
            <a:endParaRPr lang="de-DE" sz="1600" dirty="0">
              <a:latin typeface="Century Gothic" pitchFamily="34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de-DE" sz="1600" dirty="0">
                <a:latin typeface="Century Gothic" pitchFamily="34" charset="0"/>
              </a:rPr>
              <a:t>Study of the field profile and R/Q for different HOM </a:t>
            </a:r>
            <a:r>
              <a:rPr lang="de-DE" sz="1600" dirty="0" smtClean="0">
                <a:latin typeface="Century Gothic" pitchFamily="34" charset="0"/>
              </a:rPr>
              <a:t>modes</a:t>
            </a:r>
            <a:endParaRPr lang="de-DE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" y="5451651"/>
            <a:ext cx="11996279" cy="1232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8051" y="812759"/>
            <a:ext cx="5688632" cy="206210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Challenges in Cavity Designs </a:t>
            </a:r>
          </a:p>
          <a:p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   </a:t>
            </a:r>
            <a:r>
              <a:rPr lang="en-US" sz="1600" i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( </a:t>
            </a:r>
            <a:r>
              <a:rPr lang="en-US" sz="1600" i="1" u="sng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Off-Resonance with the Beam </a:t>
            </a:r>
            <a:r>
              <a:rPr lang="en-US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Strong HOM Waveguide Damping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entury Gothic" panose="020B0502020202020204" pitchFamily="34" charset="0"/>
              </a:rPr>
              <a:t>HOM Power Levels &amp; </a:t>
            </a:r>
            <a:r>
              <a:rPr lang="de-DE" sz="1600" dirty="0" err="1" smtClean="0">
                <a:latin typeface="Century Gothic" panose="020B0502020202020204" pitchFamily="34" charset="0"/>
              </a:rPr>
              <a:t>Spectrum</a:t>
            </a:r>
            <a:r>
              <a:rPr lang="de-DE" sz="1600" dirty="0" smtClean="0">
                <a:latin typeface="Century Gothic" panose="020B0502020202020204" pitchFamily="34" charset="0"/>
              </a:rPr>
              <a:t> in Single </a:t>
            </a:r>
            <a:r>
              <a:rPr lang="de-DE" sz="1600" dirty="0" err="1" smtClean="0">
                <a:latin typeface="Century Gothic" panose="020B0502020202020204" pitchFamily="34" charset="0"/>
              </a:rPr>
              <a:t>Cavities</a:t>
            </a:r>
            <a:r>
              <a:rPr lang="de-DE" sz="16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      (</a:t>
            </a:r>
            <a:r>
              <a:rPr lang="en-US" sz="1600" u="sng" dirty="0" smtClean="0">
                <a:latin typeface="Century Gothic" panose="020B0502020202020204" pitchFamily="34" charset="0"/>
              </a:rPr>
              <a:t>Can be double by hitting single beam resonance</a:t>
            </a:r>
            <a:r>
              <a:rPr lang="en-US" sz="1600" dirty="0" smtClean="0">
                <a:latin typeface="Century Gothic" panose="020B0502020202020204" pitchFamily="34" charset="0"/>
              </a:rPr>
              <a:t>)</a:t>
            </a:r>
            <a:endParaRPr lang="de-D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entury Gothic" panose="020B0502020202020204" pitchFamily="34" charset="0"/>
              </a:rPr>
              <a:t>Special HOM Load Design (Broadband, Multimode)</a:t>
            </a:r>
            <a:endParaRPr lang="de-D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entury Gothic" panose="020B0502020202020204" pitchFamily="34" charset="0"/>
              </a:rPr>
              <a:t>Power </a:t>
            </a:r>
            <a:r>
              <a:rPr lang="de-DE" sz="1600" dirty="0" err="1" smtClean="0">
                <a:latin typeface="Century Gothic" panose="020B0502020202020204" pitchFamily="34" charset="0"/>
              </a:rPr>
              <a:t>Ballance</a:t>
            </a:r>
            <a:r>
              <a:rPr lang="de-DE" sz="1600" dirty="0" smtClean="0">
                <a:latin typeface="Century Gothic" panose="020B0502020202020204" pitchFamily="34" charset="0"/>
              </a:rPr>
              <a:t> in </a:t>
            </a:r>
            <a:r>
              <a:rPr lang="de-DE" sz="1600" dirty="0" err="1" smtClean="0">
                <a:latin typeface="Century Gothic" panose="020B0502020202020204" pitchFamily="34" charset="0"/>
              </a:rPr>
              <a:t>Complete</a:t>
            </a:r>
            <a:r>
              <a:rPr lang="de-DE" sz="1600" dirty="0" smtClean="0">
                <a:latin typeface="Century Gothic" panose="020B0502020202020204" pitchFamily="34" charset="0"/>
              </a:rPr>
              <a:t> Modul.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2" name="Titel 65"/>
          <p:cNvSpPr txBox="1">
            <a:spLocks/>
          </p:cNvSpPr>
          <p:nvPr/>
        </p:nvSpPr>
        <p:spPr>
          <a:xfrm>
            <a:off x="1199456" y="67580"/>
            <a:ext cx="9145016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lvl="1"/>
            <a:r>
              <a:rPr lang="en-GB" sz="2400" dirty="0" smtClean="0">
                <a:latin typeface="Century Gothic" panose="020B0502020202020204" pitchFamily="34" charset="0"/>
              </a:rPr>
              <a:t>Summary</a:t>
            </a:r>
            <a:endParaRPr lang="en-US" sz="2400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" y="5451651"/>
            <a:ext cx="11996279" cy="1232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8051" y="812759"/>
            <a:ext cx="5688632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Challenges in Cavity Designs </a:t>
            </a:r>
          </a:p>
          <a:p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   </a:t>
            </a:r>
            <a:r>
              <a:rPr lang="en-US" sz="1600" i="1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( </a:t>
            </a:r>
            <a:r>
              <a:rPr lang="en-US" sz="1600" i="1" u="sng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Off-Resonance with the Beam </a:t>
            </a:r>
            <a:r>
              <a:rPr lang="en-US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Strong HOM Waveguide Damping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entury Gothic" panose="020B0502020202020204" pitchFamily="34" charset="0"/>
              </a:rPr>
              <a:t>HOM Power Levels &amp; </a:t>
            </a:r>
            <a:r>
              <a:rPr lang="de-DE" sz="1600" dirty="0" err="1" smtClean="0">
                <a:latin typeface="Century Gothic" panose="020B0502020202020204" pitchFamily="34" charset="0"/>
              </a:rPr>
              <a:t>Spectrum</a:t>
            </a:r>
            <a:r>
              <a:rPr lang="de-DE" sz="1600" dirty="0" smtClean="0">
                <a:latin typeface="Century Gothic" panose="020B0502020202020204" pitchFamily="34" charset="0"/>
              </a:rPr>
              <a:t> in Single </a:t>
            </a:r>
            <a:r>
              <a:rPr lang="de-DE" sz="1600" dirty="0" err="1" smtClean="0">
                <a:latin typeface="Century Gothic" panose="020B0502020202020204" pitchFamily="34" charset="0"/>
              </a:rPr>
              <a:t>Cavities</a:t>
            </a:r>
            <a:r>
              <a:rPr lang="de-DE" sz="16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      (</a:t>
            </a:r>
            <a:r>
              <a:rPr lang="en-US" sz="1600" u="sng" dirty="0" smtClean="0">
                <a:latin typeface="Century Gothic" panose="020B0502020202020204" pitchFamily="34" charset="0"/>
              </a:rPr>
              <a:t>Can be double by hitting single beam resonance</a:t>
            </a:r>
            <a:r>
              <a:rPr lang="en-US" sz="1600" dirty="0" smtClean="0">
                <a:latin typeface="Century Gothic" panose="020B0502020202020204" pitchFamily="34" charset="0"/>
              </a:rPr>
              <a:t>)</a:t>
            </a:r>
            <a:endParaRPr lang="de-D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entury Gothic" panose="020B0502020202020204" pitchFamily="34" charset="0"/>
              </a:rPr>
              <a:t>Special HOM Load Design (Broadband, Multimode)</a:t>
            </a:r>
            <a:endParaRPr lang="de-D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entury Gothic" panose="020B0502020202020204" pitchFamily="34" charset="0"/>
              </a:rPr>
              <a:t>Power </a:t>
            </a:r>
            <a:r>
              <a:rPr lang="de-DE" sz="1600" dirty="0" err="1" smtClean="0">
                <a:latin typeface="Century Gothic" panose="020B0502020202020204" pitchFamily="34" charset="0"/>
              </a:rPr>
              <a:t>Ballance</a:t>
            </a:r>
            <a:r>
              <a:rPr lang="de-DE" sz="1600" dirty="0" smtClean="0">
                <a:latin typeface="Century Gothic" panose="020B0502020202020204" pitchFamily="34" charset="0"/>
              </a:rPr>
              <a:t> in </a:t>
            </a:r>
            <a:r>
              <a:rPr lang="de-DE" sz="1600" dirty="0" err="1" smtClean="0">
                <a:latin typeface="Century Gothic" panose="020B0502020202020204" pitchFamily="34" charset="0"/>
              </a:rPr>
              <a:t>Complete</a:t>
            </a:r>
            <a:r>
              <a:rPr lang="de-DE" sz="1600" dirty="0" smtClean="0">
                <a:latin typeface="Century Gothic" panose="020B0502020202020204" pitchFamily="34" charset="0"/>
              </a:rPr>
              <a:t> Modul.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Century Gothic" panose="020B0502020202020204" pitchFamily="34" charset="0"/>
              </a:rPr>
              <a:t>Study </a:t>
            </a:r>
            <a:r>
              <a:rPr lang="de-DE" sz="1600" dirty="0" err="1">
                <a:latin typeface="Century Gothic" panose="020B0502020202020204" pitchFamily="34" charset="0"/>
              </a:rPr>
              <a:t>effects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of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undamped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energy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propagated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throug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the</a:t>
            </a:r>
            <a:r>
              <a:rPr lang="de-DE" sz="1600" dirty="0">
                <a:latin typeface="Century Gothic" panose="020B0502020202020204" pitchFamily="34" charset="0"/>
              </a:rPr>
              <a:t> beam-pipes </a:t>
            </a:r>
            <a:r>
              <a:rPr lang="de-DE" sz="1600" dirty="0" err="1">
                <a:latin typeface="Century Gothic" panose="020B0502020202020204" pitchFamily="34" charset="0"/>
              </a:rPr>
              <a:t>to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the</a:t>
            </a:r>
            <a:r>
              <a:rPr lang="de-DE" sz="1600" dirty="0">
                <a:latin typeface="Century Gothic" panose="020B0502020202020204" pitchFamily="34" charset="0"/>
              </a:rPr>
              <a:t> ring. </a:t>
            </a:r>
            <a:r>
              <a:rPr lang="de-DE" sz="1600" dirty="0" err="1">
                <a:latin typeface="Century Gothic" panose="020B0502020202020204" pitchFamily="34" charset="0"/>
              </a:rPr>
              <a:t>Heating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issues</a:t>
            </a:r>
            <a:r>
              <a:rPr lang="de-DE" sz="16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Century Gothic" panose="020B0502020202020204" pitchFamily="34" charset="0"/>
              </a:rPr>
              <a:t>Concatenation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studies</a:t>
            </a:r>
            <a:r>
              <a:rPr lang="de-DE" sz="1600" dirty="0">
                <a:latin typeface="Century Gothic" panose="020B0502020202020204" pitchFamily="34" charset="0"/>
              </a:rPr>
              <a:t> . </a:t>
            </a:r>
            <a:r>
              <a:rPr lang="de-DE" sz="1600" dirty="0" err="1">
                <a:latin typeface="Century Gothic" panose="020B0502020202020204" pitchFamily="34" charset="0"/>
              </a:rPr>
              <a:t>Cavity-cavity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coupling</a:t>
            </a:r>
            <a:r>
              <a:rPr lang="de-DE" sz="1600" dirty="0">
                <a:latin typeface="Century Gothic" panose="020B0502020202020204" pitchFamily="34" charset="0"/>
              </a:rPr>
              <a:t>, </a:t>
            </a:r>
            <a:r>
              <a:rPr lang="de-DE" sz="1600" dirty="0" err="1">
                <a:latin typeface="Century Gothic" panose="020B0502020202020204" pitchFamily="34" charset="0"/>
              </a:rPr>
              <a:t>energy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damping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and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impedances</a:t>
            </a:r>
            <a:r>
              <a:rPr lang="de-DE" sz="1600" dirty="0">
                <a:latin typeface="Century Gothic" panose="020B0502020202020204" pitchFamily="34" charset="0"/>
              </a:rPr>
              <a:t>. </a:t>
            </a:r>
            <a:r>
              <a:rPr lang="de-DE" sz="1600" dirty="0" smtClean="0">
                <a:latin typeface="Century Gothic" panose="020B0502020202020204" pitchFamily="34" charset="0"/>
              </a:rPr>
              <a:t> 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</a:rPr>
              <a:t>Sensitivity analyses on Cavity Deformations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      (Fabrication </a:t>
            </a:r>
            <a:r>
              <a:rPr lang="en-US" sz="1600" dirty="0" err="1" smtClean="0">
                <a:latin typeface="Century Gothic" panose="020B0502020202020204" pitchFamily="34" charset="0"/>
              </a:rPr>
              <a:t>Tolorances</a:t>
            </a:r>
            <a:r>
              <a:rPr lang="en-US" sz="1600" dirty="0" smtClean="0"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>
                <a:latin typeface="Century Gothic" panose="020B0502020202020204" pitchFamily="34" charset="0"/>
              </a:rPr>
              <a:t>Thermal studies (waveguides, flanges</a:t>
            </a:r>
            <a:r>
              <a:rPr lang="de-DE" sz="1600" dirty="0" smtClean="0">
                <a:latin typeface="Century Gothic" panose="020B0502020202020204" pitchFamily="34" charset="0"/>
              </a:rPr>
              <a:t>...).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Century Gothic" panose="020B0502020202020204" pitchFamily="34" charset="0"/>
              </a:rPr>
              <a:t>Engineering challanges &amp; solutons.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600" dirty="0">
              <a:latin typeface="Century Gothic" panose="020B0502020202020204" pitchFamily="34" charset="0"/>
            </a:endParaRPr>
          </a:p>
        </p:txBody>
      </p:sp>
      <p:sp>
        <p:nvSpPr>
          <p:cNvPr id="12" name="Titel 65"/>
          <p:cNvSpPr txBox="1">
            <a:spLocks/>
          </p:cNvSpPr>
          <p:nvPr/>
        </p:nvSpPr>
        <p:spPr>
          <a:xfrm>
            <a:off x="1199456" y="67580"/>
            <a:ext cx="9145016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lvl="1"/>
            <a:r>
              <a:rPr lang="en-GB" sz="2400" dirty="0" smtClean="0">
                <a:latin typeface="Century Gothic" panose="020B0502020202020204" pitchFamily="34" charset="0"/>
              </a:rPr>
              <a:t>Summary</a:t>
            </a:r>
            <a:endParaRPr lang="en-US" sz="2400" baseline="30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" y="5451651"/>
            <a:ext cx="11996279" cy="1232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8051" y="812759"/>
                <a:ext cx="5688632" cy="470898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Challenges in Cavity Designs </a:t>
                </a:r>
              </a:p>
              <a:p>
                <a:r>
                  <a:rPr lang="en-US" sz="1600" dirty="0">
                    <a:latin typeface="Century Gothic" panose="020B0502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   </a:t>
                </a:r>
                <a:r>
                  <a:rPr lang="en-US" sz="1600" i="1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( </a:t>
                </a:r>
                <a:r>
                  <a:rPr lang="en-US" sz="1600" i="1" u="sng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Off-Resonance with the Beam </a:t>
                </a:r>
                <a:r>
                  <a:rPr lang="en-US" sz="1600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Strong HOM Waveguide Damping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Century Gothic" panose="020B0502020202020204" pitchFamily="34" charset="0"/>
                  </a:rPr>
                  <a:t>HOM Power Levels &amp; </a:t>
                </a:r>
                <a:r>
                  <a:rPr lang="de-DE" sz="1600" dirty="0" err="1" smtClean="0">
                    <a:latin typeface="Century Gothic" panose="020B0502020202020204" pitchFamily="34" charset="0"/>
                  </a:rPr>
                  <a:t>Spectrum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 in Single </a:t>
                </a:r>
                <a:r>
                  <a:rPr lang="de-DE" sz="1600" dirty="0" err="1" smtClean="0">
                    <a:latin typeface="Century Gothic" panose="020B0502020202020204" pitchFamily="34" charset="0"/>
                  </a:rPr>
                  <a:t>Cavities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.</a:t>
                </a:r>
              </a:p>
              <a:p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smtClean="0">
                    <a:latin typeface="Century Gothic" panose="020B0502020202020204" pitchFamily="34" charset="0"/>
                  </a:rPr>
                  <a:t>      (</a:t>
                </a:r>
                <a:r>
                  <a:rPr lang="en-US" sz="1600" u="sng" dirty="0" smtClean="0">
                    <a:latin typeface="Century Gothic" panose="020B0502020202020204" pitchFamily="34" charset="0"/>
                  </a:rPr>
                  <a:t>Can be double by hitting single beam resonance</a:t>
                </a:r>
                <a:r>
                  <a:rPr lang="en-US" sz="1600" dirty="0" smtClean="0">
                    <a:latin typeface="Century Gothic" panose="020B0502020202020204" pitchFamily="34" charset="0"/>
                  </a:rPr>
                  <a:t>)</a:t>
                </a:r>
                <a:endParaRPr lang="de-DE" sz="1600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Century Gothic" panose="020B0502020202020204" pitchFamily="34" charset="0"/>
                  </a:rPr>
                  <a:t>Special HOM Load Design (Broadband, Multimode)</a:t>
                </a:r>
                <a:endParaRPr lang="de-DE" sz="1600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Century Gothic" panose="020B0502020202020204" pitchFamily="34" charset="0"/>
                  </a:rPr>
                  <a:t>Power </a:t>
                </a:r>
                <a:r>
                  <a:rPr lang="de-DE" sz="1600" dirty="0" err="1" smtClean="0">
                    <a:latin typeface="Century Gothic" panose="020B0502020202020204" pitchFamily="34" charset="0"/>
                  </a:rPr>
                  <a:t>Ballance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 in </a:t>
                </a:r>
                <a:r>
                  <a:rPr lang="de-DE" sz="1600" dirty="0" err="1" smtClean="0">
                    <a:latin typeface="Century Gothic" panose="020B0502020202020204" pitchFamily="34" charset="0"/>
                  </a:rPr>
                  <a:t>Complete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 Modul.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latin typeface="Century Gothic" panose="020B0502020202020204" pitchFamily="34" charset="0"/>
                  </a:rPr>
                  <a:t>Study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effects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of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undamped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energy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propagated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throug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the</a:t>
                </a:r>
                <a:r>
                  <a:rPr lang="de-DE" sz="1600" dirty="0">
                    <a:latin typeface="Century Gothic" panose="020B0502020202020204" pitchFamily="34" charset="0"/>
                  </a:rPr>
                  <a:t> beam-pipes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to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the</a:t>
                </a:r>
                <a:r>
                  <a:rPr lang="de-DE" sz="1600" dirty="0">
                    <a:latin typeface="Century Gothic" panose="020B0502020202020204" pitchFamily="34" charset="0"/>
                  </a:rPr>
                  <a:t> ring.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Heating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issues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 err="1">
                    <a:latin typeface="Century Gothic" panose="020B0502020202020204" pitchFamily="34" charset="0"/>
                  </a:rPr>
                  <a:t>Concatenation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studies</a:t>
                </a:r>
                <a:r>
                  <a:rPr lang="de-DE" sz="1600" dirty="0">
                    <a:latin typeface="Century Gothic" panose="020B0502020202020204" pitchFamily="34" charset="0"/>
                  </a:rPr>
                  <a:t> .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Cavity-cavity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coupling</a:t>
                </a:r>
                <a:r>
                  <a:rPr lang="de-DE" sz="1600" dirty="0">
                    <a:latin typeface="Century Gothic" panose="020B0502020202020204" pitchFamily="34" charset="0"/>
                  </a:rPr>
                  <a:t>,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energy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damping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and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impedances</a:t>
                </a:r>
                <a:r>
                  <a:rPr lang="de-DE" sz="1600" dirty="0">
                    <a:latin typeface="Century Gothic" panose="020B0502020202020204" pitchFamily="34" charset="0"/>
                  </a:rPr>
                  <a:t>. 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 </a:t>
                </a:r>
                <a:endParaRPr lang="en-US" sz="1600" dirty="0" smtClean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 smtClean="0">
                    <a:latin typeface="Century Gothic" panose="020B0502020202020204" pitchFamily="34" charset="0"/>
                  </a:rPr>
                  <a:t>Sensitivity analyses on Cavity Deformations</a:t>
                </a:r>
              </a:p>
              <a:p>
                <a:r>
                  <a:rPr lang="en-US" sz="1600" dirty="0" smtClean="0">
                    <a:latin typeface="Century Gothic" panose="020B0502020202020204" pitchFamily="34" charset="0"/>
                  </a:rPr>
                  <a:t>      (Fabrication </a:t>
                </a:r>
                <a:r>
                  <a:rPr lang="en-US" sz="1600" dirty="0" err="1" smtClean="0">
                    <a:latin typeface="Century Gothic" panose="020B0502020202020204" pitchFamily="34" charset="0"/>
                  </a:rPr>
                  <a:t>Tolorances</a:t>
                </a:r>
                <a:r>
                  <a:rPr lang="en-US" sz="1600" dirty="0" smtClean="0">
                    <a:latin typeface="Century Gothic" panose="020B0502020202020204" pitchFamily="34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latin typeface="Century Gothic" panose="020B0502020202020204" pitchFamily="34" charset="0"/>
                  </a:rPr>
                  <a:t>Thermal studies (waveguides, flanges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...).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 smtClean="0">
                    <a:latin typeface="Century Gothic" panose="020B0502020202020204" pitchFamily="34" charset="0"/>
                  </a:rPr>
                  <a:t>Engineering challanges &amp; solutons.</a:t>
                </a:r>
                <a:endParaRPr lang="de-DE" sz="1600" dirty="0">
                  <a:latin typeface="Century Gothic" panose="020B0502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de-DE" sz="2800" b="1" dirty="0" smtClean="0">
                  <a:latin typeface="Century Gothic" panose="020B0502020202020204" pitchFamily="34" charset="0"/>
                </a:endParaRPr>
              </a:p>
              <a:p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b="1" dirty="0" smtClean="0">
                    <a:latin typeface="Century Gothic" panose="020B0502020202020204" pitchFamily="34" charset="0"/>
                  </a:rPr>
                  <a:t>   And much more ongoing R&amp;D.</a:t>
                </a:r>
                <a:endParaRPr lang="de-DE" sz="16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51" y="812759"/>
                <a:ext cx="5688632" cy="4708981"/>
              </a:xfrm>
              <a:prstGeom prst="rect">
                <a:avLst/>
              </a:prstGeom>
              <a:blipFill rotWithShape="1">
                <a:blip r:embed="rId3"/>
                <a:stretch>
                  <a:fillRect l="-214" t="-258" b="-38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el 65"/>
          <p:cNvSpPr txBox="1">
            <a:spLocks/>
          </p:cNvSpPr>
          <p:nvPr/>
        </p:nvSpPr>
        <p:spPr>
          <a:xfrm>
            <a:off x="1199456" y="67580"/>
            <a:ext cx="9145016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lvl="1"/>
            <a:r>
              <a:rPr lang="en-GB" sz="2400" dirty="0" smtClean="0">
                <a:latin typeface="Century Gothic" panose="020B0502020202020204" pitchFamily="34" charset="0"/>
              </a:rPr>
              <a:t>Summary</a:t>
            </a:r>
            <a:endParaRPr lang="en-US" sz="2400" baseline="30000" dirty="0">
              <a:latin typeface="Century Gothic" panose="020B0502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349">
            <a:off x="5893344" y="4628844"/>
            <a:ext cx="1394483" cy="10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" y="5451651"/>
            <a:ext cx="11996279" cy="1232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8051" y="812759"/>
                <a:ext cx="5688632" cy="470898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Challenges in Cavity Designs </a:t>
                </a:r>
              </a:p>
              <a:p>
                <a:r>
                  <a:rPr lang="en-US" sz="1600" dirty="0">
                    <a:latin typeface="Century Gothic" panose="020B0502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600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   </a:t>
                </a:r>
                <a:r>
                  <a:rPr lang="en-US" sz="1600" i="1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( </a:t>
                </a:r>
                <a:r>
                  <a:rPr lang="en-US" sz="1600" i="1" u="sng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Off-Resonance with the Beam </a:t>
                </a:r>
                <a:r>
                  <a:rPr lang="en-US" sz="1600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Century Gothic" panose="020B0502020202020204" pitchFamily="34" charset="0"/>
                    <a:ea typeface="Calibri" panose="020F0502020204030204" pitchFamily="34" charset="0"/>
                  </a:rPr>
                  <a:t>Strong HOM Waveguide Damping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Century Gothic" panose="020B0502020202020204" pitchFamily="34" charset="0"/>
                  </a:rPr>
                  <a:t>HOM Power Levels &amp; </a:t>
                </a:r>
                <a:r>
                  <a:rPr lang="de-DE" sz="1600" dirty="0" err="1" smtClean="0">
                    <a:latin typeface="Century Gothic" panose="020B0502020202020204" pitchFamily="34" charset="0"/>
                  </a:rPr>
                  <a:t>Spectrum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 in Single </a:t>
                </a:r>
                <a:r>
                  <a:rPr lang="de-DE" sz="1600" dirty="0" err="1" smtClean="0">
                    <a:latin typeface="Century Gothic" panose="020B0502020202020204" pitchFamily="34" charset="0"/>
                  </a:rPr>
                  <a:t>Cavities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.</a:t>
                </a:r>
              </a:p>
              <a:p>
                <a:r>
                  <a:rPr lang="en-US" sz="1600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dirty="0" smtClean="0">
                    <a:latin typeface="Century Gothic" panose="020B0502020202020204" pitchFamily="34" charset="0"/>
                  </a:rPr>
                  <a:t>      (</a:t>
                </a:r>
                <a:r>
                  <a:rPr lang="en-US" sz="1600" u="sng" dirty="0" smtClean="0">
                    <a:latin typeface="Century Gothic" panose="020B0502020202020204" pitchFamily="34" charset="0"/>
                  </a:rPr>
                  <a:t>Can be double by hitting single beam resonance</a:t>
                </a:r>
                <a:r>
                  <a:rPr lang="en-US" sz="1600" dirty="0" smtClean="0">
                    <a:latin typeface="Century Gothic" panose="020B0502020202020204" pitchFamily="34" charset="0"/>
                  </a:rPr>
                  <a:t>)</a:t>
                </a:r>
                <a:endParaRPr lang="de-DE" sz="1600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Century Gothic" panose="020B0502020202020204" pitchFamily="34" charset="0"/>
                  </a:rPr>
                  <a:t>Special HOM Load Design (Broadband, Multimode)</a:t>
                </a:r>
                <a:endParaRPr lang="de-DE" sz="1600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smtClean="0">
                    <a:latin typeface="Century Gothic" panose="020B0502020202020204" pitchFamily="34" charset="0"/>
                  </a:rPr>
                  <a:t>Power </a:t>
                </a:r>
                <a:r>
                  <a:rPr lang="de-DE" sz="1600" dirty="0" err="1" smtClean="0">
                    <a:latin typeface="Century Gothic" panose="020B0502020202020204" pitchFamily="34" charset="0"/>
                  </a:rPr>
                  <a:t>Ballance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 in </a:t>
                </a:r>
                <a:r>
                  <a:rPr lang="de-DE" sz="1600" dirty="0" err="1" smtClean="0">
                    <a:latin typeface="Century Gothic" panose="020B0502020202020204" pitchFamily="34" charset="0"/>
                  </a:rPr>
                  <a:t>Complete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 Modul.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latin typeface="Century Gothic" panose="020B0502020202020204" pitchFamily="34" charset="0"/>
                  </a:rPr>
                  <a:t>Study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effects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of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undamped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energy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propagated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throug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the</a:t>
                </a:r>
                <a:r>
                  <a:rPr lang="de-DE" sz="1600" dirty="0">
                    <a:latin typeface="Century Gothic" panose="020B0502020202020204" pitchFamily="34" charset="0"/>
                  </a:rPr>
                  <a:t> beam-pipes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to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the</a:t>
                </a:r>
                <a:r>
                  <a:rPr lang="de-DE" sz="1600" dirty="0">
                    <a:latin typeface="Century Gothic" panose="020B0502020202020204" pitchFamily="34" charset="0"/>
                  </a:rPr>
                  <a:t> ring.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Heating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issues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 err="1">
                    <a:latin typeface="Century Gothic" panose="020B0502020202020204" pitchFamily="34" charset="0"/>
                  </a:rPr>
                  <a:t>Concatenation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studies</a:t>
                </a:r>
                <a:r>
                  <a:rPr lang="de-DE" sz="1600" dirty="0">
                    <a:latin typeface="Century Gothic" panose="020B0502020202020204" pitchFamily="34" charset="0"/>
                  </a:rPr>
                  <a:t> .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Cavity-cavity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coupling</a:t>
                </a:r>
                <a:r>
                  <a:rPr lang="de-DE" sz="1600" dirty="0">
                    <a:latin typeface="Century Gothic" panose="020B0502020202020204" pitchFamily="34" charset="0"/>
                  </a:rPr>
                  <a:t>,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energy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damping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and</a:t>
                </a:r>
                <a:r>
                  <a:rPr lang="de-DE" sz="1600" dirty="0">
                    <a:latin typeface="Century Gothic" panose="020B0502020202020204" pitchFamily="34" charset="0"/>
                  </a:rPr>
                  <a:t> </a:t>
                </a:r>
                <a:r>
                  <a:rPr lang="de-DE" sz="1600" dirty="0" err="1">
                    <a:latin typeface="Century Gothic" panose="020B0502020202020204" pitchFamily="34" charset="0"/>
                  </a:rPr>
                  <a:t>impedances</a:t>
                </a:r>
                <a:r>
                  <a:rPr lang="de-DE" sz="1600" dirty="0">
                    <a:latin typeface="Century Gothic" panose="020B0502020202020204" pitchFamily="34" charset="0"/>
                  </a:rPr>
                  <a:t>. 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 </a:t>
                </a:r>
                <a:endParaRPr lang="en-US" sz="1600" dirty="0" smtClean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 smtClean="0">
                    <a:latin typeface="Century Gothic" panose="020B0502020202020204" pitchFamily="34" charset="0"/>
                  </a:rPr>
                  <a:t>Sensitivity analyses on Cavity Deformations</a:t>
                </a:r>
              </a:p>
              <a:p>
                <a:r>
                  <a:rPr lang="en-US" sz="1600" dirty="0" smtClean="0">
                    <a:latin typeface="Century Gothic" panose="020B0502020202020204" pitchFamily="34" charset="0"/>
                  </a:rPr>
                  <a:t>      (Fabrication </a:t>
                </a:r>
                <a:r>
                  <a:rPr lang="en-US" sz="1600" dirty="0" err="1" smtClean="0">
                    <a:latin typeface="Century Gothic" panose="020B0502020202020204" pitchFamily="34" charset="0"/>
                  </a:rPr>
                  <a:t>Tolorances</a:t>
                </a:r>
                <a:r>
                  <a:rPr lang="en-US" sz="1600" dirty="0" smtClean="0">
                    <a:latin typeface="Century Gothic" panose="020B0502020202020204" pitchFamily="34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>
                    <a:latin typeface="Century Gothic" panose="020B0502020202020204" pitchFamily="34" charset="0"/>
                  </a:rPr>
                  <a:t>Thermal studies (waveguides, flanges</a:t>
                </a:r>
                <a:r>
                  <a:rPr lang="de-DE" sz="1600" dirty="0" smtClean="0">
                    <a:latin typeface="Century Gothic" panose="020B0502020202020204" pitchFamily="34" charset="0"/>
                  </a:rPr>
                  <a:t>...).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de-DE" sz="1600" dirty="0" smtClean="0">
                    <a:latin typeface="Century Gothic" panose="020B0502020202020204" pitchFamily="34" charset="0"/>
                  </a:rPr>
                  <a:t>Engineering challanges &amp; solutons.</a:t>
                </a:r>
                <a:endParaRPr lang="de-DE" sz="1600" dirty="0">
                  <a:latin typeface="Century Gothic" panose="020B0502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de-DE" sz="2800" b="1" dirty="0" smtClean="0">
                  <a:latin typeface="Century Gothic" panose="020B0502020202020204" pitchFamily="34" charset="0"/>
                </a:endParaRPr>
              </a:p>
              <a:p>
                <a:r>
                  <a:rPr lang="en-US" sz="1600" b="1" dirty="0">
                    <a:latin typeface="Century Gothic" panose="020B0502020202020204" pitchFamily="34" charset="0"/>
                  </a:rPr>
                  <a:t> </a:t>
                </a:r>
                <a:r>
                  <a:rPr lang="en-US" sz="1600" b="1" dirty="0" smtClean="0">
                    <a:latin typeface="Century Gothic" panose="020B0502020202020204" pitchFamily="34" charset="0"/>
                  </a:rPr>
                  <a:t>   And much more ongoing R&amp;D.</a:t>
                </a:r>
                <a:endParaRPr lang="de-DE" sz="16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51" y="812759"/>
                <a:ext cx="5688632" cy="4708981"/>
              </a:xfrm>
              <a:prstGeom prst="rect">
                <a:avLst/>
              </a:prstGeom>
              <a:blipFill rotWithShape="1">
                <a:blip r:embed="rId3"/>
                <a:stretch>
                  <a:fillRect l="-214" t="-258" b="-38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el 65"/>
          <p:cNvSpPr txBox="1">
            <a:spLocks/>
          </p:cNvSpPr>
          <p:nvPr/>
        </p:nvSpPr>
        <p:spPr>
          <a:xfrm>
            <a:off x="1199456" y="67580"/>
            <a:ext cx="9145016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lvl="1"/>
            <a:r>
              <a:rPr lang="en-GB" sz="2400" dirty="0" smtClean="0">
                <a:latin typeface="Century Gothic" panose="020B0502020202020204" pitchFamily="34" charset="0"/>
              </a:rPr>
              <a:t>Summary</a:t>
            </a:r>
            <a:endParaRPr lang="en-US" sz="2400" baseline="30000" dirty="0">
              <a:latin typeface="Century Gothic" panose="020B0502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349">
            <a:off x="5893344" y="4628844"/>
            <a:ext cx="1394483" cy="10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689120"/>
            <a:ext cx="5126563" cy="2613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74054" y="4653136"/>
            <a:ext cx="3791272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Thank You for Your Attention !</a:t>
            </a:r>
            <a:endParaRPr lang="de-DE" sz="20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3021069"/>
            <a:ext cx="1728192" cy="1328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3555" y="3480245"/>
            <a:ext cx="2376265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Let this Brilliant Light to be …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700808"/>
            <a:ext cx="6372289" cy="4957641"/>
          </a:xfrm>
          <a:prstGeom prst="rect">
            <a:avLst/>
          </a:prstGeom>
        </p:spPr>
      </p:pic>
      <p:sp>
        <p:nvSpPr>
          <p:cNvPr id="4" name="Titel 65"/>
          <p:cNvSpPr txBox="1">
            <a:spLocks/>
          </p:cNvSpPr>
          <p:nvPr/>
        </p:nvSpPr>
        <p:spPr>
          <a:xfrm>
            <a:off x="1199456" y="67580"/>
            <a:ext cx="8229600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 smtClean="0">
                <a:latin typeface="Century Gothic" panose="020B0502020202020204" pitchFamily="34" charset="0"/>
                <a:cs typeface="Arial" charset="0"/>
              </a:rPr>
              <a:t>BESSY II Storage Ring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92" y="617789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BESSY 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II </a:t>
            </a:r>
            <a:r>
              <a:rPr lang="en-US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is a 1.7 GeV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synchrotron 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radiation source </a:t>
            </a:r>
            <a:r>
              <a:rPr lang="en-US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operating for 20 years in Berlin</a:t>
            </a: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393" y="1188041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Core wavelength in the range from 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</a:t>
            </a:r>
            <a:r>
              <a:rPr lang="en-US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erahertz 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region to hard X rays</a:t>
            </a:r>
            <a:endParaRPr lang="de-DE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660618"/>
            <a:ext cx="3648744" cy="17773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59488"/>
              </p:ext>
            </p:extLst>
          </p:nvPr>
        </p:nvGraphicFramePr>
        <p:xfrm>
          <a:off x="8544272" y="2792788"/>
          <a:ext cx="252480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688"/>
                <a:gridCol w="1008112"/>
              </a:tblGrid>
              <a:tr h="25874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BESSY II Parameters</a:t>
                      </a:r>
                      <a:endParaRPr lang="de-DE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87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Lattice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DBA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587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Circumference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240 m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587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Energy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1.7</a:t>
                      </a:r>
                      <a:r>
                        <a:rPr lang="en-US" sz="1400" baseline="0" dirty="0" smtClean="0">
                          <a:latin typeface="Century Gothic" panose="020B0502020202020204" pitchFamily="34" charset="0"/>
                        </a:rPr>
                        <a:t> GeV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587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Current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300 mA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587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RF Frequency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500 MHz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587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RF Voltage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1.5 MV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587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Bunch Length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15 </a:t>
                      </a:r>
                      <a:r>
                        <a:rPr lang="en-US" sz="1400" dirty="0" err="1" smtClean="0">
                          <a:latin typeface="Century Gothic" panose="020B0502020202020204" pitchFamily="34" charset="0"/>
                        </a:rPr>
                        <a:t>ps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258741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entury Gothic" panose="020B0502020202020204" pitchFamily="34" charset="0"/>
                        </a:rPr>
                        <a:t>Emmitance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anose="020B0502020202020204" pitchFamily="34" charset="0"/>
                        </a:rPr>
                        <a:t>6 nm rad</a:t>
                      </a:r>
                      <a:endParaRPr lang="de-DE" sz="1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 smtClean="0">
                <a:solidFill>
                  <a:srgbClr val="00589C"/>
                </a:solidFill>
                <a:latin typeface="Arial" panose="020B0604020202020204" pitchFamily="34" charset="0"/>
              </a:rPr>
              <a:t>2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066800" y="108942"/>
            <a:ext cx="10972800" cy="4397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Century Gothic" panose="020B0502020202020204" pitchFamily="34" charset="0"/>
              </a:rPr>
              <a:t>Backup Slides</a:t>
            </a:r>
            <a:endParaRPr lang="de-D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693146"/>
            <a:ext cx="6052617" cy="2976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925381"/>
            <a:ext cx="3584004" cy="267197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1616754" y="3518016"/>
            <a:ext cx="362573" cy="363036"/>
          </a:xfrm>
          <a:prstGeom prst="rightArrow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oup 16"/>
          <p:cNvGrpSpPr/>
          <p:nvPr/>
        </p:nvGrpSpPr>
        <p:grpSpPr>
          <a:xfrm>
            <a:off x="4836374" y="632764"/>
            <a:ext cx="7203226" cy="2752186"/>
            <a:chOff x="4548342" y="676814"/>
            <a:chExt cx="7355626" cy="27521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342" y="676814"/>
              <a:ext cx="7355626" cy="275218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6200000">
              <a:off x="3970045" y="1652994"/>
              <a:ext cx="1800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Bunch Current [ mA ]</a:t>
              </a:r>
              <a:endParaRPr lang="de-DE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76118" y="691248"/>
              <a:ext cx="2555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Century Gothic" panose="020B0502020202020204" pitchFamily="34" charset="0"/>
                </a:rPr>
                <a:t>Bunch Train - Baseline</a:t>
              </a:r>
              <a:endParaRPr lang="de-DE" sz="1600" b="1" dirty="0">
                <a:solidFill>
                  <a:srgbClr val="008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16480" y="3107060"/>
              <a:ext cx="136815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Bucket Number</a:t>
              </a:r>
              <a:endParaRPr lang="de-DE" sz="12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80882" y="3954825"/>
            <a:ext cx="4563790" cy="2645774"/>
            <a:chOff x="6888088" y="3400802"/>
            <a:chExt cx="4563790" cy="26457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88" y="3400802"/>
              <a:ext cx="4563790" cy="264577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968485" y="3688551"/>
              <a:ext cx="13783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smtClean="0">
                  <a:latin typeface="Century Gothic" panose="020B0502020202020204" pitchFamily="34" charset="0"/>
                </a:rPr>
                <a:t>∆f =250 MHz</a:t>
              </a:r>
              <a:endParaRPr lang="de-DE" sz="1600" b="1" i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0107624" y="4002384"/>
              <a:ext cx="29017" cy="395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10026325" y="4002384"/>
              <a:ext cx="110316" cy="1861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34339" y="3291996"/>
                <a:ext cx="3510769" cy="597343"/>
              </a:xfrm>
              <a:prstGeom prst="rect">
                <a:avLst/>
              </a:prstGeom>
              <a:noFill/>
              <a:ln w="28575">
                <a:solidFill>
                  <a:srgbClr val="D76F07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𝒓𝒆𝒗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339" y="3291996"/>
                <a:ext cx="3510769" cy="5973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D76F07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3954709" y="4307106"/>
            <a:ext cx="3585523" cy="1295307"/>
            <a:chOff x="3947452" y="5086021"/>
            <a:chExt cx="3585523" cy="12953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602726" y="5589240"/>
                  <a:ext cx="2133064" cy="615618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1600" b="1" i="1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𝑰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1600" b="1" i="1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𝑰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𝓕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de-DE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2726" y="5589240"/>
                  <a:ext cx="2133064" cy="61561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3947452" y="5086021"/>
              <a:ext cx="3585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S</a:t>
              </a:r>
              <a:r>
                <a:rPr lang="en-US" sz="1400" b="1" dirty="0" smtClean="0">
                  <a:solidFill>
                    <a:srgbClr val="0000FF"/>
                  </a:solidFill>
                  <a:latin typeface="Century Gothic" panose="020B0502020202020204" pitchFamily="34" charset="0"/>
                </a:rPr>
                <a:t>pectral </a:t>
              </a:r>
              <a:r>
                <a:rPr lang="en-US" sz="1400" b="1" dirty="0">
                  <a:solidFill>
                    <a:srgbClr val="0000FF"/>
                  </a:solidFill>
                  <a:latin typeface="Century Gothic" panose="020B0502020202020204" pitchFamily="34" charset="0"/>
                </a:rPr>
                <a:t>weighting of port </a:t>
              </a:r>
              <a:r>
                <a:rPr lang="en-US" sz="1400" b="1" dirty="0" smtClean="0">
                  <a:solidFill>
                    <a:srgbClr val="0000FF"/>
                  </a:solidFill>
                  <a:latin typeface="Century Gothic" panose="020B0502020202020204" pitchFamily="34" charset="0"/>
                </a:rPr>
                <a:t>signal &amp; Power per freq. bins (FFT)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 </a:t>
              </a:r>
              <a:endParaRPr lang="de-DE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92849" y="5086021"/>
              <a:ext cx="3055279" cy="1295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Right Arrow 31"/>
          <p:cNvSpPr/>
          <p:nvPr/>
        </p:nvSpPr>
        <p:spPr>
          <a:xfrm>
            <a:off x="3759014" y="4755330"/>
            <a:ext cx="362573" cy="363036"/>
          </a:xfrm>
          <a:prstGeom prst="rightArrow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ight Arrow 32"/>
          <p:cNvSpPr/>
          <p:nvPr/>
        </p:nvSpPr>
        <p:spPr>
          <a:xfrm rot="10800000">
            <a:off x="7216522" y="4838995"/>
            <a:ext cx="362573" cy="363036"/>
          </a:xfrm>
          <a:prstGeom prst="rightArrow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3108327" y="4040004"/>
            <a:ext cx="520885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FFT</a:t>
            </a:r>
            <a:endParaRPr lang="de-DE" sz="16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48944" y="5710920"/>
                <a:ext cx="2737310" cy="21935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𝑰</m:t>
                            </m:r>
                          </m:e>
                        </m:acc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de-DE" sz="1400" b="1" dirty="0" smtClean="0">
                    <a:latin typeface="Century Gothic" panose="020B0502020202020204" pitchFamily="34" charset="0"/>
                  </a:rPr>
                  <a:t> - </a:t>
                </a:r>
                <a:r>
                  <a:rPr lang="de-DE" sz="1400" b="1" dirty="0" err="1" smtClean="0">
                    <a:latin typeface="Century Gothic" panose="020B0502020202020204" pitchFamily="34" charset="0"/>
                  </a:rPr>
                  <a:t>Simulated</a:t>
                </a:r>
                <a:r>
                  <a:rPr lang="de-DE" sz="1400" b="1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sz="1400" b="1" dirty="0" err="1" smtClean="0">
                    <a:latin typeface="Century Gothic" panose="020B0502020202020204" pitchFamily="34" charset="0"/>
                  </a:rPr>
                  <a:t>single</a:t>
                </a:r>
                <a:r>
                  <a:rPr lang="de-DE" sz="1400" b="1" dirty="0" smtClean="0">
                    <a:latin typeface="Century Gothic" panose="020B0502020202020204" pitchFamily="34" charset="0"/>
                  </a:rPr>
                  <a:t> </a:t>
                </a:r>
                <a:r>
                  <a:rPr lang="de-DE" sz="1400" b="1" dirty="0" err="1" smtClean="0">
                    <a:latin typeface="Century Gothic" panose="020B0502020202020204" pitchFamily="34" charset="0"/>
                  </a:rPr>
                  <a:t>bunch</a:t>
                </a:r>
                <a:endParaRPr lang="de-DE" sz="1400" b="1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44" y="5710920"/>
                <a:ext cx="2737310" cy="219355"/>
              </a:xfrm>
              <a:prstGeom prst="rect">
                <a:avLst/>
              </a:prstGeom>
              <a:blipFill rotWithShape="0">
                <a:blip r:embed="rId9"/>
                <a:stretch>
                  <a:fillRect l="-2227" t="-25000" b="-4722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el 1"/>
          <p:cNvSpPr txBox="1">
            <a:spLocks/>
          </p:cNvSpPr>
          <p:nvPr/>
        </p:nvSpPr>
        <p:spPr>
          <a:xfrm>
            <a:off x="1066800" y="108942"/>
            <a:ext cx="10972800" cy="4397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Century Gothic" panose="020B0502020202020204" pitchFamily="34" charset="0"/>
              </a:rPr>
              <a:t>Signal Spectral Weighting Technique</a:t>
            </a:r>
            <a:endParaRPr lang="de-DE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G-88-91-95-Bend30_FSolve_Pmodes15_BendScan_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20136" y="1586120"/>
            <a:ext cx="4230748" cy="2964855"/>
          </a:xfrm>
          <a:prstGeom prst="rect">
            <a:avLst/>
          </a:prstGeom>
        </p:spPr>
      </p:pic>
      <p:sp>
        <p:nvSpPr>
          <p:cNvPr id="4100" name="Foliennummernplatzhalter 3"/>
          <p:cNvSpPr>
            <a:spLocks noGrp="1"/>
          </p:cNvSpPr>
          <p:nvPr>
            <p:ph type="sldNum" sz="quarter" idx="15"/>
          </p:nvPr>
        </p:nvSpPr>
        <p:spPr bwMode="auto">
          <a:xfrm>
            <a:off x="9039672" y="6341499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ACD895-E72F-49E5-9EB0-A53D6FCC56C5}" type="slidenum">
              <a:rPr lang="de-DE" altLang="de-DE">
                <a:solidFill>
                  <a:srgbClr val="00589C"/>
                </a:solidFill>
                <a:latin typeface="Arial" panose="020B0604020202020204" pitchFamily="34" charset="0"/>
              </a:rPr>
              <a:pPr/>
              <a:t>32</a:t>
            </a:fld>
            <a:endParaRPr lang="de-DE" altLang="de-DE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6443" y="1175801"/>
            <a:ext cx="2878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WG Tapered 60 x 88_91_95mm</a:t>
            </a:r>
            <a:endParaRPr lang="de-DE" sz="1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5009" y="2786444"/>
            <a:ext cx="20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TE10 -  </a:t>
            </a:r>
            <a:r>
              <a:rPr lang="en-US" sz="1400" b="1" dirty="0" smtClean="0">
                <a:latin typeface="Century Gothic" panose="020B0502020202020204" pitchFamily="34" charset="0"/>
              </a:rPr>
              <a:t>3.05 GHz</a:t>
            </a:r>
          </a:p>
          <a:p>
            <a:r>
              <a:rPr lang="en-US" sz="1400" b="1" dirty="0" err="1" smtClean="0">
                <a:latin typeface="Century Gothic" panose="020B0502020202020204" pitchFamily="34" charset="0"/>
              </a:rPr>
              <a:t>R</a:t>
            </a:r>
            <a:r>
              <a:rPr lang="en-US" sz="1400" b="1" baseline="-25000" dirty="0" err="1" smtClean="0">
                <a:latin typeface="Century Gothic" panose="020B0502020202020204" pitchFamily="34" charset="0"/>
              </a:rPr>
              <a:t>bend</a:t>
            </a:r>
            <a:r>
              <a:rPr lang="en-US" sz="1400" b="1" dirty="0" smtClean="0">
                <a:latin typeface="Century Gothic" panose="020B0502020202020204" pitchFamily="34" charset="0"/>
              </a:rPr>
              <a:t>=50mm</a:t>
            </a:r>
            <a:endParaRPr lang="de-DE" sz="14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33794" y="5013176"/>
            <a:ext cx="6366461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Low reflection (broadband) from the WG bend is for bending radius = 30mm or </a:t>
            </a:r>
            <a:r>
              <a:rPr lang="en-US" dirty="0" err="1" smtClean="0">
                <a:latin typeface="Century Gothic" panose="020B0502020202020204" pitchFamily="34" charset="0"/>
              </a:rPr>
              <a:t>bR</a:t>
            </a:r>
            <a:r>
              <a:rPr lang="en-US" dirty="0" smtClean="0">
                <a:latin typeface="Century Gothic" panose="020B0502020202020204" pitchFamily="34" charset="0"/>
              </a:rPr>
              <a:t> ≥ 100mm.</a:t>
            </a: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4097" name="TextBox 4096"/>
          <p:cNvSpPr txBox="1"/>
          <p:nvPr/>
        </p:nvSpPr>
        <p:spPr>
          <a:xfrm>
            <a:off x="911424" y="692696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entury Gothic" panose="020B0502020202020204" pitchFamily="34" charset="0"/>
              </a:rPr>
              <a:t>Bending Radius Optimization </a:t>
            </a:r>
            <a:r>
              <a:rPr lang="en-US" sz="1600" b="1" dirty="0">
                <a:latin typeface="Century Gothic" panose="020B0502020202020204" pitchFamily="34" charset="0"/>
              </a:rPr>
              <a:t>for </a:t>
            </a:r>
            <a:r>
              <a:rPr lang="en-US" sz="1600" b="1" dirty="0" smtClean="0">
                <a:latin typeface="Century Gothic" panose="020B0502020202020204" pitchFamily="34" charset="0"/>
              </a:rPr>
              <a:t>WG-Bend Low </a:t>
            </a:r>
            <a:r>
              <a:rPr lang="en-US" sz="1600" b="1" dirty="0">
                <a:latin typeface="Century Gothic" panose="020B0502020202020204" pitchFamily="34" charset="0"/>
              </a:rPr>
              <a:t>Reflection</a:t>
            </a:r>
            <a:endParaRPr lang="de-DE" sz="1600" b="1" dirty="0">
              <a:latin typeface="Century Gothic" panose="020B0502020202020204" pitchFamily="34" charset="0"/>
            </a:endParaRPr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1066800" y="108942"/>
            <a:ext cx="10972800" cy="4397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Century Gothic" panose="020B0502020202020204" pitchFamily="34" charset="0"/>
              </a:rPr>
              <a:t>Waveguide Bend </a:t>
            </a:r>
            <a:r>
              <a:rPr lang="en-US" sz="2400" dirty="0">
                <a:latin typeface="Century Gothic" panose="020B0502020202020204" pitchFamily="34" charset="0"/>
              </a:rPr>
              <a:t>B</a:t>
            </a:r>
            <a:r>
              <a:rPr lang="en-US" sz="2400" dirty="0" smtClean="0">
                <a:latin typeface="Century Gothic" panose="020B0502020202020204" pitchFamily="34" charset="0"/>
              </a:rPr>
              <a:t>roadband Characteristics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1411760"/>
            <a:ext cx="7146363" cy="3313574"/>
            <a:chOff x="407368" y="1483578"/>
            <a:chExt cx="6606626" cy="2990676"/>
          </a:xfrm>
        </p:grpSpPr>
        <p:grpSp>
          <p:nvGrpSpPr>
            <p:cNvPr id="4" name="Group 3"/>
            <p:cNvGrpSpPr/>
            <p:nvPr/>
          </p:nvGrpSpPr>
          <p:grpSpPr>
            <a:xfrm>
              <a:off x="407368" y="1483578"/>
              <a:ext cx="6606626" cy="2990676"/>
              <a:chOff x="329113" y="1279303"/>
              <a:chExt cx="6606626" cy="299067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348" y="1279303"/>
                <a:ext cx="5877391" cy="275050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 rot="16200000">
                    <a:off x="169895" y="2199160"/>
                    <a:ext cx="1008112" cy="6896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pHide m:val="on"/>
                              <m:ctrlPr>
                                <a:rPr lang="de-DE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oMath>
                      </m:oMathPara>
                    </a14:m>
                    <a:endParaRPr lang="de-DE" sz="14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69895" y="2199160"/>
                    <a:ext cx="1008112" cy="68967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Box 32"/>
              <p:cNvSpPr txBox="1"/>
              <p:nvPr/>
            </p:nvSpPr>
            <p:spPr>
              <a:xfrm>
                <a:off x="2783632" y="3962202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Century Gothic" panose="020B0502020202020204" pitchFamily="34" charset="0"/>
                  </a:rPr>
                  <a:t>Frequency [ GHz ]</a:t>
                </a:r>
                <a:endParaRPr lang="de-DE" sz="1400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4105994" y="1532133"/>
              <a:ext cx="1512168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Port modes -18</a:t>
              </a:r>
              <a:endParaRPr lang="de-DE" sz="1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2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liennummernplatzhalt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ACD895-E72F-49E5-9EB0-A53D6FCC56C5}" type="slidenum">
              <a:rPr lang="de-DE" altLang="de-DE">
                <a:solidFill>
                  <a:srgbClr val="00589C"/>
                </a:solidFill>
                <a:latin typeface="Arial" panose="020B0604020202020204" pitchFamily="34" charset="0"/>
              </a:rPr>
              <a:pPr/>
              <a:t>33</a:t>
            </a:fld>
            <a:endParaRPr lang="de-DE" altLang="de-DE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066800" y="108942"/>
            <a:ext cx="10972800" cy="4397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Century Gothic" panose="020B0502020202020204" pitchFamily="34" charset="0"/>
              </a:rPr>
              <a:t>BESSY VSR 1.5GHz SRF Cavity</a:t>
            </a:r>
            <a:endParaRPr lang="de-DE" sz="24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51384" y="1243783"/>
            <a:ext cx="9291902" cy="51125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69" y="764704"/>
            <a:ext cx="2343531" cy="1830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7728" y="6798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HOM Spectrum in Waveguide Dampers</a:t>
            </a:r>
            <a:endParaRPr lang="de-DE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2336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968234"/>
            <a:ext cx="5326893" cy="2763326"/>
          </a:xfrm>
          <a:prstGeom prst="rect">
            <a:avLst/>
          </a:prstGeom>
        </p:spPr>
      </p:pic>
      <p:sp>
        <p:nvSpPr>
          <p:cNvPr id="4" name="Titel 65"/>
          <p:cNvSpPr txBox="1">
            <a:spLocks/>
          </p:cNvSpPr>
          <p:nvPr/>
        </p:nvSpPr>
        <p:spPr>
          <a:xfrm>
            <a:off x="1199456" y="67580"/>
            <a:ext cx="8856984" cy="426525"/>
          </a:xfrm>
          <a:prstGeom prst="rect">
            <a:avLst/>
          </a:prstGeom>
          <a:noFill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>
                <a:latin typeface="Century Gothic" panose="020B0502020202020204" pitchFamily="34" charset="0"/>
              </a:rPr>
              <a:t>Resonant Mode </a:t>
            </a:r>
            <a:r>
              <a:rPr lang="en-US" sz="2400" dirty="0">
                <a:latin typeface="Century Gothic" panose="020B0502020202020204" pitchFamily="34" charset="0"/>
              </a:rPr>
              <a:t>E</a:t>
            </a:r>
            <a:r>
              <a:rPr lang="en-US" sz="2400" dirty="0" smtClean="0">
                <a:latin typeface="Century Gothic" panose="020B0502020202020204" pitchFamily="34" charset="0"/>
              </a:rPr>
              <a:t>xtraction from Wake Potential</a:t>
            </a:r>
            <a:endParaRPr lang="en-US" sz="2400" baseline="300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2633" y="3009279"/>
            <a:ext cx="213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entury Gothic" panose="020B0502020202020204" pitchFamily="34" charset="0"/>
              </a:rPr>
              <a:t>K</a:t>
            </a:r>
            <a:r>
              <a:rPr lang="en-US" sz="1600" b="1" baseline="-25000" dirty="0" smtClean="0">
                <a:latin typeface="Century Gothic" panose="020B0502020202020204" pitchFamily="34" charset="0"/>
              </a:rPr>
              <a:t>loss</a:t>
            </a:r>
            <a:r>
              <a:rPr lang="en-US" sz="1600" b="1" dirty="0" smtClean="0">
                <a:latin typeface="Century Gothic" panose="020B0502020202020204" pitchFamily="34" charset="0"/>
              </a:rPr>
              <a:t>~2.266 KV/</a:t>
            </a:r>
            <a:r>
              <a:rPr lang="en-US" sz="1600" b="1" dirty="0" err="1" smtClean="0">
                <a:latin typeface="Century Gothic" panose="020B0502020202020204" pitchFamily="34" charset="0"/>
              </a:rPr>
              <a:t>nC</a:t>
            </a:r>
            <a:endParaRPr lang="en-US" sz="1600" b="1" dirty="0" smtClean="0"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Energy ~ 2.266µJ </a:t>
            </a:r>
            <a:endParaRPr lang="de-DE" sz="16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18209" y="280842"/>
            <a:ext cx="2290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Prony-Pisarenko</a:t>
            </a:r>
            <a:r>
              <a:rPr lang="en-US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Fit</a:t>
            </a:r>
            <a:endParaRPr lang="de-DE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317676" y="4424518"/>
            <a:ext cx="2802659" cy="286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9379320" y="684706"/>
          <a:ext cx="2389114" cy="600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74"/>
                <a:gridCol w="900551"/>
                <a:gridCol w="764589"/>
              </a:tblGrid>
              <a:tr h="46755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Freq.    [GHz]</a:t>
                      </a:r>
                      <a:endParaRPr lang="de-DE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K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loss</a:t>
                      </a:r>
                      <a:endParaRPr lang="en-US" sz="14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[KV/</a:t>
                      </a:r>
                      <a:r>
                        <a:rPr lang="en-US" sz="1400" b="1" dirty="0" err="1" smtClean="0">
                          <a:latin typeface="+mn-lt"/>
                        </a:rPr>
                        <a:t>nC</a:t>
                      </a:r>
                      <a:r>
                        <a:rPr lang="en-US" sz="1400" b="1" dirty="0" smtClean="0">
                          <a:latin typeface="+mn-lt"/>
                        </a:rPr>
                        <a:t>]</a:t>
                      </a:r>
                      <a:endParaRPr lang="de-DE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+mn-lt"/>
                        </a:rPr>
                        <a:t>Q</a:t>
                      </a:r>
                      <a:r>
                        <a:rPr lang="en-US" sz="1400" b="1" baseline="-25000" dirty="0" err="1" smtClean="0">
                          <a:latin typeface="+mn-lt"/>
                        </a:rPr>
                        <a:t>loaded</a:t>
                      </a:r>
                      <a:endParaRPr lang="de-DE" sz="1400" b="1" dirty="0">
                        <a:latin typeface="+mn-lt"/>
                      </a:endParaRPr>
                    </a:p>
                  </a:txBody>
                  <a:tcPr/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1.5006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1.078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8.43e5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1.6561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0.069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+mn-lt"/>
                        </a:rPr>
                        <a:t>60.2</a:t>
                      </a:r>
                    </a:p>
                  </a:txBody>
                  <a:tcPr/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2.4968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0.0025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+mn-lt"/>
                        </a:rPr>
                        <a:t>63.02</a:t>
                      </a:r>
                    </a:p>
                  </a:txBody>
                  <a:tcPr/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2.7035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0.045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620.9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2.7613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0.61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82.3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3.0751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0.024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100.35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3.853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+mn-lt"/>
                        </a:rPr>
                        <a:t>0.005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108.8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4.3024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0.729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3.15e3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4.3403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0.137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124.8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5.2508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0.025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173.96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5.9606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0.026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219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6.2534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0.0536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1.23e3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6.2958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0.0379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253.8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6.8204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0.0274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289.6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7.6459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0.0129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152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7.9392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0.0175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315.9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9.8534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0.0034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202.6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706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10.003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0.0131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400</a:t>
                      </a:r>
                      <a:endParaRPr lang="de-DE" sz="14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3" name="Down Arrow 22"/>
          <p:cNvSpPr/>
          <p:nvPr/>
        </p:nvSpPr>
        <p:spPr>
          <a:xfrm rot="10800000">
            <a:off x="4121947" y="3942998"/>
            <a:ext cx="259113" cy="439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519638" y="960346"/>
            <a:ext cx="8027051" cy="3140276"/>
            <a:chOff x="519638" y="960346"/>
            <a:chExt cx="8027051" cy="31402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192" y="1026658"/>
              <a:ext cx="7650721" cy="283439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03808" y="960346"/>
              <a:ext cx="393653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entury Gothic" panose="020B0502020202020204" pitchFamily="34" charset="0"/>
                </a:rPr>
                <a:t>Bunch Gauss 1nC,  σ = 9mm, </a:t>
              </a:r>
              <a:r>
                <a:rPr lang="en-US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on axis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14614" y="3042435"/>
              <a:ext cx="1224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Simulated</a:t>
              </a:r>
            </a:p>
            <a:p>
              <a:r>
                <a:rPr lang="en-US" sz="1600" b="1" dirty="0" err="1" smtClean="0">
                  <a:solidFill>
                    <a:srgbClr val="0000FF"/>
                  </a:solidFill>
                  <a:latin typeface="Century Gothic" panose="020B0502020202020204" pitchFamily="34" charset="0"/>
                </a:rPr>
                <a:t>Prony</a:t>
              </a:r>
              <a:r>
                <a:rPr lang="en-US" sz="1600" b="1" dirty="0" smtClean="0">
                  <a:solidFill>
                    <a:srgbClr val="0000FF"/>
                  </a:solidFill>
                  <a:latin typeface="Century Gothic" panose="020B0502020202020204" pitchFamily="34" charset="0"/>
                </a:rPr>
                <a:t>- Fit</a:t>
              </a:r>
              <a:endParaRPr lang="de-DE" sz="1600" b="1" dirty="0">
                <a:solidFill>
                  <a:srgbClr val="0000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46104" y="3792845"/>
              <a:ext cx="700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s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 [m]</a:t>
              </a:r>
              <a:endParaRPr lang="de-DE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-43945" y="2217034"/>
              <a:ext cx="1465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entury Gothic" panose="020B0502020202020204" pitchFamily="34" charset="0"/>
                </a:rPr>
                <a:t>W</a:t>
              </a:r>
              <a:r>
                <a:rPr lang="en-US" sz="1600" b="1" baseline="-25000" dirty="0" smtClean="0">
                  <a:latin typeface="Century Gothic" panose="020B0502020202020204" pitchFamily="34" charset="0"/>
                </a:rPr>
                <a:t>//</a:t>
              </a:r>
              <a:r>
                <a:rPr lang="en-US" sz="1600" b="1" dirty="0" smtClean="0">
                  <a:latin typeface="Century Gothic" panose="020B0502020202020204" pitchFamily="34" charset="0"/>
                </a:rPr>
                <a:t> [ KV/</a:t>
              </a:r>
              <a:r>
                <a:rPr lang="en-US" sz="1600" b="1" dirty="0" err="1" smtClean="0">
                  <a:latin typeface="Century Gothic" panose="020B0502020202020204" pitchFamily="34" charset="0"/>
                </a:rPr>
                <a:t>nC</a:t>
              </a:r>
              <a:r>
                <a:rPr lang="en-US" sz="1600" b="1" dirty="0" smtClean="0">
                  <a:latin typeface="Century Gothic" panose="020B0502020202020204" pitchFamily="34" charset="0"/>
                </a:rPr>
                <a:t> ]</a:t>
              </a:r>
              <a:endParaRPr lang="de-DE" sz="1600" b="1" dirty="0">
                <a:latin typeface="Century Gothic" panose="020B0502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03016" y="691954"/>
                <a:ext cx="2762022" cy="738151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𝑾</m:t>
                      </m:r>
                      <m:d>
                        <m:d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𝝂</m:t>
                          </m:r>
                        </m:sub>
                        <m:sup/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𝝂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f>
                            <m:fPr>
                              <m:ctrlPr>
                                <a:rPr lang="en-US" sz="1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den>
                          </m:f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𝝂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400" b="1" dirty="0" smtClean="0"/>
              </a:p>
              <a:p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de-DE" sz="1400" b="1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de-DE" sz="1400" b="1" dirty="0" smtClean="0"/>
                  <a:t>/(2 </a:t>
                </a:r>
                <a:r>
                  <a:rPr lang="de-DE" sz="1400" b="1" dirty="0" err="1" smtClean="0"/>
                  <a:t>Q</a:t>
                </a:r>
                <a:r>
                  <a:rPr lang="de-DE" sz="1400" b="1" baseline="-25000" dirty="0" err="1" smtClean="0"/>
                  <a:t>loaded</a:t>
                </a:r>
                <a:r>
                  <a:rPr lang="de-DE" sz="1400" b="1" dirty="0" smtClean="0"/>
                  <a:t>) </a:t>
                </a:r>
                <a:endParaRPr lang="de-DE" sz="1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016" y="691954"/>
                <a:ext cx="2762022" cy="738151"/>
              </a:xfrm>
              <a:prstGeom prst="rect">
                <a:avLst/>
              </a:prstGeom>
              <a:blipFill rotWithShape="0">
                <a:blip r:embed="rId4"/>
                <a:stretch>
                  <a:fillRect l="-221" t="-103306" b="-11570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729205" y="4818454"/>
            <a:ext cx="2592974" cy="584775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Modes with </a:t>
            </a:r>
          </a:p>
          <a:p>
            <a:r>
              <a:rPr lang="en-US" sz="1600" b="1" dirty="0" smtClean="0">
                <a:latin typeface="+mn-lt"/>
              </a:rPr>
              <a:t>K</a:t>
            </a:r>
            <a:r>
              <a:rPr lang="en-US" sz="1600" b="1" baseline="-25000" dirty="0" smtClean="0">
                <a:latin typeface="+mn-lt"/>
              </a:rPr>
              <a:t>loss </a:t>
            </a:r>
            <a:r>
              <a:rPr lang="en-US" sz="1600" b="1" dirty="0" smtClean="0">
                <a:latin typeface="+mn-lt"/>
              </a:rPr>
              <a:t>/ K</a:t>
            </a:r>
            <a:r>
              <a:rPr lang="en-US" sz="1600" b="1" baseline="-25000" dirty="0" smtClean="0">
                <a:latin typeface="+mn-lt"/>
              </a:rPr>
              <a:t>loss</a:t>
            </a:r>
            <a:r>
              <a:rPr lang="en-US" sz="1600" b="1" dirty="0" smtClean="0">
                <a:latin typeface="+mn-lt"/>
              </a:rPr>
              <a:t>(1.5GHz)</a:t>
            </a:r>
            <a:r>
              <a:rPr lang="de-DE" sz="1600" b="1" dirty="0" smtClean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&gt; 0.1%</a:t>
            </a:r>
            <a:endParaRPr lang="de-DE" sz="16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1442" y="5577457"/>
            <a:ext cx="3113596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Presented loss factors are corresponding to point charge.</a:t>
            </a:r>
            <a:endParaRPr lang="de-DE" b="1" dirty="0">
              <a:latin typeface="+mn-lt"/>
            </a:endParaRPr>
          </a:p>
        </p:txBody>
      </p:sp>
      <p:sp>
        <p:nvSpPr>
          <p:cNvPr id="21" name="Titel 65"/>
          <p:cNvSpPr txBox="1">
            <a:spLocks/>
          </p:cNvSpPr>
          <p:nvPr/>
        </p:nvSpPr>
        <p:spPr>
          <a:xfrm>
            <a:off x="992417" y="560417"/>
            <a:ext cx="5313725" cy="426525"/>
          </a:xfrm>
          <a:prstGeom prst="rect">
            <a:avLst/>
          </a:prstGeom>
          <a:noFill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Wake Potential – Long Range</a:t>
            </a:r>
            <a:endParaRPr lang="en-US" sz="1800" baseline="30000" dirty="0">
              <a:solidFill>
                <a:srgbClr val="0000FF"/>
              </a:solidFill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altLang="de-DE" dirty="0" smtClean="0"/>
              <a:t>17</a:t>
            </a:r>
            <a:endParaRPr lang="de-DE" alt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77248"/>
            <a:ext cx="7796611" cy="3917972"/>
          </a:xfrm>
          <a:prstGeom prst="rect">
            <a:avLst/>
          </a:prstGeom>
        </p:spPr>
      </p:pic>
      <p:sp>
        <p:nvSpPr>
          <p:cNvPr id="4" name="Titel 65"/>
          <p:cNvSpPr txBox="1">
            <a:spLocks/>
          </p:cNvSpPr>
          <p:nvPr/>
        </p:nvSpPr>
        <p:spPr>
          <a:xfrm>
            <a:off x="1199456" y="67580"/>
            <a:ext cx="8229600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BESSY VSR Module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56" y="2900298"/>
            <a:ext cx="7182852" cy="3486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416" y="1052736"/>
            <a:ext cx="2376264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Setup 1: no Bellows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7968" y="3501008"/>
            <a:ext cx="259228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Setup 2: with Bellows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9327FC-2074-4A87-A845-7F86ECB04655}" type="slidenum">
              <a:rPr lang="de-DE" altLang="de-DE" smtClean="0"/>
              <a:pPr/>
              <a:t>36</a:t>
            </a:fld>
            <a:endParaRPr lang="de-DE" alt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28800"/>
            <a:ext cx="1190411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d:\Profile\fsv\Desktop\Daten_HZB\B2\Ausbauprojekte\Neue_Cavities_BII\Cavitystrecke Umbau 2013 4neue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920" y="1440861"/>
            <a:ext cx="3969340" cy="2804937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66" name="Titel 65"/>
          <p:cNvSpPr>
            <a:spLocks noGrp="1"/>
          </p:cNvSpPr>
          <p:nvPr>
            <p:ph type="title"/>
          </p:nvPr>
        </p:nvSpPr>
        <p:spPr>
          <a:xfrm>
            <a:off x="1245796" y="-31447"/>
            <a:ext cx="8229600" cy="680132"/>
          </a:xfrm>
        </p:spPr>
        <p:txBody>
          <a:bodyPr/>
          <a:lstStyle/>
          <a:p>
            <a:r>
              <a:rPr lang="en-GB" sz="2400" dirty="0">
                <a:latin typeface="Century Gothic" panose="020B0502020202020204" pitchFamily="34" charset="0"/>
                <a:ea typeface="+mn-ea"/>
                <a:cs typeface="Arial" charset="0"/>
              </a:rPr>
              <a:t>The </a:t>
            </a:r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Concept </a:t>
            </a:r>
            <a:r>
              <a:rPr lang="en-GB" sz="2400" dirty="0">
                <a:latin typeface="Century Gothic" panose="020B0502020202020204" pitchFamily="34" charset="0"/>
                <a:ea typeface="+mn-ea"/>
                <a:cs typeface="Arial" charset="0"/>
              </a:rPr>
              <a:t>of BESSY VSR</a:t>
            </a:r>
            <a:endParaRPr lang="en-US" sz="24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644913" y="6521713"/>
            <a:ext cx="3944767" cy="27205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600" b="1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387457" y="4170008"/>
            <a:ext cx="4327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1600" dirty="0">
                <a:latin typeface="Century Gothic" panose="020B0502020202020204" pitchFamily="34" charset="0"/>
                <a:sym typeface="Wingdings"/>
              </a:rPr>
              <a:t>Low alfa operation only 12 days/year</a:t>
            </a:r>
          </a:p>
          <a:p>
            <a:pPr marL="0" lvl="1"/>
            <a:r>
              <a:rPr lang="en-US" sz="1600" dirty="0">
                <a:latin typeface="Century Gothic" panose="020B0502020202020204" pitchFamily="34" charset="0"/>
                <a:sym typeface="Wingdings"/>
              </a:rPr>
              <a:t>     (all beamlines) ------- Low flux</a:t>
            </a:r>
          </a:p>
          <a:p>
            <a:pPr marL="0" lvl="1"/>
            <a:endParaRPr lang="en-US" sz="1600" dirty="0">
              <a:latin typeface="Century Gothic" panose="020B0502020202020204" pitchFamily="34" charset="0"/>
              <a:sym typeface="Wingdings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Century Gothic" panose="020B0502020202020204" pitchFamily="34" charset="0"/>
                <a:sym typeface="Wingdings"/>
              </a:rPr>
              <a:t>Femtoslicing</a:t>
            </a:r>
            <a:r>
              <a:rPr lang="en-US" sz="1600" dirty="0" smtClean="0">
                <a:latin typeface="Century Gothic" panose="020B0502020202020204" pitchFamily="34" charset="0"/>
                <a:sym typeface="Wingdings"/>
              </a:rPr>
              <a:t> </a:t>
            </a:r>
            <a:r>
              <a:rPr lang="en-US" sz="1600" dirty="0">
                <a:latin typeface="Century Gothic" panose="020B0502020202020204" pitchFamily="34" charset="0"/>
                <a:sym typeface="Wingdings"/>
              </a:rPr>
              <a:t>is continuously operated ( only 1 beamline) </a:t>
            </a:r>
            <a:r>
              <a:rPr lang="en-US" sz="1600" dirty="0" smtClean="0">
                <a:latin typeface="Century Gothic" panose="020B0502020202020204" pitchFamily="34" charset="0"/>
                <a:sym typeface="Wingdings"/>
              </a:rPr>
              <a:t>-- </a:t>
            </a:r>
            <a:r>
              <a:rPr lang="en-US" sz="1600" dirty="0">
                <a:latin typeface="Century Gothic" panose="020B0502020202020204" pitchFamily="34" charset="0"/>
                <a:sym typeface="Wingdings"/>
              </a:rPr>
              <a:t>Low flux</a:t>
            </a:r>
          </a:p>
          <a:p>
            <a:pPr marL="0" lvl="1"/>
            <a:endParaRPr lang="en-US" sz="1600" dirty="0">
              <a:latin typeface="Century Gothic" panose="020B0502020202020204" pitchFamily="34" charset="0"/>
              <a:sym typeface="Wingding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635758" y="725318"/>
            <a:ext cx="3924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Limited pulse length in storage ring  </a:t>
            </a:r>
            <a:endParaRPr lang="de-DE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3" name="Objekt 9"/>
          <p:cNvGraphicFramePr>
            <a:graphicFrameLocks noChangeAspect="1"/>
          </p:cNvGraphicFramePr>
          <p:nvPr>
            <p:extLst/>
          </p:nvPr>
        </p:nvGraphicFramePr>
        <p:xfrm>
          <a:off x="7177346" y="1052239"/>
          <a:ext cx="766954" cy="69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Equation" r:id="rId5" imgW="990600" imgH="901700" progId="Equation.3">
                  <p:embed/>
                </p:oleObj>
              </mc:Choice>
              <mc:Fallback>
                <p:oleObj name="Equation" r:id="rId5" imgW="9906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7346" y="1052239"/>
                        <a:ext cx="766954" cy="69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feld 88"/>
          <p:cNvSpPr txBox="1"/>
          <p:nvPr/>
        </p:nvSpPr>
        <p:spPr>
          <a:xfrm>
            <a:off x="8683400" y="1396721"/>
            <a:ext cx="271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3E6E"/>
                </a:solidFill>
                <a:latin typeface="Century Gothic" panose="020B0502020202020204" pitchFamily="34" charset="0"/>
              </a:rPr>
              <a:t>Hardware (RF </a:t>
            </a:r>
            <a:r>
              <a:rPr lang="de-DE" sz="1200" b="1" dirty="0" err="1">
                <a:solidFill>
                  <a:srgbClr val="003E6E"/>
                </a:solidFill>
                <a:latin typeface="Century Gothic" panose="020B0502020202020204" pitchFamily="34" charset="0"/>
              </a:rPr>
              <a:t>cavities</a:t>
            </a:r>
            <a:r>
              <a:rPr lang="de-DE" sz="1200" b="1" dirty="0">
                <a:solidFill>
                  <a:srgbClr val="003E6E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700563" y="1866585"/>
            <a:ext cx="469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sym typeface="Wingdings"/>
              </a:rPr>
              <a:t>At high current beam </a:t>
            </a:r>
            <a:r>
              <a:rPr lang="en-US" sz="1600" dirty="0" smtClean="0">
                <a:latin typeface="Century Gothic" panose="020B0502020202020204" pitchFamily="34" charset="0"/>
                <a:sym typeface="Wingdings"/>
              </a:rPr>
              <a:t>becomes unstable</a:t>
            </a:r>
            <a:endParaRPr lang="de-DE" sz="1600" dirty="0">
              <a:latin typeface="Century Gothic" panose="020B0502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693007" y="2419497"/>
            <a:ext cx="516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sym typeface="Wingdings"/>
              </a:rPr>
              <a:t>For </a:t>
            </a:r>
            <a:r>
              <a:rPr lang="en-US" sz="1600" dirty="0" err="1">
                <a:latin typeface="Century Gothic" panose="020B0502020202020204" pitchFamily="34" charset="0"/>
                <a:sym typeface="Wingdings"/>
              </a:rPr>
              <a:t>ps</a:t>
            </a:r>
            <a:r>
              <a:rPr lang="en-US" sz="1600" dirty="0">
                <a:latin typeface="Century Gothic" panose="020B0502020202020204" pitchFamily="34" charset="0"/>
                <a:sym typeface="Wingdings"/>
              </a:rPr>
              <a:t> pulses, flux is reduced by </a:t>
            </a:r>
            <a:r>
              <a:rPr lang="en-US" sz="1600" dirty="0" smtClean="0">
                <a:latin typeface="Century Gothic" panose="020B0502020202020204" pitchFamily="34" charset="0"/>
                <a:sym typeface="Wingdings"/>
              </a:rPr>
              <a:t>nearly </a:t>
            </a:r>
            <a:r>
              <a:rPr lang="en-US" sz="1600" dirty="0">
                <a:latin typeface="Century Gothic" panose="020B0502020202020204" pitchFamily="34" charset="0"/>
                <a:sym typeface="Wingdings"/>
              </a:rPr>
              <a:t>100</a:t>
            </a:r>
          </a:p>
          <a:p>
            <a:endParaRPr lang="de-DE" sz="2000" dirty="0">
              <a:latin typeface="Century Gothic" panose="020B0502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7650700" y="1090314"/>
            <a:ext cx="304147" cy="31304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600" b="1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Textfeld 87"/>
          <p:cNvSpPr txBox="1"/>
          <p:nvPr/>
        </p:nvSpPr>
        <p:spPr>
          <a:xfrm>
            <a:off x="8672853" y="1146523"/>
            <a:ext cx="216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3E6E"/>
                </a:solidFill>
                <a:latin typeface="Century Gothic" panose="020B0502020202020204" pitchFamily="34" charset="0"/>
              </a:rPr>
              <a:t>Machine optics </a:t>
            </a:r>
          </a:p>
        </p:txBody>
      </p:sp>
      <p:cxnSp>
        <p:nvCxnSpPr>
          <p:cNvPr id="109" name="Straight Connector 108"/>
          <p:cNvCxnSpPr>
            <a:stCxn id="107" idx="6"/>
            <a:endCxn id="108" idx="1"/>
          </p:cNvCxnSpPr>
          <p:nvPr/>
        </p:nvCxnSpPr>
        <p:spPr>
          <a:xfrm>
            <a:off x="7954847" y="1246836"/>
            <a:ext cx="718006" cy="38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31"/>
          <p:cNvSpPr txBox="1"/>
          <p:nvPr/>
        </p:nvSpPr>
        <p:spPr>
          <a:xfrm>
            <a:off x="1835066" y="709877"/>
            <a:ext cx="2355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BESSY II @ present</a:t>
            </a:r>
          </a:p>
        </p:txBody>
      </p:sp>
      <p:cxnSp>
        <p:nvCxnSpPr>
          <p:cNvPr id="111" name="Straight Connector 110"/>
          <p:cNvCxnSpPr/>
          <p:nvPr/>
        </p:nvCxnSpPr>
        <p:spPr bwMode="auto">
          <a:xfrm>
            <a:off x="1145920" y="1097595"/>
            <a:ext cx="3858257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145920" y="1191838"/>
            <a:ext cx="396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Normal conducting cavity system</a:t>
            </a:r>
            <a:endParaRPr lang="de-D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5586" y="3274247"/>
            <a:ext cx="3477657" cy="3306979"/>
            <a:chOff x="6855586" y="3274247"/>
            <a:chExt cx="3477657" cy="3306979"/>
          </a:xfrm>
        </p:grpSpPr>
        <p:sp>
          <p:nvSpPr>
            <p:cNvPr id="265" name="Right Triangle 264"/>
            <p:cNvSpPr/>
            <p:nvPr/>
          </p:nvSpPr>
          <p:spPr>
            <a:xfrm rot="5400000">
              <a:off x="7636175" y="3010027"/>
              <a:ext cx="2139429" cy="2707196"/>
            </a:xfrm>
            <a:prstGeom prst="rtTriangle">
              <a:avLst/>
            </a:pr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6855586" y="3274247"/>
              <a:ext cx="3477657" cy="3306979"/>
              <a:chOff x="4720497" y="2492896"/>
              <a:chExt cx="3972231" cy="3966442"/>
            </a:xfrm>
          </p:grpSpPr>
          <p:cxnSp>
            <p:nvCxnSpPr>
              <p:cNvPr id="97" name="Gerade Verbindung 9"/>
              <p:cNvCxnSpPr/>
              <p:nvPr/>
            </p:nvCxnSpPr>
            <p:spPr bwMode="auto">
              <a:xfrm>
                <a:off x="5292080" y="3789040"/>
                <a:ext cx="914400" cy="9144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98" name="Gruppierung 10"/>
              <p:cNvGrpSpPr/>
              <p:nvPr/>
            </p:nvGrpSpPr>
            <p:grpSpPr>
              <a:xfrm>
                <a:off x="4720497" y="2492896"/>
                <a:ext cx="3972231" cy="3966442"/>
                <a:chOff x="1768169" y="1628800"/>
                <a:chExt cx="3972231" cy="3966442"/>
              </a:xfrm>
            </p:grpSpPr>
            <p:grpSp>
              <p:nvGrpSpPr>
                <p:cNvPr id="136" name="Gruppierung 11"/>
                <p:cNvGrpSpPr/>
                <p:nvPr/>
              </p:nvGrpSpPr>
              <p:grpSpPr>
                <a:xfrm>
                  <a:off x="2946400" y="4982061"/>
                  <a:ext cx="2505075" cy="66040"/>
                  <a:chOff x="2946400" y="4982061"/>
                  <a:chExt cx="2505075" cy="66040"/>
                </a:xfrm>
              </p:grpSpPr>
              <p:cxnSp>
                <p:nvCxnSpPr>
                  <p:cNvPr id="259" name="Gerade Verbindung 56"/>
                  <p:cNvCxnSpPr/>
                  <p:nvPr/>
                </p:nvCxnSpPr>
                <p:spPr bwMode="auto">
                  <a:xfrm flipV="1">
                    <a:off x="2946400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0" name="Gerade Verbindung 57"/>
                  <p:cNvCxnSpPr/>
                  <p:nvPr/>
                </p:nvCxnSpPr>
                <p:spPr bwMode="auto">
                  <a:xfrm flipV="1">
                    <a:off x="3572669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1" name="Gerade Verbindung 58"/>
                  <p:cNvCxnSpPr/>
                  <p:nvPr/>
                </p:nvCxnSpPr>
                <p:spPr bwMode="auto">
                  <a:xfrm flipV="1">
                    <a:off x="4198938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2" name="Gerade Verbindung 59"/>
                  <p:cNvCxnSpPr/>
                  <p:nvPr/>
                </p:nvCxnSpPr>
                <p:spPr bwMode="auto">
                  <a:xfrm flipV="1">
                    <a:off x="4825207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3" name="Gerade Verbindung 60"/>
                  <p:cNvCxnSpPr/>
                  <p:nvPr/>
                </p:nvCxnSpPr>
                <p:spPr bwMode="auto">
                  <a:xfrm flipV="1">
                    <a:off x="5451475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37" name="Gruppierung 12"/>
                <p:cNvGrpSpPr/>
                <p:nvPr/>
              </p:nvGrpSpPr>
              <p:grpSpPr>
                <a:xfrm>
                  <a:off x="2333402" y="2281932"/>
                  <a:ext cx="66040" cy="1387475"/>
                  <a:chOff x="2333402" y="2281932"/>
                  <a:chExt cx="66040" cy="1387475"/>
                </a:xfrm>
              </p:grpSpPr>
              <p:cxnSp>
                <p:nvCxnSpPr>
                  <p:cNvPr id="257" name="Gerade Verbindung 54"/>
                  <p:cNvCxnSpPr/>
                  <p:nvPr/>
                </p:nvCxnSpPr>
                <p:spPr bwMode="auto">
                  <a:xfrm rot="16200000" flipV="1">
                    <a:off x="2366422" y="3636387"/>
                    <a:ext cx="0" cy="660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8" name="Gerade Verbindung 55"/>
                  <p:cNvCxnSpPr/>
                  <p:nvPr/>
                </p:nvCxnSpPr>
                <p:spPr bwMode="auto">
                  <a:xfrm rot="16200000" flipV="1">
                    <a:off x="2366422" y="2248912"/>
                    <a:ext cx="0" cy="660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38" name="Gruppierung 13"/>
                <p:cNvGrpSpPr/>
                <p:nvPr/>
              </p:nvGrpSpPr>
              <p:grpSpPr>
                <a:xfrm>
                  <a:off x="1768169" y="1628800"/>
                  <a:ext cx="3972231" cy="3966442"/>
                  <a:chOff x="1768169" y="1628800"/>
                  <a:chExt cx="3972231" cy="3966442"/>
                </a:xfrm>
              </p:grpSpPr>
              <p:sp>
                <p:nvSpPr>
                  <p:cNvPr id="139" name="Rechteck 14"/>
                  <p:cNvSpPr/>
                  <p:nvPr/>
                </p:nvSpPr>
                <p:spPr bwMode="auto">
                  <a:xfrm>
                    <a:off x="2321560" y="1628800"/>
                    <a:ext cx="3418840" cy="3430034"/>
                  </a:xfrm>
                  <a:prstGeom prst="rect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indent="12700">
                      <a:lnSpc>
                        <a:spcPts val="2000"/>
                      </a:lnSpc>
                      <a:spcBef>
                        <a:spcPct val="20000"/>
                      </a:spcBef>
                    </a:pPr>
                    <a:endParaRPr lang="en-US" sz="2400">
                      <a:solidFill>
                        <a:srgbClr val="515151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140" name="Gruppierung 15"/>
                  <p:cNvGrpSpPr/>
                  <p:nvPr/>
                </p:nvGrpSpPr>
                <p:grpSpPr>
                  <a:xfrm>
                    <a:off x="2336577" y="1871340"/>
                    <a:ext cx="3384376" cy="2762250"/>
                    <a:chOff x="2336577" y="1871340"/>
                    <a:chExt cx="3384376" cy="2762250"/>
                  </a:xfrm>
                </p:grpSpPr>
                <p:grpSp>
                  <p:nvGrpSpPr>
                    <p:cNvPr id="236" name="Gruppierung 33"/>
                    <p:cNvGrpSpPr/>
                    <p:nvPr/>
                  </p:nvGrpSpPr>
                  <p:grpSpPr>
                    <a:xfrm>
                      <a:off x="2336577" y="3668390"/>
                      <a:ext cx="3384376" cy="965200"/>
                      <a:chOff x="2279427" y="3671565"/>
                      <a:chExt cx="3384376" cy="965200"/>
                    </a:xfrm>
                  </p:grpSpPr>
                  <p:cxnSp>
                    <p:nvCxnSpPr>
                      <p:cNvPr id="248" name="Gerade Verbindung 45"/>
                      <p:cNvCxnSpPr/>
                      <p:nvPr/>
                    </p:nvCxnSpPr>
                    <p:spPr bwMode="auto">
                      <a:xfrm flipH="1">
                        <a:off x="2279427" y="46367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9" name="Gerade Verbindung 46"/>
                      <p:cNvCxnSpPr/>
                      <p:nvPr/>
                    </p:nvCxnSpPr>
                    <p:spPr bwMode="auto">
                      <a:xfrm flipH="1">
                        <a:off x="2279427" y="43954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0" name="Gerade Verbindung 47"/>
                      <p:cNvCxnSpPr/>
                      <p:nvPr/>
                    </p:nvCxnSpPr>
                    <p:spPr bwMode="auto">
                      <a:xfrm flipH="1">
                        <a:off x="2279427" y="422084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1" name="Gerade Verbindung 48"/>
                      <p:cNvCxnSpPr/>
                      <p:nvPr/>
                    </p:nvCxnSpPr>
                    <p:spPr bwMode="auto">
                      <a:xfrm flipH="1">
                        <a:off x="2279427" y="40874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2" name="Gerade Verbindung 49"/>
                      <p:cNvCxnSpPr/>
                      <p:nvPr/>
                    </p:nvCxnSpPr>
                    <p:spPr bwMode="auto">
                      <a:xfrm flipH="1">
                        <a:off x="2279427" y="39763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3" name="Gerade Verbindung 50"/>
                      <p:cNvCxnSpPr/>
                      <p:nvPr/>
                    </p:nvCxnSpPr>
                    <p:spPr bwMode="auto">
                      <a:xfrm flipH="1">
                        <a:off x="2279427" y="38842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4" name="Gerade Verbindung 51"/>
                      <p:cNvCxnSpPr/>
                      <p:nvPr/>
                    </p:nvCxnSpPr>
                    <p:spPr bwMode="auto">
                      <a:xfrm flipH="1">
                        <a:off x="2279427" y="380491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5" name="Gerade Verbindung 52"/>
                      <p:cNvCxnSpPr/>
                      <p:nvPr/>
                    </p:nvCxnSpPr>
                    <p:spPr bwMode="auto">
                      <a:xfrm flipH="1">
                        <a:off x="2279427" y="37350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6" name="Gerade Verbindung 53"/>
                      <p:cNvCxnSpPr/>
                      <p:nvPr/>
                    </p:nvCxnSpPr>
                    <p:spPr bwMode="auto">
                      <a:xfrm flipH="1">
                        <a:off x="2279427" y="36715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237" name="Gruppierung 34"/>
                    <p:cNvGrpSpPr/>
                    <p:nvPr/>
                  </p:nvGrpSpPr>
                  <p:grpSpPr>
                    <a:xfrm>
                      <a:off x="2336577" y="2287265"/>
                      <a:ext cx="3384376" cy="965200"/>
                      <a:chOff x="2279427" y="3671565"/>
                      <a:chExt cx="3384376" cy="965200"/>
                    </a:xfrm>
                  </p:grpSpPr>
                  <p:cxnSp>
                    <p:nvCxnSpPr>
                      <p:cNvPr id="239" name="Gerade Verbindung 36"/>
                      <p:cNvCxnSpPr/>
                      <p:nvPr/>
                    </p:nvCxnSpPr>
                    <p:spPr bwMode="auto">
                      <a:xfrm flipH="1">
                        <a:off x="2279427" y="46367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0" name="Gerade Verbindung 37"/>
                      <p:cNvCxnSpPr/>
                      <p:nvPr/>
                    </p:nvCxnSpPr>
                    <p:spPr bwMode="auto">
                      <a:xfrm flipH="1">
                        <a:off x="2279427" y="43954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1" name="Gerade Verbindung 38"/>
                      <p:cNvCxnSpPr/>
                      <p:nvPr/>
                    </p:nvCxnSpPr>
                    <p:spPr bwMode="auto">
                      <a:xfrm flipH="1">
                        <a:off x="2279427" y="422084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2" name="Gerade Verbindung 39"/>
                      <p:cNvCxnSpPr/>
                      <p:nvPr/>
                    </p:nvCxnSpPr>
                    <p:spPr bwMode="auto">
                      <a:xfrm flipH="1">
                        <a:off x="2279427" y="40874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3" name="Gerade Verbindung 40"/>
                      <p:cNvCxnSpPr/>
                      <p:nvPr/>
                    </p:nvCxnSpPr>
                    <p:spPr bwMode="auto">
                      <a:xfrm flipH="1">
                        <a:off x="2279427" y="39763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4" name="Gerade Verbindung 41"/>
                      <p:cNvCxnSpPr/>
                      <p:nvPr/>
                    </p:nvCxnSpPr>
                    <p:spPr bwMode="auto">
                      <a:xfrm flipH="1">
                        <a:off x="2279427" y="38842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5" name="Gerade Verbindung 42"/>
                      <p:cNvCxnSpPr/>
                      <p:nvPr/>
                    </p:nvCxnSpPr>
                    <p:spPr bwMode="auto">
                      <a:xfrm flipH="1">
                        <a:off x="2279427" y="380491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6" name="Gerade Verbindung 43"/>
                      <p:cNvCxnSpPr/>
                      <p:nvPr/>
                    </p:nvCxnSpPr>
                    <p:spPr bwMode="auto">
                      <a:xfrm flipH="1">
                        <a:off x="2279427" y="37350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7" name="Gerade Verbindung 44"/>
                      <p:cNvCxnSpPr/>
                      <p:nvPr/>
                    </p:nvCxnSpPr>
                    <p:spPr bwMode="auto">
                      <a:xfrm flipH="1">
                        <a:off x="2279427" y="36715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cxnSp>
                  <p:nvCxnSpPr>
                    <p:cNvPr id="238" name="Gerade Verbindung 35"/>
                    <p:cNvCxnSpPr/>
                    <p:nvPr/>
                  </p:nvCxnSpPr>
                  <p:spPr bwMode="auto">
                    <a:xfrm flipH="1">
                      <a:off x="2336577" y="1871340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41" name="Gruppierung 16"/>
                  <p:cNvGrpSpPr/>
                  <p:nvPr/>
                </p:nvGrpSpPr>
                <p:grpSpPr>
                  <a:xfrm>
                    <a:off x="2956673" y="1679641"/>
                    <a:ext cx="2498725" cy="3384376"/>
                    <a:chOff x="2952440" y="1700808"/>
                    <a:chExt cx="2498725" cy="3384376"/>
                  </a:xfrm>
                </p:grpSpPr>
                <p:cxnSp>
                  <p:nvCxnSpPr>
                    <p:cNvPr id="231" name="Gerade Verbindung 28"/>
                    <p:cNvCxnSpPr/>
                    <p:nvPr/>
                  </p:nvCxnSpPr>
                  <p:spPr bwMode="auto">
                    <a:xfrm rot="16200000" flipH="1">
                      <a:off x="1260252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32" name="Gerade Verbindung 29"/>
                    <p:cNvCxnSpPr/>
                    <p:nvPr/>
                  </p:nvCxnSpPr>
                  <p:spPr bwMode="auto">
                    <a:xfrm rot="16200000" flipH="1">
                      <a:off x="1884933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33" name="Gerade Verbindung 30"/>
                    <p:cNvCxnSpPr/>
                    <p:nvPr/>
                  </p:nvCxnSpPr>
                  <p:spPr bwMode="auto">
                    <a:xfrm rot="16200000" flipH="1">
                      <a:off x="2509614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34" name="Gerade Verbindung 31"/>
                    <p:cNvCxnSpPr/>
                    <p:nvPr/>
                  </p:nvCxnSpPr>
                  <p:spPr bwMode="auto">
                    <a:xfrm rot="16200000" flipH="1">
                      <a:off x="3134295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35" name="Gerade Verbindung 32"/>
                    <p:cNvCxnSpPr/>
                    <p:nvPr/>
                  </p:nvCxnSpPr>
                  <p:spPr bwMode="auto">
                    <a:xfrm rot="16200000" flipH="1">
                      <a:off x="3758977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42" name="Textfeld 17"/>
                  <p:cNvSpPr txBox="1"/>
                  <p:nvPr/>
                </p:nvSpPr>
                <p:spPr>
                  <a:xfrm>
                    <a:off x="1979082" y="3504498"/>
                    <a:ext cx="300647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43" name="Textfeld 18"/>
                  <p:cNvSpPr txBox="1"/>
                  <p:nvPr/>
                </p:nvSpPr>
                <p:spPr>
                  <a:xfrm>
                    <a:off x="1938801" y="2132856"/>
                    <a:ext cx="390363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44" name="Textfeld 19"/>
                  <p:cNvSpPr txBox="1"/>
                  <p:nvPr/>
                </p:nvSpPr>
                <p:spPr>
                  <a:xfrm>
                    <a:off x="2104212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−4</a:t>
                    </a:r>
                  </a:p>
                </p:txBody>
              </p:sp>
              <p:sp>
                <p:nvSpPr>
                  <p:cNvPr id="145" name="Textfeld 20"/>
                  <p:cNvSpPr txBox="1"/>
                  <p:nvPr/>
                </p:nvSpPr>
                <p:spPr>
                  <a:xfrm>
                    <a:off x="2705346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−3</a:t>
                    </a:r>
                  </a:p>
                </p:txBody>
              </p:sp>
              <p:sp>
                <p:nvSpPr>
                  <p:cNvPr id="146" name="Textfeld 21"/>
                  <p:cNvSpPr txBox="1"/>
                  <p:nvPr/>
                </p:nvSpPr>
                <p:spPr>
                  <a:xfrm>
                    <a:off x="3331879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−2</a:t>
                    </a:r>
                  </a:p>
                </p:txBody>
              </p:sp>
              <p:sp>
                <p:nvSpPr>
                  <p:cNvPr id="147" name="Textfeld 22"/>
                  <p:cNvSpPr txBox="1"/>
                  <p:nvPr/>
                </p:nvSpPr>
                <p:spPr>
                  <a:xfrm>
                    <a:off x="4014479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−1</a:t>
                    </a:r>
                  </a:p>
                </p:txBody>
              </p:sp>
              <p:sp>
                <p:nvSpPr>
                  <p:cNvPr id="148" name="Textfeld 23"/>
                  <p:cNvSpPr txBox="1"/>
                  <p:nvPr/>
                </p:nvSpPr>
                <p:spPr>
                  <a:xfrm>
                    <a:off x="4699111" y="5065440"/>
                    <a:ext cx="300647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27" name="Textfeld 24"/>
                  <p:cNvSpPr txBox="1"/>
                  <p:nvPr/>
                </p:nvSpPr>
                <p:spPr>
                  <a:xfrm>
                    <a:off x="5273910" y="5065440"/>
                    <a:ext cx="390363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28" name="Textfeld 25"/>
                  <p:cNvSpPr txBox="1"/>
                  <p:nvPr/>
                </p:nvSpPr>
                <p:spPr>
                  <a:xfrm>
                    <a:off x="1918659" y="4869160"/>
                    <a:ext cx="434307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0.1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29" name="Textfeld 26"/>
                  <p:cNvSpPr txBox="1"/>
                  <p:nvPr/>
                </p:nvSpPr>
                <p:spPr>
                  <a:xfrm>
                    <a:off x="3353433" y="5281463"/>
                    <a:ext cx="1723312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Bunch current (mA)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30" name="Textfeld 27"/>
                  <p:cNvSpPr txBox="1"/>
                  <p:nvPr/>
                </p:nvSpPr>
                <p:spPr>
                  <a:xfrm rot="16200000">
                    <a:off x="885874" y="3345460"/>
                    <a:ext cx="2063406" cy="2988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RMS bunch length (</a:t>
                    </a:r>
                    <a:r>
                      <a:rPr lang="en-US" sz="1100" b="1" dirty="0" err="1">
                        <a:solidFill>
                          <a:schemeClr val="tx2"/>
                        </a:solidFill>
                      </a:rPr>
                      <a:t>ps</a:t>
                    </a:r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)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  <p:grpSp>
            <p:nvGrpSpPr>
              <p:cNvPr id="100" name="Gruppierung 1"/>
              <p:cNvGrpSpPr/>
              <p:nvPr/>
            </p:nvGrpSpPr>
            <p:grpSpPr>
              <a:xfrm>
                <a:off x="5205500" y="2493929"/>
                <a:ext cx="3199361" cy="2591255"/>
                <a:chOff x="5205500" y="2493929"/>
                <a:chExt cx="3199361" cy="2591255"/>
              </a:xfrm>
            </p:grpSpPr>
            <p:grpSp>
              <p:nvGrpSpPr>
                <p:cNvPr id="123" name="Gruppierung 61"/>
                <p:cNvGrpSpPr/>
                <p:nvPr/>
              </p:nvGrpSpPr>
              <p:grpSpPr>
                <a:xfrm>
                  <a:off x="5266461" y="2708920"/>
                  <a:ext cx="1087966" cy="313780"/>
                  <a:chOff x="2314133" y="1844824"/>
                  <a:chExt cx="1087966" cy="313780"/>
                </a:xfrm>
              </p:grpSpPr>
              <p:cxnSp>
                <p:nvCxnSpPr>
                  <p:cNvPr id="132" name="Gerade Verbindung 62"/>
                  <p:cNvCxnSpPr/>
                  <p:nvPr/>
                </p:nvCxnSpPr>
                <p:spPr bwMode="auto">
                  <a:xfrm>
                    <a:off x="2339752" y="2123331"/>
                    <a:ext cx="863823" cy="74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33" name="Textfeld 63"/>
                  <p:cNvSpPr txBox="1"/>
                  <p:nvPr/>
                </p:nvSpPr>
                <p:spPr>
                  <a:xfrm>
                    <a:off x="2314133" y="1844824"/>
                    <a:ext cx="1087966" cy="3137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100" b="1" dirty="0">
                        <a:solidFill>
                          <a:srgbClr val="FF0000"/>
                        </a:solidFill>
                      </a:rPr>
                      <a:t>U</a:t>
                    </a:r>
                    <a:r>
                      <a:rPr lang="en-US" sz="1100" b="1" dirty="0" err="1">
                        <a:solidFill>
                          <a:srgbClr val="FF0000"/>
                        </a:solidFill>
                      </a:rPr>
                      <a:t>ser</a:t>
                    </a:r>
                    <a:r>
                      <a:rPr lang="en-US" sz="1100" b="1" dirty="0">
                        <a:solidFill>
                          <a:srgbClr val="FF0000"/>
                        </a:solidFill>
                      </a:rPr>
                      <a:t> optics</a:t>
                    </a:r>
                  </a:p>
                </p:txBody>
              </p:sp>
            </p:grpSp>
            <p:sp>
              <p:nvSpPr>
                <p:cNvPr id="124" name="Freihandform 64"/>
                <p:cNvSpPr/>
                <p:nvPr/>
              </p:nvSpPr>
              <p:spPr>
                <a:xfrm>
                  <a:off x="6148495" y="3573016"/>
                  <a:ext cx="943785" cy="288280"/>
                </a:xfrm>
                <a:custGeom>
                  <a:avLst/>
                  <a:gdLst>
                    <a:gd name="connsiteX0" fmla="*/ 0 w 1270000"/>
                    <a:gd name="connsiteY0" fmla="*/ 550333 h 550333"/>
                    <a:gd name="connsiteX1" fmla="*/ 342900 w 1270000"/>
                    <a:gd name="connsiteY1" fmla="*/ 520700 h 550333"/>
                    <a:gd name="connsiteX2" fmla="*/ 753533 w 1270000"/>
                    <a:gd name="connsiteY2" fmla="*/ 376766 h 550333"/>
                    <a:gd name="connsiteX3" fmla="*/ 960966 w 1270000"/>
                    <a:gd name="connsiteY3" fmla="*/ 245533 h 550333"/>
                    <a:gd name="connsiteX4" fmla="*/ 1270000 w 1270000"/>
                    <a:gd name="connsiteY4" fmla="*/ 0 h 550333"/>
                    <a:gd name="connsiteX0" fmla="*/ 0 w 1270000"/>
                    <a:gd name="connsiteY0" fmla="*/ 550333 h 550333"/>
                    <a:gd name="connsiteX1" fmla="*/ 342900 w 1270000"/>
                    <a:gd name="connsiteY1" fmla="*/ 520700 h 550333"/>
                    <a:gd name="connsiteX2" fmla="*/ 702733 w 1270000"/>
                    <a:gd name="connsiteY2" fmla="*/ 397932 h 550333"/>
                    <a:gd name="connsiteX3" fmla="*/ 960966 w 1270000"/>
                    <a:gd name="connsiteY3" fmla="*/ 245533 h 550333"/>
                    <a:gd name="connsiteX4" fmla="*/ 1270000 w 1270000"/>
                    <a:gd name="connsiteY4" fmla="*/ 0 h 550333"/>
                    <a:gd name="connsiteX0" fmla="*/ 0 w 1270000"/>
                    <a:gd name="connsiteY0" fmla="*/ 550333 h 550333"/>
                    <a:gd name="connsiteX1" fmla="*/ 342900 w 1270000"/>
                    <a:gd name="connsiteY1" fmla="*/ 520700 h 550333"/>
                    <a:gd name="connsiteX2" fmla="*/ 529166 w 1270000"/>
                    <a:gd name="connsiteY2" fmla="*/ 469900 h 550333"/>
                    <a:gd name="connsiteX3" fmla="*/ 702733 w 1270000"/>
                    <a:gd name="connsiteY3" fmla="*/ 397932 h 550333"/>
                    <a:gd name="connsiteX4" fmla="*/ 960966 w 1270000"/>
                    <a:gd name="connsiteY4" fmla="*/ 245533 h 550333"/>
                    <a:gd name="connsiteX5" fmla="*/ 1270000 w 1270000"/>
                    <a:gd name="connsiteY5" fmla="*/ 0 h 550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0000" h="550333">
                      <a:moveTo>
                        <a:pt x="0" y="550333"/>
                      </a:moveTo>
                      <a:cubicBezTo>
                        <a:pt x="108655" y="549980"/>
                        <a:pt x="254706" y="534105"/>
                        <a:pt x="342900" y="520700"/>
                      </a:cubicBezTo>
                      <a:cubicBezTo>
                        <a:pt x="431094" y="507295"/>
                        <a:pt x="469194" y="490361"/>
                        <a:pt x="529166" y="469900"/>
                      </a:cubicBezTo>
                      <a:cubicBezTo>
                        <a:pt x="589138" y="449439"/>
                        <a:pt x="630766" y="435327"/>
                        <a:pt x="702733" y="397932"/>
                      </a:cubicBezTo>
                      <a:cubicBezTo>
                        <a:pt x="774700" y="360538"/>
                        <a:pt x="866422" y="311855"/>
                        <a:pt x="960966" y="245533"/>
                      </a:cubicBezTo>
                      <a:cubicBezTo>
                        <a:pt x="1055511" y="179211"/>
                        <a:pt x="1270000" y="0"/>
                        <a:pt x="1270000" y="0"/>
                      </a:cubicBezTo>
                    </a:path>
                  </a:pathLst>
                </a:custGeom>
                <a:ln w="28575" cmpd="sng">
                  <a:solidFill>
                    <a:srgbClr val="FF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indent="12700">
                    <a:lnSpc>
                      <a:spcPts val="2000"/>
                    </a:lnSpc>
                    <a:spcBef>
                      <a:spcPct val="20000"/>
                    </a:spcBef>
                  </a:pPr>
                  <a:endParaRPr lang="en-US" sz="2400">
                    <a:solidFill>
                      <a:srgbClr val="515151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25" name="Gruppierung 65"/>
                <p:cNvGrpSpPr/>
                <p:nvPr/>
              </p:nvGrpSpPr>
              <p:grpSpPr>
                <a:xfrm>
                  <a:off x="5205500" y="3485427"/>
                  <a:ext cx="1516413" cy="375869"/>
                  <a:chOff x="2253172" y="2621331"/>
                  <a:chExt cx="1516413" cy="375869"/>
                </a:xfrm>
              </p:grpSpPr>
              <p:cxnSp>
                <p:nvCxnSpPr>
                  <p:cNvPr id="130" name="Gerade Verbindung 66"/>
                  <p:cNvCxnSpPr/>
                  <p:nvPr/>
                </p:nvCxnSpPr>
                <p:spPr bwMode="auto">
                  <a:xfrm>
                    <a:off x="2333402" y="2996456"/>
                    <a:ext cx="863823" cy="74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31" name="Textfeld 67"/>
                  <p:cNvSpPr txBox="1"/>
                  <p:nvPr/>
                </p:nvSpPr>
                <p:spPr>
                  <a:xfrm>
                    <a:off x="2253172" y="2621331"/>
                    <a:ext cx="1516413" cy="3137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100" b="1" dirty="0">
                        <a:solidFill>
                          <a:srgbClr val="FF0000"/>
                        </a:solidFill>
                      </a:rPr>
                      <a:t>Low </a:t>
                    </a:r>
                    <a:r>
                      <a:rPr lang="de-DE" sz="1100" b="1" dirty="0" err="1">
                        <a:solidFill>
                          <a:srgbClr val="FF0000"/>
                        </a:solidFill>
                      </a:rPr>
                      <a:t>alpha</a:t>
                    </a:r>
                    <a:r>
                      <a:rPr lang="de-DE" sz="11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de-DE" sz="1100" b="1" dirty="0" err="1">
                        <a:solidFill>
                          <a:srgbClr val="FF0000"/>
                        </a:solidFill>
                      </a:rPr>
                      <a:t>optics</a:t>
                    </a:r>
                    <a:endParaRPr lang="en-US" sz="11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28" name="Gerade Verbindung 79"/>
                <p:cNvCxnSpPr/>
                <p:nvPr/>
              </p:nvCxnSpPr>
              <p:spPr bwMode="auto">
                <a:xfrm flipV="1">
                  <a:off x="5292080" y="2493929"/>
                  <a:ext cx="3112781" cy="259125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7" name="Freihandform 75"/>
                <p:cNvSpPr/>
                <p:nvPr/>
              </p:nvSpPr>
              <p:spPr>
                <a:xfrm>
                  <a:off x="6152728" y="2515096"/>
                  <a:ext cx="2235200" cy="473075"/>
                </a:xfrm>
                <a:custGeom>
                  <a:avLst/>
                  <a:gdLst>
                    <a:gd name="connsiteX0" fmla="*/ 0 w 2235200"/>
                    <a:gd name="connsiteY0" fmla="*/ 473075 h 473075"/>
                    <a:gd name="connsiteX1" fmla="*/ 828675 w 2235200"/>
                    <a:gd name="connsiteY1" fmla="*/ 473075 h 473075"/>
                    <a:gd name="connsiteX2" fmla="*/ 1196975 w 2235200"/>
                    <a:gd name="connsiteY2" fmla="*/ 463550 h 473075"/>
                    <a:gd name="connsiteX3" fmla="*/ 1590675 w 2235200"/>
                    <a:gd name="connsiteY3" fmla="*/ 396875 h 473075"/>
                    <a:gd name="connsiteX4" fmla="*/ 1870075 w 2235200"/>
                    <a:gd name="connsiteY4" fmla="*/ 263525 h 473075"/>
                    <a:gd name="connsiteX5" fmla="*/ 2235200 w 2235200"/>
                    <a:gd name="connsiteY5" fmla="*/ 0 h 473075"/>
                    <a:gd name="connsiteX0" fmla="*/ 0 w 2235200"/>
                    <a:gd name="connsiteY0" fmla="*/ 473075 h 473075"/>
                    <a:gd name="connsiteX1" fmla="*/ 828675 w 2235200"/>
                    <a:gd name="connsiteY1" fmla="*/ 473075 h 473075"/>
                    <a:gd name="connsiteX2" fmla="*/ 1196975 w 2235200"/>
                    <a:gd name="connsiteY2" fmla="*/ 463550 h 473075"/>
                    <a:gd name="connsiteX3" fmla="*/ 1552575 w 2235200"/>
                    <a:gd name="connsiteY3" fmla="*/ 405342 h 473075"/>
                    <a:gd name="connsiteX4" fmla="*/ 1870075 w 2235200"/>
                    <a:gd name="connsiteY4" fmla="*/ 263525 h 473075"/>
                    <a:gd name="connsiteX5" fmla="*/ 2235200 w 2235200"/>
                    <a:gd name="connsiteY5" fmla="*/ 0 h 47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5200" h="473075">
                      <a:moveTo>
                        <a:pt x="0" y="473075"/>
                      </a:moveTo>
                      <a:lnTo>
                        <a:pt x="828675" y="473075"/>
                      </a:lnTo>
                      <a:cubicBezTo>
                        <a:pt x="1028171" y="471488"/>
                        <a:pt x="1076325" y="474839"/>
                        <a:pt x="1196975" y="463550"/>
                      </a:cubicBezTo>
                      <a:cubicBezTo>
                        <a:pt x="1317625" y="452261"/>
                        <a:pt x="1440392" y="438679"/>
                        <a:pt x="1552575" y="405342"/>
                      </a:cubicBezTo>
                      <a:cubicBezTo>
                        <a:pt x="1664758" y="372004"/>
                        <a:pt x="1756304" y="331082"/>
                        <a:pt x="1870075" y="263525"/>
                      </a:cubicBezTo>
                      <a:cubicBezTo>
                        <a:pt x="1983846" y="195968"/>
                        <a:pt x="2235200" y="0"/>
                        <a:pt x="2235200" y="0"/>
                      </a:cubicBezTo>
                    </a:path>
                  </a:pathLst>
                </a:custGeom>
                <a:ln w="28575" cmpd="sng">
                  <a:solidFill>
                    <a:srgbClr val="FF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indent="12700">
                    <a:lnSpc>
                      <a:spcPts val="2000"/>
                    </a:lnSpc>
                    <a:spcBef>
                      <a:spcPct val="20000"/>
                    </a:spcBef>
                  </a:pPr>
                  <a:endParaRPr lang="en-US" sz="2400">
                    <a:solidFill>
                      <a:srgbClr val="515151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17" name="Oval 116"/>
              <p:cNvSpPr/>
              <p:nvPr/>
            </p:nvSpPr>
            <p:spPr bwMode="auto">
              <a:xfrm>
                <a:off x="6447904" y="3779135"/>
                <a:ext cx="144016" cy="144016"/>
              </a:xfrm>
              <a:prstGeom prst="ellipse">
                <a:avLst/>
              </a:prstGeom>
              <a:solidFill>
                <a:srgbClr val="00990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indent="12700">
                  <a:lnSpc>
                    <a:spcPts val="2000"/>
                  </a:lnSpc>
                  <a:spcBef>
                    <a:spcPct val="20000"/>
                  </a:spcBef>
                </a:pPr>
                <a:endParaRPr lang="en-US" sz="2400">
                  <a:solidFill>
                    <a:srgbClr val="515151"/>
                  </a:solidFill>
                  <a:latin typeface="Arial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7412939" y="2889952"/>
                <a:ext cx="144016" cy="144016"/>
              </a:xfrm>
              <a:prstGeom prst="ellipse">
                <a:avLst/>
              </a:prstGeom>
              <a:solidFill>
                <a:srgbClr val="00990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indent="12700">
                  <a:lnSpc>
                    <a:spcPts val="2000"/>
                  </a:lnSpc>
                  <a:spcBef>
                    <a:spcPct val="20000"/>
                  </a:spcBef>
                </a:pPr>
                <a:endParaRPr lang="en-US" sz="2400">
                  <a:solidFill>
                    <a:srgbClr val="515151"/>
                  </a:solidFill>
                  <a:latin typeface="Arial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136606" y="3308698"/>
              <a:ext cx="17406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Century Gothic" panose="020B0502020202020204" pitchFamily="34" charset="0"/>
                </a:rPr>
                <a:t>Bursting mode begins</a:t>
              </a:r>
              <a:endParaRPr lang="de-DE" sz="1100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9044169" y="3504571"/>
              <a:ext cx="143690" cy="12107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 smtClean="0">
                <a:solidFill>
                  <a:srgbClr val="00589C"/>
                </a:solidFill>
                <a:latin typeface="Arial" panose="020B0604020202020204" pitchFamily="34" charset="0"/>
              </a:rPr>
              <a:t>4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d:\Profile\fsv\Desktop\Daten_HZB\B2\Ausbauprojekte\Neue_Cavities_BII\Cavitystrecke Umbau 2013 4neue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920" y="1440861"/>
            <a:ext cx="3969340" cy="2804937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66" name="Titel 65"/>
          <p:cNvSpPr>
            <a:spLocks noGrp="1"/>
          </p:cNvSpPr>
          <p:nvPr>
            <p:ph type="title"/>
          </p:nvPr>
        </p:nvSpPr>
        <p:spPr>
          <a:xfrm>
            <a:off x="1245796" y="-31447"/>
            <a:ext cx="8229600" cy="680132"/>
          </a:xfrm>
        </p:spPr>
        <p:txBody>
          <a:bodyPr/>
          <a:lstStyle/>
          <a:p>
            <a:r>
              <a:rPr lang="en-GB" sz="2400" dirty="0">
                <a:latin typeface="Century Gothic" panose="020B0502020202020204" pitchFamily="34" charset="0"/>
                <a:ea typeface="+mn-ea"/>
                <a:cs typeface="Arial" charset="0"/>
              </a:rPr>
              <a:t>The </a:t>
            </a:r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Concept </a:t>
            </a:r>
            <a:r>
              <a:rPr lang="en-GB" sz="2400" dirty="0">
                <a:latin typeface="Century Gothic" panose="020B0502020202020204" pitchFamily="34" charset="0"/>
                <a:ea typeface="+mn-ea"/>
                <a:cs typeface="Arial" charset="0"/>
              </a:rPr>
              <a:t>of BESSY VSR</a:t>
            </a:r>
            <a:endParaRPr lang="en-US" sz="24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644913" y="6521713"/>
            <a:ext cx="3944767" cy="27205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600" b="1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387457" y="4170008"/>
            <a:ext cx="4327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1600" dirty="0">
                <a:latin typeface="Century Gothic" panose="020B0502020202020204" pitchFamily="34" charset="0"/>
                <a:sym typeface="Wingdings"/>
              </a:rPr>
              <a:t>Low alfa operation only 12 days/year</a:t>
            </a:r>
          </a:p>
          <a:p>
            <a:pPr marL="0" lvl="1"/>
            <a:r>
              <a:rPr lang="en-US" sz="1600" dirty="0">
                <a:latin typeface="Century Gothic" panose="020B0502020202020204" pitchFamily="34" charset="0"/>
                <a:sym typeface="Wingdings"/>
              </a:rPr>
              <a:t>     (all beamlines) ------- Low flux</a:t>
            </a:r>
          </a:p>
          <a:p>
            <a:pPr marL="0" lvl="1"/>
            <a:endParaRPr lang="en-US" sz="1600" dirty="0">
              <a:latin typeface="Century Gothic" panose="020B0502020202020204" pitchFamily="34" charset="0"/>
              <a:sym typeface="Wingdings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sz="1600" dirty="0" err="1" smtClean="0">
                <a:latin typeface="Century Gothic" panose="020B0502020202020204" pitchFamily="34" charset="0"/>
                <a:sym typeface="Wingdings"/>
              </a:rPr>
              <a:t>Femtoslicing</a:t>
            </a:r>
            <a:r>
              <a:rPr lang="en-US" sz="1600" dirty="0" smtClean="0">
                <a:latin typeface="Century Gothic" panose="020B0502020202020204" pitchFamily="34" charset="0"/>
                <a:sym typeface="Wingdings"/>
              </a:rPr>
              <a:t> </a:t>
            </a:r>
            <a:r>
              <a:rPr lang="en-US" sz="1600" dirty="0">
                <a:latin typeface="Century Gothic" panose="020B0502020202020204" pitchFamily="34" charset="0"/>
                <a:sym typeface="Wingdings"/>
              </a:rPr>
              <a:t>is continuously operated ( only 1 beamline) </a:t>
            </a:r>
            <a:r>
              <a:rPr lang="en-US" sz="1600" dirty="0" smtClean="0">
                <a:latin typeface="Century Gothic" panose="020B0502020202020204" pitchFamily="34" charset="0"/>
                <a:sym typeface="Wingdings"/>
              </a:rPr>
              <a:t>-- </a:t>
            </a:r>
            <a:r>
              <a:rPr lang="en-US" sz="1600" dirty="0">
                <a:latin typeface="Century Gothic" panose="020B0502020202020204" pitchFamily="34" charset="0"/>
                <a:sym typeface="Wingdings"/>
              </a:rPr>
              <a:t>Low flux</a:t>
            </a:r>
          </a:p>
          <a:p>
            <a:pPr marL="0" lvl="1"/>
            <a:endParaRPr lang="en-US" sz="1600" dirty="0">
              <a:latin typeface="Century Gothic" panose="020B0502020202020204" pitchFamily="34" charset="0"/>
              <a:sym typeface="Wingding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635758" y="725318"/>
            <a:ext cx="3924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Limited pulse length in storage ring  </a:t>
            </a:r>
            <a:endParaRPr lang="de-DE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3" name="Objekt 9"/>
          <p:cNvGraphicFramePr>
            <a:graphicFrameLocks noChangeAspect="1"/>
          </p:cNvGraphicFramePr>
          <p:nvPr>
            <p:extLst/>
          </p:nvPr>
        </p:nvGraphicFramePr>
        <p:xfrm>
          <a:off x="7177346" y="1052239"/>
          <a:ext cx="766954" cy="69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5" imgW="990600" imgH="901700" progId="Equation.3">
                  <p:embed/>
                </p:oleObj>
              </mc:Choice>
              <mc:Fallback>
                <p:oleObj name="Equation" r:id="rId5" imgW="9906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7346" y="1052239"/>
                        <a:ext cx="766954" cy="69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feld 88"/>
          <p:cNvSpPr txBox="1"/>
          <p:nvPr/>
        </p:nvSpPr>
        <p:spPr>
          <a:xfrm>
            <a:off x="8683400" y="1396721"/>
            <a:ext cx="271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3E6E"/>
                </a:solidFill>
                <a:latin typeface="Century Gothic" panose="020B0502020202020204" pitchFamily="34" charset="0"/>
              </a:rPr>
              <a:t>Hardware (RF </a:t>
            </a:r>
            <a:r>
              <a:rPr lang="de-DE" sz="1200" b="1" dirty="0" err="1">
                <a:solidFill>
                  <a:srgbClr val="003E6E"/>
                </a:solidFill>
                <a:latin typeface="Century Gothic" panose="020B0502020202020204" pitchFamily="34" charset="0"/>
              </a:rPr>
              <a:t>cavities</a:t>
            </a:r>
            <a:r>
              <a:rPr lang="de-DE" sz="1200" b="1" dirty="0">
                <a:solidFill>
                  <a:srgbClr val="003E6E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700563" y="1866585"/>
            <a:ext cx="469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sym typeface="Wingdings"/>
              </a:rPr>
              <a:t>At high current beam </a:t>
            </a:r>
            <a:r>
              <a:rPr lang="en-US" sz="1600" dirty="0" smtClean="0">
                <a:latin typeface="Century Gothic" panose="020B0502020202020204" pitchFamily="34" charset="0"/>
                <a:sym typeface="Wingdings"/>
              </a:rPr>
              <a:t>becomes unstable</a:t>
            </a:r>
            <a:endParaRPr lang="de-DE" sz="1600" dirty="0">
              <a:latin typeface="Century Gothic" panose="020B0502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693007" y="2419497"/>
            <a:ext cx="516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sym typeface="Wingdings"/>
              </a:rPr>
              <a:t>For </a:t>
            </a:r>
            <a:r>
              <a:rPr lang="en-US" sz="1600" dirty="0" err="1">
                <a:latin typeface="Century Gothic" panose="020B0502020202020204" pitchFamily="34" charset="0"/>
                <a:sym typeface="Wingdings"/>
              </a:rPr>
              <a:t>ps</a:t>
            </a:r>
            <a:r>
              <a:rPr lang="en-US" sz="1600" dirty="0">
                <a:latin typeface="Century Gothic" panose="020B0502020202020204" pitchFamily="34" charset="0"/>
                <a:sym typeface="Wingdings"/>
              </a:rPr>
              <a:t> pulses, flux is reduced by </a:t>
            </a:r>
            <a:r>
              <a:rPr lang="en-US" sz="1600" dirty="0" smtClean="0">
                <a:latin typeface="Century Gothic" panose="020B0502020202020204" pitchFamily="34" charset="0"/>
                <a:sym typeface="Wingdings"/>
              </a:rPr>
              <a:t>nearly </a:t>
            </a:r>
            <a:r>
              <a:rPr lang="en-US" sz="1600" dirty="0">
                <a:latin typeface="Century Gothic" panose="020B0502020202020204" pitchFamily="34" charset="0"/>
                <a:sym typeface="Wingdings"/>
              </a:rPr>
              <a:t>100</a:t>
            </a:r>
          </a:p>
          <a:p>
            <a:endParaRPr lang="de-DE" sz="2000" dirty="0">
              <a:latin typeface="Century Gothic" panose="020B0502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7650700" y="1090314"/>
            <a:ext cx="304147" cy="31304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600" b="1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Textfeld 87"/>
          <p:cNvSpPr txBox="1"/>
          <p:nvPr/>
        </p:nvSpPr>
        <p:spPr>
          <a:xfrm>
            <a:off x="8672853" y="1146523"/>
            <a:ext cx="216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3E6E"/>
                </a:solidFill>
                <a:latin typeface="Century Gothic" panose="020B0502020202020204" pitchFamily="34" charset="0"/>
              </a:rPr>
              <a:t>Machine optics </a:t>
            </a:r>
          </a:p>
        </p:txBody>
      </p:sp>
      <p:cxnSp>
        <p:nvCxnSpPr>
          <p:cNvPr id="109" name="Straight Connector 108"/>
          <p:cNvCxnSpPr>
            <a:stCxn id="107" idx="6"/>
            <a:endCxn id="108" idx="1"/>
          </p:cNvCxnSpPr>
          <p:nvPr/>
        </p:nvCxnSpPr>
        <p:spPr>
          <a:xfrm>
            <a:off x="7954847" y="1246836"/>
            <a:ext cx="718006" cy="381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31"/>
          <p:cNvSpPr txBox="1"/>
          <p:nvPr/>
        </p:nvSpPr>
        <p:spPr>
          <a:xfrm>
            <a:off x="1835066" y="709877"/>
            <a:ext cx="2355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BESSY II @ present</a:t>
            </a:r>
          </a:p>
        </p:txBody>
      </p:sp>
      <p:cxnSp>
        <p:nvCxnSpPr>
          <p:cNvPr id="111" name="Straight Connector 110"/>
          <p:cNvCxnSpPr/>
          <p:nvPr/>
        </p:nvCxnSpPr>
        <p:spPr bwMode="auto">
          <a:xfrm>
            <a:off x="1145920" y="1097595"/>
            <a:ext cx="3858257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145920" y="1191838"/>
            <a:ext cx="396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Normal conducting cavity system</a:t>
            </a:r>
            <a:endParaRPr lang="de-D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5586" y="3274247"/>
            <a:ext cx="3477657" cy="3306979"/>
            <a:chOff x="6855586" y="3274247"/>
            <a:chExt cx="3477657" cy="3306979"/>
          </a:xfrm>
        </p:grpSpPr>
        <p:sp>
          <p:nvSpPr>
            <p:cNvPr id="265" name="Right Triangle 264"/>
            <p:cNvSpPr/>
            <p:nvPr/>
          </p:nvSpPr>
          <p:spPr>
            <a:xfrm rot="5400000">
              <a:off x="7636175" y="3010027"/>
              <a:ext cx="2139429" cy="2707196"/>
            </a:xfrm>
            <a:prstGeom prst="rtTriangle">
              <a:avLst/>
            </a:pr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6855586" y="3274247"/>
              <a:ext cx="3477657" cy="3306979"/>
              <a:chOff x="4720497" y="2492896"/>
              <a:chExt cx="3972231" cy="3966442"/>
            </a:xfrm>
          </p:grpSpPr>
          <p:cxnSp>
            <p:nvCxnSpPr>
              <p:cNvPr id="97" name="Gerade Verbindung 9"/>
              <p:cNvCxnSpPr/>
              <p:nvPr/>
            </p:nvCxnSpPr>
            <p:spPr bwMode="auto">
              <a:xfrm>
                <a:off x="5292080" y="3789040"/>
                <a:ext cx="914400" cy="9144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98" name="Gruppierung 10"/>
              <p:cNvGrpSpPr/>
              <p:nvPr/>
            </p:nvGrpSpPr>
            <p:grpSpPr>
              <a:xfrm>
                <a:off x="4720497" y="2492896"/>
                <a:ext cx="3972231" cy="3966442"/>
                <a:chOff x="1768169" y="1628800"/>
                <a:chExt cx="3972231" cy="3966442"/>
              </a:xfrm>
            </p:grpSpPr>
            <p:grpSp>
              <p:nvGrpSpPr>
                <p:cNvPr id="136" name="Gruppierung 11"/>
                <p:cNvGrpSpPr/>
                <p:nvPr/>
              </p:nvGrpSpPr>
              <p:grpSpPr>
                <a:xfrm>
                  <a:off x="2946400" y="4982061"/>
                  <a:ext cx="2505075" cy="66040"/>
                  <a:chOff x="2946400" y="4982061"/>
                  <a:chExt cx="2505075" cy="66040"/>
                </a:xfrm>
              </p:grpSpPr>
              <p:cxnSp>
                <p:nvCxnSpPr>
                  <p:cNvPr id="259" name="Gerade Verbindung 56"/>
                  <p:cNvCxnSpPr/>
                  <p:nvPr/>
                </p:nvCxnSpPr>
                <p:spPr bwMode="auto">
                  <a:xfrm flipV="1">
                    <a:off x="2946400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0" name="Gerade Verbindung 57"/>
                  <p:cNvCxnSpPr/>
                  <p:nvPr/>
                </p:nvCxnSpPr>
                <p:spPr bwMode="auto">
                  <a:xfrm flipV="1">
                    <a:off x="3572669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1" name="Gerade Verbindung 58"/>
                  <p:cNvCxnSpPr/>
                  <p:nvPr/>
                </p:nvCxnSpPr>
                <p:spPr bwMode="auto">
                  <a:xfrm flipV="1">
                    <a:off x="4198938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2" name="Gerade Verbindung 59"/>
                  <p:cNvCxnSpPr/>
                  <p:nvPr/>
                </p:nvCxnSpPr>
                <p:spPr bwMode="auto">
                  <a:xfrm flipV="1">
                    <a:off x="4825207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3" name="Gerade Verbindung 60"/>
                  <p:cNvCxnSpPr/>
                  <p:nvPr/>
                </p:nvCxnSpPr>
                <p:spPr bwMode="auto">
                  <a:xfrm flipV="1">
                    <a:off x="5451475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37" name="Gruppierung 12"/>
                <p:cNvGrpSpPr/>
                <p:nvPr/>
              </p:nvGrpSpPr>
              <p:grpSpPr>
                <a:xfrm>
                  <a:off x="2333402" y="2281932"/>
                  <a:ext cx="66040" cy="1387475"/>
                  <a:chOff x="2333402" y="2281932"/>
                  <a:chExt cx="66040" cy="1387475"/>
                </a:xfrm>
              </p:grpSpPr>
              <p:cxnSp>
                <p:nvCxnSpPr>
                  <p:cNvPr id="257" name="Gerade Verbindung 54"/>
                  <p:cNvCxnSpPr/>
                  <p:nvPr/>
                </p:nvCxnSpPr>
                <p:spPr bwMode="auto">
                  <a:xfrm rot="16200000" flipV="1">
                    <a:off x="2366422" y="3636387"/>
                    <a:ext cx="0" cy="660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8" name="Gerade Verbindung 55"/>
                  <p:cNvCxnSpPr/>
                  <p:nvPr/>
                </p:nvCxnSpPr>
                <p:spPr bwMode="auto">
                  <a:xfrm rot="16200000" flipV="1">
                    <a:off x="2366422" y="2248912"/>
                    <a:ext cx="0" cy="660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38" name="Gruppierung 13"/>
                <p:cNvGrpSpPr/>
                <p:nvPr/>
              </p:nvGrpSpPr>
              <p:grpSpPr>
                <a:xfrm>
                  <a:off x="1768169" y="1628800"/>
                  <a:ext cx="3972231" cy="3966442"/>
                  <a:chOff x="1768169" y="1628800"/>
                  <a:chExt cx="3972231" cy="3966442"/>
                </a:xfrm>
              </p:grpSpPr>
              <p:sp>
                <p:nvSpPr>
                  <p:cNvPr id="139" name="Rechteck 14"/>
                  <p:cNvSpPr/>
                  <p:nvPr/>
                </p:nvSpPr>
                <p:spPr bwMode="auto">
                  <a:xfrm>
                    <a:off x="2321560" y="1628800"/>
                    <a:ext cx="3418840" cy="3430034"/>
                  </a:xfrm>
                  <a:prstGeom prst="rect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indent="12700">
                      <a:lnSpc>
                        <a:spcPts val="2000"/>
                      </a:lnSpc>
                      <a:spcBef>
                        <a:spcPct val="20000"/>
                      </a:spcBef>
                    </a:pPr>
                    <a:endParaRPr lang="en-US" sz="2400">
                      <a:solidFill>
                        <a:srgbClr val="515151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140" name="Gruppierung 15"/>
                  <p:cNvGrpSpPr/>
                  <p:nvPr/>
                </p:nvGrpSpPr>
                <p:grpSpPr>
                  <a:xfrm>
                    <a:off x="2336577" y="1871340"/>
                    <a:ext cx="3384376" cy="2762250"/>
                    <a:chOff x="2336577" y="1871340"/>
                    <a:chExt cx="3384376" cy="2762250"/>
                  </a:xfrm>
                </p:grpSpPr>
                <p:grpSp>
                  <p:nvGrpSpPr>
                    <p:cNvPr id="236" name="Gruppierung 33"/>
                    <p:cNvGrpSpPr/>
                    <p:nvPr/>
                  </p:nvGrpSpPr>
                  <p:grpSpPr>
                    <a:xfrm>
                      <a:off x="2336577" y="3668390"/>
                      <a:ext cx="3384376" cy="965200"/>
                      <a:chOff x="2279427" y="3671565"/>
                      <a:chExt cx="3384376" cy="965200"/>
                    </a:xfrm>
                  </p:grpSpPr>
                  <p:cxnSp>
                    <p:nvCxnSpPr>
                      <p:cNvPr id="248" name="Gerade Verbindung 45"/>
                      <p:cNvCxnSpPr/>
                      <p:nvPr/>
                    </p:nvCxnSpPr>
                    <p:spPr bwMode="auto">
                      <a:xfrm flipH="1">
                        <a:off x="2279427" y="46367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9" name="Gerade Verbindung 46"/>
                      <p:cNvCxnSpPr/>
                      <p:nvPr/>
                    </p:nvCxnSpPr>
                    <p:spPr bwMode="auto">
                      <a:xfrm flipH="1">
                        <a:off x="2279427" y="43954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0" name="Gerade Verbindung 47"/>
                      <p:cNvCxnSpPr/>
                      <p:nvPr/>
                    </p:nvCxnSpPr>
                    <p:spPr bwMode="auto">
                      <a:xfrm flipH="1">
                        <a:off x="2279427" y="422084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1" name="Gerade Verbindung 48"/>
                      <p:cNvCxnSpPr/>
                      <p:nvPr/>
                    </p:nvCxnSpPr>
                    <p:spPr bwMode="auto">
                      <a:xfrm flipH="1">
                        <a:off x="2279427" y="40874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2" name="Gerade Verbindung 49"/>
                      <p:cNvCxnSpPr/>
                      <p:nvPr/>
                    </p:nvCxnSpPr>
                    <p:spPr bwMode="auto">
                      <a:xfrm flipH="1">
                        <a:off x="2279427" y="39763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3" name="Gerade Verbindung 50"/>
                      <p:cNvCxnSpPr/>
                      <p:nvPr/>
                    </p:nvCxnSpPr>
                    <p:spPr bwMode="auto">
                      <a:xfrm flipH="1">
                        <a:off x="2279427" y="38842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4" name="Gerade Verbindung 51"/>
                      <p:cNvCxnSpPr/>
                      <p:nvPr/>
                    </p:nvCxnSpPr>
                    <p:spPr bwMode="auto">
                      <a:xfrm flipH="1">
                        <a:off x="2279427" y="380491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5" name="Gerade Verbindung 52"/>
                      <p:cNvCxnSpPr/>
                      <p:nvPr/>
                    </p:nvCxnSpPr>
                    <p:spPr bwMode="auto">
                      <a:xfrm flipH="1">
                        <a:off x="2279427" y="37350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6" name="Gerade Verbindung 53"/>
                      <p:cNvCxnSpPr/>
                      <p:nvPr/>
                    </p:nvCxnSpPr>
                    <p:spPr bwMode="auto">
                      <a:xfrm flipH="1">
                        <a:off x="2279427" y="36715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237" name="Gruppierung 34"/>
                    <p:cNvGrpSpPr/>
                    <p:nvPr/>
                  </p:nvGrpSpPr>
                  <p:grpSpPr>
                    <a:xfrm>
                      <a:off x="2336577" y="2287265"/>
                      <a:ext cx="3384376" cy="965200"/>
                      <a:chOff x="2279427" y="3671565"/>
                      <a:chExt cx="3384376" cy="965200"/>
                    </a:xfrm>
                  </p:grpSpPr>
                  <p:cxnSp>
                    <p:nvCxnSpPr>
                      <p:cNvPr id="239" name="Gerade Verbindung 36"/>
                      <p:cNvCxnSpPr/>
                      <p:nvPr/>
                    </p:nvCxnSpPr>
                    <p:spPr bwMode="auto">
                      <a:xfrm flipH="1">
                        <a:off x="2279427" y="46367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0" name="Gerade Verbindung 37"/>
                      <p:cNvCxnSpPr/>
                      <p:nvPr/>
                    </p:nvCxnSpPr>
                    <p:spPr bwMode="auto">
                      <a:xfrm flipH="1">
                        <a:off x="2279427" y="43954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1" name="Gerade Verbindung 38"/>
                      <p:cNvCxnSpPr/>
                      <p:nvPr/>
                    </p:nvCxnSpPr>
                    <p:spPr bwMode="auto">
                      <a:xfrm flipH="1">
                        <a:off x="2279427" y="422084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2" name="Gerade Verbindung 39"/>
                      <p:cNvCxnSpPr/>
                      <p:nvPr/>
                    </p:nvCxnSpPr>
                    <p:spPr bwMode="auto">
                      <a:xfrm flipH="1">
                        <a:off x="2279427" y="40874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3" name="Gerade Verbindung 40"/>
                      <p:cNvCxnSpPr/>
                      <p:nvPr/>
                    </p:nvCxnSpPr>
                    <p:spPr bwMode="auto">
                      <a:xfrm flipH="1">
                        <a:off x="2279427" y="39763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4" name="Gerade Verbindung 41"/>
                      <p:cNvCxnSpPr/>
                      <p:nvPr/>
                    </p:nvCxnSpPr>
                    <p:spPr bwMode="auto">
                      <a:xfrm flipH="1">
                        <a:off x="2279427" y="38842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5" name="Gerade Verbindung 42"/>
                      <p:cNvCxnSpPr/>
                      <p:nvPr/>
                    </p:nvCxnSpPr>
                    <p:spPr bwMode="auto">
                      <a:xfrm flipH="1">
                        <a:off x="2279427" y="380491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6" name="Gerade Verbindung 43"/>
                      <p:cNvCxnSpPr/>
                      <p:nvPr/>
                    </p:nvCxnSpPr>
                    <p:spPr bwMode="auto">
                      <a:xfrm flipH="1">
                        <a:off x="2279427" y="37350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7" name="Gerade Verbindung 44"/>
                      <p:cNvCxnSpPr/>
                      <p:nvPr/>
                    </p:nvCxnSpPr>
                    <p:spPr bwMode="auto">
                      <a:xfrm flipH="1">
                        <a:off x="2279427" y="36715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cxnSp>
                  <p:nvCxnSpPr>
                    <p:cNvPr id="238" name="Gerade Verbindung 35"/>
                    <p:cNvCxnSpPr/>
                    <p:nvPr/>
                  </p:nvCxnSpPr>
                  <p:spPr bwMode="auto">
                    <a:xfrm flipH="1">
                      <a:off x="2336577" y="1871340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41" name="Gruppierung 16"/>
                  <p:cNvGrpSpPr/>
                  <p:nvPr/>
                </p:nvGrpSpPr>
                <p:grpSpPr>
                  <a:xfrm>
                    <a:off x="2956673" y="1679641"/>
                    <a:ext cx="2498725" cy="3384376"/>
                    <a:chOff x="2952440" y="1700808"/>
                    <a:chExt cx="2498725" cy="3384376"/>
                  </a:xfrm>
                </p:grpSpPr>
                <p:cxnSp>
                  <p:nvCxnSpPr>
                    <p:cNvPr id="231" name="Gerade Verbindung 28"/>
                    <p:cNvCxnSpPr/>
                    <p:nvPr/>
                  </p:nvCxnSpPr>
                  <p:spPr bwMode="auto">
                    <a:xfrm rot="16200000" flipH="1">
                      <a:off x="1260252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32" name="Gerade Verbindung 29"/>
                    <p:cNvCxnSpPr/>
                    <p:nvPr/>
                  </p:nvCxnSpPr>
                  <p:spPr bwMode="auto">
                    <a:xfrm rot="16200000" flipH="1">
                      <a:off x="1884933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33" name="Gerade Verbindung 30"/>
                    <p:cNvCxnSpPr/>
                    <p:nvPr/>
                  </p:nvCxnSpPr>
                  <p:spPr bwMode="auto">
                    <a:xfrm rot="16200000" flipH="1">
                      <a:off x="2509614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34" name="Gerade Verbindung 31"/>
                    <p:cNvCxnSpPr/>
                    <p:nvPr/>
                  </p:nvCxnSpPr>
                  <p:spPr bwMode="auto">
                    <a:xfrm rot="16200000" flipH="1">
                      <a:off x="3134295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35" name="Gerade Verbindung 32"/>
                    <p:cNvCxnSpPr/>
                    <p:nvPr/>
                  </p:nvCxnSpPr>
                  <p:spPr bwMode="auto">
                    <a:xfrm rot="16200000" flipH="1">
                      <a:off x="3758977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42" name="Textfeld 17"/>
                  <p:cNvSpPr txBox="1"/>
                  <p:nvPr/>
                </p:nvSpPr>
                <p:spPr>
                  <a:xfrm>
                    <a:off x="1979082" y="3504498"/>
                    <a:ext cx="300647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43" name="Textfeld 18"/>
                  <p:cNvSpPr txBox="1"/>
                  <p:nvPr/>
                </p:nvSpPr>
                <p:spPr>
                  <a:xfrm>
                    <a:off x="1938801" y="2132856"/>
                    <a:ext cx="390363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44" name="Textfeld 19"/>
                  <p:cNvSpPr txBox="1"/>
                  <p:nvPr/>
                </p:nvSpPr>
                <p:spPr>
                  <a:xfrm>
                    <a:off x="2104212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−4</a:t>
                    </a:r>
                  </a:p>
                </p:txBody>
              </p:sp>
              <p:sp>
                <p:nvSpPr>
                  <p:cNvPr id="145" name="Textfeld 20"/>
                  <p:cNvSpPr txBox="1"/>
                  <p:nvPr/>
                </p:nvSpPr>
                <p:spPr>
                  <a:xfrm>
                    <a:off x="2705346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−3</a:t>
                    </a:r>
                  </a:p>
                </p:txBody>
              </p:sp>
              <p:sp>
                <p:nvSpPr>
                  <p:cNvPr id="146" name="Textfeld 21"/>
                  <p:cNvSpPr txBox="1"/>
                  <p:nvPr/>
                </p:nvSpPr>
                <p:spPr>
                  <a:xfrm>
                    <a:off x="3331879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−2</a:t>
                    </a:r>
                  </a:p>
                </p:txBody>
              </p:sp>
              <p:sp>
                <p:nvSpPr>
                  <p:cNvPr id="147" name="Textfeld 22"/>
                  <p:cNvSpPr txBox="1"/>
                  <p:nvPr/>
                </p:nvSpPr>
                <p:spPr>
                  <a:xfrm>
                    <a:off x="4014479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−1</a:t>
                    </a:r>
                  </a:p>
                </p:txBody>
              </p:sp>
              <p:sp>
                <p:nvSpPr>
                  <p:cNvPr id="148" name="Textfeld 23"/>
                  <p:cNvSpPr txBox="1"/>
                  <p:nvPr/>
                </p:nvSpPr>
                <p:spPr>
                  <a:xfrm>
                    <a:off x="4699111" y="5065440"/>
                    <a:ext cx="300647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27" name="Textfeld 24"/>
                  <p:cNvSpPr txBox="1"/>
                  <p:nvPr/>
                </p:nvSpPr>
                <p:spPr>
                  <a:xfrm>
                    <a:off x="5273910" y="5065440"/>
                    <a:ext cx="390363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28" name="Textfeld 25"/>
                  <p:cNvSpPr txBox="1"/>
                  <p:nvPr/>
                </p:nvSpPr>
                <p:spPr>
                  <a:xfrm>
                    <a:off x="1918659" y="4869160"/>
                    <a:ext cx="434307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0.1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29" name="Textfeld 26"/>
                  <p:cNvSpPr txBox="1"/>
                  <p:nvPr/>
                </p:nvSpPr>
                <p:spPr>
                  <a:xfrm>
                    <a:off x="3353433" y="5281463"/>
                    <a:ext cx="1723312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Bunch current (mA)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230" name="Textfeld 27"/>
                  <p:cNvSpPr txBox="1"/>
                  <p:nvPr/>
                </p:nvSpPr>
                <p:spPr>
                  <a:xfrm rot="16200000">
                    <a:off x="885874" y="3345460"/>
                    <a:ext cx="2063406" cy="2988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RMS bunch length (</a:t>
                    </a:r>
                    <a:r>
                      <a:rPr lang="en-US" sz="1100" b="1" dirty="0" err="1">
                        <a:solidFill>
                          <a:schemeClr val="tx2"/>
                        </a:solidFill>
                      </a:rPr>
                      <a:t>ps</a:t>
                    </a:r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)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  <p:grpSp>
            <p:nvGrpSpPr>
              <p:cNvPr id="100" name="Gruppierung 1"/>
              <p:cNvGrpSpPr/>
              <p:nvPr/>
            </p:nvGrpSpPr>
            <p:grpSpPr>
              <a:xfrm>
                <a:off x="5205500" y="2493929"/>
                <a:ext cx="3199361" cy="2591255"/>
                <a:chOff x="5205500" y="2493929"/>
                <a:chExt cx="3199361" cy="2591255"/>
              </a:xfrm>
            </p:grpSpPr>
            <p:grpSp>
              <p:nvGrpSpPr>
                <p:cNvPr id="123" name="Gruppierung 61"/>
                <p:cNvGrpSpPr/>
                <p:nvPr/>
              </p:nvGrpSpPr>
              <p:grpSpPr>
                <a:xfrm>
                  <a:off x="5266461" y="2708920"/>
                  <a:ext cx="1087966" cy="313780"/>
                  <a:chOff x="2314133" y="1844824"/>
                  <a:chExt cx="1087966" cy="313780"/>
                </a:xfrm>
              </p:grpSpPr>
              <p:cxnSp>
                <p:nvCxnSpPr>
                  <p:cNvPr id="132" name="Gerade Verbindung 62"/>
                  <p:cNvCxnSpPr/>
                  <p:nvPr/>
                </p:nvCxnSpPr>
                <p:spPr bwMode="auto">
                  <a:xfrm>
                    <a:off x="2339752" y="2123331"/>
                    <a:ext cx="863823" cy="74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33" name="Textfeld 63"/>
                  <p:cNvSpPr txBox="1"/>
                  <p:nvPr/>
                </p:nvSpPr>
                <p:spPr>
                  <a:xfrm>
                    <a:off x="2314133" y="1844824"/>
                    <a:ext cx="1087966" cy="3137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100" b="1" dirty="0">
                        <a:solidFill>
                          <a:srgbClr val="FF0000"/>
                        </a:solidFill>
                      </a:rPr>
                      <a:t>U</a:t>
                    </a:r>
                    <a:r>
                      <a:rPr lang="en-US" sz="1100" b="1" dirty="0" err="1">
                        <a:solidFill>
                          <a:srgbClr val="FF0000"/>
                        </a:solidFill>
                      </a:rPr>
                      <a:t>ser</a:t>
                    </a:r>
                    <a:r>
                      <a:rPr lang="en-US" sz="1100" b="1" dirty="0">
                        <a:solidFill>
                          <a:srgbClr val="FF0000"/>
                        </a:solidFill>
                      </a:rPr>
                      <a:t> optics</a:t>
                    </a:r>
                  </a:p>
                </p:txBody>
              </p:sp>
            </p:grpSp>
            <p:sp>
              <p:nvSpPr>
                <p:cNvPr id="124" name="Freihandform 64"/>
                <p:cNvSpPr/>
                <p:nvPr/>
              </p:nvSpPr>
              <p:spPr>
                <a:xfrm>
                  <a:off x="6148495" y="3573016"/>
                  <a:ext cx="943785" cy="288280"/>
                </a:xfrm>
                <a:custGeom>
                  <a:avLst/>
                  <a:gdLst>
                    <a:gd name="connsiteX0" fmla="*/ 0 w 1270000"/>
                    <a:gd name="connsiteY0" fmla="*/ 550333 h 550333"/>
                    <a:gd name="connsiteX1" fmla="*/ 342900 w 1270000"/>
                    <a:gd name="connsiteY1" fmla="*/ 520700 h 550333"/>
                    <a:gd name="connsiteX2" fmla="*/ 753533 w 1270000"/>
                    <a:gd name="connsiteY2" fmla="*/ 376766 h 550333"/>
                    <a:gd name="connsiteX3" fmla="*/ 960966 w 1270000"/>
                    <a:gd name="connsiteY3" fmla="*/ 245533 h 550333"/>
                    <a:gd name="connsiteX4" fmla="*/ 1270000 w 1270000"/>
                    <a:gd name="connsiteY4" fmla="*/ 0 h 550333"/>
                    <a:gd name="connsiteX0" fmla="*/ 0 w 1270000"/>
                    <a:gd name="connsiteY0" fmla="*/ 550333 h 550333"/>
                    <a:gd name="connsiteX1" fmla="*/ 342900 w 1270000"/>
                    <a:gd name="connsiteY1" fmla="*/ 520700 h 550333"/>
                    <a:gd name="connsiteX2" fmla="*/ 702733 w 1270000"/>
                    <a:gd name="connsiteY2" fmla="*/ 397932 h 550333"/>
                    <a:gd name="connsiteX3" fmla="*/ 960966 w 1270000"/>
                    <a:gd name="connsiteY3" fmla="*/ 245533 h 550333"/>
                    <a:gd name="connsiteX4" fmla="*/ 1270000 w 1270000"/>
                    <a:gd name="connsiteY4" fmla="*/ 0 h 550333"/>
                    <a:gd name="connsiteX0" fmla="*/ 0 w 1270000"/>
                    <a:gd name="connsiteY0" fmla="*/ 550333 h 550333"/>
                    <a:gd name="connsiteX1" fmla="*/ 342900 w 1270000"/>
                    <a:gd name="connsiteY1" fmla="*/ 520700 h 550333"/>
                    <a:gd name="connsiteX2" fmla="*/ 529166 w 1270000"/>
                    <a:gd name="connsiteY2" fmla="*/ 469900 h 550333"/>
                    <a:gd name="connsiteX3" fmla="*/ 702733 w 1270000"/>
                    <a:gd name="connsiteY3" fmla="*/ 397932 h 550333"/>
                    <a:gd name="connsiteX4" fmla="*/ 960966 w 1270000"/>
                    <a:gd name="connsiteY4" fmla="*/ 245533 h 550333"/>
                    <a:gd name="connsiteX5" fmla="*/ 1270000 w 1270000"/>
                    <a:gd name="connsiteY5" fmla="*/ 0 h 550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0000" h="550333">
                      <a:moveTo>
                        <a:pt x="0" y="550333"/>
                      </a:moveTo>
                      <a:cubicBezTo>
                        <a:pt x="108655" y="549980"/>
                        <a:pt x="254706" y="534105"/>
                        <a:pt x="342900" y="520700"/>
                      </a:cubicBezTo>
                      <a:cubicBezTo>
                        <a:pt x="431094" y="507295"/>
                        <a:pt x="469194" y="490361"/>
                        <a:pt x="529166" y="469900"/>
                      </a:cubicBezTo>
                      <a:cubicBezTo>
                        <a:pt x="589138" y="449439"/>
                        <a:pt x="630766" y="435327"/>
                        <a:pt x="702733" y="397932"/>
                      </a:cubicBezTo>
                      <a:cubicBezTo>
                        <a:pt x="774700" y="360538"/>
                        <a:pt x="866422" y="311855"/>
                        <a:pt x="960966" y="245533"/>
                      </a:cubicBezTo>
                      <a:cubicBezTo>
                        <a:pt x="1055511" y="179211"/>
                        <a:pt x="1270000" y="0"/>
                        <a:pt x="1270000" y="0"/>
                      </a:cubicBezTo>
                    </a:path>
                  </a:pathLst>
                </a:custGeom>
                <a:ln w="28575" cmpd="sng">
                  <a:solidFill>
                    <a:srgbClr val="FF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indent="12700">
                    <a:lnSpc>
                      <a:spcPts val="2000"/>
                    </a:lnSpc>
                    <a:spcBef>
                      <a:spcPct val="20000"/>
                    </a:spcBef>
                  </a:pPr>
                  <a:endParaRPr lang="en-US" sz="2400">
                    <a:solidFill>
                      <a:srgbClr val="515151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25" name="Gruppierung 65"/>
                <p:cNvGrpSpPr/>
                <p:nvPr/>
              </p:nvGrpSpPr>
              <p:grpSpPr>
                <a:xfrm>
                  <a:off x="5205500" y="3485427"/>
                  <a:ext cx="1516413" cy="375869"/>
                  <a:chOff x="2253172" y="2621331"/>
                  <a:chExt cx="1516413" cy="375869"/>
                </a:xfrm>
              </p:grpSpPr>
              <p:cxnSp>
                <p:nvCxnSpPr>
                  <p:cNvPr id="130" name="Gerade Verbindung 66"/>
                  <p:cNvCxnSpPr/>
                  <p:nvPr/>
                </p:nvCxnSpPr>
                <p:spPr bwMode="auto">
                  <a:xfrm>
                    <a:off x="2333402" y="2996456"/>
                    <a:ext cx="863823" cy="74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31" name="Textfeld 67"/>
                  <p:cNvSpPr txBox="1"/>
                  <p:nvPr/>
                </p:nvSpPr>
                <p:spPr>
                  <a:xfrm>
                    <a:off x="2253172" y="2621331"/>
                    <a:ext cx="1516413" cy="3137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100" b="1" dirty="0">
                        <a:solidFill>
                          <a:srgbClr val="FF0000"/>
                        </a:solidFill>
                      </a:rPr>
                      <a:t>Low </a:t>
                    </a:r>
                    <a:r>
                      <a:rPr lang="de-DE" sz="1100" b="1" dirty="0" err="1">
                        <a:solidFill>
                          <a:srgbClr val="FF0000"/>
                        </a:solidFill>
                      </a:rPr>
                      <a:t>alpha</a:t>
                    </a:r>
                    <a:r>
                      <a:rPr lang="de-DE" sz="11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de-DE" sz="1100" b="1" dirty="0" err="1">
                        <a:solidFill>
                          <a:srgbClr val="FF0000"/>
                        </a:solidFill>
                      </a:rPr>
                      <a:t>optics</a:t>
                    </a:r>
                    <a:endParaRPr lang="en-US" sz="11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28" name="Gerade Verbindung 79"/>
                <p:cNvCxnSpPr/>
                <p:nvPr/>
              </p:nvCxnSpPr>
              <p:spPr bwMode="auto">
                <a:xfrm flipV="1">
                  <a:off x="5292080" y="2493929"/>
                  <a:ext cx="3112781" cy="259125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7" name="Freihandform 75"/>
                <p:cNvSpPr/>
                <p:nvPr/>
              </p:nvSpPr>
              <p:spPr>
                <a:xfrm>
                  <a:off x="6152728" y="2515096"/>
                  <a:ext cx="2235200" cy="473075"/>
                </a:xfrm>
                <a:custGeom>
                  <a:avLst/>
                  <a:gdLst>
                    <a:gd name="connsiteX0" fmla="*/ 0 w 2235200"/>
                    <a:gd name="connsiteY0" fmla="*/ 473075 h 473075"/>
                    <a:gd name="connsiteX1" fmla="*/ 828675 w 2235200"/>
                    <a:gd name="connsiteY1" fmla="*/ 473075 h 473075"/>
                    <a:gd name="connsiteX2" fmla="*/ 1196975 w 2235200"/>
                    <a:gd name="connsiteY2" fmla="*/ 463550 h 473075"/>
                    <a:gd name="connsiteX3" fmla="*/ 1590675 w 2235200"/>
                    <a:gd name="connsiteY3" fmla="*/ 396875 h 473075"/>
                    <a:gd name="connsiteX4" fmla="*/ 1870075 w 2235200"/>
                    <a:gd name="connsiteY4" fmla="*/ 263525 h 473075"/>
                    <a:gd name="connsiteX5" fmla="*/ 2235200 w 2235200"/>
                    <a:gd name="connsiteY5" fmla="*/ 0 h 473075"/>
                    <a:gd name="connsiteX0" fmla="*/ 0 w 2235200"/>
                    <a:gd name="connsiteY0" fmla="*/ 473075 h 473075"/>
                    <a:gd name="connsiteX1" fmla="*/ 828675 w 2235200"/>
                    <a:gd name="connsiteY1" fmla="*/ 473075 h 473075"/>
                    <a:gd name="connsiteX2" fmla="*/ 1196975 w 2235200"/>
                    <a:gd name="connsiteY2" fmla="*/ 463550 h 473075"/>
                    <a:gd name="connsiteX3" fmla="*/ 1552575 w 2235200"/>
                    <a:gd name="connsiteY3" fmla="*/ 405342 h 473075"/>
                    <a:gd name="connsiteX4" fmla="*/ 1870075 w 2235200"/>
                    <a:gd name="connsiteY4" fmla="*/ 263525 h 473075"/>
                    <a:gd name="connsiteX5" fmla="*/ 2235200 w 2235200"/>
                    <a:gd name="connsiteY5" fmla="*/ 0 h 47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5200" h="473075">
                      <a:moveTo>
                        <a:pt x="0" y="473075"/>
                      </a:moveTo>
                      <a:lnTo>
                        <a:pt x="828675" y="473075"/>
                      </a:lnTo>
                      <a:cubicBezTo>
                        <a:pt x="1028171" y="471488"/>
                        <a:pt x="1076325" y="474839"/>
                        <a:pt x="1196975" y="463550"/>
                      </a:cubicBezTo>
                      <a:cubicBezTo>
                        <a:pt x="1317625" y="452261"/>
                        <a:pt x="1440392" y="438679"/>
                        <a:pt x="1552575" y="405342"/>
                      </a:cubicBezTo>
                      <a:cubicBezTo>
                        <a:pt x="1664758" y="372004"/>
                        <a:pt x="1756304" y="331082"/>
                        <a:pt x="1870075" y="263525"/>
                      </a:cubicBezTo>
                      <a:cubicBezTo>
                        <a:pt x="1983846" y="195968"/>
                        <a:pt x="2235200" y="0"/>
                        <a:pt x="2235200" y="0"/>
                      </a:cubicBezTo>
                    </a:path>
                  </a:pathLst>
                </a:custGeom>
                <a:ln w="28575" cmpd="sng">
                  <a:solidFill>
                    <a:srgbClr val="FF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indent="12700">
                    <a:lnSpc>
                      <a:spcPts val="2000"/>
                    </a:lnSpc>
                    <a:spcBef>
                      <a:spcPct val="20000"/>
                    </a:spcBef>
                  </a:pPr>
                  <a:endParaRPr lang="en-US" sz="2400">
                    <a:solidFill>
                      <a:srgbClr val="515151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17" name="Oval 116"/>
              <p:cNvSpPr/>
              <p:nvPr/>
            </p:nvSpPr>
            <p:spPr bwMode="auto">
              <a:xfrm>
                <a:off x="6447904" y="3779135"/>
                <a:ext cx="144016" cy="144016"/>
              </a:xfrm>
              <a:prstGeom prst="ellipse">
                <a:avLst/>
              </a:prstGeom>
              <a:solidFill>
                <a:srgbClr val="00990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indent="12700">
                  <a:lnSpc>
                    <a:spcPts val="2000"/>
                  </a:lnSpc>
                  <a:spcBef>
                    <a:spcPct val="20000"/>
                  </a:spcBef>
                </a:pPr>
                <a:endParaRPr lang="en-US" sz="2400">
                  <a:solidFill>
                    <a:srgbClr val="515151"/>
                  </a:solidFill>
                  <a:latin typeface="Arial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7412939" y="2889952"/>
                <a:ext cx="144016" cy="144016"/>
              </a:xfrm>
              <a:prstGeom prst="ellipse">
                <a:avLst/>
              </a:prstGeom>
              <a:solidFill>
                <a:srgbClr val="00990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indent="12700">
                  <a:lnSpc>
                    <a:spcPts val="2000"/>
                  </a:lnSpc>
                  <a:spcBef>
                    <a:spcPct val="20000"/>
                  </a:spcBef>
                </a:pPr>
                <a:endParaRPr lang="en-US" sz="2400">
                  <a:solidFill>
                    <a:srgbClr val="515151"/>
                  </a:solidFill>
                  <a:latin typeface="Arial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136606" y="3308698"/>
              <a:ext cx="17406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Century Gothic" panose="020B0502020202020204" pitchFamily="34" charset="0"/>
                </a:rPr>
                <a:t>Bursting mode begins</a:t>
              </a:r>
              <a:endParaRPr lang="de-DE" sz="1100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9044169" y="3504571"/>
              <a:ext cx="143690" cy="12107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 smtClean="0">
                <a:solidFill>
                  <a:srgbClr val="00589C"/>
                </a:solidFill>
                <a:latin typeface="Arial" panose="020B0604020202020204" pitchFamily="34" charset="0"/>
              </a:rPr>
              <a:t>4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1531785" y="5580639"/>
            <a:ext cx="44732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  <a:sym typeface="Wingdings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entury Gothic" panose="020B0502020202020204" pitchFamily="34" charset="0"/>
                <a:sym typeface="Wingdings"/>
              </a:rPr>
              <a:t>Can we design a system offering both possibilities simultaneously?</a:t>
            </a:r>
            <a:endParaRPr lang="en-US" dirty="0">
              <a:solidFill>
                <a:schemeClr val="tx2"/>
              </a:solidFill>
              <a:latin typeface="Century Gothic" panose="020B0502020202020204" pitchFamily="34" charset="0"/>
              <a:sym typeface="Wingdings"/>
            </a:endParaRPr>
          </a:p>
          <a:p>
            <a:endParaRPr lang="de-DE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5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d:\Profile\fsv\Desktop\Daten_HZB\B2\Ausbauprojekte\Neue_Cavities_BII\Cavitystrecke Umbau 2013 4neue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920" y="1440861"/>
            <a:ext cx="3969340" cy="2804937"/>
          </a:xfrm>
          <a:prstGeom prst="rect">
            <a:avLst/>
          </a:prstGeom>
          <a:solidFill>
            <a:srgbClr val="FFFFFF"/>
          </a:solidFill>
          <a:extLst/>
        </p:spPr>
      </p:pic>
      <p:grpSp>
        <p:nvGrpSpPr>
          <p:cNvPr id="13" name="Group 12"/>
          <p:cNvGrpSpPr/>
          <p:nvPr/>
        </p:nvGrpSpPr>
        <p:grpSpPr>
          <a:xfrm>
            <a:off x="6855586" y="3274247"/>
            <a:ext cx="3498089" cy="3306979"/>
            <a:chOff x="6855586" y="3274247"/>
            <a:chExt cx="3498089" cy="3306979"/>
          </a:xfrm>
        </p:grpSpPr>
        <p:sp>
          <p:nvSpPr>
            <p:cNvPr id="10" name="Freeform 9"/>
            <p:cNvSpPr/>
            <p:nvPr/>
          </p:nvSpPr>
          <p:spPr>
            <a:xfrm>
              <a:off x="7343775" y="3286125"/>
              <a:ext cx="3009900" cy="2847975"/>
            </a:xfrm>
            <a:custGeom>
              <a:avLst/>
              <a:gdLst>
                <a:gd name="connsiteX0" fmla="*/ 19050 w 3009900"/>
                <a:gd name="connsiteY0" fmla="*/ 2838450 h 2847975"/>
                <a:gd name="connsiteX1" fmla="*/ 0 w 3009900"/>
                <a:gd name="connsiteY1" fmla="*/ 2171700 h 2847975"/>
                <a:gd name="connsiteX2" fmla="*/ 2733675 w 3009900"/>
                <a:gd name="connsiteY2" fmla="*/ 9525 h 2847975"/>
                <a:gd name="connsiteX3" fmla="*/ 3009900 w 3009900"/>
                <a:gd name="connsiteY3" fmla="*/ 0 h 2847975"/>
                <a:gd name="connsiteX4" fmla="*/ 2971800 w 3009900"/>
                <a:gd name="connsiteY4" fmla="*/ 657225 h 2847975"/>
                <a:gd name="connsiteX5" fmla="*/ 228600 w 3009900"/>
                <a:gd name="connsiteY5" fmla="*/ 2847975 h 2847975"/>
                <a:gd name="connsiteX6" fmla="*/ 19050 w 3009900"/>
                <a:gd name="connsiteY6" fmla="*/ 2838450 h 284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9900" h="2847975">
                  <a:moveTo>
                    <a:pt x="19050" y="2838450"/>
                  </a:moveTo>
                  <a:lnTo>
                    <a:pt x="0" y="2171700"/>
                  </a:lnTo>
                  <a:lnTo>
                    <a:pt x="2733675" y="9525"/>
                  </a:lnTo>
                  <a:lnTo>
                    <a:pt x="3009900" y="0"/>
                  </a:lnTo>
                  <a:lnTo>
                    <a:pt x="2971800" y="657225"/>
                  </a:lnTo>
                  <a:lnTo>
                    <a:pt x="228600" y="2847975"/>
                  </a:lnTo>
                  <a:lnTo>
                    <a:pt x="19050" y="283845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ight Triangle 8"/>
            <p:cNvSpPr/>
            <p:nvPr/>
          </p:nvSpPr>
          <p:spPr>
            <a:xfrm rot="5400000">
              <a:off x="7636175" y="3010027"/>
              <a:ext cx="2139429" cy="2707196"/>
            </a:xfrm>
            <a:prstGeom prst="rtTriangle">
              <a:avLst/>
            </a:prstGeom>
            <a:solidFill>
              <a:srgbClr val="FFC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6855586" y="3274247"/>
              <a:ext cx="3477657" cy="3306979"/>
              <a:chOff x="4720497" y="2492896"/>
              <a:chExt cx="3972231" cy="3966442"/>
            </a:xfrm>
          </p:grpSpPr>
          <p:cxnSp>
            <p:nvCxnSpPr>
              <p:cNvPr id="150" name="Gerade Verbindung 9"/>
              <p:cNvCxnSpPr/>
              <p:nvPr/>
            </p:nvCxnSpPr>
            <p:spPr bwMode="auto">
              <a:xfrm>
                <a:off x="5292080" y="3789040"/>
                <a:ext cx="914400" cy="91440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51" name="Gruppierung 10"/>
              <p:cNvGrpSpPr/>
              <p:nvPr/>
            </p:nvGrpSpPr>
            <p:grpSpPr>
              <a:xfrm>
                <a:off x="4720497" y="2492896"/>
                <a:ext cx="3972231" cy="3966442"/>
                <a:chOff x="1768169" y="1628800"/>
                <a:chExt cx="3972231" cy="3966442"/>
              </a:xfrm>
            </p:grpSpPr>
            <p:grpSp>
              <p:nvGrpSpPr>
                <p:cNvPr id="176" name="Gruppierung 11"/>
                <p:cNvGrpSpPr/>
                <p:nvPr/>
              </p:nvGrpSpPr>
              <p:grpSpPr>
                <a:xfrm>
                  <a:off x="2946400" y="4982061"/>
                  <a:ext cx="2505075" cy="66040"/>
                  <a:chOff x="2946400" y="4982061"/>
                  <a:chExt cx="2505075" cy="66040"/>
                </a:xfrm>
              </p:grpSpPr>
              <p:cxnSp>
                <p:nvCxnSpPr>
                  <p:cNvPr id="221" name="Gerade Verbindung 56"/>
                  <p:cNvCxnSpPr/>
                  <p:nvPr/>
                </p:nvCxnSpPr>
                <p:spPr bwMode="auto">
                  <a:xfrm flipV="1">
                    <a:off x="2946400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2" name="Gerade Verbindung 57"/>
                  <p:cNvCxnSpPr/>
                  <p:nvPr/>
                </p:nvCxnSpPr>
                <p:spPr bwMode="auto">
                  <a:xfrm flipV="1">
                    <a:off x="3572669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3" name="Gerade Verbindung 58"/>
                  <p:cNvCxnSpPr/>
                  <p:nvPr/>
                </p:nvCxnSpPr>
                <p:spPr bwMode="auto">
                  <a:xfrm flipV="1">
                    <a:off x="4198938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4" name="Gerade Verbindung 59"/>
                  <p:cNvCxnSpPr/>
                  <p:nvPr/>
                </p:nvCxnSpPr>
                <p:spPr bwMode="auto">
                  <a:xfrm flipV="1">
                    <a:off x="4825207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5" name="Gerade Verbindung 60"/>
                  <p:cNvCxnSpPr/>
                  <p:nvPr/>
                </p:nvCxnSpPr>
                <p:spPr bwMode="auto">
                  <a:xfrm flipV="1">
                    <a:off x="5451475" y="4982061"/>
                    <a:ext cx="0" cy="660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77" name="Gruppierung 12"/>
                <p:cNvGrpSpPr/>
                <p:nvPr/>
              </p:nvGrpSpPr>
              <p:grpSpPr>
                <a:xfrm>
                  <a:off x="2333402" y="2281932"/>
                  <a:ext cx="66040" cy="1387475"/>
                  <a:chOff x="2333402" y="2281932"/>
                  <a:chExt cx="66040" cy="1387475"/>
                </a:xfrm>
              </p:grpSpPr>
              <p:cxnSp>
                <p:nvCxnSpPr>
                  <p:cNvPr id="219" name="Gerade Verbindung 54"/>
                  <p:cNvCxnSpPr/>
                  <p:nvPr/>
                </p:nvCxnSpPr>
                <p:spPr bwMode="auto">
                  <a:xfrm rot="16200000" flipV="1">
                    <a:off x="2366422" y="3636387"/>
                    <a:ext cx="0" cy="660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0" name="Gerade Verbindung 55"/>
                  <p:cNvCxnSpPr/>
                  <p:nvPr/>
                </p:nvCxnSpPr>
                <p:spPr bwMode="auto">
                  <a:xfrm rot="16200000" flipV="1">
                    <a:off x="2366422" y="2248912"/>
                    <a:ext cx="0" cy="6604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78" name="Gruppierung 13"/>
                <p:cNvGrpSpPr/>
                <p:nvPr/>
              </p:nvGrpSpPr>
              <p:grpSpPr>
                <a:xfrm>
                  <a:off x="1768169" y="1628800"/>
                  <a:ext cx="3972231" cy="3966442"/>
                  <a:chOff x="1768169" y="1628800"/>
                  <a:chExt cx="3972231" cy="3966442"/>
                </a:xfrm>
              </p:grpSpPr>
              <p:sp>
                <p:nvSpPr>
                  <p:cNvPr id="179" name="Rechteck 14"/>
                  <p:cNvSpPr/>
                  <p:nvPr/>
                </p:nvSpPr>
                <p:spPr bwMode="auto">
                  <a:xfrm>
                    <a:off x="2321560" y="1628800"/>
                    <a:ext cx="3418840" cy="3430034"/>
                  </a:xfrm>
                  <a:prstGeom prst="rect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indent="12700">
                      <a:lnSpc>
                        <a:spcPts val="2000"/>
                      </a:lnSpc>
                      <a:spcBef>
                        <a:spcPct val="20000"/>
                      </a:spcBef>
                    </a:pPr>
                    <a:endParaRPr lang="en-US" sz="2400">
                      <a:solidFill>
                        <a:srgbClr val="515151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180" name="Gruppierung 15"/>
                  <p:cNvGrpSpPr/>
                  <p:nvPr/>
                </p:nvGrpSpPr>
                <p:grpSpPr>
                  <a:xfrm>
                    <a:off x="2336577" y="1871340"/>
                    <a:ext cx="3384376" cy="2762250"/>
                    <a:chOff x="2336577" y="1871340"/>
                    <a:chExt cx="3384376" cy="2762250"/>
                  </a:xfrm>
                </p:grpSpPr>
                <p:grpSp>
                  <p:nvGrpSpPr>
                    <p:cNvPr id="198" name="Gruppierung 33"/>
                    <p:cNvGrpSpPr/>
                    <p:nvPr/>
                  </p:nvGrpSpPr>
                  <p:grpSpPr>
                    <a:xfrm>
                      <a:off x="2336577" y="3668390"/>
                      <a:ext cx="3384376" cy="965200"/>
                      <a:chOff x="2279427" y="3671565"/>
                      <a:chExt cx="3384376" cy="965200"/>
                    </a:xfrm>
                  </p:grpSpPr>
                  <p:cxnSp>
                    <p:nvCxnSpPr>
                      <p:cNvPr id="210" name="Gerade Verbindung 45"/>
                      <p:cNvCxnSpPr/>
                      <p:nvPr/>
                    </p:nvCxnSpPr>
                    <p:spPr bwMode="auto">
                      <a:xfrm flipH="1">
                        <a:off x="2279427" y="46367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1" name="Gerade Verbindung 46"/>
                      <p:cNvCxnSpPr/>
                      <p:nvPr/>
                    </p:nvCxnSpPr>
                    <p:spPr bwMode="auto">
                      <a:xfrm flipH="1">
                        <a:off x="2279427" y="43954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2" name="Gerade Verbindung 47"/>
                      <p:cNvCxnSpPr/>
                      <p:nvPr/>
                    </p:nvCxnSpPr>
                    <p:spPr bwMode="auto">
                      <a:xfrm flipH="1">
                        <a:off x="2279427" y="422084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3" name="Gerade Verbindung 48"/>
                      <p:cNvCxnSpPr/>
                      <p:nvPr/>
                    </p:nvCxnSpPr>
                    <p:spPr bwMode="auto">
                      <a:xfrm flipH="1">
                        <a:off x="2279427" y="40874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4" name="Gerade Verbindung 49"/>
                      <p:cNvCxnSpPr/>
                      <p:nvPr/>
                    </p:nvCxnSpPr>
                    <p:spPr bwMode="auto">
                      <a:xfrm flipH="1">
                        <a:off x="2279427" y="39763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5" name="Gerade Verbindung 50"/>
                      <p:cNvCxnSpPr/>
                      <p:nvPr/>
                    </p:nvCxnSpPr>
                    <p:spPr bwMode="auto">
                      <a:xfrm flipH="1">
                        <a:off x="2279427" y="38842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6" name="Gerade Verbindung 51"/>
                      <p:cNvCxnSpPr/>
                      <p:nvPr/>
                    </p:nvCxnSpPr>
                    <p:spPr bwMode="auto">
                      <a:xfrm flipH="1">
                        <a:off x="2279427" y="380491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7" name="Gerade Verbindung 52"/>
                      <p:cNvCxnSpPr/>
                      <p:nvPr/>
                    </p:nvCxnSpPr>
                    <p:spPr bwMode="auto">
                      <a:xfrm flipH="1">
                        <a:off x="2279427" y="37350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18" name="Gerade Verbindung 53"/>
                      <p:cNvCxnSpPr/>
                      <p:nvPr/>
                    </p:nvCxnSpPr>
                    <p:spPr bwMode="auto">
                      <a:xfrm flipH="1">
                        <a:off x="2279427" y="36715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99" name="Gruppierung 34"/>
                    <p:cNvGrpSpPr/>
                    <p:nvPr/>
                  </p:nvGrpSpPr>
                  <p:grpSpPr>
                    <a:xfrm>
                      <a:off x="2336577" y="2287265"/>
                      <a:ext cx="3384376" cy="965200"/>
                      <a:chOff x="2279427" y="3671565"/>
                      <a:chExt cx="3384376" cy="965200"/>
                    </a:xfrm>
                  </p:grpSpPr>
                  <p:cxnSp>
                    <p:nvCxnSpPr>
                      <p:cNvPr id="201" name="Gerade Verbindung 36"/>
                      <p:cNvCxnSpPr/>
                      <p:nvPr/>
                    </p:nvCxnSpPr>
                    <p:spPr bwMode="auto">
                      <a:xfrm flipH="1">
                        <a:off x="2279427" y="46367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02" name="Gerade Verbindung 37"/>
                      <p:cNvCxnSpPr/>
                      <p:nvPr/>
                    </p:nvCxnSpPr>
                    <p:spPr bwMode="auto">
                      <a:xfrm flipH="1">
                        <a:off x="2279427" y="43954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03" name="Gerade Verbindung 38"/>
                      <p:cNvCxnSpPr/>
                      <p:nvPr/>
                    </p:nvCxnSpPr>
                    <p:spPr bwMode="auto">
                      <a:xfrm flipH="1">
                        <a:off x="2279427" y="422084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04" name="Gerade Verbindung 39"/>
                      <p:cNvCxnSpPr/>
                      <p:nvPr/>
                    </p:nvCxnSpPr>
                    <p:spPr bwMode="auto">
                      <a:xfrm flipH="1">
                        <a:off x="2279427" y="40874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05" name="Gerade Verbindung 40"/>
                      <p:cNvCxnSpPr/>
                      <p:nvPr/>
                    </p:nvCxnSpPr>
                    <p:spPr bwMode="auto">
                      <a:xfrm flipH="1">
                        <a:off x="2279427" y="39763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06" name="Gerade Verbindung 41"/>
                      <p:cNvCxnSpPr/>
                      <p:nvPr/>
                    </p:nvCxnSpPr>
                    <p:spPr bwMode="auto">
                      <a:xfrm flipH="1">
                        <a:off x="2279427" y="3884290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07" name="Gerade Verbindung 42"/>
                      <p:cNvCxnSpPr/>
                      <p:nvPr/>
                    </p:nvCxnSpPr>
                    <p:spPr bwMode="auto">
                      <a:xfrm flipH="1">
                        <a:off x="2279427" y="380491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08" name="Gerade Verbindung 43"/>
                      <p:cNvCxnSpPr/>
                      <p:nvPr/>
                    </p:nvCxnSpPr>
                    <p:spPr bwMode="auto">
                      <a:xfrm flipH="1">
                        <a:off x="2279427" y="37350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09" name="Gerade Verbindung 44"/>
                      <p:cNvCxnSpPr/>
                      <p:nvPr/>
                    </p:nvCxnSpPr>
                    <p:spPr bwMode="auto">
                      <a:xfrm flipH="1">
                        <a:off x="2279427" y="3671565"/>
                        <a:ext cx="3384376" cy="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000000"/>
                        </a:solidFill>
                        <a:prstDash val="dot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cxnSp>
                  <p:nvCxnSpPr>
                    <p:cNvPr id="200" name="Gerade Verbindung 35"/>
                    <p:cNvCxnSpPr/>
                    <p:nvPr/>
                  </p:nvCxnSpPr>
                  <p:spPr bwMode="auto">
                    <a:xfrm flipH="1">
                      <a:off x="2336577" y="1871340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grpSp>
                <p:nvGrpSpPr>
                  <p:cNvPr id="181" name="Gruppierung 16"/>
                  <p:cNvGrpSpPr/>
                  <p:nvPr/>
                </p:nvGrpSpPr>
                <p:grpSpPr>
                  <a:xfrm>
                    <a:off x="2956673" y="1679641"/>
                    <a:ext cx="2498725" cy="3384376"/>
                    <a:chOff x="2952440" y="1700808"/>
                    <a:chExt cx="2498725" cy="3384376"/>
                  </a:xfrm>
                </p:grpSpPr>
                <p:cxnSp>
                  <p:nvCxnSpPr>
                    <p:cNvPr id="193" name="Gerade Verbindung 28"/>
                    <p:cNvCxnSpPr/>
                    <p:nvPr/>
                  </p:nvCxnSpPr>
                  <p:spPr bwMode="auto">
                    <a:xfrm rot="16200000" flipH="1">
                      <a:off x="1260252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94" name="Gerade Verbindung 29"/>
                    <p:cNvCxnSpPr/>
                    <p:nvPr/>
                  </p:nvCxnSpPr>
                  <p:spPr bwMode="auto">
                    <a:xfrm rot="16200000" flipH="1">
                      <a:off x="1884933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95" name="Gerade Verbindung 30"/>
                    <p:cNvCxnSpPr/>
                    <p:nvPr/>
                  </p:nvCxnSpPr>
                  <p:spPr bwMode="auto">
                    <a:xfrm rot="16200000" flipH="1">
                      <a:off x="2509614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96" name="Gerade Verbindung 31"/>
                    <p:cNvCxnSpPr/>
                    <p:nvPr/>
                  </p:nvCxnSpPr>
                  <p:spPr bwMode="auto">
                    <a:xfrm rot="16200000" flipH="1">
                      <a:off x="3134295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97" name="Gerade Verbindung 32"/>
                    <p:cNvCxnSpPr/>
                    <p:nvPr/>
                  </p:nvCxnSpPr>
                  <p:spPr bwMode="auto">
                    <a:xfrm rot="16200000" flipH="1">
                      <a:off x="3758977" y="3392996"/>
                      <a:ext cx="3384376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82" name="Textfeld 17"/>
                  <p:cNvSpPr txBox="1"/>
                  <p:nvPr/>
                </p:nvSpPr>
                <p:spPr>
                  <a:xfrm>
                    <a:off x="1979082" y="3504498"/>
                    <a:ext cx="300647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83" name="Textfeld 18"/>
                  <p:cNvSpPr txBox="1"/>
                  <p:nvPr/>
                </p:nvSpPr>
                <p:spPr>
                  <a:xfrm>
                    <a:off x="1938801" y="2132856"/>
                    <a:ext cx="390363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84" name="Textfeld 19"/>
                  <p:cNvSpPr txBox="1"/>
                  <p:nvPr/>
                </p:nvSpPr>
                <p:spPr>
                  <a:xfrm>
                    <a:off x="2104212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−4</a:t>
                    </a:r>
                  </a:p>
                </p:txBody>
              </p:sp>
              <p:sp>
                <p:nvSpPr>
                  <p:cNvPr id="185" name="Textfeld 20"/>
                  <p:cNvSpPr txBox="1"/>
                  <p:nvPr/>
                </p:nvSpPr>
                <p:spPr>
                  <a:xfrm>
                    <a:off x="2705346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−3</a:t>
                    </a:r>
                  </a:p>
                </p:txBody>
              </p:sp>
              <p:sp>
                <p:nvSpPr>
                  <p:cNvPr id="186" name="Textfeld 21"/>
                  <p:cNvSpPr txBox="1"/>
                  <p:nvPr/>
                </p:nvSpPr>
                <p:spPr>
                  <a:xfrm>
                    <a:off x="3331879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−2</a:t>
                    </a:r>
                  </a:p>
                </p:txBody>
              </p:sp>
              <p:sp>
                <p:nvSpPr>
                  <p:cNvPr id="187" name="Textfeld 22"/>
                  <p:cNvSpPr txBox="1"/>
                  <p:nvPr/>
                </p:nvSpPr>
                <p:spPr>
                  <a:xfrm>
                    <a:off x="4014479" y="5065440"/>
                    <a:ext cx="513039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r>
                      <a:rPr lang="en-US" sz="1100" b="1" baseline="30000" dirty="0">
                        <a:solidFill>
                          <a:schemeClr val="tx2"/>
                        </a:solidFill>
                      </a:rPr>
                      <a:t>−1</a:t>
                    </a:r>
                  </a:p>
                </p:txBody>
              </p:sp>
              <p:sp>
                <p:nvSpPr>
                  <p:cNvPr id="188" name="Textfeld 23"/>
                  <p:cNvSpPr txBox="1"/>
                  <p:nvPr/>
                </p:nvSpPr>
                <p:spPr>
                  <a:xfrm>
                    <a:off x="4699111" y="5065440"/>
                    <a:ext cx="300647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89" name="Textfeld 24"/>
                  <p:cNvSpPr txBox="1"/>
                  <p:nvPr/>
                </p:nvSpPr>
                <p:spPr>
                  <a:xfrm>
                    <a:off x="5273910" y="5065440"/>
                    <a:ext cx="390363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10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90" name="Textfeld 25"/>
                  <p:cNvSpPr txBox="1"/>
                  <p:nvPr/>
                </p:nvSpPr>
                <p:spPr>
                  <a:xfrm>
                    <a:off x="1918659" y="4869160"/>
                    <a:ext cx="434307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0.1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91" name="Textfeld 26"/>
                  <p:cNvSpPr txBox="1"/>
                  <p:nvPr/>
                </p:nvSpPr>
                <p:spPr>
                  <a:xfrm>
                    <a:off x="3353433" y="5281463"/>
                    <a:ext cx="1723312" cy="31377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Bunch current (mA)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92" name="Textfeld 27"/>
                  <p:cNvSpPr txBox="1"/>
                  <p:nvPr/>
                </p:nvSpPr>
                <p:spPr>
                  <a:xfrm rot="16200000">
                    <a:off x="885874" y="3345460"/>
                    <a:ext cx="2063406" cy="29881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RMS bunch length (</a:t>
                    </a:r>
                    <a:r>
                      <a:rPr lang="en-US" sz="1100" b="1" dirty="0" err="1">
                        <a:solidFill>
                          <a:schemeClr val="tx2"/>
                        </a:solidFill>
                      </a:rPr>
                      <a:t>ps</a:t>
                    </a:r>
                    <a:r>
                      <a:rPr lang="en-US" sz="1100" b="1" dirty="0">
                        <a:solidFill>
                          <a:schemeClr val="tx2"/>
                        </a:solidFill>
                      </a:rPr>
                      <a:t>)</a:t>
                    </a:r>
                    <a:endParaRPr lang="en-US" sz="1100" b="1" baseline="30000" dirty="0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  <p:grpSp>
            <p:nvGrpSpPr>
              <p:cNvPr id="152" name="Gruppierung 71"/>
              <p:cNvGrpSpPr/>
              <p:nvPr/>
            </p:nvGrpSpPr>
            <p:grpSpPr>
              <a:xfrm>
                <a:off x="5272703" y="4699496"/>
                <a:ext cx="1730925" cy="566484"/>
                <a:chOff x="2320375" y="3835400"/>
                <a:chExt cx="1730925" cy="566484"/>
              </a:xfrm>
            </p:grpSpPr>
            <p:sp>
              <p:nvSpPr>
                <p:cNvPr id="174" name="Freihandform 72"/>
                <p:cNvSpPr/>
                <p:nvPr/>
              </p:nvSpPr>
              <p:spPr>
                <a:xfrm>
                  <a:off x="2336800" y="3835400"/>
                  <a:ext cx="1714500" cy="543089"/>
                </a:xfrm>
                <a:custGeom>
                  <a:avLst/>
                  <a:gdLst>
                    <a:gd name="connsiteX0" fmla="*/ 0 w 1714500"/>
                    <a:gd name="connsiteY0" fmla="*/ 541867 h 543089"/>
                    <a:gd name="connsiteX1" fmla="*/ 300567 w 1714500"/>
                    <a:gd name="connsiteY1" fmla="*/ 541867 h 543089"/>
                    <a:gd name="connsiteX2" fmla="*/ 626533 w 1714500"/>
                    <a:gd name="connsiteY2" fmla="*/ 529167 h 543089"/>
                    <a:gd name="connsiteX3" fmla="*/ 922867 w 1714500"/>
                    <a:gd name="connsiteY3" fmla="*/ 482600 h 543089"/>
                    <a:gd name="connsiteX4" fmla="*/ 1227667 w 1714500"/>
                    <a:gd name="connsiteY4" fmla="*/ 351367 h 543089"/>
                    <a:gd name="connsiteX5" fmla="*/ 1481667 w 1714500"/>
                    <a:gd name="connsiteY5" fmla="*/ 173567 h 543089"/>
                    <a:gd name="connsiteX6" fmla="*/ 1714500 w 1714500"/>
                    <a:gd name="connsiteY6" fmla="*/ 0 h 543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14500" h="543089">
                      <a:moveTo>
                        <a:pt x="0" y="541867"/>
                      </a:moveTo>
                      <a:cubicBezTo>
                        <a:pt x="98072" y="542925"/>
                        <a:pt x="196145" y="543984"/>
                        <a:pt x="300567" y="541867"/>
                      </a:cubicBezTo>
                      <a:cubicBezTo>
                        <a:pt x="404989" y="539750"/>
                        <a:pt x="522816" y="539045"/>
                        <a:pt x="626533" y="529167"/>
                      </a:cubicBezTo>
                      <a:cubicBezTo>
                        <a:pt x="730250" y="519289"/>
                        <a:pt x="822678" y="512233"/>
                        <a:pt x="922867" y="482600"/>
                      </a:cubicBezTo>
                      <a:cubicBezTo>
                        <a:pt x="1023056" y="452967"/>
                        <a:pt x="1134534" y="402872"/>
                        <a:pt x="1227667" y="351367"/>
                      </a:cubicBezTo>
                      <a:cubicBezTo>
                        <a:pt x="1320800" y="299861"/>
                        <a:pt x="1400528" y="232128"/>
                        <a:pt x="1481667" y="173567"/>
                      </a:cubicBezTo>
                      <a:cubicBezTo>
                        <a:pt x="1562806" y="115006"/>
                        <a:pt x="1714500" y="0"/>
                        <a:pt x="1714500" y="0"/>
                      </a:cubicBezTo>
                    </a:path>
                  </a:pathLst>
                </a:custGeom>
                <a:ln w="28575" cmpd="sng">
                  <a:solidFill>
                    <a:srgbClr val="333399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indent="12700">
                    <a:lnSpc>
                      <a:spcPts val="2000"/>
                    </a:lnSpc>
                    <a:spcBef>
                      <a:spcPct val="20000"/>
                    </a:spcBef>
                  </a:pPr>
                  <a:endParaRPr lang="en-US" sz="2400">
                    <a:solidFill>
                      <a:srgbClr val="515151"/>
                    </a:solidFill>
                    <a:latin typeface="Arial" charset="0"/>
                  </a:endParaRPr>
                </a:p>
              </p:txBody>
            </p:sp>
            <p:sp>
              <p:nvSpPr>
                <p:cNvPr id="175" name="Textfeld 73"/>
                <p:cNvSpPr txBox="1"/>
                <p:nvPr/>
              </p:nvSpPr>
              <p:spPr>
                <a:xfrm>
                  <a:off x="2320375" y="4088105"/>
                  <a:ext cx="998247" cy="3137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100" b="1" dirty="0">
                      <a:solidFill>
                        <a:srgbClr val="333399"/>
                      </a:solidFill>
                    </a:rPr>
                    <a:t>Low </a:t>
                  </a:r>
                  <a:r>
                    <a:rPr lang="de-DE" sz="1100" b="1" dirty="0" err="1">
                      <a:solidFill>
                        <a:srgbClr val="333399"/>
                      </a:solidFill>
                    </a:rPr>
                    <a:t>alpha</a:t>
                  </a:r>
                  <a:endParaRPr lang="en-US" sz="1100" b="1" dirty="0">
                    <a:solidFill>
                      <a:srgbClr val="333399"/>
                    </a:solidFill>
                  </a:endParaRPr>
                </a:p>
              </p:txBody>
            </p:sp>
          </p:grpSp>
          <p:grpSp>
            <p:nvGrpSpPr>
              <p:cNvPr id="153" name="Gruppierung 1"/>
              <p:cNvGrpSpPr/>
              <p:nvPr/>
            </p:nvGrpSpPr>
            <p:grpSpPr>
              <a:xfrm>
                <a:off x="5205500" y="2493929"/>
                <a:ext cx="3421544" cy="2591255"/>
                <a:chOff x="5205500" y="2493929"/>
                <a:chExt cx="3421544" cy="2591255"/>
              </a:xfrm>
            </p:grpSpPr>
            <p:grpSp>
              <p:nvGrpSpPr>
                <p:cNvPr id="163" name="Gruppierung 61"/>
                <p:cNvGrpSpPr/>
                <p:nvPr/>
              </p:nvGrpSpPr>
              <p:grpSpPr>
                <a:xfrm>
                  <a:off x="5266461" y="2708920"/>
                  <a:ext cx="1087966" cy="313780"/>
                  <a:chOff x="2314133" y="1844824"/>
                  <a:chExt cx="1087966" cy="313780"/>
                </a:xfrm>
              </p:grpSpPr>
              <p:cxnSp>
                <p:nvCxnSpPr>
                  <p:cNvPr id="172" name="Gerade Verbindung 62"/>
                  <p:cNvCxnSpPr/>
                  <p:nvPr/>
                </p:nvCxnSpPr>
                <p:spPr bwMode="auto">
                  <a:xfrm>
                    <a:off x="2339752" y="2123331"/>
                    <a:ext cx="863823" cy="74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73" name="Textfeld 63"/>
                  <p:cNvSpPr txBox="1"/>
                  <p:nvPr/>
                </p:nvSpPr>
                <p:spPr>
                  <a:xfrm>
                    <a:off x="2314133" y="1844824"/>
                    <a:ext cx="1087966" cy="3137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100" b="1" dirty="0">
                        <a:solidFill>
                          <a:srgbClr val="FF0000"/>
                        </a:solidFill>
                      </a:rPr>
                      <a:t>U</a:t>
                    </a:r>
                    <a:r>
                      <a:rPr lang="en-US" sz="1100" b="1" dirty="0" err="1">
                        <a:solidFill>
                          <a:srgbClr val="FF0000"/>
                        </a:solidFill>
                      </a:rPr>
                      <a:t>ser</a:t>
                    </a:r>
                    <a:r>
                      <a:rPr lang="en-US" sz="1100" b="1" dirty="0">
                        <a:solidFill>
                          <a:srgbClr val="FF0000"/>
                        </a:solidFill>
                      </a:rPr>
                      <a:t> optics</a:t>
                    </a:r>
                  </a:p>
                </p:txBody>
              </p:sp>
            </p:grpSp>
            <p:sp>
              <p:nvSpPr>
                <p:cNvPr id="164" name="Freihandform 64"/>
                <p:cNvSpPr/>
                <p:nvPr/>
              </p:nvSpPr>
              <p:spPr>
                <a:xfrm>
                  <a:off x="6148495" y="3573016"/>
                  <a:ext cx="943785" cy="288280"/>
                </a:xfrm>
                <a:custGeom>
                  <a:avLst/>
                  <a:gdLst>
                    <a:gd name="connsiteX0" fmla="*/ 0 w 1270000"/>
                    <a:gd name="connsiteY0" fmla="*/ 550333 h 550333"/>
                    <a:gd name="connsiteX1" fmla="*/ 342900 w 1270000"/>
                    <a:gd name="connsiteY1" fmla="*/ 520700 h 550333"/>
                    <a:gd name="connsiteX2" fmla="*/ 753533 w 1270000"/>
                    <a:gd name="connsiteY2" fmla="*/ 376766 h 550333"/>
                    <a:gd name="connsiteX3" fmla="*/ 960966 w 1270000"/>
                    <a:gd name="connsiteY3" fmla="*/ 245533 h 550333"/>
                    <a:gd name="connsiteX4" fmla="*/ 1270000 w 1270000"/>
                    <a:gd name="connsiteY4" fmla="*/ 0 h 550333"/>
                    <a:gd name="connsiteX0" fmla="*/ 0 w 1270000"/>
                    <a:gd name="connsiteY0" fmla="*/ 550333 h 550333"/>
                    <a:gd name="connsiteX1" fmla="*/ 342900 w 1270000"/>
                    <a:gd name="connsiteY1" fmla="*/ 520700 h 550333"/>
                    <a:gd name="connsiteX2" fmla="*/ 702733 w 1270000"/>
                    <a:gd name="connsiteY2" fmla="*/ 397932 h 550333"/>
                    <a:gd name="connsiteX3" fmla="*/ 960966 w 1270000"/>
                    <a:gd name="connsiteY3" fmla="*/ 245533 h 550333"/>
                    <a:gd name="connsiteX4" fmla="*/ 1270000 w 1270000"/>
                    <a:gd name="connsiteY4" fmla="*/ 0 h 550333"/>
                    <a:gd name="connsiteX0" fmla="*/ 0 w 1270000"/>
                    <a:gd name="connsiteY0" fmla="*/ 550333 h 550333"/>
                    <a:gd name="connsiteX1" fmla="*/ 342900 w 1270000"/>
                    <a:gd name="connsiteY1" fmla="*/ 520700 h 550333"/>
                    <a:gd name="connsiteX2" fmla="*/ 529166 w 1270000"/>
                    <a:gd name="connsiteY2" fmla="*/ 469900 h 550333"/>
                    <a:gd name="connsiteX3" fmla="*/ 702733 w 1270000"/>
                    <a:gd name="connsiteY3" fmla="*/ 397932 h 550333"/>
                    <a:gd name="connsiteX4" fmla="*/ 960966 w 1270000"/>
                    <a:gd name="connsiteY4" fmla="*/ 245533 h 550333"/>
                    <a:gd name="connsiteX5" fmla="*/ 1270000 w 1270000"/>
                    <a:gd name="connsiteY5" fmla="*/ 0 h 550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0000" h="550333">
                      <a:moveTo>
                        <a:pt x="0" y="550333"/>
                      </a:moveTo>
                      <a:cubicBezTo>
                        <a:pt x="108655" y="549980"/>
                        <a:pt x="254706" y="534105"/>
                        <a:pt x="342900" y="520700"/>
                      </a:cubicBezTo>
                      <a:cubicBezTo>
                        <a:pt x="431094" y="507295"/>
                        <a:pt x="469194" y="490361"/>
                        <a:pt x="529166" y="469900"/>
                      </a:cubicBezTo>
                      <a:cubicBezTo>
                        <a:pt x="589138" y="449439"/>
                        <a:pt x="630766" y="435327"/>
                        <a:pt x="702733" y="397932"/>
                      </a:cubicBezTo>
                      <a:cubicBezTo>
                        <a:pt x="774700" y="360538"/>
                        <a:pt x="866422" y="311855"/>
                        <a:pt x="960966" y="245533"/>
                      </a:cubicBezTo>
                      <a:cubicBezTo>
                        <a:pt x="1055511" y="179211"/>
                        <a:pt x="1270000" y="0"/>
                        <a:pt x="1270000" y="0"/>
                      </a:cubicBezTo>
                    </a:path>
                  </a:pathLst>
                </a:custGeom>
                <a:ln w="28575" cmpd="sng">
                  <a:solidFill>
                    <a:srgbClr val="FF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indent="12700">
                    <a:lnSpc>
                      <a:spcPts val="2000"/>
                    </a:lnSpc>
                    <a:spcBef>
                      <a:spcPct val="20000"/>
                    </a:spcBef>
                  </a:pPr>
                  <a:endParaRPr lang="en-US" sz="2400">
                    <a:solidFill>
                      <a:srgbClr val="515151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65" name="Gruppierung 65"/>
                <p:cNvGrpSpPr/>
                <p:nvPr/>
              </p:nvGrpSpPr>
              <p:grpSpPr>
                <a:xfrm>
                  <a:off x="5205500" y="3485427"/>
                  <a:ext cx="1516413" cy="375869"/>
                  <a:chOff x="2253172" y="2621331"/>
                  <a:chExt cx="1516413" cy="375869"/>
                </a:xfrm>
              </p:grpSpPr>
              <p:cxnSp>
                <p:nvCxnSpPr>
                  <p:cNvPr id="170" name="Gerade Verbindung 66"/>
                  <p:cNvCxnSpPr/>
                  <p:nvPr/>
                </p:nvCxnSpPr>
                <p:spPr bwMode="auto">
                  <a:xfrm>
                    <a:off x="2333402" y="2996456"/>
                    <a:ext cx="863823" cy="744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71" name="Textfeld 67"/>
                  <p:cNvSpPr txBox="1"/>
                  <p:nvPr/>
                </p:nvSpPr>
                <p:spPr>
                  <a:xfrm>
                    <a:off x="2253172" y="2621331"/>
                    <a:ext cx="1516413" cy="3137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100" b="1" dirty="0">
                        <a:solidFill>
                          <a:srgbClr val="FF0000"/>
                        </a:solidFill>
                      </a:rPr>
                      <a:t>Low </a:t>
                    </a:r>
                    <a:r>
                      <a:rPr lang="de-DE" sz="1100" b="1" dirty="0" err="1">
                        <a:solidFill>
                          <a:srgbClr val="FF0000"/>
                        </a:solidFill>
                      </a:rPr>
                      <a:t>alpha</a:t>
                    </a:r>
                    <a:r>
                      <a:rPr lang="de-DE" sz="11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de-DE" sz="1100" b="1" dirty="0" err="1">
                        <a:solidFill>
                          <a:srgbClr val="FF0000"/>
                        </a:solidFill>
                      </a:rPr>
                      <a:t>optics</a:t>
                    </a:r>
                    <a:endParaRPr lang="en-US" sz="11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67" name="Gruppierung 78"/>
                <p:cNvGrpSpPr/>
                <p:nvPr/>
              </p:nvGrpSpPr>
              <p:grpSpPr>
                <a:xfrm>
                  <a:off x="5292080" y="2493929"/>
                  <a:ext cx="3334964" cy="2591255"/>
                  <a:chOff x="2339752" y="1629833"/>
                  <a:chExt cx="3334964" cy="2591255"/>
                </a:xfrm>
              </p:grpSpPr>
              <p:sp>
                <p:nvSpPr>
                  <p:cNvPr id="169" name="Textfeld 80"/>
                  <p:cNvSpPr txBox="1"/>
                  <p:nvPr/>
                </p:nvSpPr>
                <p:spPr>
                  <a:xfrm rot="19215173">
                    <a:off x="3008658" y="2673176"/>
                    <a:ext cx="2666058" cy="3137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100" b="1" i="1" dirty="0" err="1">
                        <a:latin typeface="Century Gothic" panose="020B0502020202020204" pitchFamily="34" charset="0"/>
                      </a:rPr>
                      <a:t>I</a:t>
                    </a:r>
                    <a:r>
                      <a:rPr lang="de-DE" sz="1100" b="1" baseline="-25000" dirty="0" err="1">
                        <a:latin typeface="Century Gothic" panose="020B0502020202020204" pitchFamily="34" charset="0"/>
                      </a:rPr>
                      <a:t>th</a:t>
                    </a:r>
                    <a:r>
                      <a:rPr lang="de-DE" sz="1100" b="1" dirty="0">
                        <a:latin typeface="Century Gothic" panose="020B0502020202020204" pitchFamily="34" charset="0"/>
                      </a:rPr>
                      <a:t> </a:t>
                    </a:r>
                    <a:r>
                      <a:rPr lang="de-DE" sz="1100" b="1" dirty="0" err="1">
                        <a:latin typeface="Century Gothic" panose="020B0502020202020204" pitchFamily="34" charset="0"/>
                      </a:rPr>
                      <a:t>roughly</a:t>
                    </a:r>
                    <a:r>
                      <a:rPr lang="de-DE" sz="1100" b="1" dirty="0">
                        <a:latin typeface="Century Gothic" panose="020B0502020202020204" pitchFamily="34" charset="0"/>
                      </a:rPr>
                      <a:t> proportional </a:t>
                    </a:r>
                    <a:r>
                      <a:rPr lang="de-DE" sz="1100" b="1" dirty="0" err="1">
                        <a:latin typeface="Century Gothic" panose="020B0502020202020204" pitchFamily="34" charset="0"/>
                      </a:rPr>
                      <a:t>to</a:t>
                    </a:r>
                    <a:r>
                      <a:rPr lang="de-DE" sz="1100" b="1" dirty="0">
                        <a:latin typeface="Century Gothic" panose="020B0502020202020204" pitchFamily="34" charset="0"/>
                      </a:rPr>
                      <a:t> </a:t>
                    </a:r>
                    <a:r>
                      <a:rPr lang="de-DE" sz="1100" b="1" i="1" dirty="0" err="1">
                        <a:latin typeface="Century Gothic" panose="020B0502020202020204" pitchFamily="34" charset="0"/>
                      </a:rPr>
                      <a:t>V´</a:t>
                    </a:r>
                    <a:r>
                      <a:rPr lang="de-DE" sz="1100" b="1" baseline="-25000" dirty="0" err="1">
                        <a:latin typeface="Century Gothic" panose="020B0502020202020204" pitchFamily="34" charset="0"/>
                      </a:rPr>
                      <a:t>rf</a:t>
                    </a:r>
                    <a:r>
                      <a:rPr lang="de-DE" sz="1100" b="1" i="1" dirty="0">
                        <a:latin typeface="Century Gothic" panose="020B0502020202020204" pitchFamily="34" charset="0"/>
                      </a:rPr>
                      <a:t> σ</a:t>
                    </a:r>
                    <a:r>
                      <a:rPr lang="de-DE" sz="1100" b="1" i="1" baseline="30000" dirty="0">
                        <a:latin typeface="Century Gothic" panose="020B0502020202020204" pitchFamily="34" charset="0"/>
                      </a:rPr>
                      <a:t>2</a:t>
                    </a:r>
                    <a:endParaRPr lang="en-US" sz="1100" b="1" i="1" dirty="0">
                      <a:latin typeface="Century Gothic" panose="020B0502020202020204" pitchFamily="34" charset="0"/>
                    </a:endParaRPr>
                  </a:p>
                </p:txBody>
              </p:sp>
              <p:cxnSp>
                <p:nvCxnSpPr>
                  <p:cNvPr id="168" name="Gerade Verbindung 79"/>
                  <p:cNvCxnSpPr/>
                  <p:nvPr/>
                </p:nvCxnSpPr>
                <p:spPr bwMode="auto">
                  <a:xfrm flipV="1">
                    <a:off x="2339752" y="1629833"/>
                    <a:ext cx="3112781" cy="2591255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66" name="Freihandform 75"/>
                <p:cNvSpPr/>
                <p:nvPr/>
              </p:nvSpPr>
              <p:spPr>
                <a:xfrm>
                  <a:off x="6152728" y="2515096"/>
                  <a:ext cx="2235200" cy="473075"/>
                </a:xfrm>
                <a:custGeom>
                  <a:avLst/>
                  <a:gdLst>
                    <a:gd name="connsiteX0" fmla="*/ 0 w 2235200"/>
                    <a:gd name="connsiteY0" fmla="*/ 473075 h 473075"/>
                    <a:gd name="connsiteX1" fmla="*/ 828675 w 2235200"/>
                    <a:gd name="connsiteY1" fmla="*/ 473075 h 473075"/>
                    <a:gd name="connsiteX2" fmla="*/ 1196975 w 2235200"/>
                    <a:gd name="connsiteY2" fmla="*/ 463550 h 473075"/>
                    <a:gd name="connsiteX3" fmla="*/ 1590675 w 2235200"/>
                    <a:gd name="connsiteY3" fmla="*/ 396875 h 473075"/>
                    <a:gd name="connsiteX4" fmla="*/ 1870075 w 2235200"/>
                    <a:gd name="connsiteY4" fmla="*/ 263525 h 473075"/>
                    <a:gd name="connsiteX5" fmla="*/ 2235200 w 2235200"/>
                    <a:gd name="connsiteY5" fmla="*/ 0 h 473075"/>
                    <a:gd name="connsiteX0" fmla="*/ 0 w 2235200"/>
                    <a:gd name="connsiteY0" fmla="*/ 473075 h 473075"/>
                    <a:gd name="connsiteX1" fmla="*/ 828675 w 2235200"/>
                    <a:gd name="connsiteY1" fmla="*/ 473075 h 473075"/>
                    <a:gd name="connsiteX2" fmla="*/ 1196975 w 2235200"/>
                    <a:gd name="connsiteY2" fmla="*/ 463550 h 473075"/>
                    <a:gd name="connsiteX3" fmla="*/ 1552575 w 2235200"/>
                    <a:gd name="connsiteY3" fmla="*/ 405342 h 473075"/>
                    <a:gd name="connsiteX4" fmla="*/ 1870075 w 2235200"/>
                    <a:gd name="connsiteY4" fmla="*/ 263525 h 473075"/>
                    <a:gd name="connsiteX5" fmla="*/ 2235200 w 2235200"/>
                    <a:gd name="connsiteY5" fmla="*/ 0 h 473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35200" h="473075">
                      <a:moveTo>
                        <a:pt x="0" y="473075"/>
                      </a:moveTo>
                      <a:lnTo>
                        <a:pt x="828675" y="473075"/>
                      </a:lnTo>
                      <a:cubicBezTo>
                        <a:pt x="1028171" y="471488"/>
                        <a:pt x="1076325" y="474839"/>
                        <a:pt x="1196975" y="463550"/>
                      </a:cubicBezTo>
                      <a:cubicBezTo>
                        <a:pt x="1317625" y="452261"/>
                        <a:pt x="1440392" y="438679"/>
                        <a:pt x="1552575" y="405342"/>
                      </a:cubicBezTo>
                      <a:cubicBezTo>
                        <a:pt x="1664758" y="372004"/>
                        <a:pt x="1756304" y="331082"/>
                        <a:pt x="1870075" y="263525"/>
                      </a:cubicBezTo>
                      <a:cubicBezTo>
                        <a:pt x="1983846" y="195968"/>
                        <a:pt x="2235200" y="0"/>
                        <a:pt x="2235200" y="0"/>
                      </a:cubicBezTo>
                    </a:path>
                  </a:pathLst>
                </a:custGeom>
                <a:ln w="28575" cmpd="sng">
                  <a:solidFill>
                    <a:srgbClr val="FF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indent="12700">
                    <a:lnSpc>
                      <a:spcPts val="2000"/>
                    </a:lnSpc>
                    <a:spcBef>
                      <a:spcPct val="20000"/>
                    </a:spcBef>
                  </a:pPr>
                  <a:endParaRPr lang="en-US" sz="2400">
                    <a:solidFill>
                      <a:srgbClr val="51515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54" name="Gruppierung 81"/>
              <p:cNvGrpSpPr/>
              <p:nvPr/>
            </p:nvGrpSpPr>
            <p:grpSpPr>
              <a:xfrm>
                <a:off x="5563013" y="3315195"/>
                <a:ext cx="3114811" cy="2591255"/>
                <a:chOff x="2610685" y="2451099"/>
                <a:chExt cx="3114811" cy="2591255"/>
              </a:xfrm>
            </p:grpSpPr>
            <p:cxnSp>
              <p:nvCxnSpPr>
                <p:cNvPr id="161" name="Gerade Verbindung 82"/>
                <p:cNvCxnSpPr/>
                <p:nvPr/>
              </p:nvCxnSpPr>
              <p:spPr bwMode="auto">
                <a:xfrm flipV="1">
                  <a:off x="2610685" y="2451099"/>
                  <a:ext cx="3112781" cy="259125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333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2" name="Textfeld 83"/>
                <p:cNvSpPr txBox="1"/>
                <p:nvPr/>
              </p:nvSpPr>
              <p:spPr>
                <a:xfrm>
                  <a:off x="4069312" y="3731890"/>
                  <a:ext cx="1656184" cy="516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 smtClean="0">
                      <a:solidFill>
                        <a:srgbClr val="000090"/>
                      </a:solidFill>
                    </a:rPr>
                    <a:t>80 </a:t>
                  </a:r>
                  <a:r>
                    <a:rPr lang="de-DE" sz="1100" b="1" dirty="0">
                      <a:solidFill>
                        <a:srgbClr val="000090"/>
                      </a:solidFill>
                    </a:rPr>
                    <a:t>× </a:t>
                  </a:r>
                  <a:r>
                    <a:rPr lang="de-DE" sz="1100" b="1" dirty="0" err="1">
                      <a:solidFill>
                        <a:srgbClr val="000090"/>
                      </a:solidFill>
                    </a:rPr>
                    <a:t>more</a:t>
                  </a:r>
                  <a:r>
                    <a:rPr lang="de-DE" sz="1100" b="1" dirty="0">
                      <a:solidFill>
                        <a:srgbClr val="000090"/>
                      </a:solidFill>
                    </a:rPr>
                    <a:t> </a:t>
                  </a:r>
                  <a:r>
                    <a:rPr lang="de-DE" sz="1100" b="1" dirty="0" err="1">
                      <a:solidFill>
                        <a:srgbClr val="000090"/>
                      </a:solidFill>
                    </a:rPr>
                    <a:t>voltage</a:t>
                  </a:r>
                  <a:r>
                    <a:rPr lang="de-DE" sz="1100" b="1" dirty="0">
                      <a:solidFill>
                        <a:srgbClr val="000090"/>
                      </a:solidFill>
                    </a:rPr>
                    <a:t> </a:t>
                  </a:r>
                  <a:r>
                    <a:rPr lang="de-DE" sz="1100" b="1" dirty="0" err="1">
                      <a:solidFill>
                        <a:srgbClr val="000090"/>
                      </a:solidFill>
                    </a:rPr>
                    <a:t>gradient</a:t>
                  </a:r>
                  <a:endParaRPr lang="en-US" sz="1100" b="1" i="1" dirty="0">
                    <a:solidFill>
                      <a:srgbClr val="000090"/>
                    </a:solidFill>
                  </a:endParaRPr>
                </a:p>
              </p:txBody>
            </p:sp>
          </p:grpSp>
          <p:grpSp>
            <p:nvGrpSpPr>
              <p:cNvPr id="155" name="Gruppierung 68"/>
              <p:cNvGrpSpPr/>
              <p:nvPr/>
            </p:nvGrpSpPr>
            <p:grpSpPr>
              <a:xfrm>
                <a:off x="5214615" y="3780616"/>
                <a:ext cx="2898144" cy="591472"/>
                <a:chOff x="2262287" y="2916520"/>
                <a:chExt cx="2898144" cy="591472"/>
              </a:xfrm>
            </p:grpSpPr>
            <p:sp>
              <p:nvSpPr>
                <p:cNvPr id="160" name="Textfeld 70"/>
                <p:cNvSpPr txBox="1"/>
                <p:nvPr/>
              </p:nvSpPr>
              <p:spPr>
                <a:xfrm>
                  <a:off x="2262287" y="3194213"/>
                  <a:ext cx="1087965" cy="3137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100" b="1" dirty="0">
                      <a:solidFill>
                        <a:schemeClr val="accent2"/>
                      </a:solidFill>
                    </a:rPr>
                    <a:t>User </a:t>
                  </a:r>
                  <a:r>
                    <a:rPr lang="de-DE" sz="1100" b="1" dirty="0" err="1">
                      <a:solidFill>
                        <a:schemeClr val="accent2"/>
                      </a:solidFill>
                    </a:rPr>
                    <a:t>optics</a:t>
                  </a:r>
                  <a:endParaRPr lang="en-US" sz="1100" b="1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59" name="Freihandform 69"/>
                <p:cNvSpPr/>
                <p:nvPr/>
              </p:nvSpPr>
              <p:spPr>
                <a:xfrm>
                  <a:off x="2328332" y="2916520"/>
                  <a:ext cx="2832099" cy="574923"/>
                </a:xfrm>
                <a:custGeom>
                  <a:avLst/>
                  <a:gdLst>
                    <a:gd name="connsiteX0" fmla="*/ 0 w 2235200"/>
                    <a:gd name="connsiteY0" fmla="*/ 473075 h 473075"/>
                    <a:gd name="connsiteX1" fmla="*/ 828675 w 2235200"/>
                    <a:gd name="connsiteY1" fmla="*/ 473075 h 473075"/>
                    <a:gd name="connsiteX2" fmla="*/ 1196975 w 2235200"/>
                    <a:gd name="connsiteY2" fmla="*/ 463550 h 473075"/>
                    <a:gd name="connsiteX3" fmla="*/ 1590675 w 2235200"/>
                    <a:gd name="connsiteY3" fmla="*/ 396875 h 473075"/>
                    <a:gd name="connsiteX4" fmla="*/ 1870075 w 2235200"/>
                    <a:gd name="connsiteY4" fmla="*/ 263525 h 473075"/>
                    <a:gd name="connsiteX5" fmla="*/ 2235200 w 2235200"/>
                    <a:gd name="connsiteY5" fmla="*/ 0 h 473075"/>
                    <a:gd name="connsiteX0" fmla="*/ 0 w 2235200"/>
                    <a:gd name="connsiteY0" fmla="*/ 473075 h 473075"/>
                    <a:gd name="connsiteX1" fmla="*/ 828675 w 2235200"/>
                    <a:gd name="connsiteY1" fmla="*/ 473075 h 473075"/>
                    <a:gd name="connsiteX2" fmla="*/ 1196975 w 2235200"/>
                    <a:gd name="connsiteY2" fmla="*/ 463550 h 473075"/>
                    <a:gd name="connsiteX3" fmla="*/ 1552575 w 2235200"/>
                    <a:gd name="connsiteY3" fmla="*/ 405342 h 473075"/>
                    <a:gd name="connsiteX4" fmla="*/ 1870075 w 2235200"/>
                    <a:gd name="connsiteY4" fmla="*/ 263525 h 473075"/>
                    <a:gd name="connsiteX5" fmla="*/ 2235200 w 2235200"/>
                    <a:gd name="connsiteY5" fmla="*/ 0 h 473075"/>
                    <a:gd name="connsiteX0" fmla="*/ 0 w 2186609"/>
                    <a:gd name="connsiteY0" fmla="*/ 566224 h 566224"/>
                    <a:gd name="connsiteX1" fmla="*/ 828675 w 2186609"/>
                    <a:gd name="connsiteY1" fmla="*/ 566224 h 566224"/>
                    <a:gd name="connsiteX2" fmla="*/ 1196975 w 2186609"/>
                    <a:gd name="connsiteY2" fmla="*/ 556699 h 566224"/>
                    <a:gd name="connsiteX3" fmla="*/ 1552575 w 2186609"/>
                    <a:gd name="connsiteY3" fmla="*/ 498491 h 566224"/>
                    <a:gd name="connsiteX4" fmla="*/ 1870075 w 2186609"/>
                    <a:gd name="connsiteY4" fmla="*/ 356674 h 566224"/>
                    <a:gd name="connsiteX5" fmla="*/ 2186609 w 2186609"/>
                    <a:gd name="connsiteY5" fmla="*/ 0 h 566224"/>
                    <a:gd name="connsiteX0" fmla="*/ 0 w 2186609"/>
                    <a:gd name="connsiteY0" fmla="*/ 566224 h 566224"/>
                    <a:gd name="connsiteX1" fmla="*/ 828675 w 2186609"/>
                    <a:gd name="connsiteY1" fmla="*/ 566224 h 566224"/>
                    <a:gd name="connsiteX2" fmla="*/ 1196975 w 2186609"/>
                    <a:gd name="connsiteY2" fmla="*/ 556699 h 566224"/>
                    <a:gd name="connsiteX3" fmla="*/ 1552575 w 2186609"/>
                    <a:gd name="connsiteY3" fmla="*/ 498491 h 566224"/>
                    <a:gd name="connsiteX4" fmla="*/ 1805287 w 2186609"/>
                    <a:gd name="connsiteY4" fmla="*/ 348574 h 566224"/>
                    <a:gd name="connsiteX5" fmla="*/ 2186609 w 2186609"/>
                    <a:gd name="connsiteY5" fmla="*/ 0 h 566224"/>
                    <a:gd name="connsiteX0" fmla="*/ 0 w 2167172"/>
                    <a:gd name="connsiteY0" fmla="*/ 550024 h 550024"/>
                    <a:gd name="connsiteX1" fmla="*/ 828675 w 2167172"/>
                    <a:gd name="connsiteY1" fmla="*/ 550024 h 550024"/>
                    <a:gd name="connsiteX2" fmla="*/ 1196975 w 2167172"/>
                    <a:gd name="connsiteY2" fmla="*/ 540499 h 550024"/>
                    <a:gd name="connsiteX3" fmla="*/ 1552575 w 2167172"/>
                    <a:gd name="connsiteY3" fmla="*/ 482291 h 550024"/>
                    <a:gd name="connsiteX4" fmla="*/ 1805287 w 2167172"/>
                    <a:gd name="connsiteY4" fmla="*/ 332374 h 550024"/>
                    <a:gd name="connsiteX5" fmla="*/ 2167172 w 2167172"/>
                    <a:gd name="connsiteY5" fmla="*/ 0 h 550024"/>
                    <a:gd name="connsiteX0" fmla="*/ 0 w 2167172"/>
                    <a:gd name="connsiteY0" fmla="*/ 550024 h 550024"/>
                    <a:gd name="connsiteX1" fmla="*/ 828675 w 2167172"/>
                    <a:gd name="connsiteY1" fmla="*/ 550024 h 550024"/>
                    <a:gd name="connsiteX2" fmla="*/ 1196975 w 2167172"/>
                    <a:gd name="connsiteY2" fmla="*/ 540499 h 550024"/>
                    <a:gd name="connsiteX3" fmla="*/ 1552575 w 2167172"/>
                    <a:gd name="connsiteY3" fmla="*/ 482291 h 550024"/>
                    <a:gd name="connsiteX4" fmla="*/ 1798808 w 2167172"/>
                    <a:gd name="connsiteY4" fmla="*/ 340473 h 550024"/>
                    <a:gd name="connsiteX5" fmla="*/ 2167172 w 2167172"/>
                    <a:gd name="connsiteY5" fmla="*/ 0 h 550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7172" h="550024">
                      <a:moveTo>
                        <a:pt x="0" y="550024"/>
                      </a:moveTo>
                      <a:lnTo>
                        <a:pt x="828675" y="550024"/>
                      </a:lnTo>
                      <a:cubicBezTo>
                        <a:pt x="1028171" y="548437"/>
                        <a:pt x="1076325" y="551788"/>
                        <a:pt x="1196975" y="540499"/>
                      </a:cubicBezTo>
                      <a:cubicBezTo>
                        <a:pt x="1317625" y="529210"/>
                        <a:pt x="1452270" y="515629"/>
                        <a:pt x="1552575" y="482291"/>
                      </a:cubicBezTo>
                      <a:cubicBezTo>
                        <a:pt x="1652881" y="448953"/>
                        <a:pt x="1696375" y="420855"/>
                        <a:pt x="1798808" y="340473"/>
                      </a:cubicBezTo>
                      <a:cubicBezTo>
                        <a:pt x="1901241" y="260091"/>
                        <a:pt x="2167172" y="0"/>
                        <a:pt x="2167172" y="0"/>
                      </a:cubicBezTo>
                    </a:path>
                  </a:pathLst>
                </a:custGeom>
                <a:ln w="28575" cmpd="sng">
                  <a:solidFill>
                    <a:schemeClr val="accent2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indent="12700">
                    <a:lnSpc>
                      <a:spcPts val="2000"/>
                    </a:lnSpc>
                    <a:spcBef>
                      <a:spcPct val="20000"/>
                    </a:spcBef>
                  </a:pPr>
                  <a:endParaRPr lang="en-US" sz="2400">
                    <a:solidFill>
                      <a:srgbClr val="515151"/>
                    </a:solidFill>
                    <a:latin typeface="Arial" charset="0"/>
                  </a:endParaRPr>
                </a:p>
              </p:txBody>
            </p:sp>
          </p:grpSp>
          <p:cxnSp>
            <p:nvCxnSpPr>
              <p:cNvPr id="156" name="Gerade Verbindung mit Pfeil 96"/>
              <p:cNvCxnSpPr/>
              <p:nvPr/>
            </p:nvCxnSpPr>
            <p:spPr bwMode="auto">
              <a:xfrm>
                <a:off x="5912374" y="4599271"/>
                <a:ext cx="1140239" cy="2254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57" name="Oval 156"/>
              <p:cNvSpPr/>
              <p:nvPr/>
            </p:nvSpPr>
            <p:spPr bwMode="auto">
              <a:xfrm>
                <a:off x="6230960" y="5081761"/>
                <a:ext cx="144016" cy="144016"/>
              </a:xfrm>
              <a:prstGeom prst="ellipse">
                <a:avLst/>
              </a:prstGeom>
              <a:solidFill>
                <a:srgbClr val="00990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indent="12700">
                  <a:lnSpc>
                    <a:spcPts val="2000"/>
                  </a:lnSpc>
                  <a:spcBef>
                    <a:spcPct val="20000"/>
                  </a:spcBef>
                </a:pPr>
                <a:endParaRPr lang="en-US" sz="2400">
                  <a:solidFill>
                    <a:srgbClr val="515151"/>
                  </a:solidFill>
                  <a:latin typeface="Arial" charset="0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7304019" y="4180153"/>
                <a:ext cx="144016" cy="144016"/>
              </a:xfrm>
              <a:prstGeom prst="ellipse">
                <a:avLst/>
              </a:prstGeom>
              <a:solidFill>
                <a:srgbClr val="00990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indent="12700">
                  <a:lnSpc>
                    <a:spcPts val="2000"/>
                  </a:lnSpc>
                  <a:spcBef>
                    <a:spcPct val="20000"/>
                  </a:spcBef>
                </a:pPr>
                <a:endParaRPr lang="en-US" sz="2400">
                  <a:solidFill>
                    <a:srgbClr val="515151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26" name="TextBox 225"/>
          <p:cNvSpPr txBox="1"/>
          <p:nvPr/>
        </p:nvSpPr>
        <p:spPr>
          <a:xfrm>
            <a:off x="1297756" y="4431249"/>
            <a:ext cx="4512295" cy="15696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Supply short pulses down to 1.5 </a:t>
            </a:r>
            <a:r>
              <a:rPr lang="en-US" sz="1600" b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ps</a:t>
            </a:r>
            <a:endParaRPr lang="en-US" sz="16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(100 </a:t>
            </a:r>
            <a:r>
              <a:rPr lang="en-US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× </a:t>
            </a:r>
            <a:r>
              <a:rPr lang="en-US" sz="1600" b="0" dirty="0">
                <a:solidFill>
                  <a:schemeClr val="tx1"/>
                </a:solidFill>
                <a:latin typeface="Century Gothic" panose="020B0502020202020204" pitchFamily="34" charset="0"/>
              </a:rPr>
              <a:t>more bunch current </a:t>
            </a:r>
            <a:r>
              <a:rPr lang="en-US" sz="16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Low </a:t>
            </a:r>
            <a:r>
              <a:rPr lang="en-US" sz="1600" i="1" dirty="0">
                <a:latin typeface="+mn-lt"/>
              </a:rPr>
              <a:t>α</a:t>
            </a:r>
            <a:r>
              <a:rPr lang="en-US" sz="1600" dirty="0">
                <a:latin typeface="Century Gothic" panose="020B0502020202020204" pitchFamily="34" charset="0"/>
              </a:rPr>
              <a:t> permits few 100 </a:t>
            </a:r>
            <a:r>
              <a:rPr lang="en-US" sz="1600" dirty="0" smtClean="0">
                <a:latin typeface="Century Gothic" panose="020B0502020202020204" pitchFamily="34" charset="0"/>
              </a:rPr>
              <a:t>fs pulses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Configure BESSY</a:t>
            </a:r>
            <a:r>
              <a:rPr lang="en-US" sz="1600" baseline="30000" dirty="0">
                <a:latin typeface="Century Gothic" panose="020B0502020202020204" pitchFamily="34" charset="0"/>
              </a:rPr>
              <a:t>VSR</a:t>
            </a:r>
            <a:r>
              <a:rPr lang="en-US" sz="1600" dirty="0">
                <a:latin typeface="Century Gothic" panose="020B0502020202020204" pitchFamily="34" charset="0"/>
              </a:rPr>
              <a:t> so 1.5 </a:t>
            </a:r>
            <a:r>
              <a:rPr lang="en-US" sz="1600" dirty="0" err="1" smtClean="0">
                <a:latin typeface="Century Gothic" panose="020B0502020202020204" pitchFamily="34" charset="0"/>
              </a:rPr>
              <a:t>ps</a:t>
            </a:r>
            <a:r>
              <a:rPr lang="en-US" sz="1600" dirty="0" smtClean="0">
                <a:latin typeface="Century Gothic" panose="020B0502020202020204" pitchFamily="34" charset="0"/>
              </a:rPr>
              <a:t> and </a:t>
            </a:r>
            <a:r>
              <a:rPr lang="en-US" sz="1600" dirty="0">
                <a:latin typeface="Century Gothic" panose="020B0502020202020204" pitchFamily="34" charset="0"/>
              </a:rPr>
              <a:t>15 </a:t>
            </a:r>
            <a:r>
              <a:rPr lang="en-US" sz="1600" dirty="0" err="1">
                <a:latin typeface="Century Gothic" panose="020B0502020202020204" pitchFamily="34" charset="0"/>
              </a:rPr>
              <a:t>ps</a:t>
            </a:r>
            <a:r>
              <a:rPr lang="en-US" sz="1600" dirty="0">
                <a:latin typeface="Century Gothic" panose="020B0502020202020204" pitchFamily="34" charset="0"/>
              </a:rPr>
              <a:t> bunches can be </a:t>
            </a:r>
            <a:r>
              <a:rPr lang="en-US" sz="1600" dirty="0" smtClean="0">
                <a:latin typeface="Century Gothic" panose="020B0502020202020204" pitchFamily="34" charset="0"/>
              </a:rPr>
              <a:t>supplied simultaneously </a:t>
            </a:r>
            <a:r>
              <a:rPr lang="en-US" sz="1600" dirty="0">
                <a:solidFill>
                  <a:srgbClr val="B05800"/>
                </a:solidFill>
                <a:latin typeface="Century Gothic" panose="020B0502020202020204" pitchFamily="34" charset="0"/>
              </a:rPr>
              <a:t>for </a:t>
            </a:r>
            <a:r>
              <a:rPr lang="en-US" sz="1600" dirty="0" smtClean="0">
                <a:solidFill>
                  <a:srgbClr val="B05800"/>
                </a:solidFill>
                <a:latin typeface="Century Gothic" panose="020B0502020202020204" pitchFamily="34" charset="0"/>
              </a:rPr>
              <a:t>maximum flexibility </a:t>
            </a:r>
            <a:r>
              <a:rPr lang="en-US" sz="1600" dirty="0">
                <a:solidFill>
                  <a:srgbClr val="B05800"/>
                </a:solidFill>
                <a:latin typeface="Century Gothic" panose="020B0502020202020204" pitchFamily="34" charset="0"/>
              </a:rPr>
              <a:t>and flux</a:t>
            </a:r>
            <a:r>
              <a:rPr lang="en-US" sz="1600" dirty="0" smtClean="0">
                <a:latin typeface="Century Gothic" panose="020B0502020202020204" pitchFamily="34" charset="0"/>
              </a:rPr>
              <a:t>!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635758" y="725318"/>
            <a:ext cx="3924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Limited pulse length in storage ring  </a:t>
            </a:r>
            <a:endParaRPr lang="de-DE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3" name="Objekt 9"/>
          <p:cNvGraphicFramePr>
            <a:graphicFrameLocks noChangeAspect="1"/>
          </p:cNvGraphicFramePr>
          <p:nvPr>
            <p:extLst/>
          </p:nvPr>
        </p:nvGraphicFramePr>
        <p:xfrm>
          <a:off x="7177346" y="1052239"/>
          <a:ext cx="766954" cy="69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Equation" r:id="rId5" imgW="990600" imgH="901700" progId="Equation.3">
                  <p:embed/>
                </p:oleObj>
              </mc:Choice>
              <mc:Fallback>
                <p:oleObj name="Equation" r:id="rId5" imgW="9906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7346" y="1052239"/>
                        <a:ext cx="766954" cy="69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feld 88"/>
          <p:cNvSpPr txBox="1"/>
          <p:nvPr/>
        </p:nvSpPr>
        <p:spPr>
          <a:xfrm>
            <a:off x="8683400" y="1396721"/>
            <a:ext cx="271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3E6E"/>
                </a:solidFill>
                <a:latin typeface="Century Gothic" panose="020B0502020202020204" pitchFamily="34" charset="0"/>
              </a:rPr>
              <a:t>Hardware (RF </a:t>
            </a:r>
            <a:r>
              <a:rPr lang="de-DE" sz="1200" b="1" dirty="0" err="1">
                <a:solidFill>
                  <a:srgbClr val="003E6E"/>
                </a:solidFill>
                <a:latin typeface="Century Gothic" panose="020B0502020202020204" pitchFamily="34" charset="0"/>
              </a:rPr>
              <a:t>cavities</a:t>
            </a:r>
            <a:r>
              <a:rPr lang="de-DE" sz="1200" b="1" dirty="0">
                <a:solidFill>
                  <a:srgbClr val="003E6E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700563" y="1866585"/>
            <a:ext cx="469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sym typeface="Wingdings"/>
              </a:rPr>
              <a:t>At high current beam </a:t>
            </a:r>
            <a:r>
              <a:rPr lang="en-US" sz="1600" dirty="0" smtClean="0">
                <a:latin typeface="Century Gothic" panose="020B0502020202020204" pitchFamily="34" charset="0"/>
                <a:sym typeface="Wingdings"/>
              </a:rPr>
              <a:t>becomes unstable</a:t>
            </a:r>
            <a:endParaRPr lang="de-DE" sz="1600" dirty="0">
              <a:latin typeface="Century Gothic" panose="020B0502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693007" y="2419497"/>
            <a:ext cx="516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sym typeface="Wingdings"/>
              </a:rPr>
              <a:t>For </a:t>
            </a:r>
            <a:r>
              <a:rPr lang="en-US" sz="1600" dirty="0" err="1">
                <a:latin typeface="Century Gothic" panose="020B0502020202020204" pitchFamily="34" charset="0"/>
                <a:sym typeface="Wingdings"/>
              </a:rPr>
              <a:t>ps</a:t>
            </a:r>
            <a:r>
              <a:rPr lang="en-US" sz="1600" dirty="0">
                <a:latin typeface="Century Gothic" panose="020B0502020202020204" pitchFamily="34" charset="0"/>
                <a:sym typeface="Wingdings"/>
              </a:rPr>
              <a:t> pulses, flux is reduced by </a:t>
            </a:r>
            <a:r>
              <a:rPr lang="en-US" sz="1600" dirty="0" smtClean="0">
                <a:latin typeface="Century Gothic" panose="020B0502020202020204" pitchFamily="34" charset="0"/>
                <a:sym typeface="Wingdings"/>
              </a:rPr>
              <a:t>nearly </a:t>
            </a:r>
            <a:r>
              <a:rPr lang="en-US" sz="1600" dirty="0">
                <a:latin typeface="Century Gothic" panose="020B0502020202020204" pitchFamily="34" charset="0"/>
                <a:sym typeface="Wingdings"/>
              </a:rPr>
              <a:t>100</a:t>
            </a:r>
          </a:p>
          <a:p>
            <a:endParaRPr lang="de-DE" sz="2000" dirty="0">
              <a:latin typeface="Century Gothic" panose="020B0502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7608021" y="1395911"/>
            <a:ext cx="318251" cy="37023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600" b="1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Textfeld 87"/>
          <p:cNvSpPr txBox="1"/>
          <p:nvPr/>
        </p:nvSpPr>
        <p:spPr>
          <a:xfrm>
            <a:off x="8672853" y="1146523"/>
            <a:ext cx="216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3E6E"/>
                </a:solidFill>
                <a:latin typeface="Century Gothic" panose="020B0502020202020204" pitchFamily="34" charset="0"/>
              </a:rPr>
              <a:t>Machine optics </a:t>
            </a:r>
          </a:p>
        </p:txBody>
      </p:sp>
      <p:cxnSp>
        <p:nvCxnSpPr>
          <p:cNvPr id="109" name="Straight Connector 108"/>
          <p:cNvCxnSpPr>
            <a:stCxn id="107" idx="6"/>
            <a:endCxn id="104" idx="1"/>
          </p:cNvCxnSpPr>
          <p:nvPr/>
        </p:nvCxnSpPr>
        <p:spPr>
          <a:xfrm flipV="1">
            <a:off x="7926272" y="1535221"/>
            <a:ext cx="757128" cy="458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feld 31"/>
          <p:cNvSpPr txBox="1"/>
          <p:nvPr/>
        </p:nvSpPr>
        <p:spPr>
          <a:xfrm>
            <a:off x="1835066" y="709877"/>
            <a:ext cx="2355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BESSY II @ present</a:t>
            </a:r>
          </a:p>
        </p:txBody>
      </p:sp>
      <p:cxnSp>
        <p:nvCxnSpPr>
          <p:cNvPr id="111" name="Straight Connector 110"/>
          <p:cNvCxnSpPr/>
          <p:nvPr/>
        </p:nvCxnSpPr>
        <p:spPr bwMode="auto">
          <a:xfrm>
            <a:off x="1145920" y="1097595"/>
            <a:ext cx="3858257" cy="0"/>
          </a:xfrm>
          <a:prstGeom prst="line">
            <a:avLst/>
          </a:prstGeom>
          <a:ln w="25400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145920" y="1191838"/>
            <a:ext cx="396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Normal conducting cavity system</a:t>
            </a:r>
            <a:endParaRPr lang="de-D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7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 smtClean="0">
                <a:solidFill>
                  <a:srgbClr val="00589C"/>
                </a:solidFill>
                <a:latin typeface="Arial" panose="020B0604020202020204" pitchFamily="34" charset="0"/>
              </a:rPr>
              <a:t>5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288" name="Titel 65"/>
          <p:cNvSpPr txBox="1">
            <a:spLocks/>
          </p:cNvSpPr>
          <p:nvPr/>
        </p:nvSpPr>
        <p:spPr bwMode="auto">
          <a:xfrm>
            <a:off x="1245796" y="-31447"/>
            <a:ext cx="8229600" cy="68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400" smtClean="0">
                <a:latin typeface="Century Gothic" panose="020B0502020202020204" pitchFamily="34" charset="0"/>
                <a:ea typeface="+mn-ea"/>
                <a:cs typeface="Arial" charset="0"/>
              </a:rPr>
              <a:t>The Concept of BESSY VSR</a:t>
            </a:r>
            <a:endParaRPr lang="en-US" sz="24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k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632756"/>
              </p:ext>
            </p:extLst>
          </p:nvPr>
        </p:nvGraphicFramePr>
        <p:xfrm>
          <a:off x="588963" y="4529138"/>
          <a:ext cx="28178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" name="Equation" r:id="rId4" imgW="1942920" imgH="253800" progId="Equation.3">
                  <p:embed/>
                </p:oleObj>
              </mc:Choice>
              <mc:Fallback>
                <p:oleObj name="Equation" r:id="rId4" imgW="19429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963" y="4529138"/>
                        <a:ext cx="2817812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77"/>
          <p:cNvSpPr/>
          <p:nvPr/>
        </p:nvSpPr>
        <p:spPr bwMode="auto">
          <a:xfrm>
            <a:off x="1644913" y="6521713"/>
            <a:ext cx="3944767" cy="27205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600" b="1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Titel 65"/>
          <p:cNvSpPr txBox="1">
            <a:spLocks/>
          </p:cNvSpPr>
          <p:nvPr/>
        </p:nvSpPr>
        <p:spPr>
          <a:xfrm>
            <a:off x="1199456" y="67580"/>
            <a:ext cx="8229600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>
                <a:latin typeface="Century Gothic" panose="020B0502020202020204" pitchFamily="34" charset="0"/>
                <a:ea typeface="+mn-ea"/>
                <a:cs typeface="Arial" charset="0"/>
              </a:rPr>
              <a:t>BESSY </a:t>
            </a:r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II, SC Upgrade – BESSY VSR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100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>
                <a:solidFill>
                  <a:srgbClr val="00589C"/>
                </a:solidFill>
                <a:latin typeface="Arial" panose="020B0604020202020204" pitchFamily="34" charset="0"/>
              </a:rPr>
              <a:t>6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63352" y="1449848"/>
            <a:ext cx="3528392" cy="3085407"/>
            <a:chOff x="263352" y="703633"/>
            <a:chExt cx="3528392" cy="3085407"/>
          </a:xfrm>
        </p:grpSpPr>
        <p:grpSp>
          <p:nvGrpSpPr>
            <p:cNvPr id="23" name="Group 22"/>
            <p:cNvGrpSpPr/>
            <p:nvPr/>
          </p:nvGrpSpPr>
          <p:grpSpPr>
            <a:xfrm>
              <a:off x="263352" y="703633"/>
              <a:ext cx="3528392" cy="3085407"/>
              <a:chOff x="263352" y="495448"/>
              <a:chExt cx="3528392" cy="308540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63352" y="495448"/>
                <a:ext cx="3528392" cy="3085407"/>
                <a:chOff x="-41467" y="228569"/>
                <a:chExt cx="3528392" cy="3085407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-41467" y="228569"/>
                  <a:ext cx="3528392" cy="3085407"/>
                  <a:chOff x="623392" y="324931"/>
                  <a:chExt cx="3528392" cy="3085407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13525" y="447696"/>
                    <a:ext cx="3438259" cy="2909296"/>
                  </a:xfrm>
                  <a:prstGeom prst="rect">
                    <a:avLst/>
                  </a:prstGeom>
                </p:spPr>
              </p:pic>
              <p:sp>
                <p:nvSpPr>
                  <p:cNvPr id="25" name="Text Box 8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104661" y="1491712"/>
                    <a:ext cx="1345240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Voltage / MV</a:t>
                    </a:r>
                  </a:p>
                </p:txBody>
              </p:sp>
              <p:sp>
                <p:nvSpPr>
                  <p:cNvPr id="32" name="Textfeld 31"/>
                  <p:cNvSpPr txBox="1"/>
                  <p:nvPr/>
                </p:nvSpPr>
                <p:spPr>
                  <a:xfrm>
                    <a:off x="1993252" y="324931"/>
                    <a:ext cx="99097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Century Gothic" panose="020B0502020202020204" pitchFamily="34" charset="0"/>
                      </a:rPr>
                      <a:t>Present</a:t>
                    </a:r>
                    <a:endParaRPr lang="en-US" b="1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5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063552" y="3102561"/>
                    <a:ext cx="108012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Time </a:t>
                    </a:r>
                    <a:r>
                      <a:rPr lang="en-US" sz="1400" b="1" dirty="0" smtClean="0">
                        <a:latin typeface="Century Gothic" panose="020B0502020202020204" pitchFamily="34" charset="0"/>
                      </a:rPr>
                      <a:t>[ ns ]</a:t>
                    </a:r>
                    <a:endParaRPr lang="de-DE" sz="1400" b="1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2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5828" y="645575"/>
                  <a:ext cx="2452916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00"/>
                      </a:solidFill>
                      <a:latin typeface="Century Gothic" panose="020B0502020202020204" pitchFamily="34" charset="0"/>
                    </a:rPr>
                    <a:t>Voltage: </a:t>
                  </a:r>
                  <a:r>
                    <a:rPr lang="en-US" sz="1400" b="1" dirty="0">
                      <a:solidFill>
                        <a:srgbClr val="0000FF"/>
                      </a:solidFill>
                      <a:latin typeface="Century Gothic" panose="020B0502020202020204" pitchFamily="34" charset="0"/>
                    </a:rPr>
                    <a:t>1.5 MV @ 0.5 </a:t>
                  </a:r>
                  <a:r>
                    <a:rPr lang="en-US" sz="1400" b="1" dirty="0" smtClean="0">
                      <a:solidFill>
                        <a:srgbClr val="0000FF"/>
                      </a:solidFill>
                      <a:latin typeface="Century Gothic" panose="020B0502020202020204" pitchFamily="34" charset="0"/>
                    </a:rPr>
                    <a:t>GHz</a:t>
                  </a:r>
                  <a:endParaRPr lang="en-US" sz="1400" b="1" dirty="0">
                    <a:solidFill>
                      <a:srgbClr val="0000FF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3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377665" y="1239379"/>
                <a:ext cx="1054776" cy="215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15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ps</a:t>
                </a:r>
                <a:r>
                  <a:rPr lang="en-US" sz="1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bunch</a:t>
                </a:r>
              </a:p>
            </p:txBody>
          </p:sp>
          <p:cxnSp>
            <p:nvCxnSpPr>
              <p:cNvPr id="40" name="Gerade Verbindung mit Pfeil 39"/>
              <p:cNvCxnSpPr/>
              <p:nvPr/>
            </p:nvCxnSpPr>
            <p:spPr bwMode="auto">
              <a:xfrm>
                <a:off x="1835823" y="1495031"/>
                <a:ext cx="226643" cy="3777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07" name="Oval 106"/>
            <p:cNvSpPr/>
            <p:nvPr/>
          </p:nvSpPr>
          <p:spPr>
            <a:xfrm>
              <a:off x="621952" y="1997674"/>
              <a:ext cx="216024" cy="3239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Oval 107"/>
            <p:cNvSpPr/>
            <p:nvPr/>
          </p:nvSpPr>
          <p:spPr>
            <a:xfrm>
              <a:off x="2047842" y="2036250"/>
              <a:ext cx="216024" cy="3239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Oval 108"/>
            <p:cNvSpPr/>
            <p:nvPr/>
          </p:nvSpPr>
          <p:spPr>
            <a:xfrm>
              <a:off x="3457093" y="2024907"/>
              <a:ext cx="216024" cy="3239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498060" y="756231"/>
            <a:ext cx="3358580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i="1" dirty="0"/>
              <a:t>G.Wüstefeld et al</a:t>
            </a:r>
            <a:r>
              <a:rPr lang="de-DE" sz="1200" b="1" dirty="0"/>
              <a:t>. </a:t>
            </a:r>
            <a:r>
              <a:rPr lang="de-DE" sz="1200" b="1" dirty="0" smtClean="0"/>
              <a:t>„</a:t>
            </a:r>
            <a:r>
              <a:rPr lang="de-DE" sz="1200" b="1" dirty="0"/>
              <a:t>Simultaneous long and short electron bunches in the BESSY II </a:t>
            </a:r>
            <a:r>
              <a:rPr lang="de-DE" sz="1200" b="1" dirty="0" smtClean="0"/>
              <a:t>storage </a:t>
            </a:r>
            <a:r>
              <a:rPr lang="de-DE" sz="1200" b="1" dirty="0"/>
              <a:t>ring“ </a:t>
            </a:r>
            <a:r>
              <a:rPr lang="de-DE" sz="1200" b="1" dirty="0" smtClean="0"/>
              <a:t> , IPAC2011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5432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58498" y="1556792"/>
            <a:ext cx="3533646" cy="3061045"/>
            <a:chOff x="4104753" y="1664099"/>
            <a:chExt cx="3533646" cy="30610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1732" y="1664099"/>
              <a:ext cx="3466667" cy="2933333"/>
            </a:xfrm>
            <a:prstGeom prst="rect">
              <a:avLst/>
            </a:prstGeom>
          </p:spPr>
        </p:pic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 rot="16200000">
              <a:off x="3586022" y="2866699"/>
              <a:ext cx="134524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Voltage / MV</a:t>
              </a:r>
            </a:p>
          </p:txBody>
        </p:sp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>
              <a:off x="5456940" y="4417367"/>
              <a:ext cx="12229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Time 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[ ns ]</a:t>
              </a:r>
              <a:endParaRPr lang="de-DE" sz="14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58" name="Objekt 57"/>
          <p:cNvGraphicFramePr>
            <a:graphicFrameLocks noChangeAspect="1"/>
          </p:cNvGraphicFramePr>
          <p:nvPr>
            <p:extLst/>
          </p:nvPr>
        </p:nvGraphicFramePr>
        <p:xfrm>
          <a:off x="588963" y="4529138"/>
          <a:ext cx="28178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5" imgW="1942920" imgH="253800" progId="Equation.3">
                  <p:embed/>
                </p:oleObj>
              </mc:Choice>
              <mc:Fallback>
                <p:oleObj name="Equation" r:id="rId5" imgW="19429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963" y="4529138"/>
                        <a:ext cx="2817812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77"/>
          <p:cNvSpPr/>
          <p:nvPr/>
        </p:nvSpPr>
        <p:spPr bwMode="auto">
          <a:xfrm>
            <a:off x="1644913" y="6521713"/>
            <a:ext cx="3944767" cy="27205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600" b="1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Titel 65"/>
          <p:cNvSpPr txBox="1">
            <a:spLocks/>
          </p:cNvSpPr>
          <p:nvPr/>
        </p:nvSpPr>
        <p:spPr>
          <a:xfrm>
            <a:off x="1199456" y="67580"/>
            <a:ext cx="8229600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>
                <a:latin typeface="Century Gothic" panose="020B0502020202020204" pitchFamily="34" charset="0"/>
                <a:ea typeface="+mn-ea"/>
                <a:cs typeface="Arial" charset="0"/>
              </a:rPr>
              <a:t>BESSY </a:t>
            </a:r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II, SC Upgrade – BESSY VSR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53896" y="831240"/>
            <a:ext cx="4582359" cy="693467"/>
            <a:chOff x="3673879" y="658215"/>
            <a:chExt cx="4646769" cy="578732"/>
          </a:xfrm>
        </p:grpSpPr>
        <p:sp>
          <p:nvSpPr>
            <p:cNvPr id="95" name="Down Arrow 94"/>
            <p:cNvSpPr/>
            <p:nvPr/>
          </p:nvSpPr>
          <p:spPr>
            <a:xfrm rot="16200000">
              <a:off x="5707898" y="-1375804"/>
              <a:ext cx="578732" cy="4646769"/>
            </a:xfrm>
            <a:prstGeom prst="downArrow">
              <a:avLst>
                <a:gd name="adj1" fmla="val 50000"/>
                <a:gd name="adj2" fmla="val 9440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Textfeld 31"/>
            <p:cNvSpPr txBox="1"/>
            <p:nvPr/>
          </p:nvSpPr>
          <p:spPr>
            <a:xfrm>
              <a:off x="5121053" y="788258"/>
              <a:ext cx="1547835" cy="308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entury Gothic" panose="020B0502020202020204" pitchFamily="34" charset="0"/>
                </a:rPr>
                <a:t>SC Upgrade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0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>
                <a:solidFill>
                  <a:srgbClr val="00589C"/>
                </a:solidFill>
                <a:latin typeface="Arial" panose="020B0604020202020204" pitchFamily="34" charset="0"/>
              </a:rPr>
              <a:t>6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63352" y="1449848"/>
            <a:ext cx="3528392" cy="3085407"/>
            <a:chOff x="263352" y="703633"/>
            <a:chExt cx="3528392" cy="3085407"/>
          </a:xfrm>
        </p:grpSpPr>
        <p:grpSp>
          <p:nvGrpSpPr>
            <p:cNvPr id="23" name="Group 22"/>
            <p:cNvGrpSpPr/>
            <p:nvPr/>
          </p:nvGrpSpPr>
          <p:grpSpPr>
            <a:xfrm>
              <a:off x="263352" y="703633"/>
              <a:ext cx="3528392" cy="3085407"/>
              <a:chOff x="263352" y="495448"/>
              <a:chExt cx="3528392" cy="308540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63352" y="495448"/>
                <a:ext cx="3528392" cy="3085407"/>
                <a:chOff x="-41467" y="228569"/>
                <a:chExt cx="3528392" cy="3085407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-41467" y="228569"/>
                  <a:ext cx="3528392" cy="3085407"/>
                  <a:chOff x="623392" y="324931"/>
                  <a:chExt cx="3528392" cy="3085407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13525" y="447696"/>
                    <a:ext cx="3438259" cy="2909296"/>
                  </a:xfrm>
                  <a:prstGeom prst="rect">
                    <a:avLst/>
                  </a:prstGeom>
                </p:spPr>
              </p:pic>
              <p:sp>
                <p:nvSpPr>
                  <p:cNvPr id="25" name="Text Box 8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104661" y="1491712"/>
                    <a:ext cx="1345240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Voltage / MV</a:t>
                    </a:r>
                  </a:p>
                </p:txBody>
              </p:sp>
              <p:sp>
                <p:nvSpPr>
                  <p:cNvPr id="32" name="Textfeld 31"/>
                  <p:cNvSpPr txBox="1"/>
                  <p:nvPr/>
                </p:nvSpPr>
                <p:spPr>
                  <a:xfrm>
                    <a:off x="1993252" y="324931"/>
                    <a:ext cx="99097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Century Gothic" panose="020B0502020202020204" pitchFamily="34" charset="0"/>
                      </a:rPr>
                      <a:t>Present</a:t>
                    </a:r>
                    <a:endParaRPr lang="en-US" b="1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5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063552" y="3102561"/>
                    <a:ext cx="108012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Time </a:t>
                    </a:r>
                    <a:r>
                      <a:rPr lang="en-US" sz="1400" b="1" dirty="0" smtClean="0">
                        <a:latin typeface="Century Gothic" panose="020B0502020202020204" pitchFamily="34" charset="0"/>
                      </a:rPr>
                      <a:t>[ ns ]</a:t>
                    </a:r>
                    <a:endParaRPr lang="de-DE" sz="1400" b="1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2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5828" y="645575"/>
                  <a:ext cx="2452916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00"/>
                      </a:solidFill>
                      <a:latin typeface="Century Gothic" panose="020B0502020202020204" pitchFamily="34" charset="0"/>
                    </a:rPr>
                    <a:t>Voltage: </a:t>
                  </a:r>
                  <a:r>
                    <a:rPr lang="en-US" sz="1400" b="1" dirty="0">
                      <a:solidFill>
                        <a:srgbClr val="0000FF"/>
                      </a:solidFill>
                      <a:latin typeface="Century Gothic" panose="020B0502020202020204" pitchFamily="34" charset="0"/>
                    </a:rPr>
                    <a:t>1.5 MV @ 0.5 </a:t>
                  </a:r>
                  <a:r>
                    <a:rPr lang="en-US" sz="1400" b="1" dirty="0" smtClean="0">
                      <a:solidFill>
                        <a:srgbClr val="0000FF"/>
                      </a:solidFill>
                      <a:latin typeface="Century Gothic" panose="020B0502020202020204" pitchFamily="34" charset="0"/>
                    </a:rPr>
                    <a:t>GHz</a:t>
                  </a:r>
                  <a:endParaRPr lang="en-US" sz="1400" b="1" dirty="0">
                    <a:solidFill>
                      <a:srgbClr val="0000FF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3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377665" y="1239379"/>
                <a:ext cx="1054776" cy="215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15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ps</a:t>
                </a:r>
                <a:r>
                  <a:rPr lang="en-US" sz="1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bunch</a:t>
                </a:r>
              </a:p>
            </p:txBody>
          </p:sp>
          <p:cxnSp>
            <p:nvCxnSpPr>
              <p:cNvPr id="40" name="Gerade Verbindung mit Pfeil 39"/>
              <p:cNvCxnSpPr/>
              <p:nvPr/>
            </p:nvCxnSpPr>
            <p:spPr bwMode="auto">
              <a:xfrm>
                <a:off x="1835823" y="1495031"/>
                <a:ext cx="226643" cy="3777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07" name="Oval 106"/>
            <p:cNvSpPr/>
            <p:nvPr/>
          </p:nvSpPr>
          <p:spPr>
            <a:xfrm>
              <a:off x="621952" y="1997674"/>
              <a:ext cx="216024" cy="3239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Oval 107"/>
            <p:cNvSpPr/>
            <p:nvPr/>
          </p:nvSpPr>
          <p:spPr>
            <a:xfrm>
              <a:off x="2047842" y="2036250"/>
              <a:ext cx="216024" cy="3239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Oval 108"/>
            <p:cNvSpPr/>
            <p:nvPr/>
          </p:nvSpPr>
          <p:spPr>
            <a:xfrm>
              <a:off x="3457093" y="2024907"/>
              <a:ext cx="216024" cy="3239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54" name="Objekt 57"/>
          <p:cNvGraphicFramePr>
            <a:graphicFrameLocks noChangeAspect="1"/>
          </p:cNvGraphicFramePr>
          <p:nvPr>
            <p:extLst/>
          </p:nvPr>
        </p:nvGraphicFramePr>
        <p:xfrm>
          <a:off x="4270375" y="4667250"/>
          <a:ext cx="26511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Equation" r:id="rId8" imgW="1828800" imgH="253800" progId="Equation.3">
                  <p:embed/>
                </p:oleObj>
              </mc:Choice>
              <mc:Fallback>
                <p:oleObj name="Equation" r:id="rId8" imgW="18288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70375" y="4667250"/>
                        <a:ext cx="2651125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9"/>
          <p:cNvSpPr/>
          <p:nvPr/>
        </p:nvSpPr>
        <p:spPr>
          <a:xfrm>
            <a:off x="5678340" y="2720938"/>
            <a:ext cx="131973" cy="42434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4302584" y="2721797"/>
            <a:ext cx="131973" cy="424340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55"/>
          <p:cNvSpPr/>
          <p:nvPr/>
        </p:nvSpPr>
        <p:spPr>
          <a:xfrm>
            <a:off x="7111601" y="2682098"/>
            <a:ext cx="131973" cy="42434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9" name="Gerade Verbindung mit Pfeil 39"/>
          <p:cNvCxnSpPr>
            <a:endCxn id="50" idx="0"/>
          </p:cNvCxnSpPr>
          <p:nvPr/>
        </p:nvCxnSpPr>
        <p:spPr bwMode="auto">
          <a:xfrm>
            <a:off x="5589680" y="2193779"/>
            <a:ext cx="154647" cy="527159"/>
          </a:xfrm>
          <a:prstGeom prst="straightConnector1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 Box 12"/>
          <p:cNvSpPr txBox="1">
            <a:spLocks noChangeAspect="1" noChangeArrowheads="1"/>
          </p:cNvSpPr>
          <p:nvPr/>
        </p:nvSpPr>
        <p:spPr bwMode="auto">
          <a:xfrm>
            <a:off x="4887456" y="1943609"/>
            <a:ext cx="110447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1.5 </a:t>
            </a:r>
            <a:r>
              <a:rPr lang="en-US" sz="1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ps</a:t>
            </a:r>
            <a:r>
              <a:rPr lang="en-U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bunch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98060" y="756231"/>
            <a:ext cx="3358580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i="1" dirty="0"/>
              <a:t>G.Wüstefeld et al</a:t>
            </a:r>
            <a:r>
              <a:rPr lang="de-DE" sz="1200" b="1" dirty="0"/>
              <a:t>. </a:t>
            </a:r>
            <a:r>
              <a:rPr lang="de-DE" sz="1200" b="1" dirty="0" smtClean="0"/>
              <a:t>„</a:t>
            </a:r>
            <a:r>
              <a:rPr lang="de-DE" sz="1200" b="1" dirty="0"/>
              <a:t>Simultaneous long and short electron bunches in the BESSY II </a:t>
            </a:r>
            <a:r>
              <a:rPr lang="de-DE" sz="1200" b="1" dirty="0" smtClean="0"/>
              <a:t>storage </a:t>
            </a:r>
            <a:r>
              <a:rPr lang="de-DE" sz="1200" b="1" dirty="0"/>
              <a:t>ring“ </a:t>
            </a:r>
            <a:r>
              <a:rPr lang="de-DE" sz="1200" b="1" dirty="0" smtClean="0"/>
              <a:t> , IPAC2011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8951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58498" y="1556792"/>
            <a:ext cx="3533646" cy="3061045"/>
            <a:chOff x="4104753" y="1664099"/>
            <a:chExt cx="3533646" cy="30610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1732" y="1664099"/>
              <a:ext cx="3466667" cy="2933333"/>
            </a:xfrm>
            <a:prstGeom prst="rect">
              <a:avLst/>
            </a:prstGeom>
          </p:spPr>
        </p:pic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 rot="16200000">
              <a:off x="3586022" y="2866699"/>
              <a:ext cx="134524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Voltage / MV</a:t>
              </a:r>
            </a:p>
          </p:txBody>
        </p:sp>
        <p:sp>
          <p:nvSpPr>
            <p:cNvPr id="53" name="Rectangle 38"/>
            <p:cNvSpPr>
              <a:spLocks noChangeArrowheads="1"/>
            </p:cNvSpPr>
            <p:nvPr/>
          </p:nvSpPr>
          <p:spPr bwMode="auto">
            <a:xfrm>
              <a:off x="5456940" y="4417367"/>
              <a:ext cx="12229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</a:rPr>
                <a:t>Time </a:t>
              </a:r>
              <a:r>
                <a:rPr lang="en-US" sz="1400" b="1" dirty="0" smtClean="0">
                  <a:latin typeface="Century Gothic" panose="020B0502020202020204" pitchFamily="34" charset="0"/>
                </a:rPr>
                <a:t>[ ns ]</a:t>
              </a:r>
              <a:endParaRPr lang="de-DE" sz="1400" b="1" dirty="0">
                <a:latin typeface="Century Gothic" panose="020B0502020202020204" pitchFamily="34" charset="0"/>
              </a:endParaRPr>
            </a:p>
          </p:txBody>
        </p:sp>
      </p:grpSp>
      <p:graphicFrame>
        <p:nvGraphicFramePr>
          <p:cNvPr id="58" name="Objekt 57"/>
          <p:cNvGraphicFramePr>
            <a:graphicFrameLocks noChangeAspect="1"/>
          </p:cNvGraphicFramePr>
          <p:nvPr>
            <p:extLst/>
          </p:nvPr>
        </p:nvGraphicFramePr>
        <p:xfrm>
          <a:off x="588963" y="4529138"/>
          <a:ext cx="281781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7" name="Equation" r:id="rId5" imgW="1942920" imgH="253800" progId="Equation.3">
                  <p:embed/>
                </p:oleObj>
              </mc:Choice>
              <mc:Fallback>
                <p:oleObj name="Equation" r:id="rId5" imgW="19429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963" y="4529138"/>
                        <a:ext cx="2817812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77"/>
          <p:cNvSpPr/>
          <p:nvPr/>
        </p:nvSpPr>
        <p:spPr bwMode="auto">
          <a:xfrm>
            <a:off x="1644913" y="6521713"/>
            <a:ext cx="3944767" cy="27205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600" b="1">
              <a:solidFill>
                <a:srgbClr val="00589C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Titel 65"/>
          <p:cNvSpPr txBox="1">
            <a:spLocks/>
          </p:cNvSpPr>
          <p:nvPr/>
        </p:nvSpPr>
        <p:spPr>
          <a:xfrm>
            <a:off x="1199456" y="67580"/>
            <a:ext cx="8229600" cy="4265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>
                <a:latin typeface="Century Gothic" panose="020B0502020202020204" pitchFamily="34" charset="0"/>
                <a:ea typeface="+mn-ea"/>
                <a:cs typeface="Arial" charset="0"/>
              </a:rPr>
              <a:t>BESSY </a:t>
            </a:r>
            <a:r>
              <a:rPr lang="en-GB" sz="2400" dirty="0" smtClean="0">
                <a:latin typeface="Century Gothic" panose="020B0502020202020204" pitchFamily="34" charset="0"/>
                <a:ea typeface="+mn-ea"/>
                <a:cs typeface="Arial" charset="0"/>
              </a:rPr>
              <a:t>II, SC Upgrade – BESSY VSR</a:t>
            </a:r>
            <a:endParaRPr lang="en-US" sz="2400" baseline="30000" dirty="0"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53896" y="831240"/>
            <a:ext cx="4582359" cy="693467"/>
            <a:chOff x="3673879" y="658215"/>
            <a:chExt cx="4646769" cy="578732"/>
          </a:xfrm>
        </p:grpSpPr>
        <p:sp>
          <p:nvSpPr>
            <p:cNvPr id="95" name="Down Arrow 94"/>
            <p:cNvSpPr/>
            <p:nvPr/>
          </p:nvSpPr>
          <p:spPr>
            <a:xfrm rot="16200000">
              <a:off x="5707898" y="-1375804"/>
              <a:ext cx="578732" cy="4646769"/>
            </a:xfrm>
            <a:prstGeom prst="downArrow">
              <a:avLst>
                <a:gd name="adj1" fmla="val 50000"/>
                <a:gd name="adj2" fmla="val 9440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Textfeld 31"/>
            <p:cNvSpPr txBox="1"/>
            <p:nvPr/>
          </p:nvSpPr>
          <p:spPr>
            <a:xfrm>
              <a:off x="5121053" y="788258"/>
              <a:ext cx="1547835" cy="308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entury Gothic" panose="020B0502020202020204" pitchFamily="34" charset="0"/>
                </a:rPr>
                <a:t>SC Upgrade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0" name="Foliennummernplatzhalter 3"/>
          <p:cNvSpPr txBox="1">
            <a:spLocks/>
          </p:cNvSpPr>
          <p:nvPr/>
        </p:nvSpPr>
        <p:spPr bwMode="auto">
          <a:xfrm>
            <a:off x="9061451" y="6356351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de-DE" sz="1200" b="1" dirty="0">
                <a:solidFill>
                  <a:srgbClr val="00589C"/>
                </a:solidFill>
                <a:latin typeface="Arial" panose="020B0604020202020204" pitchFamily="34" charset="0"/>
              </a:rPr>
              <a:t>6</a:t>
            </a:r>
            <a:endParaRPr lang="de-DE" altLang="de-DE" sz="1200" b="1" dirty="0">
              <a:solidFill>
                <a:srgbClr val="00589C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7093" y="5302721"/>
            <a:ext cx="4248472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latin typeface="Century Gothic" panose="020B0502020202020204" pitchFamily="34" charset="0"/>
              </a:rPr>
              <a:t>1.5GHz </a:t>
            </a:r>
            <a:r>
              <a:rPr lang="de-DE" sz="1400" b="1" dirty="0" err="1">
                <a:latin typeface="Century Gothic" panose="020B0502020202020204" pitchFamily="34" charset="0"/>
              </a:rPr>
              <a:t>and</a:t>
            </a:r>
            <a:r>
              <a:rPr lang="de-DE" sz="1400" b="1" dirty="0">
                <a:latin typeface="Century Gothic" panose="020B0502020202020204" pitchFamily="34" charset="0"/>
              </a:rPr>
              <a:t> 1.75GHz ---- RF beating </a:t>
            </a:r>
          </a:p>
          <a:p>
            <a:pPr algn="l"/>
            <a:r>
              <a:rPr lang="de-DE" sz="1400" b="1" dirty="0">
                <a:latin typeface="Century Gothic" panose="020B0502020202020204" pitchFamily="34" charset="0"/>
              </a:rPr>
              <a:t>             (modulate RF </a:t>
            </a:r>
            <a:r>
              <a:rPr lang="de-DE" sz="1400" b="1" dirty="0" err="1">
                <a:latin typeface="Century Gothic" panose="020B0502020202020204" pitchFamily="34" charset="0"/>
              </a:rPr>
              <a:t>focusing</a:t>
            </a:r>
            <a:r>
              <a:rPr lang="de-DE" sz="1400" b="1" dirty="0"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>
                <a:latin typeface="Century Gothic" panose="020B0502020202020204" pitchFamily="34" charset="0"/>
              </a:rPr>
              <a:t>Odd</a:t>
            </a:r>
            <a:r>
              <a:rPr lang="de-DE" sz="1400" b="1" dirty="0">
                <a:latin typeface="Century Gothic" panose="020B0502020202020204" pitchFamily="34" charset="0"/>
              </a:rPr>
              <a:t>  </a:t>
            </a:r>
            <a:r>
              <a:rPr lang="de-DE" sz="1400" b="1" dirty="0" smtClean="0">
                <a:latin typeface="Century Gothic" panose="020B0502020202020204" pitchFamily="34" charset="0"/>
              </a:rPr>
              <a:t>(</a:t>
            </a:r>
            <a:r>
              <a:rPr lang="de-DE" sz="1400" b="1" dirty="0" err="1" smtClean="0">
                <a:latin typeface="Century Gothic" panose="020B0502020202020204" pitchFamily="34" charset="0"/>
              </a:rPr>
              <a:t>voltage</a:t>
            </a:r>
            <a:r>
              <a:rPr lang="de-DE" sz="1400" b="1" dirty="0" smtClean="0">
                <a:latin typeface="Century Gothic" panose="020B0502020202020204" pitchFamily="34" charset="0"/>
              </a:rPr>
              <a:t> </a:t>
            </a:r>
            <a:r>
              <a:rPr lang="de-DE" sz="1400" b="1" dirty="0" err="1">
                <a:latin typeface="Century Gothic" panose="020B0502020202020204" pitchFamily="34" charset="0"/>
              </a:rPr>
              <a:t>cancelation</a:t>
            </a:r>
            <a:r>
              <a:rPr lang="de-DE" sz="1400" b="1" dirty="0">
                <a:latin typeface="Century Gothic" panose="020B0502020202020204" pitchFamily="34" charset="0"/>
              </a:rPr>
              <a:t>, </a:t>
            </a:r>
            <a:r>
              <a:rPr lang="de-DE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 </a:t>
            </a:r>
            <a:r>
              <a:rPr lang="de-DE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ps</a:t>
            </a:r>
            <a:r>
              <a:rPr lang="de-DE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sz="1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bunches</a:t>
            </a:r>
            <a:r>
              <a:rPr lang="de-DE" sz="1400" b="1" dirty="0"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>
                <a:latin typeface="Century Gothic" panose="020B0502020202020204" pitchFamily="34" charset="0"/>
              </a:rPr>
              <a:t>Even (</a:t>
            </a:r>
            <a:r>
              <a:rPr lang="de-DE" sz="1400" b="1" dirty="0" err="1">
                <a:latin typeface="Century Gothic" panose="020B0502020202020204" pitchFamily="34" charset="0"/>
              </a:rPr>
              <a:t>voltage</a:t>
            </a:r>
            <a:r>
              <a:rPr lang="de-DE" sz="1400" b="1" dirty="0">
                <a:latin typeface="Century Gothic" panose="020B0502020202020204" pitchFamily="34" charset="0"/>
              </a:rPr>
              <a:t> </a:t>
            </a:r>
            <a:r>
              <a:rPr lang="de-DE" sz="1400" b="1" dirty="0" err="1">
                <a:latin typeface="Century Gothic" panose="020B0502020202020204" pitchFamily="34" charset="0"/>
              </a:rPr>
              <a:t>addition</a:t>
            </a:r>
            <a:r>
              <a:rPr lang="de-DE" sz="1400" b="1" dirty="0">
                <a:latin typeface="Century Gothic" panose="020B0502020202020204" pitchFamily="34" charset="0"/>
              </a:rPr>
              <a:t>, </a:t>
            </a:r>
            <a:r>
              <a:rPr lang="de-DE" sz="1400" b="1" dirty="0" smtClean="0">
                <a:latin typeface="Century Gothic" panose="020B0502020202020204" pitchFamily="34" charset="0"/>
              </a:rPr>
              <a:t>       </a:t>
            </a:r>
            <a:r>
              <a:rPr lang="de-DE" sz="1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1.1 </a:t>
            </a:r>
            <a:r>
              <a:rPr lang="de-DE" sz="1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ps</a:t>
            </a:r>
            <a:r>
              <a:rPr lang="de-DE" sz="1400" b="1" dirty="0">
                <a:latin typeface="Century Gothic" panose="020B0502020202020204" pitchFamily="34" charset="0"/>
              </a:rPr>
              <a:t>)</a:t>
            </a:r>
            <a:r>
              <a:rPr lang="de-DE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498060" y="756231"/>
            <a:ext cx="3358580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i="1" dirty="0"/>
              <a:t>G.Wüstefeld et al</a:t>
            </a:r>
            <a:r>
              <a:rPr lang="de-DE" sz="1200" b="1" dirty="0"/>
              <a:t>. </a:t>
            </a:r>
            <a:r>
              <a:rPr lang="de-DE" sz="1200" b="1" dirty="0" smtClean="0"/>
              <a:t>„</a:t>
            </a:r>
            <a:r>
              <a:rPr lang="de-DE" sz="1200" b="1" dirty="0"/>
              <a:t>Simultaneous long and short electron bunches in the BESSY II </a:t>
            </a:r>
            <a:r>
              <a:rPr lang="de-DE" sz="1200" b="1" dirty="0" smtClean="0"/>
              <a:t>storage </a:t>
            </a:r>
            <a:r>
              <a:rPr lang="de-DE" sz="1200" b="1" dirty="0"/>
              <a:t>ring“ </a:t>
            </a:r>
            <a:r>
              <a:rPr lang="de-DE" sz="1200" b="1" dirty="0" smtClean="0"/>
              <a:t> , IPAC2011</a:t>
            </a:r>
            <a:endParaRPr lang="de-DE" sz="1200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263352" y="1449848"/>
            <a:ext cx="3528392" cy="3085407"/>
            <a:chOff x="263352" y="703633"/>
            <a:chExt cx="3528392" cy="3085407"/>
          </a:xfrm>
        </p:grpSpPr>
        <p:grpSp>
          <p:nvGrpSpPr>
            <p:cNvPr id="23" name="Group 22"/>
            <p:cNvGrpSpPr/>
            <p:nvPr/>
          </p:nvGrpSpPr>
          <p:grpSpPr>
            <a:xfrm>
              <a:off x="263352" y="703633"/>
              <a:ext cx="3528392" cy="3085407"/>
              <a:chOff x="263352" y="495448"/>
              <a:chExt cx="3528392" cy="308540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63352" y="495448"/>
                <a:ext cx="3528392" cy="3085407"/>
                <a:chOff x="-41467" y="228569"/>
                <a:chExt cx="3528392" cy="3085407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-41467" y="228569"/>
                  <a:ext cx="3528392" cy="3085407"/>
                  <a:chOff x="623392" y="324931"/>
                  <a:chExt cx="3528392" cy="3085407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13525" y="447696"/>
                    <a:ext cx="3438259" cy="2909296"/>
                  </a:xfrm>
                  <a:prstGeom prst="rect">
                    <a:avLst/>
                  </a:prstGeom>
                </p:spPr>
              </p:pic>
              <p:sp>
                <p:nvSpPr>
                  <p:cNvPr id="25" name="Text Box 8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104661" y="1491712"/>
                    <a:ext cx="1345240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Voltage / MV</a:t>
                    </a:r>
                  </a:p>
                </p:txBody>
              </p:sp>
              <p:sp>
                <p:nvSpPr>
                  <p:cNvPr id="32" name="Textfeld 31"/>
                  <p:cNvSpPr txBox="1"/>
                  <p:nvPr/>
                </p:nvSpPr>
                <p:spPr>
                  <a:xfrm>
                    <a:off x="1993252" y="324931"/>
                    <a:ext cx="99097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latin typeface="Century Gothic" panose="020B0502020202020204" pitchFamily="34" charset="0"/>
                      </a:rPr>
                      <a:t>Present</a:t>
                    </a:r>
                    <a:endParaRPr lang="en-US" b="1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5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063552" y="3102561"/>
                    <a:ext cx="108012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Time </a:t>
                    </a:r>
                    <a:r>
                      <a:rPr lang="en-US" sz="1400" b="1" dirty="0" smtClean="0">
                        <a:latin typeface="Century Gothic" panose="020B0502020202020204" pitchFamily="34" charset="0"/>
                      </a:rPr>
                      <a:t>[ ns ]</a:t>
                    </a:r>
                    <a:endParaRPr lang="de-DE" sz="1400" b="1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2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5828" y="645575"/>
                  <a:ext cx="2452916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000000"/>
                      </a:solidFill>
                      <a:latin typeface="Century Gothic" panose="020B0502020202020204" pitchFamily="34" charset="0"/>
                    </a:rPr>
                    <a:t>Voltage: </a:t>
                  </a:r>
                  <a:r>
                    <a:rPr lang="en-US" sz="1400" b="1" dirty="0">
                      <a:solidFill>
                        <a:srgbClr val="0000FF"/>
                      </a:solidFill>
                      <a:latin typeface="Century Gothic" panose="020B0502020202020204" pitchFamily="34" charset="0"/>
                    </a:rPr>
                    <a:t>1.5 MV @ 0.5 </a:t>
                  </a:r>
                  <a:r>
                    <a:rPr lang="en-US" sz="1400" b="1" dirty="0" smtClean="0">
                      <a:solidFill>
                        <a:srgbClr val="0000FF"/>
                      </a:solidFill>
                      <a:latin typeface="Century Gothic" panose="020B0502020202020204" pitchFamily="34" charset="0"/>
                    </a:rPr>
                    <a:t>GHz</a:t>
                  </a:r>
                  <a:endParaRPr lang="en-US" sz="1400" b="1" dirty="0">
                    <a:solidFill>
                      <a:srgbClr val="0000FF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3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377665" y="1239379"/>
                <a:ext cx="1054776" cy="215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15 </a:t>
                </a:r>
                <a:r>
                  <a:rPr lang="en-US" sz="1400" b="1" dirty="0" err="1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ps</a:t>
                </a:r>
                <a:r>
                  <a:rPr lang="en-US" sz="1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 bunch</a:t>
                </a:r>
              </a:p>
            </p:txBody>
          </p:sp>
          <p:cxnSp>
            <p:nvCxnSpPr>
              <p:cNvPr id="40" name="Gerade Verbindung mit Pfeil 39"/>
              <p:cNvCxnSpPr/>
              <p:nvPr/>
            </p:nvCxnSpPr>
            <p:spPr bwMode="auto">
              <a:xfrm>
                <a:off x="1835823" y="1495031"/>
                <a:ext cx="226643" cy="37773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07" name="Oval 106"/>
            <p:cNvSpPr/>
            <p:nvPr/>
          </p:nvSpPr>
          <p:spPr>
            <a:xfrm>
              <a:off x="621952" y="1997674"/>
              <a:ext cx="216024" cy="3239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Oval 107"/>
            <p:cNvSpPr/>
            <p:nvPr/>
          </p:nvSpPr>
          <p:spPr>
            <a:xfrm>
              <a:off x="2047842" y="2036250"/>
              <a:ext cx="216024" cy="3239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Oval 108"/>
            <p:cNvSpPr/>
            <p:nvPr/>
          </p:nvSpPr>
          <p:spPr>
            <a:xfrm>
              <a:off x="3457093" y="2024907"/>
              <a:ext cx="216024" cy="32397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65691" y="1487613"/>
            <a:ext cx="5040560" cy="3492548"/>
            <a:chOff x="6888088" y="641732"/>
            <a:chExt cx="5040560" cy="3492548"/>
          </a:xfrm>
        </p:grpSpPr>
        <p:grpSp>
          <p:nvGrpSpPr>
            <p:cNvPr id="46" name="Group 45"/>
            <p:cNvGrpSpPr/>
            <p:nvPr/>
          </p:nvGrpSpPr>
          <p:grpSpPr>
            <a:xfrm>
              <a:off x="6888088" y="764704"/>
              <a:ext cx="5040560" cy="3021988"/>
              <a:chOff x="6662741" y="767310"/>
              <a:chExt cx="5040560" cy="302198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8185812" y="767310"/>
                <a:ext cx="3517489" cy="2986293"/>
                <a:chOff x="8218009" y="1090779"/>
                <a:chExt cx="3517489" cy="2986293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8218009" y="1090779"/>
                  <a:ext cx="3517489" cy="2986293"/>
                  <a:chOff x="7620331" y="731519"/>
                  <a:chExt cx="3517489" cy="2986293"/>
                </a:xfrm>
              </p:grpSpPr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671153" y="731519"/>
                    <a:ext cx="3466667" cy="2933333"/>
                  </a:xfrm>
                  <a:prstGeom prst="rect">
                    <a:avLst/>
                  </a:prstGeom>
                  <a:effectLst>
                    <a:reflection endPos="0" dir="5400000" sy="-100000" algn="bl" rotWithShape="0"/>
                  </a:effectLst>
                </p:spPr>
              </p:pic>
              <p:sp>
                <p:nvSpPr>
                  <p:cNvPr id="92" name="Text Box 8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7101600" y="1837228"/>
                    <a:ext cx="1345240" cy="30777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Voltage / MV</a:t>
                    </a:r>
                  </a:p>
                </p:txBody>
              </p:sp>
              <p:sp>
                <p:nvSpPr>
                  <p:cNvPr id="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9121562" y="3410035"/>
                    <a:ext cx="122291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b="1" dirty="0">
                        <a:latin typeface="Century Gothic" panose="020B0502020202020204" pitchFamily="34" charset="0"/>
                      </a:rPr>
                      <a:t>Time </a:t>
                    </a:r>
                    <a:r>
                      <a:rPr lang="en-US" sz="1400" b="1" dirty="0" smtClean="0">
                        <a:latin typeface="Century Gothic" panose="020B0502020202020204" pitchFamily="34" charset="0"/>
                      </a:rPr>
                      <a:t>[ ns ]</a:t>
                    </a:r>
                    <a:endParaRPr lang="de-DE" sz="1400" b="1" dirty="0"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102" name="Oval 101"/>
                <p:cNvSpPr/>
                <p:nvPr/>
              </p:nvSpPr>
              <p:spPr>
                <a:xfrm>
                  <a:off x="9997975" y="2285179"/>
                  <a:ext cx="216024" cy="323973"/>
                </a:xfrm>
                <a:prstGeom prst="ellipse">
                  <a:avLst/>
                </a:prstGeom>
                <a:noFill/>
                <a:ln w="38100">
                  <a:solidFill>
                    <a:srgbClr val="FF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11440847" y="2250615"/>
                  <a:ext cx="131973" cy="424340"/>
                </a:xfrm>
                <a:prstGeom prst="ellipse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2741" y="3017773"/>
                <a:ext cx="1733550" cy="771525"/>
              </a:xfrm>
              <a:prstGeom prst="rect">
                <a:avLst/>
              </a:prstGeom>
            </p:spPr>
          </p:pic>
        </p:grpSp>
        <p:graphicFrame>
          <p:nvGraphicFramePr>
            <p:cNvPr id="49" name="Objekt 59"/>
            <p:cNvGraphicFramePr>
              <a:graphicFrameLocks noChangeAspect="1"/>
            </p:cNvGraphicFramePr>
            <p:nvPr>
              <p:extLst/>
            </p:nvPr>
          </p:nvGraphicFramePr>
          <p:xfrm>
            <a:off x="9070725" y="3807255"/>
            <a:ext cx="2344737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8" name="Equation" r:id="rId10" imgW="1828800" imgH="253800" progId="Equation.3">
                    <p:embed/>
                  </p:oleObj>
                </mc:Choice>
                <mc:Fallback>
                  <p:oleObj name="Equation" r:id="rId10" imgW="182880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070725" y="3807255"/>
                          <a:ext cx="2344737" cy="3270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" name="Textfeld 31"/>
            <p:cNvSpPr txBox="1"/>
            <p:nvPr/>
          </p:nvSpPr>
          <p:spPr>
            <a:xfrm>
              <a:off x="9559428" y="641732"/>
              <a:ext cx="13035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entury Gothic" panose="020B0502020202020204" pitchFamily="34" charset="0"/>
                </a:rPr>
                <a:t>BESSY VSR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8821509" y="1908920"/>
              <a:ext cx="131973" cy="424340"/>
            </a:xfrm>
            <a:prstGeom prst="ellipse">
              <a:avLst/>
            </a:prstGeom>
            <a:noFill/>
            <a:ln w="349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Text Box 9"/>
            <p:cNvSpPr txBox="1">
              <a:spLocks noChangeArrowheads="1"/>
            </p:cNvSpPr>
            <p:nvPr/>
          </p:nvSpPr>
          <p:spPr bwMode="auto">
            <a:xfrm>
              <a:off x="9694749" y="1054248"/>
              <a:ext cx="119616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Long Bunch</a:t>
              </a:r>
              <a:endParaRPr lang="en-US" sz="1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1" name="Gerade Verbindung mit Pfeil 39"/>
            <p:cNvCxnSpPr>
              <a:stCxn id="110" idx="2"/>
            </p:cNvCxnSpPr>
            <p:nvPr/>
          </p:nvCxnSpPr>
          <p:spPr bwMode="auto">
            <a:xfrm flipH="1">
              <a:off x="10292829" y="1362025"/>
              <a:ext cx="1" cy="562515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5" name="Text Box 9"/>
            <p:cNvSpPr txBox="1">
              <a:spLocks noChangeArrowheads="1"/>
            </p:cNvSpPr>
            <p:nvPr/>
          </p:nvSpPr>
          <p:spPr bwMode="auto">
            <a:xfrm>
              <a:off x="9716360" y="2947976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  <a:latin typeface="Century Gothic" panose="020B0502020202020204" pitchFamily="34" charset="0"/>
                </a:rPr>
                <a:t>Short Bunch</a:t>
              </a:r>
              <a:endParaRPr lang="en-US" sz="1400" b="1" dirty="0">
                <a:solidFill>
                  <a:srgbClr val="0000FF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6" name="Gerade Verbindung mit Pfeil 39"/>
            <p:cNvCxnSpPr>
              <a:endCxn id="103" idx="3"/>
            </p:cNvCxnSpPr>
            <p:nvPr/>
          </p:nvCxnSpPr>
          <p:spPr bwMode="auto">
            <a:xfrm flipV="1">
              <a:off x="10527375" y="2286737"/>
              <a:ext cx="1125949" cy="717373"/>
            </a:xfrm>
            <a:prstGeom prst="straightConnector1">
              <a:avLst/>
            </a:prstGeom>
            <a:noFill/>
            <a:ln w="349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9" name="Gerade Verbindung mit Pfeil 39"/>
            <p:cNvCxnSpPr/>
            <p:nvPr/>
          </p:nvCxnSpPr>
          <p:spPr bwMode="auto">
            <a:xfrm flipH="1" flipV="1">
              <a:off x="8896043" y="2348881"/>
              <a:ext cx="1144081" cy="655229"/>
            </a:xfrm>
            <a:prstGeom prst="straightConnector1">
              <a:avLst/>
            </a:prstGeom>
            <a:noFill/>
            <a:ln w="349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54" name="Objekt 57"/>
          <p:cNvGraphicFramePr>
            <a:graphicFrameLocks noChangeAspect="1"/>
          </p:cNvGraphicFramePr>
          <p:nvPr>
            <p:extLst/>
          </p:nvPr>
        </p:nvGraphicFramePr>
        <p:xfrm>
          <a:off x="4270375" y="4667250"/>
          <a:ext cx="26511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" name="Equation" r:id="rId12" imgW="1828800" imgH="253800" progId="Equation.3">
                  <p:embed/>
                </p:oleObj>
              </mc:Choice>
              <mc:Fallback>
                <p:oleObj name="Equation" r:id="rId12" imgW="18288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70375" y="4667250"/>
                        <a:ext cx="2651125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val 49"/>
          <p:cNvSpPr/>
          <p:nvPr/>
        </p:nvSpPr>
        <p:spPr>
          <a:xfrm>
            <a:off x="5678340" y="2720938"/>
            <a:ext cx="131973" cy="42434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4302584" y="2721797"/>
            <a:ext cx="131973" cy="424340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55"/>
          <p:cNvSpPr/>
          <p:nvPr/>
        </p:nvSpPr>
        <p:spPr>
          <a:xfrm>
            <a:off x="7111601" y="2682098"/>
            <a:ext cx="131973" cy="42434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9" name="Gerade Verbindung mit Pfeil 39"/>
          <p:cNvCxnSpPr>
            <a:endCxn id="50" idx="0"/>
          </p:cNvCxnSpPr>
          <p:nvPr/>
        </p:nvCxnSpPr>
        <p:spPr bwMode="auto">
          <a:xfrm>
            <a:off x="5589680" y="2193779"/>
            <a:ext cx="154647" cy="527159"/>
          </a:xfrm>
          <a:prstGeom prst="straightConnector1">
            <a:avLst/>
          </a:prstGeom>
          <a:noFill/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 Box 12"/>
          <p:cNvSpPr txBox="1">
            <a:spLocks noChangeAspect="1" noChangeArrowheads="1"/>
          </p:cNvSpPr>
          <p:nvPr/>
        </p:nvSpPr>
        <p:spPr bwMode="auto">
          <a:xfrm>
            <a:off x="4887456" y="1943609"/>
            <a:ext cx="110447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1.5 </a:t>
            </a:r>
            <a:r>
              <a:rPr lang="en-US" sz="1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ps</a:t>
            </a:r>
            <a:r>
              <a:rPr lang="en-U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bunch</a:t>
            </a:r>
          </a:p>
        </p:txBody>
      </p:sp>
    </p:spTree>
    <p:extLst>
      <p:ext uri="{BB962C8B-B14F-4D97-AF65-F5344CB8AC3E}">
        <p14:creationId xmlns:p14="http://schemas.microsoft.com/office/powerpoint/2010/main" val="336970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2589</Words>
  <Application>Microsoft Office PowerPoint</Application>
  <PresentationFormat>Custom</PresentationFormat>
  <Paragraphs>563</Paragraphs>
  <Slides>36</Slides>
  <Notes>9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Larissa-Design</vt:lpstr>
      <vt:lpstr>Equation</vt:lpstr>
      <vt:lpstr>PowerPoint Presentation</vt:lpstr>
      <vt:lpstr>PowerPoint Presentation</vt:lpstr>
      <vt:lpstr>PowerPoint Presentation</vt:lpstr>
      <vt:lpstr>The Concept of BESSY VSR</vt:lpstr>
      <vt:lpstr>The Concept of BESSY VSR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BESSY VSR SRF Cavity Designs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COLD BEAD-PULL TEST-STAND FOR SRF CAVITIES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Vasili</cp:lastModifiedBy>
  <cp:revision>421</cp:revision>
  <dcterms:created xsi:type="dcterms:W3CDTF">2009-04-16T12:28:49Z</dcterms:created>
  <dcterms:modified xsi:type="dcterms:W3CDTF">2017-02-01T00:52:24Z</dcterms:modified>
</cp:coreProperties>
</file>