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80" r:id="rId3"/>
    <p:sldId id="279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5" r:id="rId13"/>
    <p:sldId id="276" r:id="rId14"/>
    <p:sldId id="277" r:id="rId15"/>
    <p:sldId id="274" r:id="rId16"/>
    <p:sldId id="281" r:id="rId17"/>
    <p:sldId id="278" r:id="rId18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8" autoAdjust="0"/>
    <p:restoredTop sz="94819" autoAdjust="0"/>
  </p:normalViewPr>
  <p:slideViewPr>
    <p:cSldViewPr snapToGrid="0">
      <p:cViewPr varScale="1">
        <p:scale>
          <a:sx n="99" d="100"/>
          <a:sy n="99" d="100"/>
        </p:scale>
        <p:origin x="1496" y="1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856" y="1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dirty="0" smtClean="0"/>
              <a:t>Mastertitelformat bearbeiten</a:t>
            </a:r>
            <a:endParaRPr lang="en-GB" noProof="0" dirty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Seite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err="1" smtClean="0"/>
              <a:t>Operatingkonzept</a:t>
            </a:r>
            <a:r>
              <a:rPr lang="de-DE" sz="3200" dirty="0" smtClean="0"/>
              <a:t> P3-Komplex</a:t>
            </a:r>
            <a:endParaRPr lang="de-DE" sz="3200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738902"/>
            <a:ext cx="8529638" cy="2131792"/>
          </a:xfrm>
        </p:spPr>
        <p:txBody>
          <a:bodyPr/>
          <a:lstStyle/>
          <a:p>
            <a:r>
              <a:rPr lang="de-DE" dirty="0" smtClean="0"/>
              <a:t>Herausforderungen und Aufgaben für die Operateure im Betrieb einer modernen </a:t>
            </a:r>
            <a:r>
              <a:rPr lang="de-DE" dirty="0" err="1" smtClean="0"/>
              <a:t>Synchrotronstrahlungsquelle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Dennis Haupt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Beschleuniger Betriebsseminar 2017</a:t>
            </a:r>
          </a:p>
          <a:p>
            <a:r>
              <a:rPr lang="de-DE" dirty="0" smtClean="0"/>
              <a:t>Travemünde, 31.10.2016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 der Operateure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010" y="1068052"/>
            <a:ext cx="8520113" cy="2113029"/>
          </a:xfrm>
        </p:spPr>
        <p:txBody>
          <a:bodyPr/>
          <a:lstStyle/>
          <a:p>
            <a:r>
              <a:rPr lang="de-DE" dirty="0" smtClean="0"/>
              <a:t>Keine </a:t>
            </a:r>
            <a:r>
              <a:rPr lang="de-DE" dirty="0"/>
              <a:t>f</a:t>
            </a:r>
            <a:r>
              <a:rPr lang="de-DE" dirty="0" smtClean="0"/>
              <a:t>ormelle Schulung zu Beginn </a:t>
            </a:r>
            <a:r>
              <a:rPr lang="de-DE" dirty="0" smtClean="0">
                <a:sym typeface="Wingdings"/>
              </a:rPr>
              <a:t> neue Operateure „laufen“ mit</a:t>
            </a:r>
          </a:p>
          <a:p>
            <a:r>
              <a:rPr lang="de-DE" dirty="0" smtClean="0">
                <a:sym typeface="Wingdings"/>
              </a:rPr>
              <a:t>Jede Woche OPs-Meeting im BKR</a:t>
            </a:r>
          </a:p>
          <a:p>
            <a:pPr lvl="1"/>
            <a:r>
              <a:rPr lang="de-DE" dirty="0" smtClean="0">
                <a:sym typeface="Wingdings"/>
              </a:rPr>
              <a:t>Hin und wieder frontal Ausbildung durch Systemexperten</a:t>
            </a:r>
          </a:p>
          <a:p>
            <a:pPr lvl="1"/>
            <a:r>
              <a:rPr lang="de-DE" dirty="0" smtClean="0">
                <a:sym typeface="Wingdings"/>
              </a:rPr>
              <a:t>Aktuelles aus dem Operating</a:t>
            </a:r>
          </a:p>
          <a:p>
            <a:pPr lvl="1"/>
            <a:r>
              <a:rPr lang="de-DE" dirty="0" smtClean="0">
                <a:sym typeface="Wingdings"/>
              </a:rPr>
              <a:t>Hands On </a:t>
            </a:r>
          </a:p>
          <a:p>
            <a:pPr lvl="1"/>
            <a:endParaRPr lang="de-DE" dirty="0" smtClean="0">
              <a:sym typeface="Wingdings"/>
            </a:endParaRPr>
          </a:p>
          <a:p>
            <a:pPr lvl="1"/>
            <a:endParaRPr lang="de-DE" dirty="0" smtClean="0">
              <a:sym typeface="Wingdings"/>
            </a:endParaRPr>
          </a:p>
          <a:p>
            <a:pPr lvl="1"/>
            <a:endParaRPr lang="de-DE" dirty="0" smtClean="0">
              <a:sym typeface="Wingdings"/>
            </a:endParaRPr>
          </a:p>
          <a:p>
            <a:pPr lvl="1"/>
            <a:endParaRPr lang="de-DE" dirty="0" smtClean="0">
              <a:sym typeface="Wingdings"/>
            </a:endParaRPr>
          </a:p>
          <a:p>
            <a:endParaRPr lang="de-DE" dirty="0" smtClean="0">
              <a:sym typeface="Wingdings"/>
            </a:endParaRPr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08009" y="3137347"/>
            <a:ext cx="8520113" cy="211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>
                <a:sym typeface="Wingdings"/>
              </a:rPr>
              <a:t>Externes Ausbildungsseminar</a:t>
            </a:r>
          </a:p>
          <a:p>
            <a:pPr lvl="1"/>
            <a:r>
              <a:rPr lang="de-DE" kern="0" dirty="0" smtClean="0">
                <a:sym typeface="Wingdings"/>
              </a:rPr>
              <a:t>1 Tag plus PITZ-Besichtigung</a:t>
            </a:r>
          </a:p>
          <a:p>
            <a:pPr lvl="1"/>
            <a:r>
              <a:rPr lang="de-DE" kern="0" dirty="0" smtClean="0">
                <a:sym typeface="Wingdings"/>
              </a:rPr>
              <a:t>Offen für alles </a:t>
            </a:r>
            <a:r>
              <a:rPr lang="de-DE" kern="0" dirty="0" smtClean="0">
                <a:sym typeface="Wingdings"/>
              </a:rPr>
              <a:t>OPs </a:t>
            </a:r>
            <a:r>
              <a:rPr lang="de-DE" kern="0" dirty="0" smtClean="0">
                <a:sym typeface="Wingdings"/>
              </a:rPr>
              <a:t>und SL</a:t>
            </a:r>
          </a:p>
          <a:p>
            <a:pPr lvl="1"/>
            <a:r>
              <a:rPr lang="de-DE" kern="0" dirty="0" smtClean="0">
                <a:sym typeface="Wingdings"/>
              </a:rPr>
              <a:t>Aktive </a:t>
            </a:r>
            <a:r>
              <a:rPr lang="de-DE" kern="0" dirty="0">
                <a:sym typeface="Wingdings"/>
              </a:rPr>
              <a:t>Beteiligung jedes Teilnehmers</a:t>
            </a:r>
          </a:p>
          <a:p>
            <a:pPr lvl="1"/>
            <a:endParaRPr lang="de-DE" kern="0" dirty="0" smtClean="0">
              <a:sym typeface="Wingdings"/>
            </a:endParaRPr>
          </a:p>
          <a:p>
            <a:pPr lvl="1"/>
            <a:endParaRPr lang="de-DE" kern="0" dirty="0" smtClean="0">
              <a:sym typeface="Wingdings"/>
            </a:endParaRPr>
          </a:p>
          <a:p>
            <a:pPr lvl="1"/>
            <a:endParaRPr lang="de-DE" kern="0" dirty="0" smtClean="0">
              <a:sym typeface="Wingdings"/>
            </a:endParaRPr>
          </a:p>
          <a:p>
            <a:pPr lvl="1"/>
            <a:endParaRPr lang="de-DE" kern="0" dirty="0" smtClean="0">
              <a:sym typeface="Wingdings"/>
            </a:endParaRPr>
          </a:p>
          <a:p>
            <a:endParaRPr lang="de-DE" kern="0" dirty="0" smtClean="0">
              <a:sym typeface="Wingdings"/>
            </a:endParaRPr>
          </a:p>
          <a:p>
            <a:endParaRPr lang="de-DE" kern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8009" y="4925364"/>
            <a:ext cx="8520113" cy="211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>
                <a:sym typeface="Wingdings"/>
              </a:rPr>
              <a:t>Wiederholung im Winter-</a:t>
            </a:r>
            <a:r>
              <a:rPr lang="de-DE" kern="0" dirty="0" err="1" smtClean="0">
                <a:sym typeface="Wingdings"/>
              </a:rPr>
              <a:t>ShutDown</a:t>
            </a:r>
            <a:endParaRPr lang="de-DE" kern="0" dirty="0" smtClean="0">
              <a:sym typeface="Wingdings"/>
            </a:endParaRPr>
          </a:p>
          <a:p>
            <a:pPr lvl="1"/>
            <a:r>
              <a:rPr lang="de-DE" kern="0" dirty="0" smtClean="0">
                <a:sym typeface="Wingdings"/>
              </a:rPr>
              <a:t>BESSY-Besichtigung</a:t>
            </a:r>
          </a:p>
          <a:p>
            <a:pPr lvl="1"/>
            <a:r>
              <a:rPr lang="de-DE" kern="0" dirty="0" smtClean="0">
                <a:sym typeface="Wingdings"/>
              </a:rPr>
              <a:t>Ähnliches Konzept</a:t>
            </a:r>
          </a:p>
          <a:p>
            <a:pPr lvl="1"/>
            <a:r>
              <a:rPr lang="de-DE" kern="0" dirty="0" smtClean="0">
                <a:sym typeface="Wingdings"/>
              </a:rPr>
              <a:t>plus Doku-Patenschaften und Statistik </a:t>
            </a:r>
          </a:p>
          <a:p>
            <a:pPr lvl="1"/>
            <a:endParaRPr lang="de-DE" kern="0" dirty="0" smtClean="0">
              <a:sym typeface="Wingdings"/>
            </a:endParaRPr>
          </a:p>
          <a:p>
            <a:pPr lvl="1"/>
            <a:endParaRPr lang="de-DE" kern="0" dirty="0" smtClean="0">
              <a:sym typeface="Wingdings"/>
            </a:endParaRPr>
          </a:p>
          <a:p>
            <a:pPr lvl="1"/>
            <a:endParaRPr lang="de-DE" kern="0" dirty="0" smtClean="0">
              <a:sym typeface="Wingdings"/>
            </a:endParaRPr>
          </a:p>
          <a:p>
            <a:endParaRPr lang="de-DE" kern="0" dirty="0" smtClean="0">
              <a:sym typeface="Wingdings"/>
            </a:endParaRPr>
          </a:p>
          <a:p>
            <a:endParaRPr lang="de-DE" kern="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40" y="3017949"/>
            <a:ext cx="4077082" cy="305781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1849379"/>
            <a:ext cx="1419739" cy="19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Tools zur Fehleranalyse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MPSy</a:t>
            </a:r>
            <a:r>
              <a:rPr lang="de-DE" dirty="0" smtClean="0"/>
              <a:t> (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)</a:t>
            </a:r>
          </a:p>
          <a:p>
            <a:r>
              <a:rPr lang="de-DE" dirty="0" smtClean="0"/>
              <a:t>Alarm System </a:t>
            </a:r>
          </a:p>
          <a:p>
            <a:r>
              <a:rPr lang="de-DE" dirty="0" smtClean="0"/>
              <a:t>Archive / Event Archive / Transienten Recorder</a:t>
            </a:r>
          </a:p>
          <a:p>
            <a:r>
              <a:rPr lang="de-DE" dirty="0" smtClean="0"/>
              <a:t>Multi-Channel </a:t>
            </a:r>
            <a:r>
              <a:rPr lang="de-DE" dirty="0" err="1" smtClean="0"/>
              <a:t>Analyser</a:t>
            </a:r>
            <a:endParaRPr lang="de-DE" dirty="0" smtClean="0"/>
          </a:p>
          <a:p>
            <a:r>
              <a:rPr lang="de-DE" dirty="0" smtClean="0"/>
              <a:t>Operation </a:t>
            </a:r>
            <a:r>
              <a:rPr lang="de-DE" dirty="0" err="1" smtClean="0"/>
              <a:t>History</a:t>
            </a:r>
            <a:r>
              <a:rPr lang="de-DE" dirty="0" smtClean="0"/>
              <a:t> Viewer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1" y="3940934"/>
            <a:ext cx="3489008" cy="2620851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64" y="3374231"/>
            <a:ext cx="3487297" cy="2572899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53" y="2472860"/>
            <a:ext cx="3377972" cy="2395353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4863212" y="6085180"/>
            <a:ext cx="209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(Talk: R. Bacher)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355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MPSy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82575" y="977900"/>
            <a:ext cx="3233357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kern="0" dirty="0" smtClean="0"/>
          </a:p>
          <a:p>
            <a:endParaRPr lang="de-DE" kern="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62556" y="2775149"/>
            <a:ext cx="3133680" cy="4792663"/>
          </a:xfrm>
        </p:spPr>
        <p:txBody>
          <a:bodyPr/>
          <a:lstStyle/>
          <a:p>
            <a:r>
              <a:rPr lang="de-DE" dirty="0"/>
              <a:t>e</a:t>
            </a:r>
            <a:r>
              <a:rPr lang="de-DE" dirty="0" smtClean="0"/>
              <a:t>rleichterte Suche</a:t>
            </a:r>
          </a:p>
          <a:p>
            <a:r>
              <a:rPr lang="de-DE" dirty="0" smtClean="0"/>
              <a:t>Alarmsystem</a:t>
            </a:r>
          </a:p>
          <a:p>
            <a:r>
              <a:rPr lang="de-DE" dirty="0" smtClean="0"/>
              <a:t>Umgang mit Archiv</a:t>
            </a:r>
          </a:p>
          <a:p>
            <a:r>
              <a:rPr lang="de-DE" dirty="0" smtClean="0"/>
              <a:t>Statistik</a:t>
            </a:r>
          </a:p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6" y="759854"/>
            <a:ext cx="3730404" cy="600799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4997" y="1160402"/>
            <a:ext cx="374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Detaillierte Dokumentation </a:t>
            </a:r>
            <a:r>
              <a:rPr lang="de-DE" sz="2000" dirty="0" smtClean="0"/>
              <a:t>von </a:t>
            </a:r>
          </a:p>
          <a:p>
            <a:r>
              <a:rPr lang="de-DE" sz="2000" dirty="0" smtClean="0"/>
              <a:t>Strahlverlusten </a:t>
            </a:r>
            <a:r>
              <a:rPr lang="de-DE" sz="2000" dirty="0" smtClean="0"/>
              <a:t>durch </a:t>
            </a:r>
          </a:p>
          <a:p>
            <a:r>
              <a:rPr lang="de-DE" sz="2000" dirty="0" smtClean="0"/>
              <a:t>die Operateure: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96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Alarmsystem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8230" y="2916623"/>
            <a:ext cx="4057605" cy="1647153"/>
          </a:xfrm>
        </p:spPr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ufwändige und dauerhafte Pflege</a:t>
            </a:r>
          </a:p>
          <a:p>
            <a:pPr lvl="1"/>
            <a:r>
              <a:rPr lang="de-DE" dirty="0" smtClean="0"/>
              <a:t>fehlerhafte Alarme minimieren</a:t>
            </a:r>
          </a:p>
          <a:p>
            <a:pPr lvl="1"/>
            <a:r>
              <a:rPr lang="de-DE" dirty="0"/>
              <a:t>s</a:t>
            </a:r>
            <a:r>
              <a:rPr lang="de-DE" dirty="0" smtClean="0"/>
              <a:t>innvolle Schwellen</a:t>
            </a:r>
          </a:p>
          <a:p>
            <a:pPr lvl="1"/>
            <a:r>
              <a:rPr lang="de-DE" dirty="0" smtClean="0"/>
              <a:t>...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4" y="977901"/>
            <a:ext cx="4613700" cy="37631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6754" y="873568"/>
            <a:ext cx="2375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DAS zentrale Tool !</a:t>
            </a:r>
            <a:endParaRPr lang="de-DE" sz="200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69" y="4259242"/>
            <a:ext cx="3825245" cy="2456579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569" y="1394157"/>
            <a:ext cx="4057605" cy="11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extrem hilfreich</a:t>
            </a:r>
          </a:p>
          <a:p>
            <a:r>
              <a:rPr lang="de-DE" kern="0" dirty="0" err="1" smtClean="0"/>
              <a:t>detailiert</a:t>
            </a:r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79569" y="243180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Aber: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045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Betriebsstatistik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100" y="2246168"/>
            <a:ext cx="3800028" cy="2177424"/>
          </a:xfrm>
        </p:spPr>
        <p:txBody>
          <a:bodyPr/>
          <a:lstStyle/>
          <a:p>
            <a:r>
              <a:rPr lang="de-DE" dirty="0" smtClean="0"/>
              <a:t>Operation </a:t>
            </a:r>
            <a:r>
              <a:rPr lang="de-DE" dirty="0" err="1" smtClean="0"/>
              <a:t>History</a:t>
            </a:r>
            <a:r>
              <a:rPr lang="de-DE" dirty="0" smtClean="0"/>
              <a:t> Viewer</a:t>
            </a:r>
          </a:p>
          <a:p>
            <a:pPr lvl="1"/>
            <a:r>
              <a:rPr lang="de-DE" dirty="0" smtClean="0"/>
              <a:t>Daten bearbeiten möglich</a:t>
            </a:r>
          </a:p>
          <a:p>
            <a:r>
              <a:rPr lang="de-DE" dirty="0" smtClean="0"/>
              <a:t>Automatisiert</a:t>
            </a:r>
          </a:p>
          <a:p>
            <a:pPr lvl="1"/>
            <a:r>
              <a:rPr lang="de-DE" dirty="0" smtClean="0"/>
              <a:t>Dafür viel Pflege notwendig</a:t>
            </a:r>
          </a:p>
          <a:p>
            <a:r>
              <a:rPr lang="de-DE" dirty="0" smtClean="0"/>
              <a:t>In Kombination mit Alarmsystem / Alarmviewer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86" y="1092991"/>
            <a:ext cx="4494727" cy="283204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86" y="4156854"/>
            <a:ext cx="2929116" cy="245644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2100" y="1092991"/>
            <a:ext cx="38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Künftig</a:t>
            </a:r>
            <a:r>
              <a:rPr lang="de-DE" sz="2000" dirty="0" smtClean="0"/>
              <a:t>: stärkere Beteiligung der Operateure</a:t>
            </a:r>
            <a:endParaRPr lang="de-DE" sz="20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92100" y="5238895"/>
            <a:ext cx="3800028" cy="217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Steigerung der Motivation und Identifikation !?</a:t>
            </a:r>
          </a:p>
          <a:p>
            <a:r>
              <a:rPr lang="de-DE" kern="0" dirty="0"/>
              <a:t>v</a:t>
            </a:r>
            <a:r>
              <a:rPr lang="de-DE" kern="0" dirty="0" smtClean="0"/>
              <a:t>erbessertes Betriebsverständnis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2100" y="4683372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s</a:t>
            </a:r>
            <a:r>
              <a:rPr lang="de-DE" sz="2000" u="sng" dirty="0" smtClean="0"/>
              <a:t>ekundäres Ziel:</a:t>
            </a:r>
            <a:endParaRPr lang="de-DE" sz="2000" u="sng" dirty="0"/>
          </a:p>
        </p:txBody>
      </p:sp>
    </p:spTree>
    <p:extLst>
      <p:ext uri="{BB962C8B-B14F-4D97-AF65-F5344CB8AC3E}">
        <p14:creationId xmlns:p14="http://schemas.microsoft.com/office/powerpoint/2010/main" val="13833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The 7 stages 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change*</a:t>
            </a:r>
            <a:endParaRPr lang="de-DE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688013" y="1823099"/>
            <a:ext cx="0" cy="403860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26013" y="1518299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Dividing Line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09676" y="4417074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SHOCK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22501" y="2250136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DENIAL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16363" y="3491561"/>
            <a:ext cx="981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ANGER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03938" y="5377511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ACCEPTANCE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94476" y="2267599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INTEGRATION</a:t>
            </a:r>
            <a:endParaRPr lang="en-GB" altLang="en-US" sz="1600" b="1">
              <a:solidFill>
                <a:srgbClr val="FFFF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10438" y="3956699"/>
            <a:ext cx="1065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TESTING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49813" y="5995049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4749" y="1834930"/>
            <a:ext cx="452047" cy="4328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/>
                </a:solidFill>
                <a:ea typeface="ＭＳ Ｐゴシック" pitchFamily="34" charset="-128"/>
              </a:rPr>
              <a:t>SENSE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accent2"/>
                </a:solidFill>
                <a:ea typeface="ＭＳ Ｐゴシック" pitchFamily="34" charset="-128"/>
              </a:rPr>
              <a:t>OF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accent2"/>
                </a:solidFill>
                <a:ea typeface="ＭＳ Ｐゴシック" pitchFamily="34" charset="-128"/>
              </a:rPr>
              <a:t>COPING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887413" y="1594499"/>
            <a:ext cx="0" cy="426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887413" y="5861699"/>
            <a:ext cx="7924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68701" y="5353699"/>
            <a:ext cx="1506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BARGAINING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96796" y="6078468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* Elisabeth </a:t>
            </a:r>
            <a:r>
              <a:rPr lang="en-GB" altLang="en-US" sz="1000" dirty="0" err="1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Kubler</a:t>
            </a:r>
            <a:r>
              <a:rPr lang="en-GB" altLang="en-US" sz="1000" dirty="0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-Ross</a:t>
            </a:r>
          </a:p>
        </p:txBody>
      </p:sp>
      <p:pic>
        <p:nvPicPr>
          <p:cNvPr id="18" name="Picture 2" descr="Image result for de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254774"/>
            <a:ext cx="976313" cy="97631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Image result for shocked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3324763"/>
            <a:ext cx="1209675" cy="120967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Image result for negoti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76" y="4386911"/>
            <a:ext cx="1452562" cy="96678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Image result for accept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02" y="4293249"/>
            <a:ext cx="1405784" cy="108466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Image result for astronaut tes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92" y="2980387"/>
            <a:ext cx="1090613" cy="97631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Image result for haggling peo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2516836"/>
            <a:ext cx="1495425" cy="9969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Image result for shaking han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28" y="1281603"/>
            <a:ext cx="1426245" cy="94948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16"/>
          <p:cNvSpPr>
            <a:spLocks/>
          </p:cNvSpPr>
          <p:nvPr/>
        </p:nvSpPr>
        <p:spPr bwMode="auto">
          <a:xfrm>
            <a:off x="887413" y="2051699"/>
            <a:ext cx="7924800" cy="3810000"/>
          </a:xfrm>
          <a:custGeom>
            <a:avLst/>
            <a:gdLst>
              <a:gd name="T0" fmla="*/ 0 w 5144"/>
              <a:gd name="T1" fmla="*/ 2147483647 h 2456"/>
              <a:gd name="T2" fmla="*/ 2147483647 w 5144"/>
              <a:gd name="T3" fmla="*/ 2147483647 h 2456"/>
              <a:gd name="T4" fmla="*/ 2147483647 w 5144"/>
              <a:gd name="T5" fmla="*/ 2147483647 h 2456"/>
              <a:gd name="T6" fmla="*/ 2147483647 w 5144"/>
              <a:gd name="T7" fmla="*/ 2147483647 h 2456"/>
              <a:gd name="T8" fmla="*/ 2147483647 w 5144"/>
              <a:gd name="T9" fmla="*/ 2147483647 h 2456"/>
              <a:gd name="T10" fmla="*/ 2147483647 w 5144"/>
              <a:gd name="T11" fmla="*/ 2147483647 h 2456"/>
              <a:gd name="T12" fmla="*/ 2147483647 w 5144"/>
              <a:gd name="T13" fmla="*/ 2147483647 h 2456"/>
              <a:gd name="T14" fmla="*/ 2147483647 w 5144"/>
              <a:gd name="T15" fmla="*/ 2147483647 h 2456"/>
              <a:gd name="T16" fmla="*/ 2147483647 w 5144"/>
              <a:gd name="T17" fmla="*/ 2147483647 h 2456"/>
              <a:gd name="T18" fmla="*/ 2147483647 w 5144"/>
              <a:gd name="T19" fmla="*/ 2147483647 h 2456"/>
              <a:gd name="T20" fmla="*/ 2147483647 w 5144"/>
              <a:gd name="T21" fmla="*/ 2147483647 h 2456"/>
              <a:gd name="T22" fmla="*/ 2147483647 w 5144"/>
              <a:gd name="T23" fmla="*/ 2147483647 h 2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44"/>
              <a:gd name="T37" fmla="*/ 0 h 2456"/>
              <a:gd name="T38" fmla="*/ 5144 w 5144"/>
              <a:gd name="T39" fmla="*/ 2456 h 2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44" h="2456">
                <a:moveTo>
                  <a:pt x="0" y="2456"/>
                </a:moveTo>
                <a:cubicBezTo>
                  <a:pt x="16" y="2148"/>
                  <a:pt x="32" y="1840"/>
                  <a:pt x="96" y="1592"/>
                </a:cubicBezTo>
                <a:cubicBezTo>
                  <a:pt x="160" y="1344"/>
                  <a:pt x="224" y="1176"/>
                  <a:pt x="384" y="968"/>
                </a:cubicBezTo>
                <a:cubicBezTo>
                  <a:pt x="544" y="760"/>
                  <a:pt x="848" y="392"/>
                  <a:pt x="1056" y="344"/>
                </a:cubicBezTo>
                <a:cubicBezTo>
                  <a:pt x="1264" y="296"/>
                  <a:pt x="1424" y="480"/>
                  <a:pt x="1632" y="680"/>
                </a:cubicBezTo>
                <a:cubicBezTo>
                  <a:pt x="1840" y="880"/>
                  <a:pt x="2072" y="1368"/>
                  <a:pt x="2304" y="1544"/>
                </a:cubicBezTo>
                <a:cubicBezTo>
                  <a:pt x="2536" y="1720"/>
                  <a:pt x="2808" y="1744"/>
                  <a:pt x="3024" y="1736"/>
                </a:cubicBezTo>
                <a:cubicBezTo>
                  <a:pt x="3240" y="1728"/>
                  <a:pt x="3392" y="1672"/>
                  <a:pt x="3600" y="1496"/>
                </a:cubicBezTo>
                <a:cubicBezTo>
                  <a:pt x="3808" y="1320"/>
                  <a:pt x="4088" y="912"/>
                  <a:pt x="4272" y="680"/>
                </a:cubicBezTo>
                <a:cubicBezTo>
                  <a:pt x="4456" y="448"/>
                  <a:pt x="4568" y="208"/>
                  <a:pt x="4704" y="104"/>
                </a:cubicBezTo>
                <a:cubicBezTo>
                  <a:pt x="4840" y="0"/>
                  <a:pt x="5032" y="64"/>
                  <a:pt x="5088" y="56"/>
                </a:cubicBezTo>
                <a:cubicBezTo>
                  <a:pt x="5144" y="48"/>
                  <a:pt x="5048" y="56"/>
                  <a:pt x="5040" y="56"/>
                </a:cubicBezTo>
              </a:path>
            </a:pathLst>
          </a:cu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099" y="1596086"/>
            <a:ext cx="8520113" cy="4792663"/>
          </a:xfrm>
        </p:spPr>
        <p:txBody>
          <a:bodyPr/>
          <a:lstStyle/>
          <a:p>
            <a:r>
              <a:rPr lang="de-DE" dirty="0" smtClean="0"/>
              <a:t>Die fehlende Routine, gegenüber gleichzeitig vielfältigen </a:t>
            </a:r>
            <a:r>
              <a:rPr lang="de-DE" dirty="0" err="1" smtClean="0"/>
              <a:t>Fehlerscenorios</a:t>
            </a:r>
            <a:r>
              <a:rPr lang="de-DE" dirty="0" smtClean="0"/>
              <a:t>, ist die größte Herausforderung an die Operateure und das </a:t>
            </a:r>
            <a:r>
              <a:rPr lang="de-DE" dirty="0" err="1" smtClean="0"/>
              <a:t>Operatingkonzept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Es ist sinnvoll Operateure stark in den Maschinenbetrieb (über das Operating hinaus) einzubinden</a:t>
            </a:r>
          </a:p>
          <a:p>
            <a:endParaRPr lang="de-DE" dirty="0"/>
          </a:p>
          <a:p>
            <a:r>
              <a:rPr lang="de-DE" dirty="0" smtClean="0"/>
              <a:t>Dranbleiben! Es gibt noch viel zu tun ...</a:t>
            </a:r>
          </a:p>
          <a:p>
            <a:pPr lvl="1"/>
            <a:r>
              <a:rPr lang="de-DE" dirty="0" smtClean="0"/>
              <a:t>Ticket-System, Logbuch, ... 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25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69759" y="1705206"/>
            <a:ext cx="75647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Vielen Dank für die Aufmerksamkeit !</a:t>
            </a:r>
            <a:endParaRPr lang="de-DE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36303" y="4364466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Fragen?</a:t>
            </a:r>
            <a:endParaRPr lang="de-DE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6" y="913506"/>
            <a:ext cx="7658905" cy="541013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Petra III Team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2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305" y="1480176"/>
            <a:ext cx="6865199" cy="4379711"/>
          </a:xfrm>
        </p:spPr>
        <p:txBody>
          <a:bodyPr/>
          <a:lstStyle/>
          <a:p>
            <a:r>
              <a:rPr lang="de-DE" sz="2400" dirty="0" smtClean="0"/>
              <a:t>Betriebskonzepte im Vergleich</a:t>
            </a:r>
          </a:p>
          <a:p>
            <a:endParaRPr lang="de-DE" sz="2400" dirty="0"/>
          </a:p>
          <a:p>
            <a:r>
              <a:rPr lang="de-DE" sz="2400" dirty="0" smtClean="0"/>
              <a:t>Anforderungen an das </a:t>
            </a:r>
            <a:r>
              <a:rPr lang="de-DE" sz="2400" dirty="0" err="1" smtClean="0"/>
              <a:t>Operatingkonzept</a:t>
            </a:r>
            <a:r>
              <a:rPr lang="de-DE" sz="2400" dirty="0" smtClean="0"/>
              <a:t> und die Operateure</a:t>
            </a:r>
          </a:p>
          <a:p>
            <a:endParaRPr lang="de-DE" sz="2400" dirty="0" smtClean="0"/>
          </a:p>
          <a:p>
            <a:r>
              <a:rPr lang="de-DE" sz="2400" dirty="0" smtClean="0"/>
              <a:t>Umsetzung der Anforderungen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</a:t>
            </a:r>
            <a:r>
              <a:rPr lang="de-DE" sz="2400" dirty="0" smtClean="0"/>
              <a:t>pezielle Aufgaben der Operateure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71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Automatisierung vs. Operating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098" y="1839268"/>
            <a:ext cx="8520113" cy="3027430"/>
          </a:xfrm>
        </p:spPr>
        <p:txBody>
          <a:bodyPr/>
          <a:lstStyle/>
          <a:p>
            <a:r>
              <a:rPr lang="de-DE" dirty="0"/>
              <a:t>v</a:t>
            </a:r>
            <a:r>
              <a:rPr lang="de-DE" dirty="0" smtClean="0"/>
              <a:t>iele Automatiken</a:t>
            </a:r>
          </a:p>
          <a:p>
            <a:pPr lvl="1"/>
            <a:r>
              <a:rPr lang="de-DE" dirty="0" smtClean="0"/>
              <a:t>Fast Orbit Feedback (hält die Strahllage fest)</a:t>
            </a:r>
          </a:p>
          <a:p>
            <a:pPr lvl="1"/>
            <a:r>
              <a:rPr lang="de-DE" dirty="0" smtClean="0"/>
              <a:t>Tune Controller</a:t>
            </a:r>
          </a:p>
          <a:p>
            <a:pPr lvl="1"/>
            <a:r>
              <a:rPr lang="de-DE" dirty="0" smtClean="0"/>
              <a:t>Timing Automatik</a:t>
            </a:r>
          </a:p>
          <a:p>
            <a:pPr lvl="1"/>
            <a:r>
              <a:rPr lang="de-DE" dirty="0" smtClean="0"/>
              <a:t>Umschaltmanager </a:t>
            </a:r>
            <a:r>
              <a:rPr lang="de-DE" dirty="0" smtClean="0"/>
              <a:t>Vorbeschleuniger</a:t>
            </a:r>
          </a:p>
          <a:p>
            <a:pPr lvl="1"/>
            <a:r>
              <a:rPr lang="de-DE" dirty="0" err="1" smtClean="0"/>
              <a:t>Autom</a:t>
            </a:r>
            <a:r>
              <a:rPr lang="de-DE" dirty="0" smtClean="0"/>
              <a:t>. Einschalten der P3-HF</a:t>
            </a:r>
          </a:p>
          <a:p>
            <a:pPr lvl="1"/>
            <a:r>
              <a:rPr lang="de-DE" dirty="0" err="1" smtClean="0"/>
              <a:t>Autom</a:t>
            </a:r>
            <a:r>
              <a:rPr lang="de-DE" dirty="0" smtClean="0"/>
              <a:t>. </a:t>
            </a:r>
            <a:r>
              <a:rPr lang="de-DE" dirty="0" err="1" smtClean="0"/>
              <a:t>Reset</a:t>
            </a:r>
            <a:r>
              <a:rPr lang="de-DE" dirty="0" smtClean="0"/>
              <a:t> der L2-Modulatoren </a:t>
            </a:r>
          </a:p>
          <a:p>
            <a:pPr lvl="1"/>
            <a:r>
              <a:rPr lang="de-DE" dirty="0" smtClean="0"/>
              <a:t>...</a:t>
            </a:r>
          </a:p>
          <a:p>
            <a:pPr lvl="1"/>
            <a:endParaRPr lang="de-D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92099" y="1156912"/>
            <a:ext cx="8520113" cy="4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h</a:t>
            </a:r>
            <a:r>
              <a:rPr lang="de-DE" kern="0" dirty="0" smtClean="0"/>
              <a:t>ohe Verfügbarkeit &gt;95%, wenig Operating</a:t>
            </a:r>
            <a:endParaRPr lang="de-DE" kern="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92098" y="5105454"/>
            <a:ext cx="8520113" cy="4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kein „Kunden“-Kontakt</a:t>
            </a:r>
          </a:p>
          <a:p>
            <a:r>
              <a:rPr lang="de-DE" kern="0" dirty="0" smtClean="0"/>
              <a:t>P3-Komplex sehr Umfangreich</a:t>
            </a:r>
            <a:endParaRPr lang="de-DE" kern="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57" y="2792080"/>
            <a:ext cx="4368054" cy="329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Betriebskonzept im Vergleich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3598" y="1947523"/>
            <a:ext cx="8520113" cy="517566"/>
          </a:xfrm>
        </p:spPr>
        <p:txBody>
          <a:bodyPr/>
          <a:lstStyle/>
          <a:p>
            <a:r>
              <a:rPr lang="de-DE" dirty="0" smtClean="0"/>
              <a:t>Pro Woche 3-4 Strahlausfälle verteilt auf alle Schichten/Operateure</a:t>
            </a:r>
          </a:p>
          <a:p>
            <a:r>
              <a:rPr lang="de-DE" dirty="0" smtClean="0"/>
              <a:t>Es fehlt Routine / wenig Bezug zur Maschine</a:t>
            </a:r>
          </a:p>
          <a:p>
            <a:endParaRPr lang="de-D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3598" y="1479523"/>
            <a:ext cx="852011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1/3 der Arbeitszeit auf Schicht -&gt; alle 4-5 Wochen</a:t>
            </a:r>
            <a:endParaRPr lang="de-DE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1590015" y="880483"/>
            <a:ext cx="592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Betriebskonzept ist im Vergleich „exotisch“</a:t>
            </a:r>
            <a:endParaRPr lang="de-DE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93598" y="4182882"/>
            <a:ext cx="852011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Vollzeitschicht </a:t>
            </a:r>
            <a:r>
              <a:rPr lang="de-DE" kern="0" dirty="0" smtClean="0"/>
              <a:t>„Profis“</a:t>
            </a:r>
          </a:p>
          <a:p>
            <a:r>
              <a:rPr lang="de-DE" kern="0" dirty="0" smtClean="0"/>
              <a:t>Hochschulabschluss Software/Programmierung</a:t>
            </a:r>
          </a:p>
          <a:p>
            <a:r>
              <a:rPr lang="de-DE" kern="0" dirty="0" smtClean="0"/>
              <a:t>Formelle Ausbildung</a:t>
            </a:r>
          </a:p>
          <a:p>
            <a:r>
              <a:rPr lang="de-DE" kern="0" dirty="0" smtClean="0"/>
              <a:t>Hohe Identifikation mit der Maschine</a:t>
            </a:r>
          </a:p>
          <a:p>
            <a:pPr lvl="1"/>
            <a:r>
              <a:rPr lang="de-DE" kern="0" dirty="0" smtClean="0"/>
              <a:t>Beteiligt an: Entwicklung, </a:t>
            </a:r>
            <a:r>
              <a:rPr lang="de-DE" kern="0" dirty="0" err="1" smtClean="0"/>
              <a:t>Shutdownplanung</a:t>
            </a:r>
            <a:r>
              <a:rPr lang="de-DE" kern="0" dirty="0" smtClean="0"/>
              <a:t>, Kontrollen, Sicherheit, Upgrades</a:t>
            </a:r>
            <a:endParaRPr lang="de-DE" kern="0" dirty="0"/>
          </a:p>
        </p:txBody>
      </p:sp>
      <p:sp>
        <p:nvSpPr>
          <p:cNvPr id="3" name="Textfeld 2"/>
          <p:cNvSpPr txBox="1"/>
          <p:nvPr/>
        </p:nvSpPr>
        <p:spPr>
          <a:xfrm>
            <a:off x="393598" y="3119236"/>
            <a:ext cx="898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Faustregel: 100 min. Ausfallzeit / Woche kosten 1% Verfügbarkeit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3598" y="3723799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a</a:t>
            </a:r>
            <a:r>
              <a:rPr lang="de-DE" sz="2000" smtClean="0"/>
              <a:t>ndere Labore: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9799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Operatingkonzept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37745" y="1442749"/>
            <a:ext cx="592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Wie kompensiert man fehlende Routine ?</a:t>
            </a:r>
            <a:endParaRPr lang="de-DE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67085" y="2354572"/>
            <a:ext cx="852011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Gutes Bedienungskonzept und ergonomische Applikationen</a:t>
            </a:r>
          </a:p>
          <a:p>
            <a:r>
              <a:rPr lang="de-DE" kern="0" dirty="0" smtClean="0"/>
              <a:t>Guter Informationsfluss</a:t>
            </a:r>
          </a:p>
          <a:p>
            <a:r>
              <a:rPr lang="de-DE" kern="0" dirty="0" smtClean="0"/>
              <a:t>Hohe Eigenmotivation und Identifikation der OPs (</a:t>
            </a:r>
            <a:r>
              <a:rPr lang="de-DE" kern="0" dirty="0" err="1" smtClean="0"/>
              <a:t>side</a:t>
            </a:r>
            <a:r>
              <a:rPr lang="de-DE" kern="0" dirty="0" smtClean="0"/>
              <a:t>-jobs)</a:t>
            </a:r>
          </a:p>
          <a:p>
            <a:r>
              <a:rPr lang="de-DE" kern="0" dirty="0" smtClean="0"/>
              <a:t>Ausführliche und detailreiche Dokumentation</a:t>
            </a:r>
          </a:p>
          <a:p>
            <a:r>
              <a:rPr lang="de-DE" kern="0" dirty="0" smtClean="0"/>
              <a:t>Gutes Ausbildungskonzept (dauerhaft dranbleiben!)</a:t>
            </a:r>
          </a:p>
          <a:p>
            <a:r>
              <a:rPr lang="de-DE" kern="0" dirty="0" smtClean="0"/>
              <a:t>Tools zur Fehleranalyse (Vortrag R. Bacher)</a:t>
            </a:r>
          </a:p>
          <a:p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18411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Ergonomische Applikationen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6346" y="1607906"/>
            <a:ext cx="4395810" cy="2833352"/>
          </a:xfrm>
        </p:spPr>
        <p:txBody>
          <a:bodyPr/>
          <a:lstStyle/>
          <a:p>
            <a:endParaRPr lang="de-DE" dirty="0"/>
          </a:p>
          <a:p>
            <a:r>
              <a:rPr lang="de-DE" dirty="0" smtClean="0"/>
              <a:t>konsistentes Erscheinungsbild</a:t>
            </a:r>
          </a:p>
          <a:p>
            <a:r>
              <a:rPr lang="de-DE" dirty="0" smtClean="0"/>
              <a:t>Wiedererkennungswert</a:t>
            </a:r>
          </a:p>
          <a:p>
            <a:r>
              <a:rPr lang="de-DE" dirty="0" smtClean="0"/>
              <a:t>Übersichtlichkeit</a:t>
            </a:r>
          </a:p>
          <a:p>
            <a:r>
              <a:rPr lang="de-DE" dirty="0" smtClean="0"/>
              <a:t>intuitiv</a:t>
            </a:r>
          </a:p>
          <a:p>
            <a:endParaRPr lang="de-DE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95" y="1444223"/>
            <a:ext cx="4667218" cy="35381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15250" y="6036436"/>
            <a:ext cx="6063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Zusammenarbeit leben und fördern:</a:t>
            </a:r>
          </a:p>
          <a:p>
            <a:pPr algn="ctr"/>
            <a:r>
              <a:rPr lang="de-DE" sz="2000" dirty="0" smtClean="0"/>
              <a:t>MCS </a:t>
            </a:r>
            <a:r>
              <a:rPr lang="de-DE" sz="2000" dirty="0" smtClean="0">
                <a:sym typeface="Wingdings"/>
              </a:rPr>
              <a:t> Operateure  Anlagenverantwortliche </a:t>
            </a:r>
          </a:p>
          <a:p>
            <a:pPr algn="ctr"/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662283" y="928725"/>
            <a:ext cx="562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+ Java + .Net + </a:t>
            </a:r>
            <a:r>
              <a:rPr lang="de-DE" sz="2000" dirty="0" err="1" smtClean="0"/>
              <a:t>jddd</a:t>
            </a:r>
            <a:r>
              <a:rPr lang="de-DE" sz="2000" dirty="0" smtClean="0"/>
              <a:t> + </a:t>
            </a:r>
            <a:r>
              <a:rPr lang="de-DE" sz="2000" dirty="0" err="1" smtClean="0"/>
              <a:t>vb</a:t>
            </a:r>
            <a:r>
              <a:rPr lang="de-DE" sz="2000" dirty="0" smtClean="0"/>
              <a:t> + </a:t>
            </a:r>
            <a:r>
              <a:rPr lang="de-DE" sz="2000" dirty="0" err="1" smtClean="0"/>
              <a:t>Matlab</a:t>
            </a:r>
            <a:r>
              <a:rPr lang="de-DE" sz="2000" dirty="0" smtClean="0"/>
              <a:t> + </a:t>
            </a:r>
            <a:r>
              <a:rPr lang="de-DE" sz="2000" dirty="0" err="1" smtClean="0"/>
              <a:t>Labview</a:t>
            </a:r>
            <a:r>
              <a:rPr lang="de-DE" sz="2000" dirty="0" smtClean="0"/>
              <a:t> + </a:t>
            </a:r>
            <a:endParaRPr lang="de-DE" sz="20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83" y="3716378"/>
            <a:ext cx="3475249" cy="215682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72" y="3213279"/>
            <a:ext cx="3039538" cy="24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Informationsfluss</a:t>
            </a:r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41327" y="1192429"/>
            <a:ext cx="852011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MCS </a:t>
            </a:r>
            <a:r>
              <a:rPr lang="de-DE" kern="0" dirty="0" smtClean="0">
                <a:sym typeface="Wingdings"/>
              </a:rPr>
              <a:t> </a:t>
            </a:r>
            <a:r>
              <a:rPr lang="de-DE" kern="0" dirty="0" smtClean="0"/>
              <a:t> OPs</a:t>
            </a:r>
          </a:p>
          <a:p>
            <a:r>
              <a:rPr lang="de-DE" kern="0" dirty="0" smtClean="0"/>
              <a:t>MBB </a:t>
            </a:r>
            <a:r>
              <a:rPr lang="de-DE" kern="0" dirty="0" smtClean="0">
                <a:sym typeface="Wingdings"/>
              </a:rPr>
              <a:t>  OPs</a:t>
            </a:r>
          </a:p>
          <a:p>
            <a:r>
              <a:rPr lang="de-DE" kern="0" dirty="0" smtClean="0">
                <a:sym typeface="Wingdings"/>
              </a:rPr>
              <a:t>MPE   OPs</a:t>
            </a:r>
            <a:endParaRPr lang="de-DE" kern="0" dirty="0" smtClean="0"/>
          </a:p>
          <a:p>
            <a:endParaRPr lang="de-DE" kern="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41326" y="2864536"/>
            <a:ext cx="852011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Wöchenliche</a:t>
            </a:r>
            <a:r>
              <a:rPr lang="de-DE" kern="0" dirty="0" smtClean="0"/>
              <a:t> </a:t>
            </a:r>
            <a:r>
              <a:rPr lang="de-DE" kern="0" dirty="0" err="1" smtClean="0"/>
              <a:t>Schichtgängerbesprechung</a:t>
            </a:r>
            <a:r>
              <a:rPr lang="de-DE" kern="0" dirty="0" smtClean="0"/>
              <a:t> </a:t>
            </a:r>
            <a:r>
              <a:rPr lang="de-DE" kern="0" dirty="0" smtClean="0">
                <a:sym typeface="Wingdings"/>
              </a:rPr>
              <a:t></a:t>
            </a:r>
            <a:r>
              <a:rPr lang="de-DE" kern="0" dirty="0" smtClean="0"/>
              <a:t> allgemeines</a:t>
            </a:r>
          </a:p>
          <a:p>
            <a:r>
              <a:rPr lang="de-DE" kern="0" dirty="0" err="1" smtClean="0"/>
              <a:t>Wöchenliche</a:t>
            </a:r>
            <a:r>
              <a:rPr lang="de-DE" kern="0" dirty="0" smtClean="0"/>
              <a:t> OPs-Meetings im BKR </a:t>
            </a:r>
            <a:r>
              <a:rPr lang="de-DE" kern="0" dirty="0" smtClean="0">
                <a:sym typeface="Wingdings"/>
              </a:rPr>
              <a:t> aktuelles </a:t>
            </a:r>
          </a:p>
          <a:p>
            <a:pPr lvl="1"/>
            <a:r>
              <a:rPr lang="de-DE" kern="0" dirty="0" smtClean="0">
                <a:sym typeface="Wingdings"/>
              </a:rPr>
              <a:t>Kombiniert mit Ausbildung Hintergrundwissen / Hands On</a:t>
            </a:r>
          </a:p>
          <a:p>
            <a:pPr lvl="1"/>
            <a:endParaRPr lang="de-DE" kern="0" dirty="0">
              <a:sym typeface="Wingding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41325" y="4171298"/>
            <a:ext cx="852011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Wichtige Änderungen per E-Mail und im Logbuch</a:t>
            </a:r>
          </a:p>
          <a:p>
            <a:endParaRPr lang="de-DE" kern="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55989" y="5184027"/>
            <a:ext cx="888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To</a:t>
            </a:r>
            <a:r>
              <a:rPr lang="de-DE" sz="2000" dirty="0" smtClean="0">
                <a:solidFill>
                  <a:srgbClr val="FF0000"/>
                </a:solidFill>
              </a:rPr>
              <a:t> Do: </a:t>
            </a:r>
            <a:r>
              <a:rPr lang="de-DE" sz="2000" dirty="0" smtClean="0"/>
              <a:t>System zur Erfassung von </a:t>
            </a:r>
            <a:r>
              <a:rPr lang="de-DE" sz="2000" dirty="0" smtClean="0"/>
              <a:t>Software/Hardware </a:t>
            </a:r>
            <a:r>
              <a:rPr lang="de-DE" sz="2000" dirty="0" smtClean="0"/>
              <a:t>Ä</a:t>
            </a:r>
            <a:r>
              <a:rPr lang="de-DE" sz="2000" dirty="0" smtClean="0"/>
              <a:t>nderungen </a:t>
            </a:r>
            <a:r>
              <a:rPr lang="de-DE" sz="2000" dirty="0" smtClean="0"/>
              <a:t>etablieren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636314" y="5584137"/>
            <a:ext cx="6313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Entweder mit Bordmitteln im Logbuch, oder ähnlich „Ticket“-System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05" y="1089530"/>
            <a:ext cx="3480091" cy="16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2370607"/>
          </a:xfrm>
        </p:spPr>
        <p:txBody>
          <a:bodyPr/>
          <a:lstStyle/>
          <a:p>
            <a:r>
              <a:rPr lang="de-DE" dirty="0" smtClean="0"/>
              <a:t>Applikationen </a:t>
            </a:r>
          </a:p>
          <a:p>
            <a:pPr lvl="1"/>
            <a:r>
              <a:rPr lang="de-DE" dirty="0" smtClean="0"/>
              <a:t>MCS, </a:t>
            </a:r>
            <a:r>
              <a:rPr lang="de-DE" dirty="0" err="1" smtClean="0"/>
              <a:t>Matlab</a:t>
            </a:r>
            <a:r>
              <a:rPr lang="de-DE" dirty="0" smtClean="0"/>
              <a:t>, </a:t>
            </a:r>
            <a:r>
              <a:rPr lang="de-DE" dirty="0" err="1" smtClean="0"/>
              <a:t>jddd</a:t>
            </a:r>
            <a:endParaRPr lang="de-DE" dirty="0" smtClean="0"/>
          </a:p>
          <a:p>
            <a:r>
              <a:rPr lang="de-DE" dirty="0" smtClean="0"/>
              <a:t>Hardware </a:t>
            </a:r>
          </a:p>
          <a:p>
            <a:pPr lvl="1"/>
            <a:r>
              <a:rPr lang="de-DE" dirty="0" smtClean="0"/>
              <a:t>Hintergrundwissen</a:t>
            </a:r>
          </a:p>
          <a:p>
            <a:r>
              <a:rPr lang="de-DE" dirty="0" smtClean="0"/>
              <a:t>Prozeduren</a:t>
            </a:r>
          </a:p>
          <a:p>
            <a:r>
              <a:rPr lang="de-DE" dirty="0" smtClean="0"/>
              <a:t>Sicherheit</a:t>
            </a:r>
          </a:p>
          <a:p>
            <a:r>
              <a:rPr lang="de-DE" dirty="0" smtClean="0"/>
              <a:t>Checklisten</a:t>
            </a:r>
          </a:p>
          <a:p>
            <a:r>
              <a:rPr lang="de-DE" dirty="0" smtClean="0"/>
              <a:t>Ausbildungsinhalte</a:t>
            </a:r>
          </a:p>
          <a:p>
            <a:r>
              <a:rPr lang="de-DE" dirty="0" smtClean="0"/>
              <a:t>... Vieles mehr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19" y="977900"/>
            <a:ext cx="5837194" cy="34584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03797" y="4435289"/>
            <a:ext cx="768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ym typeface="Wingdings"/>
              </a:rPr>
              <a:t> </a:t>
            </a:r>
            <a:r>
              <a:rPr lang="de-DE" sz="2400" b="1" dirty="0" err="1" smtClean="0">
                <a:sym typeface="Wingdings"/>
              </a:rPr>
              <a:t>www.bkr-wiki.desy.de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875762" y="5357610"/>
            <a:ext cx="6941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ABER: Standard WIKI , Standard WIKI Probleme</a:t>
            </a:r>
          </a:p>
          <a:p>
            <a:pPr marL="285750" indent="-285750">
              <a:buFont typeface="Wingdings" charset="2"/>
              <a:buChar char="§"/>
            </a:pPr>
            <a:r>
              <a:rPr lang="de-DE" dirty="0" smtClean="0"/>
              <a:t>Aktualität, Struktur, ...</a:t>
            </a:r>
          </a:p>
          <a:p>
            <a:pPr marL="285750" indent="-285750">
              <a:buFont typeface="Wingdings" charset="2"/>
              <a:buChar char="§"/>
            </a:pPr>
            <a:endParaRPr lang="de-DE" dirty="0" smtClean="0"/>
          </a:p>
          <a:p>
            <a:r>
              <a:rPr lang="de-DE" sz="2000" dirty="0" smtClean="0">
                <a:sym typeface="Wingdings"/>
              </a:rPr>
              <a:t>  Dokumentationspatenschaften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31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568</Words>
  <Application>Microsoft Macintosh PowerPoint</Application>
  <PresentationFormat>Bildschirmpräsentation (4:3)</PresentationFormat>
  <Paragraphs>166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 Black</vt:lpstr>
      <vt:lpstr>ＭＳ Ｐゴシック</vt:lpstr>
      <vt:lpstr>Wingdings</vt:lpstr>
      <vt:lpstr>Arial</vt:lpstr>
      <vt:lpstr>2_DESY_Vortrag_3-1</vt:lpstr>
      <vt:lpstr>Operatingkonzept P3-Komplex</vt:lpstr>
      <vt:lpstr>Petra III Team</vt:lpstr>
      <vt:lpstr>Inhalt</vt:lpstr>
      <vt:lpstr>Automatisierung vs. Operating</vt:lpstr>
      <vt:lpstr>Betriebskonzept im Vergleich</vt:lpstr>
      <vt:lpstr>Operatingkonzept</vt:lpstr>
      <vt:lpstr>Ergonomische Applikationen</vt:lpstr>
      <vt:lpstr>Informationsfluss</vt:lpstr>
      <vt:lpstr>Dokumentation </vt:lpstr>
      <vt:lpstr>Ausbildung der Operateure</vt:lpstr>
      <vt:lpstr>Tools zur Fehleranalyse</vt:lpstr>
      <vt:lpstr>MPSy</vt:lpstr>
      <vt:lpstr>Alarmsystem</vt:lpstr>
      <vt:lpstr>Betriebsstatistik</vt:lpstr>
      <vt:lpstr>The 7 stages of change*</vt:lpstr>
      <vt:lpstr>Zusammenfassung</vt:lpstr>
      <vt:lpstr>PowerPoint-Präsentation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Operatingkonzept P3-Komplex</dc:title>
  <dc:creator>Microsoft Office-Anwender</dc:creator>
  <cp:lastModifiedBy>Microsoft Office-Anwender</cp:lastModifiedBy>
  <cp:revision>11</cp:revision>
  <cp:lastPrinted>2016-10-28T00:39:21Z</cp:lastPrinted>
  <dcterms:created xsi:type="dcterms:W3CDTF">2016-10-17T09:30:05Z</dcterms:created>
  <dcterms:modified xsi:type="dcterms:W3CDTF">2016-10-30T19:07:55Z</dcterms:modified>
</cp:coreProperties>
</file>