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5"/>
  </p:notesMasterIdLst>
  <p:sldIdLst>
    <p:sldId id="263" r:id="rId2"/>
    <p:sldId id="339" r:id="rId3"/>
    <p:sldId id="341" r:id="rId4"/>
    <p:sldId id="342" r:id="rId5"/>
    <p:sldId id="347" r:id="rId6"/>
    <p:sldId id="363" r:id="rId7"/>
    <p:sldId id="328" r:id="rId8"/>
    <p:sldId id="346" r:id="rId9"/>
    <p:sldId id="357" r:id="rId10"/>
    <p:sldId id="351" r:id="rId11"/>
    <p:sldId id="324" r:id="rId12"/>
    <p:sldId id="369" r:id="rId13"/>
    <p:sldId id="353" r:id="rId14"/>
    <p:sldId id="354" r:id="rId15"/>
    <p:sldId id="359" r:id="rId16"/>
    <p:sldId id="358" r:id="rId17"/>
    <p:sldId id="360" r:id="rId18"/>
    <p:sldId id="312" r:id="rId19"/>
    <p:sldId id="320" r:id="rId20"/>
    <p:sldId id="356" r:id="rId21"/>
    <p:sldId id="368" r:id="rId22"/>
    <p:sldId id="365" r:id="rId23"/>
    <p:sldId id="340" r:id="rId24"/>
  </p:sldIdLst>
  <p:sldSz cx="9144000" cy="6858000" type="screen4x3"/>
  <p:notesSz cx="6797675" cy="9856788"/>
  <p:embeddedFontLst>
    <p:embeddedFont>
      <p:font typeface="Cambria Math" panose="02040503050406030204" pitchFamily="18" charset="0"/>
      <p:regular r:id="rId26"/>
    </p:embeddedFont>
    <p:embeddedFont>
      <p:font typeface="Arial Black" panose="020B0A04020102020204" pitchFamily="34" charset="0"/>
      <p:bold r:id="rId27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363"/>
    <a:srgbClr val="0000FF"/>
    <a:srgbClr val="FFFF00"/>
    <a:srgbClr val="DCC624"/>
    <a:srgbClr val="FFFFFF"/>
    <a:srgbClr val="00A5EB"/>
    <a:srgbClr val="DDDDDD"/>
    <a:srgbClr val="FF9999"/>
    <a:srgbClr val="9C9E9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9" autoAdjust="0"/>
    <p:restoredTop sz="86410" autoAdjust="0"/>
  </p:normalViewPr>
  <p:slideViewPr>
    <p:cSldViewPr snapToGrid="0">
      <p:cViewPr>
        <p:scale>
          <a:sx n="90" d="100"/>
          <a:sy n="90" d="100"/>
        </p:scale>
        <p:origin x="-792" y="-180"/>
      </p:cViewPr>
      <p:guideLst>
        <p:guide orient="horz" pos="2632"/>
        <p:guide orient="horz" pos="980"/>
        <p:guide pos="3445"/>
        <p:guide pos="2880"/>
        <p:guide pos="741"/>
        <p:guide/>
      </p:guideLst>
    </p:cSldViewPr>
  </p:slideViewPr>
  <p:outlineViewPr>
    <p:cViewPr>
      <p:scale>
        <a:sx n="33" d="100"/>
        <a:sy n="33" d="100"/>
      </p:scale>
      <p:origin x="0" y="112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-2898" y="-108"/>
      </p:cViewPr>
      <p:guideLst>
        <p:guide orient="horz" pos="3105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189" cy="49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98" y="0"/>
            <a:ext cx="2946189" cy="49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81974"/>
            <a:ext cx="5438140" cy="44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2370"/>
            <a:ext cx="2946189" cy="49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98" y="9362370"/>
            <a:ext cx="2946189" cy="49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FFB5B41E-5FCE-41A9-AA9E-3E543662BB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406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elmholtz-Logo_schwarz_70_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</p:spTree>
    <p:extLst>
      <p:ext uri="{BB962C8B-B14F-4D97-AF65-F5344CB8AC3E}">
        <p14:creationId xmlns:p14="http://schemas.microsoft.com/office/powerpoint/2010/main" val="1632808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58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05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127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6357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35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91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14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27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593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71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de-DE" sz="900" b="1" noProof="0" dirty="0" smtClean="0">
                <a:solidFill>
                  <a:schemeClr val="bg2"/>
                </a:solidFill>
              </a:rPr>
              <a:t> Joachim Keil  </a:t>
            </a:r>
            <a:r>
              <a:rPr lang="de-DE" sz="900" b="0" noProof="0" dirty="0" smtClean="0">
                <a:solidFill>
                  <a:schemeClr val="bg2"/>
                </a:solidFill>
              </a:rPr>
              <a:t>|</a:t>
            </a:r>
            <a:r>
              <a:rPr lang="de-DE" sz="900" b="0" baseline="0" noProof="0" dirty="0" smtClean="0">
                <a:solidFill>
                  <a:schemeClr val="bg2"/>
                </a:solidFill>
              </a:rPr>
              <a:t> </a:t>
            </a:r>
            <a:r>
              <a:rPr lang="de-DE" sz="900" noProof="0" dirty="0" err="1" smtClean="0">
                <a:solidFill>
                  <a:schemeClr val="bg2"/>
                </a:solidFill>
              </a:rPr>
              <a:t>Orbitkonzepte</a:t>
            </a:r>
            <a:r>
              <a:rPr lang="de-DE" sz="900" baseline="0" noProof="0" dirty="0" smtClean="0">
                <a:solidFill>
                  <a:schemeClr val="bg2"/>
                </a:solidFill>
              </a:rPr>
              <a:t> PETRA III</a:t>
            </a:r>
            <a:r>
              <a:rPr lang="de-DE" sz="900" noProof="0" dirty="0" smtClean="0">
                <a:solidFill>
                  <a:schemeClr val="bg2"/>
                </a:solidFill>
              </a:rPr>
              <a:t> | </a:t>
            </a:r>
            <a:r>
              <a:rPr lang="de-DE" sz="900" baseline="0" noProof="0" dirty="0" smtClean="0">
                <a:solidFill>
                  <a:schemeClr val="bg2"/>
                </a:solidFill>
              </a:rPr>
              <a:t>31</a:t>
            </a:r>
            <a:r>
              <a:rPr lang="de-DE" sz="900" noProof="0" dirty="0" smtClean="0">
                <a:solidFill>
                  <a:schemeClr val="bg2"/>
                </a:solidFill>
              </a:rPr>
              <a:t>.10.2016  |  </a:t>
            </a:r>
            <a:r>
              <a:rPr lang="de-DE" sz="900" b="1" noProof="0" dirty="0" smtClean="0">
                <a:solidFill>
                  <a:schemeClr val="bg2"/>
                </a:solidFill>
              </a:rPr>
              <a:t>Seite </a:t>
            </a:r>
            <a:fld id="{92F59B27-7AC1-41F8-B54B-C6F3EC2AB227}" type="slidenum">
              <a:rPr lang="de-DE" sz="900" b="1" noProof="0" smtClean="0">
                <a:solidFill>
                  <a:schemeClr val="bg2"/>
                </a:solidFill>
              </a:rPr>
              <a:pPr algn="r" eaLnBrk="1" hangingPunct="1"/>
              <a:t>‹#›</a:t>
            </a:fld>
            <a:endParaRPr lang="de-DE" sz="900" b="1" noProof="0" dirty="0">
              <a:solidFill>
                <a:schemeClr val="bg2"/>
              </a:solidFill>
            </a:endParaRPr>
          </a:p>
        </p:txBody>
      </p:sp>
      <p:pic>
        <p:nvPicPr>
          <p:cNvPr id="1030" name="Picture 10" descr="DESY-Logo-cyan-RGB_ger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282575" y="0"/>
            <a:ext cx="8520113" cy="1290638"/>
          </a:xfrm>
        </p:spPr>
        <p:txBody>
          <a:bodyPr anchor="ctr" anchorCtr="0"/>
          <a:lstStyle/>
          <a:p>
            <a:pPr algn="ctr" eaLnBrk="1" hangingPunct="1"/>
            <a:r>
              <a:rPr lang="de-DE" dirty="0" err="1" smtClean="0"/>
              <a:t>Orbitkonzepte</a:t>
            </a:r>
            <a:r>
              <a:rPr lang="de-DE" dirty="0" smtClean="0"/>
              <a:t> bei PETRA III</a:t>
            </a:r>
            <a:endParaRPr lang="de-DE" dirty="0"/>
          </a:p>
        </p:txBody>
      </p:sp>
      <p:sp>
        <p:nvSpPr>
          <p:cNvPr id="3075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868491" y="2515966"/>
            <a:ext cx="7445117" cy="866770"/>
          </a:xfrm>
        </p:spPr>
        <p:txBody>
          <a:bodyPr/>
          <a:lstStyle/>
          <a:p>
            <a:pPr algn="ctr" eaLnBrk="1" hangingPunct="1"/>
            <a:r>
              <a:rPr lang="de-DE" sz="2400" dirty="0" smtClean="0"/>
              <a:t>Joachim Keil</a:t>
            </a:r>
            <a:br>
              <a:rPr lang="de-DE" sz="2400" dirty="0" smtClean="0"/>
            </a:br>
            <a:r>
              <a:rPr lang="de-DE" sz="1800" dirty="0" smtClean="0"/>
              <a:t>DESY, MPY</a:t>
            </a:r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508250" y="3690392"/>
            <a:ext cx="416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b="1" i="1" dirty="0" smtClean="0"/>
              <a:t>Beschleuniger-Betriebsseminar</a:t>
            </a:r>
            <a:r>
              <a:rPr lang="de-DE" b="1" i="1" dirty="0"/>
              <a:t/>
            </a:r>
            <a:br>
              <a:rPr lang="de-DE" b="1" i="1" dirty="0"/>
            </a:br>
            <a:r>
              <a:rPr lang="de-DE" b="1" i="1" dirty="0" smtClean="0"/>
              <a:t>Travemünde, 31. Oktober 2016</a:t>
            </a:r>
            <a:endParaRPr lang="de-DE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1943" y="2854036"/>
            <a:ext cx="8520113" cy="1209964"/>
          </a:xfrm>
        </p:spPr>
        <p:txBody>
          <a:bodyPr/>
          <a:lstStyle/>
          <a:p>
            <a:pPr marL="0" indent="0" algn="ctr">
              <a:buNone/>
            </a:pPr>
            <a:r>
              <a:rPr lang="de-DE" sz="3600" b="1" noProof="0" dirty="0" smtClean="0"/>
              <a:t>Stabilisierung des</a:t>
            </a:r>
            <a:br>
              <a:rPr lang="de-DE" sz="3600" b="1" noProof="0" dirty="0" smtClean="0"/>
            </a:br>
            <a:r>
              <a:rPr lang="de-DE" sz="3600" b="1" noProof="0" dirty="0" smtClean="0"/>
              <a:t>optimalen Orbits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1913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290595" y="1134267"/>
            <a:ext cx="2929146" cy="31530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575" y="977900"/>
            <a:ext cx="4555239" cy="5160253"/>
          </a:xfrm>
        </p:spPr>
        <p:txBody>
          <a:bodyPr/>
          <a:lstStyle/>
          <a:p>
            <a:r>
              <a:rPr lang="de-DE" sz="1800" noProof="0" dirty="0" smtClean="0"/>
              <a:t>User benötigen stabile Bedingungen </a:t>
            </a:r>
          </a:p>
          <a:p>
            <a:r>
              <a:rPr lang="de-DE" sz="1800" noProof="0" dirty="0" smtClean="0"/>
              <a:t>Forderungen an </a:t>
            </a:r>
            <a:r>
              <a:rPr lang="de-DE" sz="1800" b="1" noProof="0" dirty="0" smtClean="0"/>
              <a:t>Positions- und Winkelstabilität</a:t>
            </a:r>
            <a:r>
              <a:rPr lang="de-DE" sz="1800" noProof="0" dirty="0" smtClean="0"/>
              <a:t> ist 10% der Strahl-breiten</a:t>
            </a:r>
            <a:r>
              <a:rPr lang="de-DE" sz="1800" dirty="0"/>
              <a:t> </a:t>
            </a:r>
            <a:r>
              <a:rPr lang="de-DE" sz="1800" noProof="0" dirty="0" smtClean="0"/>
              <a:t>und -divergenzen:</a:t>
            </a:r>
          </a:p>
          <a:p>
            <a:pPr lvl="1"/>
            <a:r>
              <a:rPr lang="de-DE" sz="1400" noProof="0" dirty="0" err="1" smtClean="0">
                <a:latin typeface="Symbol" panose="05050102010706020507" pitchFamily="18" charset="2"/>
              </a:rPr>
              <a:t>D</a:t>
            </a:r>
            <a:r>
              <a:rPr lang="de-DE" sz="1400" noProof="0" dirty="0" err="1" smtClean="0"/>
              <a:t>x</a:t>
            </a:r>
            <a:r>
              <a:rPr lang="de-DE" sz="1400" noProof="0" dirty="0" smtClean="0"/>
              <a:t> &lt; 0.1 </a:t>
            </a:r>
            <a:r>
              <a:rPr lang="de-DE" sz="1400" noProof="0" dirty="0" err="1" smtClean="0">
                <a:latin typeface="Symbol" panose="05050102010706020507" pitchFamily="18" charset="2"/>
              </a:rPr>
              <a:t>s</a:t>
            </a:r>
            <a:r>
              <a:rPr lang="de-DE" sz="1400" baseline="-25000" noProof="0" dirty="0" err="1" smtClean="0"/>
              <a:t>x</a:t>
            </a:r>
            <a:r>
              <a:rPr lang="de-DE" sz="1400" noProof="0" dirty="0" smtClean="0"/>
              <a:t>, </a:t>
            </a:r>
            <a:r>
              <a:rPr lang="de-DE" sz="1400" dirty="0" smtClean="0">
                <a:latin typeface="Symbol" panose="05050102010706020507" pitchFamily="18" charset="2"/>
              </a:rPr>
              <a:t>D</a:t>
            </a:r>
            <a:r>
              <a:rPr lang="de-DE" sz="1400" noProof="0" dirty="0" smtClean="0"/>
              <a:t>x’ &lt; 0.1 </a:t>
            </a:r>
            <a:r>
              <a:rPr lang="de-DE" sz="1400" noProof="0" dirty="0" err="1" smtClean="0">
                <a:latin typeface="Symbol" panose="05050102010706020507" pitchFamily="18" charset="2"/>
              </a:rPr>
              <a:t>s</a:t>
            </a:r>
            <a:r>
              <a:rPr lang="de-DE" sz="1400" baseline="-25000" noProof="0" dirty="0" err="1" smtClean="0"/>
              <a:t>x</a:t>
            </a:r>
            <a:r>
              <a:rPr lang="de-DE" sz="1400" baseline="-25000" noProof="0" dirty="0" smtClean="0"/>
              <a:t>’</a:t>
            </a:r>
          </a:p>
          <a:p>
            <a:pPr lvl="1"/>
            <a:r>
              <a:rPr lang="de-DE" sz="1400" dirty="0" smtClean="0">
                <a:latin typeface="Symbol" panose="05050102010706020507" pitchFamily="18" charset="2"/>
              </a:rPr>
              <a:t>D</a:t>
            </a:r>
            <a:r>
              <a:rPr lang="de-DE" sz="1400" noProof="0" dirty="0" smtClean="0"/>
              <a:t>y &lt; 0.1 </a:t>
            </a:r>
            <a:r>
              <a:rPr lang="de-DE" sz="1400" noProof="0" dirty="0" err="1" smtClean="0">
                <a:latin typeface="Symbol" panose="05050102010706020507" pitchFamily="18" charset="2"/>
              </a:rPr>
              <a:t>s</a:t>
            </a:r>
            <a:r>
              <a:rPr lang="de-DE" sz="1400" baseline="-25000" noProof="0" dirty="0" err="1" smtClean="0"/>
              <a:t>y</a:t>
            </a:r>
            <a:r>
              <a:rPr lang="de-DE" sz="1400" noProof="0" dirty="0" smtClean="0"/>
              <a:t>, </a:t>
            </a:r>
            <a:r>
              <a:rPr lang="de-DE" sz="1400" dirty="0" smtClean="0">
                <a:latin typeface="Symbol" panose="05050102010706020507" pitchFamily="18" charset="2"/>
              </a:rPr>
              <a:t>D</a:t>
            </a:r>
            <a:r>
              <a:rPr lang="de-DE" sz="1400" noProof="0" dirty="0" smtClean="0"/>
              <a:t>y’ &lt; 0.1 </a:t>
            </a:r>
            <a:r>
              <a:rPr lang="de-DE" sz="1400" noProof="0" dirty="0" err="1" smtClean="0">
                <a:latin typeface="Symbol" panose="05050102010706020507" pitchFamily="18" charset="2"/>
              </a:rPr>
              <a:t>s</a:t>
            </a:r>
            <a:r>
              <a:rPr lang="de-DE" sz="1400" baseline="-25000" noProof="0" dirty="0" err="1" smtClean="0"/>
              <a:t>y</a:t>
            </a:r>
            <a:r>
              <a:rPr lang="de-DE" sz="1400" baseline="-25000" noProof="0" dirty="0" smtClean="0"/>
              <a:t>’</a:t>
            </a:r>
          </a:p>
          <a:p>
            <a:r>
              <a:rPr lang="de-DE" sz="1800" noProof="0" dirty="0" smtClean="0"/>
              <a:t>Das bedeutet an den </a:t>
            </a:r>
            <a:r>
              <a:rPr lang="de-DE" sz="1800" noProof="0" dirty="0" err="1" smtClean="0"/>
              <a:t>Undulator</a:t>
            </a:r>
            <a:r>
              <a:rPr lang="de-DE" sz="1800" noProof="0" dirty="0" smtClean="0"/>
              <a:t>-BPMs: </a:t>
            </a:r>
            <a:endParaRPr lang="de-DE" sz="1800" dirty="0" smtClean="0"/>
          </a:p>
          <a:p>
            <a:pPr lvl="1"/>
            <a:r>
              <a:rPr lang="de-DE" sz="1400" noProof="0" dirty="0" smtClean="0"/>
              <a:t>|x| &lt; 4 µm, |y| &lt; 0.7 µm</a:t>
            </a:r>
          </a:p>
          <a:p>
            <a:pPr lvl="1"/>
            <a:r>
              <a:rPr lang="de-DE" sz="1400" dirty="0" smtClean="0"/>
              <a:t>|x‘| &lt; 0.3 µ</a:t>
            </a:r>
            <a:r>
              <a:rPr lang="de-DE" sz="1400" dirty="0" err="1" smtClean="0"/>
              <a:t>rad</a:t>
            </a:r>
            <a:r>
              <a:rPr lang="de-DE" sz="1400" dirty="0" smtClean="0"/>
              <a:t>, |y‘| &lt; 0.18 µ</a:t>
            </a:r>
            <a:r>
              <a:rPr lang="de-DE" sz="1400" dirty="0" err="1" smtClean="0"/>
              <a:t>rad</a:t>
            </a:r>
            <a:endParaRPr lang="de-DE" sz="1400" noProof="0" dirty="0" smtClean="0"/>
          </a:p>
          <a:p>
            <a:pPr marL="423863" indent="-342900"/>
            <a:r>
              <a:rPr lang="de-DE" sz="1800" b="1" dirty="0" err="1" smtClean="0"/>
              <a:t>Stabilitätsa</a:t>
            </a:r>
            <a:r>
              <a:rPr lang="de-DE" sz="1800" b="1" noProof="0" dirty="0" err="1" smtClean="0"/>
              <a:t>nforderungen</a:t>
            </a:r>
            <a:r>
              <a:rPr lang="de-DE" sz="1800" noProof="0" dirty="0" smtClean="0"/>
              <a:t> sind nur </a:t>
            </a:r>
            <a:br>
              <a:rPr lang="de-DE" sz="1800" noProof="0" dirty="0" smtClean="0"/>
            </a:br>
            <a:r>
              <a:rPr lang="de-DE" sz="1800" noProof="0" dirty="0" smtClean="0"/>
              <a:t>an den </a:t>
            </a:r>
            <a:r>
              <a:rPr lang="de-DE" sz="1800" b="1" noProof="0" dirty="0" err="1" smtClean="0"/>
              <a:t>Undulatoren</a:t>
            </a:r>
            <a:r>
              <a:rPr lang="de-DE" sz="1800" noProof="0" dirty="0" smtClean="0"/>
              <a:t> hoch</a:t>
            </a:r>
          </a:p>
          <a:p>
            <a:pPr marL="423863" indent="-342900"/>
            <a:r>
              <a:rPr lang="de-DE" sz="1800" noProof="0" dirty="0" smtClean="0"/>
              <a:t>Top-</a:t>
            </a:r>
            <a:r>
              <a:rPr lang="de-DE" sz="1800" noProof="0" dirty="0" err="1" smtClean="0"/>
              <a:t>Up</a:t>
            </a:r>
            <a:r>
              <a:rPr lang="de-DE" sz="1800" noProof="0" dirty="0" smtClean="0"/>
              <a:t>-Modus: </a:t>
            </a:r>
            <a:r>
              <a:rPr lang="de-DE" sz="1800" b="1" noProof="0" dirty="0" smtClean="0"/>
              <a:t>Stabilität</a:t>
            </a:r>
            <a:r>
              <a:rPr lang="de-DE" sz="1800" noProof="0" dirty="0" smtClean="0"/>
              <a:t> über </a:t>
            </a:r>
            <a:r>
              <a:rPr lang="de-DE" sz="1800" b="1" noProof="0" dirty="0" smtClean="0"/>
              <a:t>viele Tage</a:t>
            </a:r>
            <a:r>
              <a:rPr lang="de-DE" sz="1800" noProof="0" dirty="0" smtClean="0"/>
              <a:t> erforderlich</a:t>
            </a:r>
          </a:p>
          <a:p>
            <a:pPr marL="423863" indent="-342900"/>
            <a:r>
              <a:rPr lang="de-DE" sz="1800" b="1" dirty="0" smtClean="0"/>
              <a:t>Orbit-Feedback</a:t>
            </a:r>
            <a:r>
              <a:rPr lang="de-DE" sz="1800" dirty="0" smtClean="0"/>
              <a:t> ist essentiell</a:t>
            </a:r>
            <a:endParaRPr lang="de-DE" sz="1800" noProof="0" dirty="0" smtClean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477120" y="3573504"/>
            <a:ext cx="2631554" cy="317012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noProof="0" dirty="0" smtClean="0"/>
              <a:t>Stabilitätsanforderungen</a:t>
            </a:r>
            <a:endParaRPr lang="de-DE" noProof="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6540200" y="1113062"/>
            <a:ext cx="0" cy="2857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7035500" y="1113062"/>
            <a:ext cx="0" cy="2857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>
            <a:off x="6611997" y="1356359"/>
            <a:ext cx="361950" cy="9525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4780" y="865412"/>
            <a:ext cx="4908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BPM</a:t>
            </a:r>
            <a:endParaRPr lang="en-US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6822156" y="867754"/>
            <a:ext cx="4908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BPM</a:t>
            </a:r>
            <a:endParaRPr lang="en-US" sz="1050" dirty="0"/>
          </a:p>
        </p:txBody>
      </p:sp>
      <p:sp>
        <p:nvSpPr>
          <p:cNvPr id="18" name="TextBox 17"/>
          <p:cNvSpPr txBox="1"/>
          <p:nvPr/>
        </p:nvSpPr>
        <p:spPr>
          <a:xfrm>
            <a:off x="6355930" y="724879"/>
            <a:ext cx="8194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Undulator</a:t>
            </a:r>
            <a:endParaRPr lang="en-US" sz="105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76268" y="1089659"/>
            <a:ext cx="418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5 m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6415667" y="2418393"/>
            <a:ext cx="760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43 µm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7 µm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16446" y="1636785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Symbol" panose="05050102010706020507" pitchFamily="18" charset="2"/>
              </a:rPr>
              <a:t>s</a:t>
            </a:r>
            <a:r>
              <a:rPr lang="de-DE" sz="1200" baseline="-25000" dirty="0" err="1" smtClean="0"/>
              <a:t>x</a:t>
            </a:r>
            <a:r>
              <a:rPr lang="de-DE" sz="1200" dirty="0" smtClean="0"/>
              <a:t>/</a:t>
            </a:r>
            <a:r>
              <a:rPr lang="de-DE" sz="1200" dirty="0" smtClean="0">
                <a:latin typeface="Symbol" panose="05050102010706020507" pitchFamily="18" charset="2"/>
              </a:rPr>
              <a:t>m</a:t>
            </a:r>
            <a:r>
              <a:rPr lang="de-DE" sz="1200" dirty="0" smtClean="0"/>
              <a:t>m</a:t>
            </a:r>
            <a:endParaRPr lang="de-DE" sz="1200" dirty="0">
              <a:latin typeface="Symbol" panose="05050102010706020507" pitchFamily="18" charset="2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721280" y="1628288"/>
            <a:ext cx="257174" cy="87049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90426" y="1636785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de-DE" sz="1200" baseline="-25000" dirty="0" err="1" smtClean="0">
                <a:solidFill>
                  <a:srgbClr val="FF0000"/>
                </a:solidFill>
              </a:rPr>
              <a:t>y</a:t>
            </a:r>
            <a:r>
              <a:rPr lang="de-DE" sz="1200" dirty="0" smtClean="0">
                <a:solidFill>
                  <a:srgbClr val="FF0000"/>
                </a:solidFill>
              </a:rPr>
              <a:t>/</a:t>
            </a:r>
            <a:r>
              <a:rPr lang="de-DE" sz="1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de-DE" sz="1200" dirty="0" smtClean="0">
                <a:solidFill>
                  <a:srgbClr val="FF0000"/>
                </a:solidFill>
              </a:rPr>
              <a:t>m</a:t>
            </a:r>
            <a:endParaRPr lang="de-DE" sz="12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58737" y="4133347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Symbol" panose="05050102010706020507" pitchFamily="18" charset="2"/>
              </a:rPr>
              <a:t>s</a:t>
            </a:r>
            <a:r>
              <a:rPr lang="de-DE" sz="1200" baseline="-25000" dirty="0" err="1" smtClean="0"/>
              <a:t>x</a:t>
            </a:r>
            <a:r>
              <a:rPr lang="de-DE" sz="1200" baseline="-25000" dirty="0" smtClean="0"/>
              <a:t>‘</a:t>
            </a:r>
            <a:r>
              <a:rPr lang="de-DE" sz="1200" dirty="0" smtClean="0"/>
              <a:t>/</a:t>
            </a:r>
            <a:r>
              <a:rPr lang="de-DE" sz="1200" dirty="0" err="1" smtClean="0">
                <a:latin typeface="Symbol" panose="05050102010706020507" pitchFamily="18" charset="2"/>
              </a:rPr>
              <a:t>m</a:t>
            </a:r>
            <a:r>
              <a:rPr lang="de-DE" sz="1200" dirty="0" err="1" smtClean="0"/>
              <a:t>rad</a:t>
            </a:r>
            <a:endParaRPr lang="de-DE" sz="1200" dirty="0">
              <a:latin typeface="Symbol" panose="05050102010706020507" pitchFamily="18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70595" y="4080042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de-DE" sz="1200" baseline="-25000" dirty="0" err="1" smtClean="0">
                <a:solidFill>
                  <a:srgbClr val="FF0000"/>
                </a:solidFill>
              </a:rPr>
              <a:t>y</a:t>
            </a:r>
            <a:r>
              <a:rPr lang="de-DE" sz="1200" baseline="-25000" dirty="0" smtClean="0">
                <a:solidFill>
                  <a:srgbClr val="FF0000"/>
                </a:solidFill>
              </a:rPr>
              <a:t>‘</a:t>
            </a:r>
            <a:r>
              <a:rPr lang="de-DE" sz="1200" dirty="0" smtClean="0">
                <a:solidFill>
                  <a:srgbClr val="FF0000"/>
                </a:solidFill>
              </a:rPr>
              <a:t>/</a:t>
            </a:r>
            <a:r>
              <a:rPr lang="de-DE" sz="12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de-DE" sz="1200" dirty="0" err="1" smtClean="0">
                <a:solidFill>
                  <a:srgbClr val="FF0000"/>
                </a:solidFill>
              </a:rPr>
              <a:t>rad</a:t>
            </a:r>
            <a:endParaRPr lang="de-DE" sz="12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36834" y="4665560"/>
            <a:ext cx="942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30 µrad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1.8 µrad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6783244" y="1636785"/>
            <a:ext cx="10168" cy="45013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726381" y="829149"/>
                <a:ext cx="13482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dirty="0" smtClean="0"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sz="1200" b="0" i="1" dirty="0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200" b="0" i="1" dirty="0" smtClean="0">
                          <a:latin typeface="Cambria Math"/>
                        </a:rPr>
                        <m:t>=1.3 </m:t>
                      </m:r>
                      <m:r>
                        <m:rPr>
                          <m:nor/>
                        </m:rPr>
                        <a:rPr lang="en-US" sz="1200" b="0" i="0" dirty="0" smtClean="0">
                          <a:latin typeface="Cambria Math"/>
                        </a:rPr>
                        <m:t>nm</m:t>
                      </m:r>
                      <m:r>
                        <a:rPr lang="en-US" sz="1200" b="0" i="1" dirty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1200" b="0" i="0" dirty="0" smtClean="0">
                          <a:latin typeface="Cambria Math"/>
                        </a:rPr>
                        <m:t>rad</m:t>
                      </m:r>
                    </m:oMath>
                  </m:oMathPara>
                </a14:m>
                <a:endParaRPr lang="en-US" sz="1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200" i="1" dirty="0" smtClean="0">
                          <a:latin typeface="Cambria Math"/>
                          <a:ea typeface="Cambria Math"/>
                        </a:rPr>
                        <m:t>κ</m:t>
                      </m:r>
                      <m:r>
                        <a:rPr lang="en-US" sz="1200" b="0" i="1" dirty="0" smtClean="0">
                          <a:latin typeface="Cambria Math"/>
                          <a:ea typeface="Cambria Math"/>
                        </a:rPr>
                        <m:t>=1%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381" y="829149"/>
                <a:ext cx="1348253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93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575" y="977900"/>
            <a:ext cx="4452054" cy="2772295"/>
          </a:xfrm>
        </p:spPr>
        <p:txBody>
          <a:bodyPr/>
          <a:lstStyle/>
          <a:p>
            <a:r>
              <a:rPr lang="de-DE" sz="1800" b="1" dirty="0" smtClean="0"/>
              <a:t>Orbit-Störungen</a:t>
            </a:r>
            <a:r>
              <a:rPr lang="de-DE" sz="1800" dirty="0" smtClean="0"/>
              <a:t> beim Änderung der </a:t>
            </a:r>
            <a:r>
              <a:rPr lang="de-DE" sz="1800" b="1" dirty="0" smtClean="0"/>
              <a:t>Gaps der </a:t>
            </a:r>
            <a:r>
              <a:rPr lang="de-DE" sz="1800" b="1" dirty="0" err="1" smtClean="0"/>
              <a:t>Undulatoren</a:t>
            </a:r>
            <a:endParaRPr lang="de-DE" sz="1800" b="1" dirty="0" smtClean="0"/>
          </a:p>
          <a:p>
            <a:r>
              <a:rPr lang="de-DE" sz="1800" dirty="0" smtClean="0"/>
              <a:t>Orbit-Korrektur mit einem </a:t>
            </a:r>
            <a:r>
              <a:rPr lang="de-DE" sz="1800" b="1" dirty="0" smtClean="0"/>
              <a:t>lokalen Feed-Forward</a:t>
            </a:r>
            <a:r>
              <a:rPr lang="de-DE" sz="1800" dirty="0" smtClean="0"/>
              <a:t> mit </a:t>
            </a:r>
            <a:r>
              <a:rPr lang="de-DE" sz="1800" b="1" dirty="0" smtClean="0"/>
              <a:t>vier </a:t>
            </a:r>
            <a:r>
              <a:rPr lang="de-DE" sz="1800" b="1" dirty="0" err="1" smtClean="0"/>
              <a:t>Undulator</a:t>
            </a:r>
            <a:r>
              <a:rPr lang="de-DE" sz="1800" b="1" dirty="0" smtClean="0"/>
              <a:t>-Luftspulen</a:t>
            </a:r>
            <a:r>
              <a:rPr lang="de-DE" sz="1800" dirty="0" smtClean="0"/>
              <a:t> (vor/hinter </a:t>
            </a:r>
            <a:r>
              <a:rPr lang="de-DE" sz="1800" dirty="0" err="1" smtClean="0"/>
              <a:t>Undulator</a:t>
            </a:r>
            <a:r>
              <a:rPr lang="de-DE" sz="1800" dirty="0" smtClean="0"/>
              <a:t>)</a:t>
            </a:r>
          </a:p>
          <a:p>
            <a:r>
              <a:rPr lang="de-DE" sz="1800" dirty="0" smtClean="0"/>
              <a:t>Korrekturtabelle wird aus </a:t>
            </a:r>
            <a:r>
              <a:rPr lang="de-DE" sz="1800" dirty="0" err="1" smtClean="0"/>
              <a:t>Orbitstörung</a:t>
            </a:r>
            <a:r>
              <a:rPr lang="de-DE" sz="1800" dirty="0" smtClean="0"/>
              <a:t> und ORM der Luftspulen berechnet</a:t>
            </a:r>
          </a:p>
          <a:p>
            <a:r>
              <a:rPr lang="de-DE" sz="1800" dirty="0" smtClean="0"/>
              <a:t>APPLE-</a:t>
            </a:r>
            <a:r>
              <a:rPr lang="de-DE" sz="1800" dirty="0" err="1" smtClean="0"/>
              <a:t>Undulator</a:t>
            </a:r>
            <a:r>
              <a:rPr lang="de-DE" sz="1800" dirty="0" smtClean="0"/>
              <a:t> PU04 hat 2D-Tabelle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Feed-Forward für bekannte Orbit-Störungen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04354" y="1513585"/>
            <a:ext cx="2504856" cy="19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http://ttfinfo.desy.de/petra/data/2010/15/13.04_a/2010-04-13T17:16:07-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095" y="4051248"/>
            <a:ext cx="2896106" cy="233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3958957"/>
            <a:ext cx="2999392" cy="241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3800" y="3735294"/>
            <a:ext cx="2122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Ohne Feed-Forward</a:t>
            </a:r>
            <a:endParaRPr lang="de-DE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29873" y="3640211"/>
            <a:ext cx="1965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Mit Feed-Forward</a:t>
            </a:r>
            <a:endParaRPr lang="de-DE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57281" y="950671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/>
              <a:t>Feed-Forward-</a:t>
            </a:r>
            <a:br>
              <a:rPr lang="de-DE" sz="1400" dirty="0" smtClean="0"/>
            </a:br>
            <a:r>
              <a:rPr lang="de-DE" sz="1400" dirty="0" smtClean="0"/>
              <a:t>Tabelle PU07</a:t>
            </a:r>
            <a:endParaRPr lang="de-DE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29086" y="4458276"/>
            <a:ext cx="688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latin typeface="Symbol" panose="05050102010706020507" pitchFamily="18" charset="2"/>
              </a:rPr>
              <a:t>D</a:t>
            </a:r>
            <a:r>
              <a:rPr lang="de-DE" sz="1400" dirty="0" err="1" smtClean="0"/>
              <a:t>x</a:t>
            </a:r>
            <a:r>
              <a:rPr lang="de-DE" sz="1400" dirty="0" smtClean="0"/>
              <a:t>/µm</a:t>
            </a:r>
            <a:endParaRPr lang="de-DE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98409" y="5612024"/>
            <a:ext cx="688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latin typeface="Symbol" panose="05050102010706020507" pitchFamily="18" charset="2"/>
              </a:rPr>
              <a:t>D</a:t>
            </a:r>
            <a:r>
              <a:rPr lang="de-DE" sz="1400" dirty="0" err="1" smtClean="0"/>
              <a:t>y</a:t>
            </a:r>
            <a:r>
              <a:rPr lang="de-DE" sz="1400" dirty="0" smtClean="0"/>
              <a:t>/µm</a:t>
            </a:r>
            <a:endParaRPr lang="de-DE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717781" y="939642"/>
            <a:ext cx="1069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Undulator</a:t>
            </a:r>
            <a:r>
              <a:rPr lang="de-DE" sz="1400" dirty="0" smtClean="0"/>
              <a:t>- </a:t>
            </a:r>
            <a:br>
              <a:rPr lang="de-DE" sz="1400" dirty="0" smtClean="0"/>
            </a:br>
            <a:r>
              <a:rPr lang="de-DE" sz="1400" dirty="0" smtClean="0"/>
              <a:t>Luftspulen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1269837" y="5049292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Gap auf</a:t>
            </a:r>
            <a:endParaRPr lang="de-DE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337459" y="5051782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Gap zu</a:t>
            </a:r>
            <a:endParaRPr lang="de-DE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332580" y="5063657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Gap auf</a:t>
            </a:r>
            <a:endParaRPr lang="de-DE" sz="14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1472542" y="4583874"/>
            <a:ext cx="249932" cy="4654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3822172" y="4583198"/>
            <a:ext cx="239676" cy="4797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2737062" y="4583872"/>
            <a:ext cx="0" cy="4797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5324686" y="4998714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Gap auf</a:t>
            </a:r>
            <a:endParaRPr lang="de-DE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300192" y="4976035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Gap zu</a:t>
            </a:r>
            <a:endParaRPr lang="de-DE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7316872" y="4976035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Gap auf</a:t>
            </a:r>
            <a:endParaRPr lang="de-DE" sz="1400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7812360" y="4518930"/>
            <a:ext cx="315778" cy="4942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6857143" y="4522647"/>
            <a:ext cx="0" cy="4797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453390" y="6390871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Zeit</a:t>
            </a:r>
            <a:endParaRPr lang="de-DE" sz="1200" dirty="0"/>
          </a:p>
        </p:txBody>
      </p:sp>
      <p:cxnSp>
        <p:nvCxnSpPr>
          <p:cNvPr id="40" name="Straight Arrow Connector 39"/>
          <p:cNvCxnSpPr>
            <a:stCxn id="26" idx="0"/>
          </p:cNvCxnSpPr>
          <p:nvPr/>
        </p:nvCxnSpPr>
        <p:spPr bwMode="auto">
          <a:xfrm flipH="1" flipV="1">
            <a:off x="5561580" y="4522648"/>
            <a:ext cx="173636" cy="4760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61515" y="1581534"/>
            <a:ext cx="1474859" cy="169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8" name="Straight Arrow Connector 1037"/>
          <p:cNvCxnSpPr>
            <a:stCxn id="7" idx="2"/>
          </p:cNvCxnSpPr>
          <p:nvPr/>
        </p:nvCxnSpPr>
        <p:spPr bwMode="auto">
          <a:xfrm>
            <a:off x="8252543" y="1462862"/>
            <a:ext cx="6299" cy="51306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1449423" y="5371434"/>
            <a:ext cx="8915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Bis</a:t>
            </a:r>
            <a:r>
              <a:rPr lang="en-US" sz="1100" dirty="0" smtClean="0"/>
              <a:t> ±25 µm</a:t>
            </a:r>
            <a:endParaRPr lang="de-DE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7288705" y="4047495"/>
            <a:ext cx="8146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&lt; ±10  µm</a:t>
            </a:r>
            <a:endParaRPr lang="de-DE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1449422" y="4168586"/>
            <a:ext cx="9701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Bis</a:t>
            </a:r>
            <a:r>
              <a:rPr lang="en-US" sz="1100" dirty="0" smtClean="0"/>
              <a:t> ±300 µm</a:t>
            </a:r>
            <a:endParaRPr lang="de-DE" sz="1100" dirty="0"/>
          </a:p>
        </p:txBody>
      </p:sp>
      <p:sp>
        <p:nvSpPr>
          <p:cNvPr id="34" name="TextBox 33"/>
          <p:cNvSpPr txBox="1"/>
          <p:nvPr/>
        </p:nvSpPr>
        <p:spPr>
          <a:xfrm>
            <a:off x="7361515" y="5323604"/>
            <a:ext cx="9300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Bis</a:t>
            </a:r>
            <a:r>
              <a:rPr lang="en-US" sz="1100" dirty="0" smtClean="0"/>
              <a:t> ±10  µm</a:t>
            </a:r>
            <a:endParaRPr lang="de-DE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7666532" y="3303420"/>
            <a:ext cx="997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±10 µ</a:t>
            </a:r>
            <a:r>
              <a:rPr lang="de-DE" dirty="0" err="1" smtClean="0"/>
              <a:t>rad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16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 bwMode="auto">
          <a:xfrm>
            <a:off x="6377049" y="1716049"/>
            <a:ext cx="130629" cy="110362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0804" y="3657599"/>
            <a:ext cx="4289425" cy="2755075"/>
          </a:xfrm>
        </p:spPr>
        <p:txBody>
          <a:bodyPr/>
          <a:lstStyle/>
          <a:p>
            <a:pPr marL="0" indent="0">
              <a:buNone/>
            </a:pPr>
            <a:r>
              <a:rPr lang="de-DE" sz="1600" b="1" noProof="0" dirty="0" smtClean="0">
                <a:solidFill>
                  <a:srgbClr val="00B050"/>
                </a:solidFill>
              </a:rPr>
              <a:t>Vorteile</a:t>
            </a:r>
            <a:r>
              <a:rPr lang="de-DE" sz="1600" noProof="0" dirty="0" smtClean="0">
                <a:solidFill>
                  <a:srgbClr val="00B050"/>
                </a:solidFill>
              </a:rPr>
              <a:t>:</a:t>
            </a:r>
          </a:p>
          <a:p>
            <a:r>
              <a:rPr lang="de-DE" sz="1600" noProof="0" dirty="0" smtClean="0"/>
              <a:t>Keine Wechselwirkung zwischen Feedbacks → keine Entlastung notwendig</a:t>
            </a:r>
          </a:p>
          <a:p>
            <a:r>
              <a:rPr lang="de-DE" sz="1600" noProof="0" dirty="0" smtClean="0"/>
              <a:t>Gute globale </a:t>
            </a:r>
            <a:r>
              <a:rPr lang="de-DE" sz="1600" noProof="0" dirty="0" err="1" smtClean="0"/>
              <a:t>Orbitkorrektur</a:t>
            </a:r>
            <a:endParaRPr lang="de-DE" sz="1600" noProof="0" dirty="0" smtClean="0"/>
          </a:p>
          <a:p>
            <a:r>
              <a:rPr lang="de-DE" sz="1600" noProof="0" dirty="0" smtClean="0"/>
              <a:t>Lokale Beulen sind möglich</a:t>
            </a:r>
          </a:p>
          <a:p>
            <a:r>
              <a:rPr lang="de-DE" sz="1600" noProof="0" dirty="0" smtClean="0"/>
              <a:t>FOFB mit unterer Grenzfrequenz kann die Auflösung von Orbit-basierten Messungen (BBA, ORM, </a:t>
            </a:r>
            <a:r>
              <a:rPr lang="de-DE" sz="1600" dirty="0" smtClean="0"/>
              <a:t>Dispersion,…)</a:t>
            </a:r>
            <a:r>
              <a:rPr lang="de-DE" sz="1600" noProof="0" dirty="0" smtClean="0"/>
              <a:t> verbessern</a:t>
            </a:r>
            <a:endParaRPr lang="de-DE" sz="1600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noProof="0" dirty="0" smtClean="0"/>
              <a:t>Konzept : Zwei getrennte Orbit-Feedbacks</a:t>
            </a:r>
            <a:endParaRPr lang="de-DE" noProof="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575538" y="3666296"/>
            <a:ext cx="4289425" cy="202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600" b="1" kern="0" dirty="0" smtClean="0">
                <a:solidFill>
                  <a:srgbClr val="FF0000"/>
                </a:solidFill>
              </a:rPr>
              <a:t>Nachteile:</a:t>
            </a:r>
          </a:p>
          <a:p>
            <a:r>
              <a:rPr lang="de-DE" sz="1600" kern="0" dirty="0" err="1" smtClean="0"/>
              <a:t>Unkorrigierte</a:t>
            </a:r>
            <a:r>
              <a:rPr lang="de-DE" sz="1600" kern="0" dirty="0" smtClean="0"/>
              <a:t> Frequenzlücke</a:t>
            </a:r>
          </a:p>
          <a:p>
            <a:r>
              <a:rPr lang="de-DE" sz="1600" kern="0" dirty="0" smtClean="0"/>
              <a:t>Bei Störfrequenzen in der Lücke sind die Stabilitätsanforderungen an den IDs nicht erreichbar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38513" y="1185553"/>
            <a:ext cx="4289425" cy="231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800" kern="0" dirty="0" smtClean="0"/>
              <a:t>Zwei Feedbacks in getrennten Frequenzbereichen</a:t>
            </a:r>
          </a:p>
          <a:p>
            <a:r>
              <a:rPr lang="de-DE" sz="1800" b="1" kern="0" dirty="0" smtClean="0"/>
              <a:t>Slow-Orbit-Feedback</a:t>
            </a:r>
            <a:r>
              <a:rPr lang="de-DE" sz="1800" kern="0" dirty="0" smtClean="0"/>
              <a:t> arbeitet zwischen 0 Hz ... f</a:t>
            </a:r>
            <a:r>
              <a:rPr lang="de-DE" sz="1800" kern="0" baseline="-25000" dirty="0" smtClean="0"/>
              <a:t>1</a:t>
            </a:r>
          </a:p>
          <a:p>
            <a:r>
              <a:rPr lang="de-DE" sz="1800" b="1" kern="0" dirty="0" smtClean="0"/>
              <a:t>Fast-Orbit-Feedback</a:t>
            </a:r>
            <a:r>
              <a:rPr lang="de-DE" sz="1800" kern="0" dirty="0" smtClean="0"/>
              <a:t> arbeitet </a:t>
            </a:r>
            <a:br>
              <a:rPr lang="de-DE" sz="1800" kern="0" dirty="0" smtClean="0"/>
            </a:br>
            <a:r>
              <a:rPr lang="de-DE" sz="1800" kern="0" dirty="0" smtClean="0"/>
              <a:t>von f</a:t>
            </a:r>
            <a:r>
              <a:rPr lang="de-DE" sz="1800" kern="0" baseline="-25000" dirty="0" smtClean="0"/>
              <a:t>2</a:t>
            </a:r>
            <a:r>
              <a:rPr lang="de-DE" sz="1800" kern="0" dirty="0" smtClean="0"/>
              <a:t> bis </a:t>
            </a:r>
            <a:r>
              <a:rPr lang="de-DE" sz="1800" kern="0" dirty="0" err="1" smtClean="0"/>
              <a:t>f</a:t>
            </a:r>
            <a:r>
              <a:rPr lang="de-DE" sz="1800" kern="0" baseline="-25000" dirty="0" err="1" smtClean="0"/>
              <a:t>max</a:t>
            </a:r>
            <a:r>
              <a:rPr lang="de-DE" sz="1800" kern="0" baseline="-25000" dirty="0" smtClean="0"/>
              <a:t> </a:t>
            </a:r>
            <a:r>
              <a:rPr lang="de-DE" sz="1800" kern="0" dirty="0" smtClean="0"/>
              <a:t>(f</a:t>
            </a:r>
            <a:r>
              <a:rPr lang="de-DE" sz="1800" kern="0" baseline="-25000" dirty="0" smtClean="0"/>
              <a:t>2</a:t>
            </a:r>
            <a:r>
              <a:rPr lang="de-DE" sz="1800" kern="0" dirty="0" smtClean="0"/>
              <a:t> </a:t>
            </a:r>
            <a:r>
              <a:rPr lang="de-DE" sz="1800" kern="0" dirty="0"/>
              <a:t>&gt;</a:t>
            </a:r>
            <a:r>
              <a:rPr lang="de-DE" sz="1800" kern="0" dirty="0" smtClean="0"/>
              <a:t> f</a:t>
            </a:r>
            <a:r>
              <a:rPr lang="de-DE" sz="1800" kern="0" baseline="-25000" dirty="0" smtClean="0"/>
              <a:t>1</a:t>
            </a:r>
            <a:r>
              <a:rPr lang="de-DE" sz="1800" kern="0" dirty="0" smtClean="0"/>
              <a:t>)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5321362" y="1341910"/>
            <a:ext cx="0" cy="14725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5321362" y="2814451"/>
            <a:ext cx="268260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5321362" y="1793173"/>
            <a:ext cx="71130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6869113" y="1793173"/>
            <a:ext cx="6029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6507678" y="1793173"/>
            <a:ext cx="361434" cy="10212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6032665" y="1793173"/>
            <a:ext cx="344384" cy="10212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6804946" y="1341910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FOFB</a:t>
            </a:r>
            <a:endParaRPr lang="de-DE" dirty="0"/>
          </a:p>
        </p:txBody>
      </p:sp>
      <p:sp>
        <p:nvSpPr>
          <p:cNvPr id="23" name="TextBox 22"/>
          <p:cNvSpPr txBox="1"/>
          <p:nvPr/>
        </p:nvSpPr>
        <p:spPr>
          <a:xfrm>
            <a:off x="5330728" y="1372272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SOFB</a:t>
            </a:r>
            <a:endParaRPr lang="de-DE" dirty="0"/>
          </a:p>
        </p:txBody>
      </p:sp>
      <p:sp>
        <p:nvSpPr>
          <p:cNvPr id="24" name="TextBox 23"/>
          <p:cNvSpPr txBox="1"/>
          <p:nvPr/>
        </p:nvSpPr>
        <p:spPr>
          <a:xfrm>
            <a:off x="8110847" y="2645175"/>
            <a:ext cx="213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</a:t>
            </a:r>
            <a:endParaRPr lang="de-DE" dirty="0"/>
          </a:p>
        </p:txBody>
      </p:sp>
      <p:sp>
        <p:nvSpPr>
          <p:cNvPr id="29" name="TextBox 28"/>
          <p:cNvSpPr txBox="1"/>
          <p:nvPr/>
        </p:nvSpPr>
        <p:spPr>
          <a:xfrm>
            <a:off x="6209119" y="2845829"/>
            <a:ext cx="317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</a:t>
            </a:r>
            <a:r>
              <a:rPr lang="de-DE" baseline="-25000" dirty="0" smtClean="0"/>
              <a:t>1</a:t>
            </a:r>
            <a:endParaRPr lang="de-DE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6444489" y="2849259"/>
            <a:ext cx="317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</a:t>
            </a:r>
            <a:r>
              <a:rPr lang="de-DE" baseline="-25000" dirty="0" smtClean="0"/>
              <a:t>2</a:t>
            </a:r>
            <a:endParaRPr lang="de-DE" baseline="-25000" dirty="0"/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7472069" y="1793173"/>
            <a:ext cx="391983" cy="10212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A5E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5081553" y="2845829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 Hz</a:t>
            </a:r>
            <a:endParaRPr lang="de-DE" dirty="0"/>
          </a:p>
        </p:txBody>
      </p:sp>
      <p:sp>
        <p:nvSpPr>
          <p:cNvPr id="37" name="TextBox 36"/>
          <p:cNvSpPr txBox="1"/>
          <p:nvPr/>
        </p:nvSpPr>
        <p:spPr>
          <a:xfrm>
            <a:off x="7668060" y="2845829"/>
            <a:ext cx="500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</a:t>
            </a:r>
            <a:r>
              <a:rPr lang="de-DE" baseline="-25000" dirty="0" err="1" smtClean="0"/>
              <a:t>max</a:t>
            </a:r>
            <a:endParaRPr lang="de-DE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8021462" y="1124968"/>
            <a:ext cx="84350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ESRF:</a:t>
            </a:r>
          </a:p>
          <a:p>
            <a:r>
              <a:rPr lang="de-DE" sz="1100" dirty="0" smtClean="0"/>
              <a:t>f</a:t>
            </a:r>
            <a:r>
              <a:rPr lang="de-DE" sz="1100" baseline="-25000" dirty="0" smtClean="0"/>
              <a:t>1</a:t>
            </a:r>
            <a:r>
              <a:rPr lang="de-DE" sz="1100" dirty="0" smtClean="0"/>
              <a:t>=0.02 Hz</a:t>
            </a:r>
          </a:p>
          <a:p>
            <a:r>
              <a:rPr lang="de-DE" sz="1100" dirty="0" smtClean="0"/>
              <a:t>f</a:t>
            </a:r>
            <a:r>
              <a:rPr lang="de-DE" sz="1100" baseline="-25000" dirty="0" smtClean="0"/>
              <a:t>2</a:t>
            </a:r>
            <a:r>
              <a:rPr lang="de-DE" sz="1100" dirty="0" smtClean="0"/>
              <a:t>=0.1 Hz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81865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0171" y="3657600"/>
            <a:ext cx="4289425" cy="2112963"/>
          </a:xfrm>
        </p:spPr>
        <p:txBody>
          <a:bodyPr/>
          <a:lstStyle/>
          <a:p>
            <a:pPr marL="0" indent="0">
              <a:buNone/>
            </a:pPr>
            <a:r>
              <a:rPr lang="de-DE" sz="1600" b="1" noProof="0" dirty="0" smtClean="0">
                <a:solidFill>
                  <a:srgbClr val="00B050"/>
                </a:solidFill>
              </a:rPr>
              <a:t>Vorteile</a:t>
            </a:r>
            <a:r>
              <a:rPr lang="de-DE" sz="1600" noProof="0" dirty="0" smtClean="0">
                <a:solidFill>
                  <a:srgbClr val="00B050"/>
                </a:solidFill>
              </a:rPr>
              <a:t>:</a:t>
            </a:r>
          </a:p>
          <a:p>
            <a:r>
              <a:rPr lang="de-DE" sz="1600" noProof="0" dirty="0" smtClean="0"/>
              <a:t>Hohe Unterdrückung von Störungen im gesamten Frequenzbereich bis </a:t>
            </a:r>
            <a:r>
              <a:rPr lang="de-DE" sz="1600" noProof="0" dirty="0" err="1" smtClean="0"/>
              <a:t>f</a:t>
            </a:r>
            <a:r>
              <a:rPr lang="de-DE" sz="1600" baseline="-25000" noProof="0" dirty="0" err="1" smtClean="0"/>
              <a:t>max</a:t>
            </a:r>
            <a:endParaRPr lang="de-DE" sz="1600" baseline="-25000" noProof="0" dirty="0" smtClean="0"/>
          </a:p>
          <a:p>
            <a:r>
              <a:rPr lang="de-DE" sz="1600" noProof="0" dirty="0" smtClean="0"/>
              <a:t>Keine Wechselwirkung mit einem SOFB (da nicht vorhanden)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noProof="0" dirty="0" smtClean="0"/>
              <a:t>Konzept : Orbit-Feedback bis 0 Hz</a:t>
            </a:r>
            <a:endParaRPr lang="de-DE" noProof="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575538" y="3666296"/>
            <a:ext cx="4289425" cy="242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600" b="1" kern="0" dirty="0" smtClean="0">
                <a:solidFill>
                  <a:srgbClr val="FF0000"/>
                </a:solidFill>
              </a:rPr>
              <a:t>Nachteile:</a:t>
            </a:r>
          </a:p>
          <a:p>
            <a:r>
              <a:rPr lang="de-DE" sz="1600" kern="0" dirty="0" smtClean="0"/>
              <a:t>Periodische Entlastung der schwachen Luftspulen notwendig</a:t>
            </a:r>
          </a:p>
          <a:p>
            <a:r>
              <a:rPr lang="de-DE" sz="1600" kern="0" dirty="0" smtClean="0"/>
              <a:t>Wenige Eisenmagnete entlasten </a:t>
            </a:r>
            <a:br>
              <a:rPr lang="de-DE" sz="1600" kern="0" dirty="0" smtClean="0"/>
            </a:br>
            <a:r>
              <a:rPr lang="de-DE" sz="1600" kern="0" dirty="0" smtClean="0"/>
              <a:t>(wer entlastet die Entlastung?) </a:t>
            </a:r>
          </a:p>
          <a:p>
            <a:r>
              <a:rPr lang="de-DE" sz="1600" kern="0" dirty="0" smtClean="0"/>
              <a:t>Schlechtere Orbit-</a:t>
            </a:r>
            <a:r>
              <a:rPr lang="de-DE" sz="1600" kern="0" dirty="0"/>
              <a:t>K</a:t>
            </a:r>
            <a:r>
              <a:rPr lang="de-DE" sz="1600" kern="0" dirty="0" smtClean="0"/>
              <a:t>orrektur außerhalb IDs</a:t>
            </a:r>
          </a:p>
          <a:p>
            <a:r>
              <a:rPr lang="de-DE" sz="1600" kern="0" dirty="0" smtClean="0"/>
              <a:t>Lokale Beulen nicht (einfach) möglich</a:t>
            </a:r>
          </a:p>
          <a:p>
            <a:endParaRPr lang="de-DE" sz="1600" kern="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17247" y="1320011"/>
            <a:ext cx="4392878" cy="165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800" kern="0" dirty="0" smtClean="0"/>
              <a:t>Nur ein </a:t>
            </a:r>
            <a:r>
              <a:rPr lang="de-DE" sz="1800" b="1" kern="0" dirty="0" smtClean="0"/>
              <a:t>(Fast)-Orbit-Feedback</a:t>
            </a:r>
          </a:p>
          <a:p>
            <a:r>
              <a:rPr lang="de-DE" sz="1800" kern="0" dirty="0" smtClean="0"/>
              <a:t>Fast-Orbit-Feedback arbeitet </a:t>
            </a:r>
            <a:br>
              <a:rPr lang="de-DE" sz="1800" kern="0" dirty="0" smtClean="0"/>
            </a:br>
            <a:r>
              <a:rPr lang="de-DE" sz="1800" kern="0" dirty="0" smtClean="0"/>
              <a:t>zwischen 0 Hz und </a:t>
            </a:r>
            <a:r>
              <a:rPr lang="de-DE" sz="1800" kern="0" dirty="0" err="1" smtClean="0"/>
              <a:t>f</a:t>
            </a:r>
            <a:r>
              <a:rPr lang="de-DE" sz="1800" kern="0" baseline="-25000" dirty="0" err="1" smtClean="0"/>
              <a:t>max</a:t>
            </a:r>
            <a:endParaRPr lang="de-DE" sz="1800" kern="0" dirty="0" smtClean="0"/>
          </a:p>
          <a:p>
            <a:r>
              <a:rPr lang="de-DE" sz="1800" kern="0" dirty="0" smtClean="0"/>
              <a:t>Konzept wird bei PETRA III verwendet</a:t>
            </a:r>
          </a:p>
          <a:p>
            <a:endParaRPr lang="de-DE" kern="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5321362" y="1341910"/>
            <a:ext cx="0" cy="14725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5321362" y="2814451"/>
            <a:ext cx="268260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321362" y="1793173"/>
            <a:ext cx="208394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6112563" y="1394125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FOFB</a:t>
            </a:r>
            <a:endParaRPr lang="de-DE" dirty="0"/>
          </a:p>
        </p:txBody>
      </p:sp>
      <p:sp>
        <p:nvSpPr>
          <p:cNvPr id="24" name="TextBox 23"/>
          <p:cNvSpPr txBox="1"/>
          <p:nvPr/>
        </p:nvSpPr>
        <p:spPr>
          <a:xfrm>
            <a:off x="8110847" y="2645175"/>
            <a:ext cx="213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</a:t>
            </a:r>
            <a:endParaRPr lang="de-DE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7405304" y="1793173"/>
            <a:ext cx="427437" cy="10212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A5E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5045128" y="2855547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Hz</a:t>
            </a:r>
            <a:endParaRPr lang="de-DE" dirty="0"/>
          </a:p>
        </p:txBody>
      </p:sp>
      <p:sp>
        <p:nvSpPr>
          <p:cNvPr id="28" name="TextBox 27"/>
          <p:cNvSpPr txBox="1"/>
          <p:nvPr/>
        </p:nvSpPr>
        <p:spPr>
          <a:xfrm>
            <a:off x="7566874" y="2831797"/>
            <a:ext cx="500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</a:t>
            </a:r>
            <a:r>
              <a:rPr lang="en-US" baseline="-25000" dirty="0" err="1" smtClean="0"/>
              <a:t>max</a:t>
            </a:r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314368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8" y="1300941"/>
            <a:ext cx="4306229" cy="32287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Verteilung der Luftspulen des Feedbacks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1985570" y="854987"/>
            <a:ext cx="1255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Hor</a:t>
            </a:r>
            <a:r>
              <a:rPr lang="de-DE" b="1" dirty="0" smtClean="0"/>
              <a:t>. Ebene</a:t>
            </a:r>
            <a:endParaRPr lang="de-DE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7344" y="867124"/>
            <a:ext cx="12215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Ver. Ebene</a:t>
            </a:r>
            <a:endParaRPr lang="de-DE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1293931"/>
            <a:ext cx="4336130" cy="3251194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287074" y="4540250"/>
            <a:ext cx="8726297" cy="165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800" kern="0" dirty="0" smtClean="0"/>
              <a:t>Die </a:t>
            </a:r>
            <a:r>
              <a:rPr lang="de-DE" sz="1800" kern="0" dirty="0" smtClean="0">
                <a:solidFill>
                  <a:srgbClr val="DCC624"/>
                </a:solidFill>
              </a:rPr>
              <a:t>Luftspulen </a:t>
            </a:r>
            <a:r>
              <a:rPr lang="de-DE" sz="1800" kern="0" dirty="0" smtClean="0"/>
              <a:t>(x: 51, y: 50)  sind in der v. Laue Halle, PXN und PXE konzentriert</a:t>
            </a:r>
          </a:p>
          <a:p>
            <a:r>
              <a:rPr lang="de-DE" sz="1800" kern="0" dirty="0" smtClean="0"/>
              <a:t>Deutlich weniger Luftspulen </a:t>
            </a:r>
            <a:r>
              <a:rPr lang="de-DE" sz="1800" kern="0" dirty="0"/>
              <a:t>als </a:t>
            </a:r>
            <a:r>
              <a:rPr lang="de-DE" sz="1800" kern="0" dirty="0" smtClean="0"/>
              <a:t>Korrektoren</a:t>
            </a:r>
          </a:p>
          <a:p>
            <a:r>
              <a:rPr lang="de-DE" sz="1800" kern="0" dirty="0" smtClean="0"/>
              <a:t>Nur </a:t>
            </a:r>
            <a:r>
              <a:rPr lang="de-DE" sz="1800" kern="0" dirty="0"/>
              <a:t>ein oder zwei pro Ebene in den geraden </a:t>
            </a:r>
            <a:r>
              <a:rPr lang="de-DE" sz="1800" kern="0" dirty="0" smtClean="0"/>
              <a:t>Stücken</a:t>
            </a:r>
          </a:p>
          <a:p>
            <a:r>
              <a:rPr lang="de-DE" sz="1800" kern="0" dirty="0" smtClean="0"/>
              <a:t>Schwache Magnete (|Θ| ≤ 45 µ</a:t>
            </a:r>
            <a:r>
              <a:rPr lang="de-DE" sz="1800" kern="0" dirty="0" err="1" smtClean="0"/>
              <a:t>rad</a:t>
            </a:r>
            <a:r>
              <a:rPr lang="de-DE" sz="1800" kern="0" dirty="0" smtClean="0"/>
              <a:t>); </a:t>
            </a:r>
            <a:r>
              <a:rPr lang="de-DE" sz="1800" kern="0" dirty="0" err="1" smtClean="0"/>
              <a:t>Orbitänderung</a:t>
            </a:r>
            <a:r>
              <a:rPr lang="de-DE" sz="1800" kern="0" dirty="0" smtClean="0"/>
              <a:t> einige 100 µm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867525" y="1424318"/>
            <a:ext cx="333375" cy="333375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886699" y="2872118"/>
            <a:ext cx="428091" cy="428091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562349" y="2867024"/>
            <a:ext cx="428091" cy="428091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590800" y="1395829"/>
            <a:ext cx="333375" cy="333375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006" y="1184391"/>
            <a:ext cx="6319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PXN: 6</a:t>
            </a:r>
            <a:endParaRPr lang="de-DE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8381118" y="2945832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PXE: 7</a:t>
            </a:r>
            <a:endParaRPr lang="de-DE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8076368" y="1969643"/>
            <a:ext cx="7649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100" dirty="0" smtClean="0"/>
              <a:t>von Laue</a:t>
            </a:r>
          </a:p>
          <a:p>
            <a:pPr algn="ctr"/>
            <a:r>
              <a:rPr lang="de-DE" sz="1100" dirty="0" smtClean="0"/>
              <a:t>Halle: 30</a:t>
            </a:r>
            <a:endParaRPr lang="de-DE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2519281" y="1177280"/>
            <a:ext cx="6110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PXN: 7</a:t>
            </a:r>
            <a:endParaRPr lang="de-DE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4033627" y="2964614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PXE: 7</a:t>
            </a:r>
            <a:endParaRPr lang="de-DE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3791986" y="1973459"/>
            <a:ext cx="7649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100" dirty="0" smtClean="0"/>
              <a:t>von Laue</a:t>
            </a:r>
          </a:p>
          <a:p>
            <a:pPr algn="ctr"/>
            <a:r>
              <a:rPr lang="de-DE" sz="1100" dirty="0" smtClean="0"/>
              <a:t>Halle: 30</a:t>
            </a:r>
            <a:endParaRPr lang="de-DE" sz="1100" dirty="0"/>
          </a:p>
        </p:txBody>
      </p:sp>
      <p:sp>
        <p:nvSpPr>
          <p:cNvPr id="22" name="Oval 21"/>
          <p:cNvSpPr/>
          <p:nvPr/>
        </p:nvSpPr>
        <p:spPr bwMode="auto">
          <a:xfrm rot="19978714">
            <a:off x="3463411" y="1799573"/>
            <a:ext cx="355040" cy="1051456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 rot="19978714">
            <a:off x="7758092" y="1761773"/>
            <a:ext cx="355040" cy="1051456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81756" y="3242280"/>
            <a:ext cx="6303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Rest: 7</a:t>
            </a:r>
            <a:endParaRPr lang="de-DE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5885522" y="3300209"/>
            <a:ext cx="6303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Rest: 7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41530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Verteilung der Korrekturmagnete</a:t>
            </a:r>
            <a:endParaRPr lang="de-D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5" y="1318170"/>
            <a:ext cx="4283171" cy="321148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607" y="1317071"/>
            <a:ext cx="4276415" cy="3206421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682625" y="4606925"/>
            <a:ext cx="8269989" cy="170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800" kern="0" dirty="0" smtClean="0"/>
              <a:t>Die </a:t>
            </a:r>
            <a:r>
              <a:rPr lang="de-DE" sz="1800" kern="0" dirty="0" smtClean="0">
                <a:solidFill>
                  <a:srgbClr val="FF0000"/>
                </a:solidFill>
              </a:rPr>
              <a:t>Korrekturmagnete</a:t>
            </a:r>
            <a:r>
              <a:rPr lang="de-DE" sz="1800" kern="0" dirty="0" smtClean="0"/>
              <a:t> (x:219, y:194</a:t>
            </a:r>
            <a:r>
              <a:rPr lang="de-DE" sz="1800" kern="0" dirty="0" smtClean="0">
                <a:sym typeface="Wingdings" panose="05000000000000000000" pitchFamily="2" charset="2"/>
              </a:rPr>
              <a:t>) </a:t>
            </a:r>
            <a:r>
              <a:rPr lang="de-DE" sz="1800" kern="0" dirty="0" smtClean="0"/>
              <a:t>sind um die gesamte Maschine verteilt</a:t>
            </a:r>
          </a:p>
          <a:p>
            <a:r>
              <a:rPr lang="de-DE" sz="1800" kern="0" dirty="0" smtClean="0"/>
              <a:t>Besserer globale Orbit-Korrektur (insb. in den Bögen)</a:t>
            </a:r>
          </a:p>
          <a:p>
            <a:r>
              <a:rPr lang="de-DE" sz="1800" kern="0" dirty="0" smtClean="0"/>
              <a:t>Deutlich stärker (|Θ| ≤ 0.6 ... 2.9 </a:t>
            </a:r>
            <a:r>
              <a:rPr lang="de-DE" sz="1800" kern="0" dirty="0" err="1" smtClean="0"/>
              <a:t>mrad</a:t>
            </a:r>
            <a:r>
              <a:rPr lang="de-DE" sz="1800" kern="0" dirty="0" smtClean="0"/>
              <a:t>) als die Luftspulen </a:t>
            </a:r>
          </a:p>
          <a:p>
            <a:r>
              <a:rPr lang="de-DE" sz="1800" kern="0" dirty="0" err="1" smtClean="0"/>
              <a:t>Orbitänderung</a:t>
            </a:r>
            <a:r>
              <a:rPr lang="de-DE" sz="1800" kern="0" dirty="0" smtClean="0"/>
              <a:t> mehrere mm</a:t>
            </a:r>
            <a:endParaRPr lang="de-DE" sz="1800" kern="0" dirty="0"/>
          </a:p>
        </p:txBody>
      </p:sp>
      <p:sp>
        <p:nvSpPr>
          <p:cNvPr id="10" name="TextBox 9"/>
          <p:cNvSpPr txBox="1"/>
          <p:nvPr/>
        </p:nvSpPr>
        <p:spPr>
          <a:xfrm>
            <a:off x="2053030" y="849898"/>
            <a:ext cx="1255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Hor</a:t>
            </a:r>
            <a:r>
              <a:rPr lang="de-DE" b="1" dirty="0" smtClean="0"/>
              <a:t>. Ebene</a:t>
            </a:r>
            <a:endParaRPr lang="de-DE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73580" y="927899"/>
            <a:ext cx="12215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Ver. Ebene</a:t>
            </a:r>
            <a:endParaRPr lang="de-DE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34602" y="2750287"/>
            <a:ext cx="11464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Insgesamt: 219</a:t>
            </a:r>
            <a:endParaRPr lang="de-DE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6299706" y="2735604"/>
            <a:ext cx="11464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Insgesamt: 194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72401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8302" y="3385454"/>
            <a:ext cx="3105286" cy="250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575" y="1101725"/>
            <a:ext cx="4289425" cy="2102749"/>
          </a:xfrm>
        </p:spPr>
        <p:txBody>
          <a:bodyPr/>
          <a:lstStyle/>
          <a:p>
            <a:r>
              <a:rPr lang="de-DE" sz="1800" b="1" dirty="0" smtClean="0"/>
              <a:t>Schlechtere </a:t>
            </a:r>
            <a:r>
              <a:rPr lang="de-DE" sz="1800" b="1" dirty="0" err="1" smtClean="0"/>
              <a:t>Orbitkorrektur</a:t>
            </a:r>
            <a:r>
              <a:rPr lang="de-DE" sz="1800" dirty="0" smtClean="0"/>
              <a:t> im weniger gut stabilisierten Teil des Ring</a:t>
            </a:r>
          </a:p>
          <a:p>
            <a:r>
              <a:rPr lang="de-DE" sz="1800" dirty="0" smtClean="0"/>
              <a:t>Strahlflecken der Interferometer zur </a:t>
            </a:r>
            <a:r>
              <a:rPr lang="de-DE" sz="1800" dirty="0" err="1" smtClean="0"/>
              <a:t>Emittanzmessung</a:t>
            </a:r>
            <a:r>
              <a:rPr lang="de-DE" sz="1800" dirty="0" smtClean="0"/>
              <a:t> in NL, SOL und der Diagnose-</a:t>
            </a:r>
            <a:r>
              <a:rPr lang="de-DE" sz="1800" dirty="0" err="1" smtClean="0"/>
              <a:t>Beamline</a:t>
            </a:r>
            <a:r>
              <a:rPr lang="de-DE" sz="1800" dirty="0" smtClean="0"/>
              <a:t> in OL wandern weg (Gap PU64)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Schlechtere Orbit-Korrektur außerhalb der IDs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0" y="1201862"/>
            <a:ext cx="4127624" cy="1541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3518" y="3372307"/>
            <a:ext cx="3306007" cy="25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5400092" y="3933056"/>
            <a:ext cx="216024" cy="2256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1875806" y="4812103"/>
            <a:ext cx="180110" cy="1787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Oval 13"/>
          <p:cNvSpPr/>
          <p:nvPr/>
        </p:nvSpPr>
        <p:spPr bwMode="auto">
          <a:xfrm>
            <a:off x="5961413" y="1389413"/>
            <a:ext cx="510639" cy="46313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7797634" y="2171205"/>
            <a:ext cx="510639" cy="46313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201888" y="2151413"/>
            <a:ext cx="510639" cy="46313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9615" y="5961524"/>
            <a:ext cx="2291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Diagnose </a:t>
            </a:r>
            <a:r>
              <a:rPr lang="de-DE" dirty="0" err="1" smtClean="0"/>
              <a:t>Beamline</a:t>
            </a:r>
            <a:r>
              <a:rPr lang="de-DE" dirty="0" smtClean="0"/>
              <a:t> OL</a:t>
            </a:r>
            <a:endParaRPr lang="de-DE" dirty="0"/>
          </a:p>
        </p:txBody>
      </p:sp>
      <p:sp>
        <p:nvSpPr>
          <p:cNvPr id="20" name="TextBox 19"/>
          <p:cNvSpPr txBox="1"/>
          <p:nvPr/>
        </p:nvSpPr>
        <p:spPr>
          <a:xfrm>
            <a:off x="5663430" y="5964321"/>
            <a:ext cx="1944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Interferometer SOL</a:t>
            </a:r>
            <a:endParaRPr lang="de-DE" dirty="0"/>
          </a:p>
        </p:txBody>
      </p:sp>
      <p:sp>
        <p:nvSpPr>
          <p:cNvPr id="16" name="TextBox 15"/>
          <p:cNvSpPr txBox="1"/>
          <p:nvPr/>
        </p:nvSpPr>
        <p:spPr>
          <a:xfrm>
            <a:off x="6472052" y="940252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±300 µm</a:t>
            </a:r>
            <a:endParaRPr lang="de-DE" sz="1100" dirty="0"/>
          </a:p>
        </p:txBody>
      </p:sp>
      <p:cxnSp>
        <p:nvCxnSpPr>
          <p:cNvPr id="21" name="Straight Arrow Connector 20"/>
          <p:cNvCxnSpPr>
            <a:stCxn id="16" idx="1"/>
          </p:cNvCxnSpPr>
          <p:nvPr/>
        </p:nvCxnSpPr>
        <p:spPr bwMode="auto">
          <a:xfrm flipH="1">
            <a:off x="6217744" y="1071057"/>
            <a:ext cx="254308" cy="395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7878335" y="2819039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±100 µm</a:t>
            </a:r>
            <a:endParaRPr lang="de-DE" sz="1100" dirty="0"/>
          </a:p>
        </p:txBody>
      </p:sp>
      <p:cxnSp>
        <p:nvCxnSpPr>
          <p:cNvPr id="28" name="Straight Arrow Connector 27"/>
          <p:cNvCxnSpPr>
            <a:stCxn id="27" idx="1"/>
          </p:cNvCxnSpPr>
          <p:nvPr/>
        </p:nvCxnSpPr>
        <p:spPr bwMode="auto">
          <a:xfrm flipH="1" flipV="1">
            <a:off x="7457207" y="2634343"/>
            <a:ext cx="421128" cy="3155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4653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575" y="977901"/>
            <a:ext cx="4394200" cy="3688054"/>
          </a:xfrm>
        </p:spPr>
        <p:txBody>
          <a:bodyPr/>
          <a:lstStyle/>
          <a:p>
            <a:r>
              <a:rPr lang="de-DE" sz="1600" dirty="0" smtClean="0"/>
              <a:t>Die Luftspulen sind zu schwach um größere Orbit-Änderungen zu korrigieren</a:t>
            </a:r>
          </a:p>
          <a:p>
            <a:r>
              <a:rPr lang="de-DE" sz="1600" b="1" dirty="0" smtClean="0"/>
              <a:t>Luftspulen</a:t>
            </a:r>
            <a:r>
              <a:rPr lang="de-DE" sz="1600" dirty="0" smtClean="0"/>
              <a:t> stehen immer </a:t>
            </a:r>
            <a:r>
              <a:rPr lang="de-DE" sz="1600" b="1" dirty="0" smtClean="0"/>
              <a:t>neben</a:t>
            </a:r>
            <a:r>
              <a:rPr lang="de-DE" sz="1600" dirty="0" smtClean="0"/>
              <a:t> einem starken </a:t>
            </a:r>
            <a:r>
              <a:rPr lang="de-DE" sz="1600" b="1" dirty="0" smtClean="0"/>
              <a:t>Korrektor</a:t>
            </a:r>
          </a:p>
          <a:p>
            <a:r>
              <a:rPr lang="de-DE" sz="1600" dirty="0" smtClean="0"/>
              <a:t>Zeitlicher Ablauf:</a:t>
            </a:r>
          </a:p>
          <a:p>
            <a:pPr lvl="1"/>
            <a:r>
              <a:rPr lang="de-DE" sz="1200" dirty="0" smtClean="0"/>
              <a:t>Ein Programm auf einem Server überprüft periodisch (z.B. 15 s) ob der Strom von Luftspulen ein Schwelle überschritten hat (|I| &gt; 300 mA)</a:t>
            </a:r>
          </a:p>
          <a:p>
            <a:pPr lvl="1"/>
            <a:r>
              <a:rPr lang="de-DE" sz="1200" dirty="0" smtClean="0"/>
              <a:t>In diesem Fall wird der benachbarte Korrektor so im Strom geändert, so daß die Stromänderung den Kick der Luftspule kompensiert</a:t>
            </a:r>
          </a:p>
          <a:p>
            <a:pPr lvl="1"/>
            <a:r>
              <a:rPr lang="de-DE" sz="1200" dirty="0" smtClean="0"/>
              <a:t>Das gleichzeitig laufende Orbit-Feedback setzt den Strom der Luftspule auf Null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Entlastung des Orbit-Feedbacks</a:t>
            </a:r>
            <a:endParaRPr lang="de-DE" dirty="0"/>
          </a:p>
        </p:txBody>
      </p:sp>
      <p:pic>
        <p:nvPicPr>
          <p:cNvPr id="1026" name="Picture 2" descr="H:\My Documents\My Pictures\PETRA3\Tunnel 081211\IMG_05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69728" y="3926231"/>
            <a:ext cx="2814251" cy="19126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0924" y="5867447"/>
            <a:ext cx="888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Luftspule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7503812" y="5864212"/>
            <a:ext cx="14479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Korrekturmagnet</a:t>
            </a:r>
            <a:endParaRPr lang="de-DE" sz="120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7662258" y="4957294"/>
            <a:ext cx="555467" cy="9263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5823908" y="5143500"/>
            <a:ext cx="556160" cy="7401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978097"/>
            <a:ext cx="3599340" cy="258311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01988" y="1030987"/>
            <a:ext cx="2008717" cy="307777"/>
          </a:xfrm>
          <a:prstGeom prst="rect">
            <a:avLst/>
          </a:prstGeom>
          <a:solidFill>
            <a:srgbClr val="FFFFFF">
              <a:alpha val="61961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Ströme der Luftspulen</a:t>
            </a:r>
            <a:endParaRPr lang="de-DE" sz="14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600075" y="5143500"/>
            <a:ext cx="10287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1628775" y="5143500"/>
            <a:ext cx="868240" cy="9268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600075" y="5943600"/>
            <a:ext cx="10287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1628775" y="5764557"/>
            <a:ext cx="865376" cy="17904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2494151" y="5753465"/>
            <a:ext cx="1143000" cy="952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2501678" y="6075144"/>
            <a:ext cx="1143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1" name="Straight Arrow Connector 1030"/>
          <p:cNvCxnSpPr/>
          <p:nvPr/>
        </p:nvCxnSpPr>
        <p:spPr bwMode="auto">
          <a:xfrm flipV="1">
            <a:off x="600075" y="4762500"/>
            <a:ext cx="0" cy="13078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3" name="Straight Connector 1032"/>
          <p:cNvCxnSpPr/>
          <p:nvPr/>
        </p:nvCxnSpPr>
        <p:spPr bwMode="auto">
          <a:xfrm>
            <a:off x="5569728" y="1804935"/>
            <a:ext cx="314113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5570352" y="2103746"/>
            <a:ext cx="314051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9" name="TextBox 1038"/>
          <p:cNvSpPr txBox="1"/>
          <p:nvPr/>
        </p:nvSpPr>
        <p:spPr>
          <a:xfrm>
            <a:off x="482063" y="4368800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</a:t>
            </a:r>
            <a:endParaRPr lang="de-DE" dirty="0"/>
          </a:p>
        </p:txBody>
      </p:sp>
      <p:sp>
        <p:nvSpPr>
          <p:cNvPr id="1040" name="TextBox 1039"/>
          <p:cNvSpPr txBox="1"/>
          <p:nvPr/>
        </p:nvSpPr>
        <p:spPr>
          <a:xfrm>
            <a:off x="3814249" y="5910630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</a:t>
            </a:r>
            <a:endParaRPr lang="de-DE" dirty="0"/>
          </a:p>
        </p:txBody>
      </p:sp>
      <p:sp>
        <p:nvSpPr>
          <p:cNvPr id="52" name="TextBox 51"/>
          <p:cNvSpPr txBox="1"/>
          <p:nvPr/>
        </p:nvSpPr>
        <p:spPr>
          <a:xfrm>
            <a:off x="711109" y="4835231"/>
            <a:ext cx="80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Luftspule</a:t>
            </a:r>
            <a:endParaRPr lang="de-DE" dirty="0"/>
          </a:p>
        </p:txBody>
      </p:sp>
      <p:sp>
        <p:nvSpPr>
          <p:cNvPr id="53" name="TextBox 52"/>
          <p:cNvSpPr txBox="1"/>
          <p:nvPr/>
        </p:nvSpPr>
        <p:spPr>
          <a:xfrm>
            <a:off x="711109" y="5663307"/>
            <a:ext cx="7633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Korrektor</a:t>
            </a:r>
            <a:endParaRPr lang="de-DE" sz="1200" dirty="0"/>
          </a:p>
        </p:txBody>
      </p:sp>
      <p:sp>
        <p:nvSpPr>
          <p:cNvPr id="1044" name="TextBox 1043"/>
          <p:cNvSpPr txBox="1"/>
          <p:nvPr/>
        </p:nvSpPr>
        <p:spPr>
          <a:xfrm>
            <a:off x="14950" y="5200997"/>
            <a:ext cx="5405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300 mA</a:t>
            </a:r>
            <a:endParaRPr lang="de-DE" sz="800" dirty="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628775" y="4595946"/>
            <a:ext cx="0" cy="14839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2494151" y="4591183"/>
            <a:ext cx="0" cy="14839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600075" y="6079907"/>
            <a:ext cx="320082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600075" y="5308719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270266" y="5753465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507716" y="5308719"/>
            <a:ext cx="9553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4953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576" y="924342"/>
            <a:ext cx="3168780" cy="4497040"/>
          </a:xfrm>
        </p:spPr>
        <p:txBody>
          <a:bodyPr/>
          <a:lstStyle/>
          <a:p>
            <a:r>
              <a:rPr lang="de-DE" sz="1800" noProof="0" dirty="0" smtClean="0"/>
              <a:t>Entlastung über einem Zeitraum von 6 Tagen im Top-</a:t>
            </a:r>
            <a:r>
              <a:rPr lang="de-DE" sz="1800" noProof="0" dirty="0" err="1" smtClean="0"/>
              <a:t>Up</a:t>
            </a:r>
            <a:r>
              <a:rPr lang="de-DE" sz="1800" noProof="0" dirty="0" smtClean="0"/>
              <a:t>-Mode</a:t>
            </a:r>
          </a:p>
          <a:p>
            <a:r>
              <a:rPr lang="de-DE" sz="1800" noProof="0" dirty="0" smtClean="0"/>
              <a:t>Bei ruhigem Run: </a:t>
            </a:r>
            <a:r>
              <a:rPr lang="de-DE" sz="1800" b="1" noProof="0" dirty="0" smtClean="0"/>
              <a:t>Entlastung alle paar Stunden</a:t>
            </a:r>
          </a:p>
          <a:p>
            <a:r>
              <a:rPr lang="de-DE" sz="1800" noProof="0" dirty="0" smtClean="0"/>
              <a:t>Wenn </a:t>
            </a:r>
            <a:r>
              <a:rPr lang="de-DE" sz="1800" noProof="0" dirty="0" err="1" smtClean="0"/>
              <a:t>Undulatoren</a:t>
            </a:r>
            <a:r>
              <a:rPr lang="de-DE" sz="1800" noProof="0" dirty="0" smtClean="0"/>
              <a:t> gefahren werden: </a:t>
            </a:r>
            <a:r>
              <a:rPr lang="de-DE" sz="1800" b="1" noProof="0" dirty="0" smtClean="0"/>
              <a:t>Entlastung kommt manchmal nicht hinterher</a:t>
            </a:r>
          </a:p>
          <a:p>
            <a:r>
              <a:rPr lang="de-DE" sz="1800" dirty="0" smtClean="0"/>
              <a:t>Verbesserung:</a:t>
            </a:r>
            <a:r>
              <a:rPr lang="de-DE" sz="1800" noProof="0" dirty="0" smtClean="0"/>
              <a:t> FOFB müßte Entlastung aktiv anfordern!</a:t>
            </a:r>
          </a:p>
          <a:p>
            <a:endParaRPr lang="de-DE" sz="1800" noProof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noProof="0" dirty="0" smtClean="0"/>
              <a:t>Entlastungprozeß über lange Zeit</a:t>
            </a:r>
            <a:endParaRPr lang="de-DE" noProof="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60881" y="920228"/>
            <a:ext cx="5274884" cy="162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1356" y="2660149"/>
            <a:ext cx="5274884" cy="162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66648" y="2711708"/>
            <a:ext cx="1924172" cy="30777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rIns="36000" rtlCol="0">
            <a:spAutoFit/>
          </a:bodyPr>
          <a:lstStyle/>
          <a:p>
            <a:r>
              <a:rPr lang="de-DE" sz="1400" dirty="0" smtClean="0"/>
              <a:t>Korrektor (PCH OR 15)</a:t>
            </a:r>
            <a:endParaRPr lang="de-DE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538569" y="982861"/>
            <a:ext cx="2135512" cy="307777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rIns="36000" rtlCol="0">
            <a:spAutoFit/>
          </a:bodyPr>
          <a:lstStyle/>
          <a:p>
            <a:r>
              <a:rPr lang="de-DE" sz="1400" dirty="0" smtClean="0"/>
              <a:t>Luftspule (PKHSA OR 14)</a:t>
            </a:r>
            <a:endParaRPr lang="de-DE" sz="14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6435811" y="2109652"/>
            <a:ext cx="0" cy="11872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6081931" y="2112950"/>
            <a:ext cx="0" cy="10776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5783016" y="2112950"/>
            <a:ext cx="0" cy="9174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5963991" y="2122475"/>
            <a:ext cx="0" cy="9830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3945725" y="3560118"/>
            <a:ext cx="1574470" cy="461665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200" dirty="0" smtClean="0"/>
              <a:t>Granularität bedingt </a:t>
            </a:r>
            <a:br>
              <a:rPr lang="de-DE" sz="1200" dirty="0" smtClean="0"/>
            </a:br>
            <a:r>
              <a:rPr lang="de-DE" sz="1200" dirty="0" smtClean="0"/>
              <a:t>durch ±0.3 A Grenze</a:t>
            </a:r>
            <a:endParaRPr lang="de-DE" sz="1200" dirty="0"/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3636347" y="1383070"/>
            <a:ext cx="497603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3714316" y="2109652"/>
            <a:ext cx="48980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7" idx="3"/>
          </p:cNvCxnSpPr>
          <p:nvPr/>
        </p:nvCxnSpPr>
        <p:spPr bwMode="auto">
          <a:xfrm flipV="1">
            <a:off x="5520195" y="3296931"/>
            <a:ext cx="443796" cy="4940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03856" y="4573210"/>
            <a:ext cx="5356301" cy="16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Arrow Connector 29"/>
          <p:cNvCxnSpPr/>
          <p:nvPr/>
        </p:nvCxnSpPr>
        <p:spPr bwMode="auto">
          <a:xfrm>
            <a:off x="4500750" y="4529322"/>
            <a:ext cx="308758" cy="5088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5214670" y="4604386"/>
            <a:ext cx="298863" cy="4500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7942613" y="4602426"/>
            <a:ext cx="308758" cy="5088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4812153" y="4545124"/>
            <a:ext cx="308758" cy="5088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3268249" y="2483445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I/A</a:t>
            </a:r>
            <a:endParaRPr lang="de-DE" dirty="0"/>
          </a:p>
        </p:txBody>
      </p:sp>
      <p:sp>
        <p:nvSpPr>
          <p:cNvPr id="38" name="TextBox 37"/>
          <p:cNvSpPr txBox="1"/>
          <p:nvPr/>
        </p:nvSpPr>
        <p:spPr>
          <a:xfrm>
            <a:off x="3294336" y="750951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I/A</a:t>
            </a:r>
            <a:endParaRPr lang="de-DE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3229064" y="4370898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I/A</a:t>
            </a:r>
            <a:endParaRPr lang="de-DE" dirty="0"/>
          </a:p>
        </p:txBody>
      </p:sp>
      <p:sp>
        <p:nvSpPr>
          <p:cNvPr id="40" name="TextBox 39"/>
          <p:cNvSpPr txBox="1"/>
          <p:nvPr/>
        </p:nvSpPr>
        <p:spPr>
          <a:xfrm>
            <a:off x="8712592" y="392998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t/d</a:t>
            </a:r>
            <a:endParaRPr lang="de-DE" dirty="0"/>
          </a:p>
        </p:txBody>
      </p:sp>
      <p:sp>
        <p:nvSpPr>
          <p:cNvPr id="41" name="TextBox 40"/>
          <p:cNvSpPr txBox="1"/>
          <p:nvPr/>
        </p:nvSpPr>
        <p:spPr>
          <a:xfrm>
            <a:off x="8676334" y="217087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t/d</a:t>
            </a:r>
            <a:endParaRPr lang="de-DE" dirty="0"/>
          </a:p>
        </p:txBody>
      </p:sp>
      <p:sp>
        <p:nvSpPr>
          <p:cNvPr id="42" name="TextBox 41"/>
          <p:cNvSpPr txBox="1"/>
          <p:nvPr/>
        </p:nvSpPr>
        <p:spPr>
          <a:xfrm>
            <a:off x="8682562" y="589892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t/d</a:t>
            </a:r>
            <a:endParaRPr lang="de-DE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163350" y="5707894"/>
            <a:ext cx="1813564" cy="307777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rIns="36000" rtlCol="0">
            <a:spAutoFit/>
          </a:bodyPr>
          <a:lstStyle/>
          <a:p>
            <a:r>
              <a:rPr lang="de-DE" sz="1400" dirty="0" smtClean="0"/>
              <a:t>Ströme aller Luftspule</a:t>
            </a:r>
            <a:endParaRPr lang="de-DE" sz="1400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5669285" y="2112950"/>
            <a:ext cx="0" cy="8758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563293" y="1787857"/>
            <a:ext cx="0" cy="11976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5364088" y="1772816"/>
            <a:ext cx="0" cy="12575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2286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575" y="977901"/>
            <a:ext cx="8520113" cy="4012388"/>
          </a:xfrm>
        </p:spPr>
        <p:txBody>
          <a:bodyPr/>
          <a:lstStyle/>
          <a:p>
            <a:r>
              <a:rPr lang="de-DE" noProof="0" dirty="0" smtClean="0"/>
              <a:t>Einleitung</a:t>
            </a:r>
          </a:p>
          <a:p>
            <a:r>
              <a:rPr lang="de-DE" noProof="0" dirty="0" smtClean="0"/>
              <a:t>Konzept der </a:t>
            </a:r>
            <a:r>
              <a:rPr lang="de-DE" noProof="0" dirty="0" err="1" smtClean="0"/>
              <a:t>Orbitkorrektur</a:t>
            </a:r>
            <a:endParaRPr lang="de-DE" noProof="0" dirty="0" smtClean="0"/>
          </a:p>
          <a:p>
            <a:pPr lvl="1"/>
            <a:r>
              <a:rPr lang="de-DE" noProof="0" dirty="0" smtClean="0"/>
              <a:t>Goldener Orbit</a:t>
            </a:r>
          </a:p>
          <a:p>
            <a:pPr lvl="1"/>
            <a:r>
              <a:rPr lang="de-DE" noProof="0" dirty="0" smtClean="0"/>
              <a:t>BBA-Orbit</a:t>
            </a:r>
          </a:p>
          <a:p>
            <a:pPr lvl="1"/>
            <a:r>
              <a:rPr lang="de-DE" noProof="0" dirty="0" smtClean="0"/>
              <a:t>Dispersionskorrektur</a:t>
            </a:r>
          </a:p>
          <a:p>
            <a:r>
              <a:rPr lang="de-DE" noProof="0" dirty="0" smtClean="0"/>
              <a:t>Konzept der </a:t>
            </a:r>
            <a:r>
              <a:rPr lang="de-DE" noProof="0" dirty="0" err="1" smtClean="0"/>
              <a:t>Orbitstabilisierung</a:t>
            </a:r>
            <a:endParaRPr lang="de-DE" noProof="0" dirty="0" smtClean="0"/>
          </a:p>
          <a:p>
            <a:pPr lvl="1"/>
            <a:r>
              <a:rPr lang="de-DE" noProof="0" dirty="0" smtClean="0"/>
              <a:t>Grobkorrektur</a:t>
            </a:r>
          </a:p>
          <a:p>
            <a:pPr lvl="1"/>
            <a:r>
              <a:rPr lang="de-DE" dirty="0"/>
              <a:t>Feinkorrektur</a:t>
            </a:r>
          </a:p>
          <a:p>
            <a:pPr lvl="1"/>
            <a:r>
              <a:rPr lang="de-DE" noProof="0" dirty="0" smtClean="0"/>
              <a:t>Entlastung</a:t>
            </a:r>
          </a:p>
          <a:p>
            <a:r>
              <a:rPr lang="de-DE" noProof="0" dirty="0" smtClean="0"/>
              <a:t>Zusammenfassung</a:t>
            </a:r>
            <a:endParaRPr lang="de-DE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noProof="0" dirty="0" smtClean="0"/>
              <a:t>Inhalt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86572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576" y="977900"/>
            <a:ext cx="4172466" cy="5171691"/>
          </a:xfrm>
        </p:spPr>
        <p:txBody>
          <a:bodyPr/>
          <a:lstStyle/>
          <a:p>
            <a:r>
              <a:rPr lang="de-DE" sz="1800" b="1" noProof="0" dirty="0" smtClean="0"/>
              <a:t>Feinkorrektur </a:t>
            </a:r>
            <a:r>
              <a:rPr lang="de-DE" sz="1800" noProof="0" dirty="0" smtClean="0"/>
              <a:t>zur Stabilisierung </a:t>
            </a:r>
            <a:r>
              <a:rPr lang="de-DE" sz="1800" dirty="0" smtClean="0"/>
              <a:t>der Strahllage an den </a:t>
            </a:r>
            <a:r>
              <a:rPr lang="de-DE" sz="1800" dirty="0" err="1" smtClean="0"/>
              <a:t>Undulator</a:t>
            </a:r>
            <a:r>
              <a:rPr lang="de-DE" sz="1800" dirty="0" smtClean="0"/>
              <a:t>-BPMs im Sub-µm-Bereich</a:t>
            </a:r>
            <a:endParaRPr lang="de-DE" sz="1800" b="1" noProof="0" dirty="0" smtClean="0"/>
          </a:p>
          <a:p>
            <a:r>
              <a:rPr lang="de-DE" sz="1800" b="1" noProof="0" dirty="0" smtClean="0"/>
              <a:t>Änderung</a:t>
            </a:r>
            <a:r>
              <a:rPr lang="de-DE" sz="1800" noProof="0" dirty="0" smtClean="0"/>
              <a:t> des </a:t>
            </a:r>
            <a:r>
              <a:rPr lang="de-DE" sz="1800" b="1" noProof="0" dirty="0" smtClean="0"/>
              <a:t>Referenzorbits</a:t>
            </a:r>
            <a:r>
              <a:rPr lang="de-DE" sz="1800" noProof="0" dirty="0" smtClean="0"/>
              <a:t> </a:t>
            </a:r>
            <a:r>
              <a:rPr lang="de-DE" sz="1800" dirty="0" smtClean="0"/>
              <a:t>des </a:t>
            </a:r>
            <a:r>
              <a:rPr lang="de-DE" sz="1800" b="1" dirty="0" smtClean="0"/>
              <a:t>Fast-Orbit-Feedbacks</a:t>
            </a:r>
            <a:r>
              <a:rPr lang="de-DE" sz="1800" dirty="0" smtClean="0"/>
              <a:t> bei laufendem Feedback</a:t>
            </a:r>
            <a:endParaRPr lang="de-DE" sz="1800" noProof="0" dirty="0" smtClean="0"/>
          </a:p>
          <a:p>
            <a:r>
              <a:rPr lang="de-DE" sz="1800" noProof="0" dirty="0" smtClean="0"/>
              <a:t>Änderungen im Orbit von wenigen µm möglich</a:t>
            </a:r>
          </a:p>
          <a:p>
            <a:r>
              <a:rPr lang="de-DE" sz="1800" dirty="0" smtClean="0"/>
              <a:t>Während Run: typische Änderungen von </a:t>
            </a:r>
            <a:r>
              <a:rPr lang="de-DE" sz="1800" dirty="0" err="1" smtClean="0">
                <a:latin typeface="Symbol" panose="05050102010706020507" pitchFamily="18" charset="2"/>
              </a:rPr>
              <a:t>D</a:t>
            </a:r>
            <a:r>
              <a:rPr lang="de-DE" sz="1800" dirty="0" err="1" smtClean="0"/>
              <a:t>x</a:t>
            </a:r>
            <a:r>
              <a:rPr lang="de-DE" sz="1800" dirty="0" smtClean="0"/>
              <a:t>, </a:t>
            </a:r>
            <a:r>
              <a:rPr lang="de-DE" sz="1800" dirty="0" err="1" smtClean="0">
                <a:latin typeface="Symbol" panose="05050102010706020507" pitchFamily="18" charset="2"/>
              </a:rPr>
              <a:t>D</a:t>
            </a:r>
            <a:r>
              <a:rPr lang="de-DE" sz="1800" dirty="0" err="1" smtClean="0"/>
              <a:t>y</a:t>
            </a:r>
            <a:r>
              <a:rPr lang="de-DE" sz="1800" dirty="0" smtClean="0"/>
              <a:t> </a:t>
            </a:r>
            <a:r>
              <a:rPr lang="de-DE" sz="1800" noProof="0" dirty="0" smtClean="0"/>
              <a:t>≤ 1 µm</a:t>
            </a:r>
          </a:p>
          <a:p>
            <a:r>
              <a:rPr lang="de-DE" sz="1800" dirty="0" smtClean="0"/>
              <a:t>Läuft</a:t>
            </a:r>
            <a:r>
              <a:rPr lang="de-DE" sz="1800" noProof="0" dirty="0" smtClean="0"/>
              <a:t> periodisch im Wechsel mit der Entlastung alle ~40 s (bei 10 s-Einstellung im Kontrollsystem)</a:t>
            </a:r>
          </a:p>
          <a:p>
            <a:r>
              <a:rPr lang="de-DE" sz="1800" dirty="0" smtClean="0"/>
              <a:t>Warum eigentlich nötig während eines Runs?</a:t>
            </a:r>
            <a:endParaRPr lang="de-DE" sz="1800" noProof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noProof="0" dirty="0" smtClean="0"/>
              <a:t>Feinkorrektur an den </a:t>
            </a:r>
            <a:r>
              <a:rPr lang="de-DE" noProof="0" dirty="0" err="1" smtClean="0"/>
              <a:t>Undulatoren</a:t>
            </a:r>
            <a:endParaRPr lang="de-DE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74671"/>
            <a:ext cx="4327453" cy="3105659"/>
          </a:xfrm>
          <a:prstGeom prst="rect">
            <a:avLst/>
          </a:prstGeom>
          <a:noFill/>
          <a:ln>
            <a:noFill/>
          </a:ln>
          <a:effectLst>
            <a:outerShdw blurRad="254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8013636" y="3218068"/>
            <a:ext cx="314399" cy="28515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971242" y="3503221"/>
            <a:ext cx="381092" cy="677109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54715" y="4155404"/>
            <a:ext cx="1130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200" dirty="0" err="1">
                <a:latin typeface="Symbol" panose="05050102010706020507" pitchFamily="18" charset="2"/>
              </a:rPr>
              <a:t>D</a:t>
            </a:r>
            <a:r>
              <a:rPr lang="de-DE" sz="1200" dirty="0" err="1"/>
              <a:t>x</a:t>
            </a:r>
            <a:r>
              <a:rPr lang="de-DE" sz="1200" dirty="0"/>
              <a:t>, </a:t>
            </a:r>
            <a:r>
              <a:rPr lang="de-DE" sz="1200" dirty="0" err="1" smtClean="0">
                <a:latin typeface="Symbol" panose="05050102010706020507" pitchFamily="18" charset="2"/>
              </a:rPr>
              <a:t>D</a:t>
            </a:r>
            <a:r>
              <a:rPr lang="de-DE" sz="1200" dirty="0" err="1" smtClean="0"/>
              <a:t>y</a:t>
            </a:r>
            <a:r>
              <a:rPr lang="de-DE" sz="1200" dirty="0" smtClean="0"/>
              <a:t> ≤ 1 µm</a:t>
            </a:r>
          </a:p>
          <a:p>
            <a:pPr algn="ctr"/>
            <a:r>
              <a:rPr lang="de-DE" sz="1200" dirty="0"/>
              <a:t>p</a:t>
            </a:r>
            <a:r>
              <a:rPr lang="de-DE" sz="1200" dirty="0" smtClean="0"/>
              <a:t>ro Schritt</a:t>
            </a:r>
            <a:endParaRPr lang="de-DE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9764" y="4615364"/>
            <a:ext cx="2783303" cy="16358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5662068" y="2232837"/>
            <a:ext cx="223284" cy="23391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" name="Straight Arrow Connector 9"/>
          <p:cNvCxnSpPr>
            <a:stCxn id="5" idx="4"/>
          </p:cNvCxnSpPr>
          <p:nvPr/>
        </p:nvCxnSpPr>
        <p:spPr bwMode="auto">
          <a:xfrm>
            <a:off x="5773710" y="2466753"/>
            <a:ext cx="411406" cy="2148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7485321" y="2463254"/>
            <a:ext cx="453187" cy="21521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Oval 21"/>
          <p:cNvSpPr/>
          <p:nvPr/>
        </p:nvSpPr>
        <p:spPr bwMode="auto">
          <a:xfrm>
            <a:off x="7819744" y="2235276"/>
            <a:ext cx="223284" cy="23391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25" name="Straight Arrow Connector 1024"/>
          <p:cNvCxnSpPr/>
          <p:nvPr/>
        </p:nvCxnSpPr>
        <p:spPr bwMode="auto">
          <a:xfrm>
            <a:off x="6100397" y="5034892"/>
            <a:ext cx="0" cy="1385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Rectangle 36"/>
          <p:cNvSpPr/>
          <p:nvPr/>
        </p:nvSpPr>
        <p:spPr>
          <a:xfrm>
            <a:off x="6185116" y="5073847"/>
            <a:ext cx="486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200" dirty="0" smtClean="0"/>
              <a:t>2µm</a:t>
            </a:r>
            <a:endParaRPr lang="de-DE" sz="1200" dirty="0"/>
          </a:p>
        </p:txBody>
      </p:sp>
      <p:cxnSp>
        <p:nvCxnSpPr>
          <p:cNvPr id="39" name="Straight Arrow Connector 38"/>
          <p:cNvCxnSpPr/>
          <p:nvPr/>
        </p:nvCxnSpPr>
        <p:spPr bwMode="auto">
          <a:xfrm flipV="1">
            <a:off x="6100397" y="5272037"/>
            <a:ext cx="0" cy="1075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8300499" y="4917210"/>
            <a:ext cx="8435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50" dirty="0" err="1" smtClean="0"/>
              <a:t>Undulator</a:t>
            </a:r>
            <a:r>
              <a:rPr lang="de-DE" sz="1050" dirty="0" smtClean="0"/>
              <a:t>-</a:t>
            </a:r>
            <a:br>
              <a:rPr lang="de-DE" sz="1050" dirty="0" smtClean="0"/>
            </a:br>
            <a:r>
              <a:rPr lang="de-DE" sz="1050" dirty="0" smtClean="0"/>
              <a:t>BPMs</a:t>
            </a:r>
            <a:endParaRPr lang="de-DE" sz="1050" dirty="0"/>
          </a:p>
        </p:txBody>
      </p:sp>
      <p:sp>
        <p:nvSpPr>
          <p:cNvPr id="18" name="Oval 17"/>
          <p:cNvSpPr/>
          <p:nvPr/>
        </p:nvSpPr>
        <p:spPr bwMode="auto">
          <a:xfrm>
            <a:off x="5813161" y="5361050"/>
            <a:ext cx="223284" cy="23391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185116" y="5370905"/>
            <a:ext cx="223284" cy="23391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216580" y="5361050"/>
            <a:ext cx="223284" cy="23391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7512929" y="5364474"/>
            <a:ext cx="223284" cy="23391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3" name="Straight Arrow Connector 12"/>
          <p:cNvCxnSpPr>
            <a:stCxn id="9" idx="1"/>
          </p:cNvCxnSpPr>
          <p:nvPr/>
        </p:nvCxnSpPr>
        <p:spPr bwMode="auto">
          <a:xfrm flipH="1">
            <a:off x="7736213" y="5132654"/>
            <a:ext cx="564286" cy="3006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9" idx="1"/>
            <a:endCxn id="20" idx="7"/>
          </p:cNvCxnSpPr>
          <p:nvPr/>
        </p:nvCxnSpPr>
        <p:spPr bwMode="auto">
          <a:xfrm flipH="1">
            <a:off x="7407165" y="5132654"/>
            <a:ext cx="893334" cy="2626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3749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/>
          <a:stretch/>
        </p:blipFill>
        <p:spPr bwMode="auto">
          <a:xfrm>
            <a:off x="4250237" y="3352367"/>
            <a:ext cx="4487818" cy="140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5935" y="3709271"/>
            <a:ext cx="3666637" cy="2712794"/>
          </a:xfrm>
        </p:spPr>
        <p:txBody>
          <a:bodyPr/>
          <a:lstStyle/>
          <a:p>
            <a:r>
              <a:rPr lang="de-DE" sz="1600" dirty="0" smtClean="0"/>
              <a:t>MOMO mißt BPM-Gehäuse- Bewegung relativ zur Bodenplatte</a:t>
            </a:r>
          </a:p>
          <a:p>
            <a:r>
              <a:rPr lang="de-DE" sz="1600" dirty="0" smtClean="0"/>
              <a:t>Beispiel: vertikale BPM- und MOMO-Daten an PU08/PU09</a:t>
            </a:r>
          </a:p>
          <a:p>
            <a:r>
              <a:rPr lang="de-DE" sz="1600" dirty="0" smtClean="0"/>
              <a:t>Feedback stabilisiert die ver. BPM-Positionen auf 0.4 µm (pp)</a:t>
            </a:r>
          </a:p>
          <a:p>
            <a:r>
              <a:rPr lang="de-DE" sz="1600" dirty="0" smtClean="0"/>
              <a:t>BPMs bewegen sich ver. nach den MOMO-Daten um 8 µm (pp)</a:t>
            </a:r>
          </a:p>
          <a:p>
            <a:r>
              <a:rPr lang="de-DE" sz="1600" dirty="0" smtClean="0"/>
              <a:t>Periode 24 h; Kühlwasser?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BPM- und MOMO-Daten</a:t>
            </a:r>
            <a:endParaRPr lang="de-DE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55345" y="1149667"/>
            <a:ext cx="4557115" cy="184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89373" y="1173568"/>
            <a:ext cx="870677" cy="31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66212" y="3501619"/>
            <a:ext cx="1342209" cy="25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12796" y="1149668"/>
            <a:ext cx="817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 µm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31496" y="3536919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µm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5719214" y="1488222"/>
            <a:ext cx="0" cy="3385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719214" y="2169802"/>
            <a:ext cx="0" cy="3812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726399" y="3547193"/>
            <a:ext cx="0" cy="3385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5717078" y="4347539"/>
            <a:ext cx="0" cy="3812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4540311" y="3880000"/>
            <a:ext cx="401973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4536534" y="4339706"/>
            <a:ext cx="401973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3578" y="928168"/>
            <a:ext cx="2496620" cy="25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1"/>
          <p:cNvSpPr txBox="1">
            <a:spLocks/>
          </p:cNvSpPr>
          <p:nvPr/>
        </p:nvSpPr>
        <p:spPr bwMode="auto">
          <a:xfrm>
            <a:off x="4451974" y="4960368"/>
            <a:ext cx="4309821" cy="66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600" kern="0" dirty="0" smtClean="0"/>
              <a:t>Verbesserung: MOMO-Daten beim Feedback berücksichtigen?!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1996429" y="1331956"/>
            <a:ext cx="2095869" cy="4948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5968234" y="827376"/>
            <a:ext cx="917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y-BPMs</a:t>
            </a:r>
            <a:endParaRPr lang="de-DE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 flipV="1">
            <a:off x="1996430" y="2445250"/>
            <a:ext cx="2263965" cy="13072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5944190" y="3054029"/>
            <a:ext cx="1122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y-MOMOs</a:t>
            </a:r>
            <a:endParaRPr lang="de-DE" dirty="0"/>
          </a:p>
        </p:txBody>
      </p:sp>
      <p:sp>
        <p:nvSpPr>
          <p:cNvPr id="23" name="TextBox 22"/>
          <p:cNvSpPr txBox="1"/>
          <p:nvPr/>
        </p:nvSpPr>
        <p:spPr>
          <a:xfrm>
            <a:off x="1278606" y="1465138"/>
            <a:ext cx="526106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BPM</a:t>
            </a:r>
            <a:endParaRPr lang="de-DE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75352" y="2592286"/>
            <a:ext cx="681597" cy="276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MOMO</a:t>
            </a:r>
            <a:endParaRPr lang="de-DE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148313" y="2445249"/>
            <a:ext cx="796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</a:t>
            </a:r>
            <a:r>
              <a:rPr lang="en-US" dirty="0" err="1" smtClean="0"/>
              <a:t>Tage</a:t>
            </a:r>
            <a:endParaRPr lang="de-DE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6944493" y="2614526"/>
            <a:ext cx="16117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stCxn id="26" idx="1"/>
          </p:cNvCxnSpPr>
          <p:nvPr/>
        </p:nvCxnSpPr>
        <p:spPr bwMode="auto">
          <a:xfrm flipH="1">
            <a:off x="4540311" y="2614526"/>
            <a:ext cx="160800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4540311" y="1831706"/>
            <a:ext cx="401973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4588682" y="2159528"/>
            <a:ext cx="401973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3963941" y="842764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y/nm</a:t>
            </a:r>
            <a:endParaRPr lang="de-DE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3944909" y="3098894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y/mm</a:t>
            </a:r>
            <a:endParaRPr lang="de-DE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8756108" y="266821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t/d</a:t>
            </a:r>
            <a:endParaRPr lang="de-DE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8738055" y="453201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t/d</a:t>
            </a:r>
            <a:endParaRPr lang="de-DE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996734" y="2206539"/>
            <a:ext cx="1116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         So</a:t>
            </a:r>
            <a:endParaRPr lang="de-DE" sz="1400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6166585" y="3823359"/>
            <a:ext cx="65512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6148313" y="3491241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 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6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0172" y="3880893"/>
            <a:ext cx="4142332" cy="2431263"/>
          </a:xfrm>
        </p:spPr>
        <p:txBody>
          <a:bodyPr/>
          <a:lstStyle/>
          <a:p>
            <a:pPr marL="0" indent="0">
              <a:buNone/>
            </a:pPr>
            <a:r>
              <a:rPr lang="de-DE" sz="1600" b="1" noProof="0" dirty="0" smtClean="0">
                <a:solidFill>
                  <a:srgbClr val="00B050"/>
                </a:solidFill>
              </a:rPr>
              <a:t>Vorteile</a:t>
            </a:r>
            <a:r>
              <a:rPr lang="de-DE" sz="1600" noProof="0" dirty="0" smtClean="0">
                <a:solidFill>
                  <a:srgbClr val="00B050"/>
                </a:solidFill>
              </a:rPr>
              <a:t>:</a:t>
            </a:r>
          </a:p>
          <a:p>
            <a:r>
              <a:rPr lang="de-DE" sz="1600" noProof="0" dirty="0" smtClean="0"/>
              <a:t>Hohe Unterdrückung von Störungen im gesamten Frequenzbereich bis </a:t>
            </a:r>
            <a:r>
              <a:rPr lang="de-DE" sz="1600" noProof="0" dirty="0" err="1" smtClean="0"/>
              <a:t>f</a:t>
            </a:r>
            <a:r>
              <a:rPr lang="de-DE" sz="1600" baseline="-25000" noProof="0" dirty="0" err="1" smtClean="0"/>
              <a:t>max</a:t>
            </a:r>
            <a:endParaRPr lang="de-DE" sz="1600" baseline="-25000" noProof="0" dirty="0" smtClean="0"/>
          </a:p>
          <a:p>
            <a:r>
              <a:rPr lang="de-DE" sz="1600" dirty="0" smtClean="0"/>
              <a:t>Bessere Korrektur in den Bögen</a:t>
            </a:r>
          </a:p>
          <a:p>
            <a:r>
              <a:rPr lang="de-DE" sz="1600" noProof="0" dirty="0" smtClean="0"/>
              <a:t>Entlastung verteilt sich auf alle Eisen-Korrektoren</a:t>
            </a:r>
            <a:endParaRPr lang="de-DE" sz="1600" dirty="0" smtClean="0"/>
          </a:p>
          <a:p>
            <a:r>
              <a:rPr lang="de-DE" sz="1600" noProof="0" dirty="0" smtClean="0"/>
              <a:t>Lokale Beulen möglich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noProof="0" dirty="0" smtClean="0"/>
              <a:t>Konzept : FOFB bis DC + SOFB kooperieren</a:t>
            </a:r>
            <a:endParaRPr lang="de-DE" noProof="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575538" y="3889589"/>
            <a:ext cx="4289425" cy="242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600" b="1" kern="0" dirty="0" smtClean="0">
                <a:solidFill>
                  <a:srgbClr val="FF0000"/>
                </a:solidFill>
              </a:rPr>
              <a:t>Nachteile:</a:t>
            </a:r>
          </a:p>
          <a:p>
            <a:r>
              <a:rPr lang="de-DE" sz="1600" kern="0" dirty="0" smtClean="0"/>
              <a:t>Wenn </a:t>
            </a:r>
            <a:r>
              <a:rPr lang="de-DE" sz="1600" dirty="0" smtClean="0"/>
              <a:t>Korrektoren des SOFB nicht hinreichend synchron fahren: </a:t>
            </a:r>
            <a:r>
              <a:rPr lang="de-DE" sz="1600" kern="0" dirty="0"/>
              <a:t>Eventuell kurzzeitige Störung auf dem </a:t>
            </a:r>
            <a:r>
              <a:rPr lang="de-DE" sz="1600" kern="0" dirty="0" smtClean="0"/>
              <a:t>Orbit?!</a:t>
            </a:r>
            <a:endParaRPr lang="de-DE" sz="1600" kern="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297709" y="976198"/>
            <a:ext cx="4774019" cy="272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800" kern="0" dirty="0" smtClean="0"/>
              <a:t>Slow-Orbit-Feedback regelt von 0 … f</a:t>
            </a:r>
            <a:r>
              <a:rPr lang="de-DE" sz="1800" kern="0" baseline="-25000" dirty="0" smtClean="0"/>
              <a:t>1</a:t>
            </a:r>
            <a:endParaRPr lang="de-DE" sz="1800" kern="0" dirty="0"/>
          </a:p>
          <a:p>
            <a:r>
              <a:rPr lang="de-DE" sz="1800" kern="0" dirty="0"/>
              <a:t>Fast-Orbit Feedback regelt von 0 </a:t>
            </a:r>
            <a:r>
              <a:rPr lang="de-DE" sz="1800" kern="0" dirty="0" smtClean="0"/>
              <a:t>… </a:t>
            </a:r>
            <a:r>
              <a:rPr lang="de-DE" sz="1800" kern="0" dirty="0" err="1" smtClean="0"/>
              <a:t>f</a:t>
            </a:r>
            <a:r>
              <a:rPr lang="de-DE" sz="1800" kern="0" baseline="-25000" dirty="0" err="1" smtClean="0"/>
              <a:t>max</a:t>
            </a:r>
            <a:endParaRPr lang="de-DE" sz="1800" kern="0" baseline="-25000" dirty="0"/>
          </a:p>
          <a:p>
            <a:r>
              <a:rPr lang="de-DE" sz="1800" kern="0" dirty="0" smtClean="0"/>
              <a:t>SOFB </a:t>
            </a:r>
            <a:r>
              <a:rPr lang="de-DE" sz="1800" kern="0" dirty="0"/>
              <a:t>korrigiert </a:t>
            </a:r>
            <a:r>
              <a:rPr lang="de-DE" sz="1800" kern="0" dirty="0" smtClean="0"/>
              <a:t>einen aus den DC-Strömen des FOFB </a:t>
            </a:r>
            <a:r>
              <a:rPr lang="de-DE" sz="1800" b="1" kern="0" dirty="0" smtClean="0"/>
              <a:t>gerechneten Orbit</a:t>
            </a:r>
            <a:r>
              <a:rPr lang="de-DE" sz="1800" kern="0" dirty="0" smtClean="0"/>
              <a:t> und den aktuellen </a:t>
            </a:r>
            <a:r>
              <a:rPr lang="de-DE" sz="1800" b="1" kern="0" dirty="0" smtClean="0"/>
              <a:t>Differenzorbit </a:t>
            </a:r>
          </a:p>
          <a:p>
            <a:r>
              <a:rPr lang="de-DE" sz="1800" kern="0" dirty="0" smtClean="0"/>
              <a:t>SOFB korrigiert Orbit und ändert vor der Korrektur den </a:t>
            </a:r>
            <a:r>
              <a:rPr lang="de-DE" sz="1800" b="1" kern="0" dirty="0" smtClean="0"/>
              <a:t>Referenzorbit</a:t>
            </a:r>
            <a:r>
              <a:rPr lang="de-DE" sz="1800" kern="0" dirty="0" smtClean="0"/>
              <a:t> des </a:t>
            </a:r>
            <a:r>
              <a:rPr lang="de-DE" sz="1800" b="1" kern="0" dirty="0" smtClean="0"/>
              <a:t>FOFBs</a:t>
            </a:r>
            <a:r>
              <a:rPr lang="de-DE" sz="1800" kern="0" dirty="0" smtClean="0"/>
              <a:t> um die zu erwartende Orbit-Änderung</a:t>
            </a:r>
            <a:endParaRPr lang="de-DE" kern="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5321362" y="1341910"/>
            <a:ext cx="0" cy="14725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5321362" y="2814451"/>
            <a:ext cx="268260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321362" y="1793173"/>
            <a:ext cx="208394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6112563" y="1394125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FOFB</a:t>
            </a:r>
            <a:endParaRPr lang="de-DE" dirty="0"/>
          </a:p>
        </p:txBody>
      </p:sp>
      <p:sp>
        <p:nvSpPr>
          <p:cNvPr id="24" name="TextBox 23"/>
          <p:cNvSpPr txBox="1"/>
          <p:nvPr/>
        </p:nvSpPr>
        <p:spPr>
          <a:xfrm>
            <a:off x="8110847" y="2645175"/>
            <a:ext cx="213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</a:t>
            </a:r>
            <a:endParaRPr lang="de-DE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7405304" y="1793173"/>
            <a:ext cx="427437" cy="10212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A5E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5045128" y="2855547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Hz</a:t>
            </a:r>
            <a:endParaRPr lang="de-DE" dirty="0"/>
          </a:p>
        </p:txBody>
      </p:sp>
      <p:sp>
        <p:nvSpPr>
          <p:cNvPr id="28" name="TextBox 27"/>
          <p:cNvSpPr txBox="1"/>
          <p:nvPr/>
        </p:nvSpPr>
        <p:spPr>
          <a:xfrm>
            <a:off x="7566874" y="2831797"/>
            <a:ext cx="500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</a:t>
            </a:r>
            <a:r>
              <a:rPr lang="en-US" baseline="-25000" dirty="0" err="1" smtClean="0"/>
              <a:t>max</a:t>
            </a:r>
            <a:endParaRPr lang="de-DE" baseline="-250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321362" y="1793173"/>
            <a:ext cx="71130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6032665" y="1793173"/>
            <a:ext cx="344384" cy="10212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5347058" y="1391322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SOFB</a:t>
            </a:r>
            <a:endParaRPr lang="de-DE" dirty="0"/>
          </a:p>
        </p:txBody>
      </p:sp>
      <p:sp>
        <p:nvSpPr>
          <p:cNvPr id="20" name="TextBox 19"/>
          <p:cNvSpPr txBox="1"/>
          <p:nvPr/>
        </p:nvSpPr>
        <p:spPr>
          <a:xfrm>
            <a:off x="6209119" y="2845829"/>
            <a:ext cx="317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</a:t>
            </a:r>
            <a:r>
              <a:rPr lang="de-DE" baseline="-25000" dirty="0" smtClean="0"/>
              <a:t>1</a:t>
            </a:r>
            <a:endParaRPr lang="de-DE" baseline="-25000" dirty="0"/>
          </a:p>
        </p:txBody>
      </p:sp>
      <p:sp>
        <p:nvSpPr>
          <p:cNvPr id="9" name="Left-Right Arrow 8"/>
          <p:cNvSpPr/>
          <p:nvPr/>
        </p:nvSpPr>
        <p:spPr bwMode="auto">
          <a:xfrm>
            <a:off x="5975953" y="2108941"/>
            <a:ext cx="457808" cy="294079"/>
          </a:xfrm>
          <a:prstGeom prst="left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68938" y="2403020"/>
            <a:ext cx="1596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Kommunikation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77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 smtClean="0"/>
              <a:t>Die präzise </a:t>
            </a:r>
            <a:r>
              <a:rPr lang="de-DE" sz="1800" b="1" dirty="0" smtClean="0"/>
              <a:t>Kontrolle des Orbit</a:t>
            </a:r>
            <a:r>
              <a:rPr lang="de-DE" sz="1800" dirty="0" smtClean="0"/>
              <a:t> ist essentiell für den Betrieb </a:t>
            </a:r>
            <a:br>
              <a:rPr lang="de-DE" sz="1800" dirty="0" smtClean="0"/>
            </a:br>
            <a:r>
              <a:rPr lang="de-DE" sz="1800" dirty="0" smtClean="0"/>
              <a:t>von PETRA III</a:t>
            </a:r>
          </a:p>
          <a:p>
            <a:r>
              <a:rPr lang="de-DE" sz="1800" dirty="0" smtClean="0"/>
              <a:t>Ausgangspunkt ist der </a:t>
            </a:r>
            <a:r>
              <a:rPr lang="de-DE" sz="1800" b="1" dirty="0" smtClean="0"/>
              <a:t>goldene Orbit</a:t>
            </a:r>
            <a:r>
              <a:rPr lang="de-DE" sz="1800" dirty="0" smtClean="0"/>
              <a:t> - ein </a:t>
            </a:r>
            <a:r>
              <a:rPr lang="de-DE" sz="1800" b="1" dirty="0" smtClean="0"/>
              <a:t>optimaler Orbit</a:t>
            </a:r>
            <a:r>
              <a:rPr lang="de-DE" sz="1800" dirty="0" smtClean="0"/>
              <a:t> </a:t>
            </a:r>
            <a:br>
              <a:rPr lang="de-DE" sz="1800" dirty="0" smtClean="0"/>
            </a:br>
            <a:r>
              <a:rPr lang="de-DE" sz="1800" dirty="0" smtClean="0"/>
              <a:t>für die Maschine und die </a:t>
            </a:r>
            <a:r>
              <a:rPr lang="de-DE" sz="1800" dirty="0" err="1" smtClean="0"/>
              <a:t>Beamlines</a:t>
            </a:r>
            <a:endParaRPr lang="de-DE" sz="1800" dirty="0" smtClean="0"/>
          </a:p>
          <a:p>
            <a:r>
              <a:rPr lang="de-DE" sz="1800" dirty="0" smtClean="0"/>
              <a:t>Eine zusätzliche kombinierte </a:t>
            </a:r>
            <a:r>
              <a:rPr lang="de-DE" sz="1800" b="1" dirty="0" smtClean="0"/>
              <a:t>Orbit – und  </a:t>
            </a:r>
            <a:r>
              <a:rPr lang="de-DE" sz="1800" b="1" dirty="0" err="1" smtClean="0"/>
              <a:t>Dispersionkorrektur</a:t>
            </a:r>
            <a:r>
              <a:rPr lang="de-DE" sz="1800" b="1" dirty="0" smtClean="0"/>
              <a:t> </a:t>
            </a:r>
            <a:br>
              <a:rPr lang="de-DE" sz="1800" b="1" dirty="0" smtClean="0"/>
            </a:br>
            <a:r>
              <a:rPr lang="de-DE" sz="1800" dirty="0" smtClean="0"/>
              <a:t>mit hoher Gewichtung auf die Dispersion ist notwendig um die </a:t>
            </a:r>
            <a:br>
              <a:rPr lang="de-DE" sz="1800" dirty="0" smtClean="0"/>
            </a:br>
            <a:r>
              <a:rPr lang="de-DE" sz="1800" dirty="0" smtClean="0"/>
              <a:t>kleine </a:t>
            </a:r>
            <a:r>
              <a:rPr lang="de-DE" sz="1800" dirty="0" err="1" smtClean="0"/>
              <a:t>Emittanz</a:t>
            </a:r>
            <a:r>
              <a:rPr lang="de-DE" sz="1800" dirty="0" smtClean="0"/>
              <a:t> von PETRA III zu erreichen</a:t>
            </a:r>
          </a:p>
          <a:p>
            <a:r>
              <a:rPr lang="de-DE" sz="1800" dirty="0" smtClean="0"/>
              <a:t>Das jetzige Stabilisierung-Konzept eines Orbit-Feedbacks bis 0 Hz </a:t>
            </a:r>
            <a:br>
              <a:rPr lang="de-DE" sz="1800" dirty="0" smtClean="0"/>
            </a:br>
            <a:r>
              <a:rPr lang="de-DE" sz="1800" dirty="0" smtClean="0"/>
              <a:t>erfordert die </a:t>
            </a:r>
            <a:r>
              <a:rPr lang="de-DE" sz="1800" b="1" dirty="0" smtClean="0"/>
              <a:t>enge Kopplung</a:t>
            </a:r>
            <a:r>
              <a:rPr lang="de-DE" sz="1800" dirty="0" smtClean="0"/>
              <a:t> des </a:t>
            </a:r>
            <a:r>
              <a:rPr lang="de-DE" sz="1800" b="1" dirty="0" smtClean="0"/>
              <a:t>Orbit-Feedbacks</a:t>
            </a:r>
            <a:r>
              <a:rPr lang="de-DE" sz="1800" dirty="0" smtClean="0"/>
              <a:t> mit der </a:t>
            </a:r>
            <a:br>
              <a:rPr lang="de-DE" sz="1800" dirty="0" smtClean="0"/>
            </a:br>
            <a:r>
              <a:rPr lang="de-DE" sz="1800" b="1" dirty="0" smtClean="0"/>
              <a:t>Entlastung</a:t>
            </a:r>
            <a:r>
              <a:rPr lang="de-DE" sz="1800" dirty="0" smtClean="0"/>
              <a:t> der DC-Komponente der Luftspulenströme</a:t>
            </a:r>
          </a:p>
          <a:p>
            <a:r>
              <a:rPr lang="de-DE" sz="1800" dirty="0" smtClean="0"/>
              <a:t>Ein zusätzliches </a:t>
            </a:r>
            <a:r>
              <a:rPr lang="de-DE" sz="1800" b="1" dirty="0" smtClean="0"/>
              <a:t>SOFB</a:t>
            </a:r>
            <a:r>
              <a:rPr lang="de-DE" sz="1800" dirty="0" smtClean="0"/>
              <a:t> welches mit dem </a:t>
            </a:r>
            <a:r>
              <a:rPr lang="de-DE" sz="1800" b="1" dirty="0" smtClean="0"/>
              <a:t>FOFB</a:t>
            </a:r>
            <a:r>
              <a:rPr lang="de-DE" sz="1800" dirty="0" smtClean="0"/>
              <a:t> </a:t>
            </a:r>
            <a:r>
              <a:rPr lang="de-DE" sz="1800" b="1" dirty="0" smtClean="0"/>
              <a:t>kommuniziert</a:t>
            </a:r>
            <a:r>
              <a:rPr lang="de-DE" sz="1800" dirty="0" smtClean="0"/>
              <a:t> </a:t>
            </a:r>
            <a:br>
              <a:rPr lang="de-DE" sz="1800" dirty="0" smtClean="0"/>
            </a:br>
            <a:r>
              <a:rPr lang="de-DE" sz="1800" dirty="0" smtClean="0"/>
              <a:t>würde die Vorteile beider Systeme kombinieren und zu einer </a:t>
            </a:r>
            <a:br>
              <a:rPr lang="de-DE" sz="1800" dirty="0" smtClean="0"/>
            </a:br>
            <a:r>
              <a:rPr lang="de-DE" sz="1800" dirty="0" smtClean="0"/>
              <a:t>Verbesserung der </a:t>
            </a:r>
            <a:r>
              <a:rPr lang="de-DE" sz="1800" b="1" dirty="0" smtClean="0"/>
              <a:t>Langzeitstabilität in den Bögen </a:t>
            </a:r>
            <a:r>
              <a:rPr lang="de-DE" sz="1800" dirty="0" smtClean="0"/>
              <a:t>beitragen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noProof="0" dirty="0" smtClean="0"/>
              <a:t>Zusammenfassung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4370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4451349"/>
          </a:xfrm>
        </p:spPr>
        <p:txBody>
          <a:bodyPr/>
          <a:lstStyle/>
          <a:p>
            <a:r>
              <a:rPr lang="de-DE" noProof="0" dirty="0" smtClean="0"/>
              <a:t>Der </a:t>
            </a:r>
            <a:r>
              <a:rPr lang="de-DE" noProof="0" dirty="0" err="1" smtClean="0"/>
              <a:t>Closed</a:t>
            </a:r>
            <a:r>
              <a:rPr lang="de-DE" noProof="0" dirty="0" smtClean="0"/>
              <a:t>-Orbit von PETRA III muß sehr genau </a:t>
            </a:r>
            <a:r>
              <a:rPr lang="de-DE" b="1" noProof="0" dirty="0" smtClean="0"/>
              <a:t>räumlich</a:t>
            </a:r>
            <a:r>
              <a:rPr lang="de-DE" noProof="0" dirty="0" smtClean="0"/>
              <a:t> korrigiert und </a:t>
            </a:r>
            <a:r>
              <a:rPr lang="de-DE" b="1" noProof="0" dirty="0" smtClean="0"/>
              <a:t>zeitlich</a:t>
            </a:r>
            <a:r>
              <a:rPr lang="de-DE" noProof="0" dirty="0" smtClean="0"/>
              <a:t> stabilisiert werden</a:t>
            </a:r>
          </a:p>
          <a:p>
            <a:r>
              <a:rPr lang="de-DE" noProof="0" dirty="0" smtClean="0"/>
              <a:t>Die </a:t>
            </a:r>
            <a:r>
              <a:rPr lang="de-DE" b="1" noProof="0" dirty="0" smtClean="0"/>
              <a:t>räumliche Lage</a:t>
            </a:r>
            <a:r>
              <a:rPr lang="de-DE" noProof="0" dirty="0" smtClean="0"/>
              <a:t> des Orbits beeinflußt </a:t>
            </a:r>
          </a:p>
          <a:p>
            <a:pPr lvl="1"/>
            <a:r>
              <a:rPr lang="de-DE" noProof="0" dirty="0" smtClean="0"/>
              <a:t>Die </a:t>
            </a:r>
            <a:r>
              <a:rPr lang="de-DE" b="1" noProof="0" dirty="0" smtClean="0"/>
              <a:t>Injektionseffizienz</a:t>
            </a:r>
            <a:r>
              <a:rPr lang="de-DE" noProof="0" dirty="0" smtClean="0"/>
              <a:t> (vertikal enge Vakuumkammern; Kollimatoren)</a:t>
            </a:r>
          </a:p>
          <a:p>
            <a:pPr lvl="1"/>
            <a:r>
              <a:rPr lang="de-DE" noProof="0" dirty="0" smtClean="0"/>
              <a:t>Die </a:t>
            </a:r>
            <a:r>
              <a:rPr lang="de-DE" b="1" noProof="0" dirty="0" smtClean="0"/>
              <a:t>Optik</a:t>
            </a:r>
            <a:r>
              <a:rPr lang="de-DE" noProof="0" dirty="0" smtClean="0"/>
              <a:t> von PETRA 3 (und indirekt damit auch die </a:t>
            </a:r>
            <a:r>
              <a:rPr lang="de-DE" noProof="0" dirty="0" err="1" smtClean="0"/>
              <a:t>Emittanz</a:t>
            </a:r>
            <a:r>
              <a:rPr lang="de-DE" noProof="0" dirty="0" smtClean="0"/>
              <a:t>)</a:t>
            </a:r>
          </a:p>
          <a:p>
            <a:pPr lvl="1"/>
            <a:r>
              <a:rPr lang="de-DE" noProof="0" dirty="0" smtClean="0"/>
              <a:t>Die </a:t>
            </a:r>
            <a:r>
              <a:rPr lang="de-DE" b="1" noProof="0" dirty="0" smtClean="0"/>
              <a:t>Lage/Winkel</a:t>
            </a:r>
            <a:r>
              <a:rPr lang="de-DE" noProof="0" dirty="0" smtClean="0"/>
              <a:t> der </a:t>
            </a:r>
            <a:r>
              <a:rPr lang="de-DE" b="1" noProof="0" dirty="0" smtClean="0"/>
              <a:t>Photonenstrahlen</a:t>
            </a:r>
            <a:r>
              <a:rPr lang="de-DE" noProof="0" dirty="0" smtClean="0"/>
              <a:t> von </a:t>
            </a:r>
            <a:r>
              <a:rPr lang="de-DE" noProof="0" dirty="0" err="1" smtClean="0"/>
              <a:t>Wigglern</a:t>
            </a:r>
            <a:r>
              <a:rPr lang="de-DE" noProof="0" dirty="0" smtClean="0"/>
              <a:t> und </a:t>
            </a:r>
            <a:r>
              <a:rPr lang="de-DE" noProof="0" dirty="0" err="1" smtClean="0"/>
              <a:t>Undulatoren</a:t>
            </a:r>
            <a:endParaRPr lang="de-DE" noProof="0" dirty="0" smtClean="0"/>
          </a:p>
          <a:p>
            <a:pPr lvl="1"/>
            <a:endParaRPr lang="de-DE" noProof="0" dirty="0" smtClean="0"/>
          </a:p>
          <a:p>
            <a:r>
              <a:rPr lang="de-DE" noProof="0" dirty="0" smtClean="0"/>
              <a:t>Die </a:t>
            </a:r>
            <a:r>
              <a:rPr lang="de-DE" b="1" noProof="0" dirty="0" smtClean="0"/>
              <a:t>zeitliche Stabilität </a:t>
            </a:r>
            <a:r>
              <a:rPr lang="de-DE" noProof="0" dirty="0" smtClean="0"/>
              <a:t>des Orbits beeinflußt</a:t>
            </a:r>
          </a:p>
          <a:p>
            <a:pPr lvl="1"/>
            <a:r>
              <a:rPr lang="de-DE" noProof="0" dirty="0" smtClean="0"/>
              <a:t>Die </a:t>
            </a:r>
            <a:r>
              <a:rPr lang="de-DE" dirty="0" smtClean="0"/>
              <a:t>K</a:t>
            </a:r>
            <a:r>
              <a:rPr lang="de-DE" noProof="0" dirty="0" err="1" smtClean="0"/>
              <a:t>onstanz</a:t>
            </a:r>
            <a:r>
              <a:rPr lang="de-DE" noProof="0" dirty="0" smtClean="0"/>
              <a:t> der </a:t>
            </a:r>
            <a:r>
              <a:rPr lang="de-DE" b="1" noProof="0" dirty="0" smtClean="0"/>
              <a:t>Photonenintensität</a:t>
            </a:r>
            <a:r>
              <a:rPr lang="de-DE" noProof="0" dirty="0" smtClean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Aperturbegrenzungen</a:t>
            </a:r>
            <a:r>
              <a:rPr lang="de-DE" dirty="0" smtClean="0"/>
              <a:t> in </a:t>
            </a:r>
            <a:r>
              <a:rPr lang="de-DE" dirty="0" err="1" smtClean="0"/>
              <a:t>Beamline</a:t>
            </a:r>
            <a:r>
              <a:rPr lang="de-DE" dirty="0" smtClean="0"/>
              <a:t>) </a:t>
            </a:r>
          </a:p>
          <a:p>
            <a:pPr lvl="1"/>
            <a:r>
              <a:rPr lang="de-DE" noProof="0" dirty="0" smtClean="0"/>
              <a:t>Die </a:t>
            </a:r>
            <a:r>
              <a:rPr lang="de-DE" b="1" noProof="0" dirty="0" smtClean="0"/>
              <a:t>Position des </a:t>
            </a:r>
            <a:r>
              <a:rPr lang="de-DE" b="1" noProof="0" dirty="0" err="1" smtClean="0"/>
              <a:t>Photonstrahls</a:t>
            </a:r>
            <a:r>
              <a:rPr lang="de-DE" noProof="0" dirty="0" smtClean="0"/>
              <a:t> für die Nutzer </a:t>
            </a:r>
            <a:r>
              <a:rPr lang="de-DE" b="1" noProof="0" dirty="0" smtClean="0"/>
              <a:t>auf der Probe</a:t>
            </a:r>
            <a:r>
              <a:rPr lang="de-DE" noProof="0" dirty="0" smtClean="0"/>
              <a:t> (Position des Strahls)</a:t>
            </a:r>
          </a:p>
          <a:p>
            <a:pPr lvl="1"/>
            <a:r>
              <a:rPr lang="de-DE" noProof="0" dirty="0" smtClean="0"/>
              <a:t>Die </a:t>
            </a:r>
            <a:r>
              <a:rPr lang="de-DE" b="1" dirty="0" smtClean="0"/>
              <a:t>s</a:t>
            </a:r>
            <a:r>
              <a:rPr lang="de-DE" b="1" noProof="0" dirty="0" err="1" smtClean="0"/>
              <a:t>pektrale</a:t>
            </a:r>
            <a:r>
              <a:rPr lang="de-DE" b="1" noProof="0" dirty="0" smtClean="0"/>
              <a:t> Auflösung</a:t>
            </a:r>
            <a:r>
              <a:rPr lang="de-DE" noProof="0" dirty="0" smtClean="0"/>
              <a:t> von Monochromatoren (Winkel des Strahls)</a:t>
            </a:r>
          </a:p>
          <a:p>
            <a:pPr lvl="1"/>
            <a:endParaRPr lang="de-DE" noProof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noProof="0" dirty="0" smtClean="0"/>
              <a:t>Einleitung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3732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575" y="977901"/>
            <a:ext cx="8520113" cy="4459732"/>
          </a:xfrm>
        </p:spPr>
        <p:txBody>
          <a:bodyPr/>
          <a:lstStyle/>
          <a:p>
            <a:pPr marL="0" indent="0">
              <a:buNone/>
            </a:pPr>
            <a:r>
              <a:rPr lang="de-DE" noProof="0" dirty="0" smtClean="0"/>
              <a:t>Die Einstellen des Orbits vor einem User-Run ist ein mehrstufiger Prozeß:</a:t>
            </a:r>
          </a:p>
          <a:p>
            <a:pPr marL="423863" indent="-342900">
              <a:buFont typeface="+mj-lt"/>
              <a:buAutoNum type="arabicPeriod"/>
            </a:pPr>
            <a:r>
              <a:rPr lang="de-DE" b="1" noProof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Einstellung des optimalen Orbits</a:t>
            </a:r>
          </a:p>
          <a:p>
            <a:pPr marL="787400" lvl="1" indent="-342900">
              <a:buFont typeface="+mj-lt"/>
              <a:buAutoNum type="arabicPeriod"/>
            </a:pPr>
            <a:r>
              <a:rPr lang="de-DE" noProof="0" dirty="0" smtClean="0"/>
              <a:t>Orbit in die Mitte der Quadrupole</a:t>
            </a:r>
          </a:p>
          <a:p>
            <a:pPr marL="787400" lvl="1" indent="-342900">
              <a:buFont typeface="+mj-lt"/>
              <a:buAutoNum type="arabicPeriod"/>
            </a:pPr>
            <a:r>
              <a:rPr lang="de-DE" noProof="0" dirty="0" smtClean="0"/>
              <a:t>Optimale Position an kritischen Stellen (Engstellen, </a:t>
            </a:r>
            <a:r>
              <a:rPr lang="de-DE" noProof="0" dirty="0" err="1" smtClean="0"/>
              <a:t>Undulatoren</a:t>
            </a:r>
            <a:r>
              <a:rPr lang="de-DE" noProof="0" dirty="0" smtClean="0"/>
              <a:t>, </a:t>
            </a:r>
            <a:r>
              <a:rPr lang="de-DE" noProof="0" dirty="0" err="1" smtClean="0"/>
              <a:t>Wiggler</a:t>
            </a:r>
            <a:r>
              <a:rPr lang="de-DE" noProof="0" dirty="0" smtClean="0"/>
              <a:t>)</a:t>
            </a:r>
          </a:p>
          <a:p>
            <a:pPr marL="787400" lvl="1" indent="-342900">
              <a:buFont typeface="+mj-lt"/>
              <a:buAutoNum type="arabicPeriod"/>
            </a:pPr>
            <a:r>
              <a:rPr lang="de-DE" noProof="0" dirty="0" smtClean="0"/>
              <a:t>Orbit dient zur Optikkorrektur (</a:t>
            </a:r>
            <a:r>
              <a:rPr lang="de-DE" noProof="0" dirty="0" err="1" smtClean="0"/>
              <a:t>hor</a:t>
            </a:r>
            <a:r>
              <a:rPr lang="de-DE" noProof="0" dirty="0" smtClean="0"/>
              <a:t>. Dispersionsfunktion)</a:t>
            </a:r>
          </a:p>
          <a:p>
            <a:pPr marL="787400" lvl="1" indent="-342900">
              <a:buFont typeface="+mj-lt"/>
              <a:buAutoNum type="arabicPeriod"/>
            </a:pPr>
            <a:r>
              <a:rPr lang="de-DE" dirty="0" smtClean="0"/>
              <a:t>Lokale Korrektur an den </a:t>
            </a:r>
            <a:r>
              <a:rPr lang="de-DE" dirty="0" err="1" smtClean="0"/>
              <a:t>Undulator</a:t>
            </a:r>
            <a:r>
              <a:rPr lang="de-DE" dirty="0" smtClean="0"/>
              <a:t>-BPMs (Grobkorrektur)</a:t>
            </a:r>
            <a:endParaRPr lang="de-DE" noProof="0" dirty="0" smtClean="0"/>
          </a:p>
          <a:p>
            <a:pPr marL="787400" lvl="1" indent="-342900">
              <a:buFont typeface="+mj-lt"/>
              <a:buAutoNum type="arabicPeriod"/>
            </a:pPr>
            <a:endParaRPr lang="de-DE" noProof="0" dirty="0" smtClean="0"/>
          </a:p>
          <a:p>
            <a:pPr marL="423863" indent="-342900">
              <a:buFont typeface="+mj-lt"/>
              <a:buAutoNum type="arabicPeriod"/>
            </a:pPr>
            <a:r>
              <a:rPr lang="de-DE" b="1" noProof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Stabilisierung des optimalen Orbits</a:t>
            </a:r>
          </a:p>
          <a:p>
            <a:pPr marL="787400" lvl="1" indent="-342900">
              <a:buFont typeface="+mj-lt"/>
              <a:buAutoNum type="arabicPeriod"/>
            </a:pPr>
            <a:r>
              <a:rPr lang="de-DE" noProof="0" dirty="0" smtClean="0"/>
              <a:t>Feed-Forward bei Gap-Änderungen der </a:t>
            </a:r>
            <a:r>
              <a:rPr lang="de-DE" noProof="0" dirty="0" err="1" smtClean="0"/>
              <a:t>Undulatoren</a:t>
            </a:r>
            <a:endParaRPr lang="de-DE" noProof="0" dirty="0" smtClean="0"/>
          </a:p>
          <a:p>
            <a:pPr marL="787400" lvl="1" indent="-342900">
              <a:buFont typeface="+mj-lt"/>
              <a:buAutoNum type="arabicPeriod"/>
            </a:pPr>
            <a:r>
              <a:rPr lang="de-DE" noProof="0" dirty="0" smtClean="0"/>
              <a:t>Aktive </a:t>
            </a:r>
            <a:r>
              <a:rPr lang="de-DE" noProof="0" dirty="0" err="1" smtClean="0"/>
              <a:t>Orbitkorrektur</a:t>
            </a:r>
            <a:r>
              <a:rPr lang="de-DE" noProof="0" dirty="0" smtClean="0"/>
              <a:t> durch Fast-Orbit-Feedback (inkl. Netz-Harmonischer)</a:t>
            </a:r>
          </a:p>
          <a:p>
            <a:pPr marL="787400" lvl="1" indent="-342900">
              <a:buFont typeface="+mj-lt"/>
              <a:buAutoNum type="arabicPeriod"/>
            </a:pPr>
            <a:r>
              <a:rPr lang="de-DE" noProof="0" dirty="0" smtClean="0"/>
              <a:t>Entlastung/Feinkorrektur des Orbit-Feedbacks</a:t>
            </a:r>
          </a:p>
          <a:p>
            <a:endParaRPr lang="de-DE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490080"/>
          </a:xfrm>
        </p:spPr>
        <p:txBody>
          <a:bodyPr/>
          <a:lstStyle/>
          <a:p>
            <a:pPr algn="ctr"/>
            <a:r>
              <a:rPr lang="de-DE" dirty="0" err="1" smtClean="0"/>
              <a:t>Orbitkonzept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909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1943" y="2854036"/>
            <a:ext cx="8520113" cy="1209964"/>
          </a:xfrm>
        </p:spPr>
        <p:txBody>
          <a:bodyPr/>
          <a:lstStyle/>
          <a:p>
            <a:pPr marL="0" indent="0" algn="ctr">
              <a:buNone/>
            </a:pPr>
            <a:r>
              <a:rPr lang="de-DE" sz="3600" b="1" noProof="0" dirty="0" smtClean="0"/>
              <a:t>Einstellung des </a:t>
            </a:r>
            <a:br>
              <a:rPr lang="de-DE" sz="3600" b="1" noProof="0" dirty="0" smtClean="0"/>
            </a:br>
            <a:r>
              <a:rPr lang="de-DE" sz="3600" b="1" noProof="0" dirty="0" smtClean="0"/>
              <a:t>optimalen Orbits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0334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5895" y="1041689"/>
            <a:ext cx="4135981" cy="5316581"/>
          </a:xfrm>
        </p:spPr>
        <p:txBody>
          <a:bodyPr/>
          <a:lstStyle/>
          <a:p>
            <a:r>
              <a:rPr lang="de-DE" sz="1800" noProof="0" dirty="0" smtClean="0"/>
              <a:t>Der </a:t>
            </a:r>
            <a:r>
              <a:rPr lang="de-DE" sz="1800" b="1" noProof="0" dirty="0" smtClean="0"/>
              <a:t>Goldene Orbit</a:t>
            </a:r>
            <a:r>
              <a:rPr lang="de-DE" sz="1800" noProof="0" dirty="0" smtClean="0"/>
              <a:t> ist der optimale Orbit in PETRA (insbesondere an den </a:t>
            </a:r>
            <a:r>
              <a:rPr lang="de-DE" sz="1800" noProof="0" dirty="0" err="1" smtClean="0"/>
              <a:t>Undulatoren</a:t>
            </a:r>
            <a:r>
              <a:rPr lang="de-DE" sz="1800" noProof="0" dirty="0" smtClean="0"/>
              <a:t>)</a:t>
            </a:r>
          </a:p>
          <a:p>
            <a:r>
              <a:rPr lang="de-DE" sz="1800" noProof="0" dirty="0" smtClean="0"/>
              <a:t>Kompromiß zwischen</a:t>
            </a:r>
          </a:p>
          <a:p>
            <a:pPr lvl="1"/>
            <a:r>
              <a:rPr lang="de-DE" sz="1400" b="1" noProof="0" dirty="0" smtClean="0"/>
              <a:t>Vertikaler Mitte der </a:t>
            </a:r>
            <a:r>
              <a:rPr lang="de-DE" sz="1400" b="1" noProof="0" dirty="0" err="1" smtClean="0"/>
              <a:t>Undulatorkammern</a:t>
            </a:r>
            <a:r>
              <a:rPr lang="de-DE" sz="1400" noProof="0" dirty="0" smtClean="0"/>
              <a:t> </a:t>
            </a:r>
            <a:br>
              <a:rPr lang="de-DE" sz="1400" noProof="0" dirty="0" smtClean="0"/>
            </a:br>
            <a:r>
              <a:rPr lang="de-DE" sz="1400" noProof="0" dirty="0" smtClean="0"/>
              <a:t>(± 3.5 mm, </a:t>
            </a:r>
            <a:r>
              <a:rPr lang="de-DE" sz="1400" noProof="0" dirty="0" err="1" smtClean="0"/>
              <a:t>Aperturscans</a:t>
            </a:r>
            <a:r>
              <a:rPr lang="de-DE" sz="1400" noProof="0" dirty="0" smtClean="0"/>
              <a:t>)</a:t>
            </a:r>
          </a:p>
          <a:p>
            <a:pPr lvl="1"/>
            <a:r>
              <a:rPr lang="de-DE" sz="1400" b="1" noProof="0" dirty="0" smtClean="0"/>
              <a:t>Wünschen der User</a:t>
            </a:r>
            <a:r>
              <a:rPr lang="de-DE" sz="1400" noProof="0" dirty="0" smtClean="0"/>
              <a:t> an Strahlposition  </a:t>
            </a:r>
            <a:br>
              <a:rPr lang="de-DE" sz="1400" noProof="0" dirty="0" smtClean="0"/>
            </a:br>
            <a:r>
              <a:rPr lang="de-DE" sz="1400" noProof="0" dirty="0" smtClean="0"/>
              <a:t>und -winkel der </a:t>
            </a:r>
            <a:r>
              <a:rPr lang="de-DE" sz="1400" noProof="0" dirty="0" err="1" smtClean="0"/>
              <a:t>Undulatorstrahlung</a:t>
            </a:r>
            <a:endParaRPr lang="de-DE" sz="1400" noProof="0" dirty="0" smtClean="0"/>
          </a:p>
          <a:p>
            <a:r>
              <a:rPr lang="de-DE" sz="1800" noProof="0" dirty="0" smtClean="0"/>
              <a:t>Im Rest des Rings: Der goldene Orbit ist identisch mit dem Orbit aufgrund von </a:t>
            </a:r>
            <a:r>
              <a:rPr lang="de-DE" sz="1800" b="1" noProof="0" dirty="0" smtClean="0"/>
              <a:t>Beam-</a:t>
            </a:r>
            <a:r>
              <a:rPr lang="de-DE" sz="1800" b="1" noProof="0" dirty="0" err="1" smtClean="0"/>
              <a:t>Based</a:t>
            </a:r>
            <a:r>
              <a:rPr lang="de-DE" sz="1800" b="1" noProof="0" dirty="0" smtClean="0"/>
              <a:t>-</a:t>
            </a:r>
            <a:r>
              <a:rPr lang="de-DE" sz="1800" b="1" noProof="0" dirty="0" err="1" smtClean="0"/>
              <a:t>Alignment</a:t>
            </a:r>
            <a:r>
              <a:rPr lang="de-DE" sz="1800" noProof="0" dirty="0" smtClean="0"/>
              <a:t>-Messungen</a:t>
            </a:r>
          </a:p>
          <a:p>
            <a:r>
              <a:rPr lang="de-DE" sz="1800" noProof="0" dirty="0" smtClean="0"/>
              <a:t>Der im Kontrollsystem angezeigte Orbit ist die </a:t>
            </a:r>
            <a:r>
              <a:rPr lang="de-DE" sz="1800" b="1" noProof="0" dirty="0" smtClean="0"/>
              <a:t>Differenzorbit zum goldenen Orbit</a:t>
            </a:r>
          </a:p>
          <a:p>
            <a:r>
              <a:rPr lang="de-DE" sz="1800" dirty="0" smtClean="0"/>
              <a:t>Die </a:t>
            </a:r>
            <a:r>
              <a:rPr lang="de-DE" sz="1800" b="1" dirty="0" smtClean="0"/>
              <a:t>Interlockgrenzen</a:t>
            </a:r>
            <a:r>
              <a:rPr lang="de-DE" sz="1800" dirty="0" smtClean="0"/>
              <a:t> liegen symmetrisch zum goldenen Orbit</a:t>
            </a:r>
            <a:endParaRPr lang="de-DE" sz="1800" noProof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noProof="0" dirty="0" smtClean="0"/>
              <a:t>Konzept des Goldenen Orbits</a:t>
            </a:r>
            <a:endParaRPr lang="de-DE" noProof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91" y="3303234"/>
            <a:ext cx="4515188" cy="294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71907" y="3026235"/>
            <a:ext cx="3801424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Abweichung des Goldenen Orbits vom BBA-Orbit</a:t>
            </a:r>
            <a:endParaRPr lang="de-DE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828221" y="3699375"/>
            <a:ext cx="1151277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 smtClean="0"/>
              <a:t>Von Laue Halle</a:t>
            </a:r>
            <a:endParaRPr lang="en-US" sz="1050" dirty="0"/>
          </a:p>
        </p:txBody>
      </p:sp>
      <p:sp>
        <p:nvSpPr>
          <p:cNvPr id="26" name="Oval 25"/>
          <p:cNvSpPr/>
          <p:nvPr/>
        </p:nvSpPr>
        <p:spPr bwMode="auto">
          <a:xfrm>
            <a:off x="7497511" y="5204919"/>
            <a:ext cx="118431" cy="11843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234024" y="5145703"/>
            <a:ext cx="118431" cy="11843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976045" y="5238888"/>
            <a:ext cx="118431" cy="11843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672619" y="5145702"/>
            <a:ext cx="118431" cy="11843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6428408" y="5246688"/>
            <a:ext cx="118431" cy="11843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184196" y="5256327"/>
            <a:ext cx="118431" cy="11843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5920282" y="5150746"/>
            <a:ext cx="118431" cy="11843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631580" y="5232908"/>
            <a:ext cx="118431" cy="11843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234628" y="4912954"/>
            <a:ext cx="118431" cy="11843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234627" y="4031140"/>
            <a:ext cx="118431" cy="11843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651432" y="4183540"/>
            <a:ext cx="118431" cy="11843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5908505" y="4093588"/>
            <a:ext cx="118431" cy="11843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6173819" y="4229464"/>
            <a:ext cx="118431" cy="11843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6444641" y="4150528"/>
            <a:ext cx="118431" cy="11843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6709955" y="4217554"/>
            <a:ext cx="118431" cy="11843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6972515" y="4152388"/>
            <a:ext cx="118431" cy="11843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7232321" y="4178104"/>
            <a:ext cx="118431" cy="11843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7505897" y="3763180"/>
            <a:ext cx="118431" cy="11843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63040" y="1127051"/>
            <a:ext cx="3493830" cy="178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>
            <a:endCxn id="1027" idx="1"/>
          </p:cNvCxnSpPr>
          <p:nvPr/>
        </p:nvCxnSpPr>
        <p:spPr bwMode="auto">
          <a:xfrm flipV="1">
            <a:off x="4401876" y="2017963"/>
            <a:ext cx="561164" cy="4663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6979855" y="2257366"/>
            <a:ext cx="0" cy="4539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5250600" y="2375849"/>
            <a:ext cx="1486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Max. ±</a:t>
            </a:r>
            <a:r>
              <a:rPr lang="en-US" dirty="0" smtClean="0"/>
              <a:t>3.5 mm</a:t>
            </a:r>
            <a:endParaRPr lang="de-DE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6886382" y="2714403"/>
            <a:ext cx="194566" cy="1080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6886382" y="2261176"/>
            <a:ext cx="1945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>
            <a:endCxn id="2" idx="3"/>
          </p:cNvCxnSpPr>
          <p:nvPr/>
        </p:nvCxnSpPr>
        <p:spPr bwMode="auto">
          <a:xfrm>
            <a:off x="4049486" y="3303234"/>
            <a:ext cx="352390" cy="3967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5536470" y="832239"/>
            <a:ext cx="2423099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Apertur-Scan PXE, Zelle 2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77036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" t="4653" r="7943" b="2563"/>
          <a:stretch/>
        </p:blipFill>
        <p:spPr>
          <a:xfrm>
            <a:off x="4415371" y="2594344"/>
            <a:ext cx="4114267" cy="334925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574" y="977900"/>
            <a:ext cx="4289425" cy="4858696"/>
          </a:xfrm>
        </p:spPr>
        <p:txBody>
          <a:bodyPr/>
          <a:lstStyle/>
          <a:p>
            <a:r>
              <a:rPr lang="de-DE" sz="1800" dirty="0" smtClean="0"/>
              <a:t>Die </a:t>
            </a:r>
            <a:r>
              <a:rPr lang="de-DE" sz="1800" b="1" dirty="0" smtClean="0"/>
              <a:t>BPMs</a:t>
            </a:r>
            <a:r>
              <a:rPr lang="de-DE" sz="1800" dirty="0" smtClean="0"/>
              <a:t> haben </a:t>
            </a:r>
            <a:r>
              <a:rPr lang="de-DE" sz="1800" b="1" dirty="0" smtClean="0"/>
              <a:t>unbekannte</a:t>
            </a:r>
            <a:r>
              <a:rPr lang="de-DE" sz="1800" dirty="0" smtClean="0"/>
              <a:t> </a:t>
            </a:r>
            <a:r>
              <a:rPr lang="de-DE" sz="1800" b="1" dirty="0" smtClean="0"/>
              <a:t>Offsets</a:t>
            </a:r>
            <a:r>
              <a:rPr lang="de-DE" sz="1800" dirty="0" smtClean="0"/>
              <a:t> (elektronisch &amp; mechanisch) </a:t>
            </a:r>
          </a:p>
          <a:p>
            <a:r>
              <a:rPr lang="de-DE" sz="1800" dirty="0" smtClean="0"/>
              <a:t>Der Nullpunkt des BPMs ist die </a:t>
            </a:r>
            <a:r>
              <a:rPr lang="de-DE" sz="1800" b="1" dirty="0" smtClean="0"/>
              <a:t>magnetische Mitte</a:t>
            </a:r>
            <a:r>
              <a:rPr lang="de-DE" sz="1800" dirty="0" smtClean="0"/>
              <a:t> des benachbarten </a:t>
            </a:r>
            <a:r>
              <a:rPr lang="de-DE" sz="1800" b="1" dirty="0" smtClean="0"/>
              <a:t>Quadrupols</a:t>
            </a:r>
          </a:p>
          <a:p>
            <a:r>
              <a:rPr lang="de-DE" sz="1800" dirty="0" smtClean="0"/>
              <a:t>Messung der Offsets mit Strahl mit der Methode des </a:t>
            </a:r>
            <a:r>
              <a:rPr lang="de-DE" sz="1800" b="1" dirty="0" smtClean="0"/>
              <a:t>Beam-</a:t>
            </a:r>
            <a:r>
              <a:rPr lang="de-DE" sz="1800" b="1" dirty="0" err="1" smtClean="0"/>
              <a:t>Based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Alignments</a:t>
            </a:r>
            <a:endParaRPr lang="de-DE" sz="1800" dirty="0" smtClean="0"/>
          </a:p>
          <a:p>
            <a:r>
              <a:rPr lang="de-DE" sz="1800" dirty="0" smtClean="0"/>
              <a:t>Modulation der Stärke des benachbarten Quadrupols</a:t>
            </a:r>
          </a:p>
          <a:p>
            <a:r>
              <a:rPr lang="de-DE" sz="1800" dirty="0" smtClean="0"/>
              <a:t>Minimierung von Optikstörungen (Dispersion und Beta-Funktion) auf diesem Orbit</a:t>
            </a:r>
          </a:p>
          <a:p>
            <a:r>
              <a:rPr lang="de-DE" sz="1800" dirty="0" smtClean="0"/>
              <a:t>Startorbit für Dispersionskorrektur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BPM-Offsets</a:t>
            </a:r>
            <a:endParaRPr lang="de-DE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5475514" y="1350341"/>
            <a:ext cx="1230086" cy="361507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475514" y="1949309"/>
            <a:ext cx="1230086" cy="361507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592735" y="1183486"/>
            <a:ext cx="999461" cy="1275907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916080" y="1350341"/>
            <a:ext cx="217324" cy="59896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951920" y="1508234"/>
            <a:ext cx="138224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951920" y="1704330"/>
            <a:ext cx="138224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6822141" y="1627357"/>
            <a:ext cx="60247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7319013" y="1623257"/>
            <a:ext cx="0" cy="2007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3136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7424620" y="1413096"/>
            <a:ext cx="471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131363"/>
                </a:solidFill>
              </a:rPr>
              <a:t>x</a:t>
            </a:r>
            <a:r>
              <a:rPr lang="de-DE" b="1" baseline="-25000" dirty="0" err="1" smtClean="0">
                <a:solidFill>
                  <a:srgbClr val="131363"/>
                </a:solidFill>
              </a:rPr>
              <a:t>off</a:t>
            </a:r>
            <a:endParaRPr lang="de-DE" b="1" baseline="-25000" dirty="0">
              <a:solidFill>
                <a:srgbClr val="131363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592735" y="1750049"/>
            <a:ext cx="999461" cy="15034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592735" y="2380957"/>
            <a:ext cx="999461" cy="7517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32074" y="921315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BPM</a:t>
            </a:r>
            <a:endParaRPr lang="de-DE" dirty="0"/>
          </a:p>
        </p:txBody>
      </p:sp>
      <p:sp>
        <p:nvSpPr>
          <p:cNvPr id="30" name="TextBox 29"/>
          <p:cNvSpPr txBox="1"/>
          <p:nvPr/>
        </p:nvSpPr>
        <p:spPr>
          <a:xfrm>
            <a:off x="5521635" y="851831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Quadrupol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7517589" y="2627563"/>
            <a:ext cx="468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PXE</a:t>
            </a:r>
            <a:endParaRPr lang="de-DE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5993003" y="2627563"/>
            <a:ext cx="4764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PXN</a:t>
            </a:r>
            <a:endParaRPr lang="de-DE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6548808" y="2632458"/>
            <a:ext cx="10086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v. Laue Halle</a:t>
            </a:r>
            <a:endParaRPr lang="de-DE" sz="1100" dirty="0"/>
          </a:p>
        </p:txBody>
      </p:sp>
      <p:sp>
        <p:nvSpPr>
          <p:cNvPr id="106" name="Rectangle 105"/>
          <p:cNvSpPr/>
          <p:nvPr/>
        </p:nvSpPr>
        <p:spPr bwMode="auto">
          <a:xfrm>
            <a:off x="5592735" y="1183486"/>
            <a:ext cx="999461" cy="7517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5307106" y="1821439"/>
            <a:ext cx="270577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4525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575" y="945242"/>
            <a:ext cx="4448913" cy="2966779"/>
          </a:xfrm>
        </p:spPr>
        <p:txBody>
          <a:bodyPr/>
          <a:lstStyle/>
          <a:p>
            <a:r>
              <a:rPr lang="de-DE" sz="1600" noProof="0" dirty="0" smtClean="0"/>
              <a:t>Design-Wert der natürlichen Emittanz nur erreichbar bei sorgfältiger</a:t>
            </a:r>
            <a:r>
              <a:rPr lang="de-DE" sz="1600" b="1" noProof="0" dirty="0" smtClean="0"/>
              <a:t> Korrektur der Dispersionsfunktion</a:t>
            </a:r>
            <a:r>
              <a:rPr lang="de-DE" sz="1600" dirty="0"/>
              <a:t> </a:t>
            </a:r>
            <a:endParaRPr lang="de-DE" sz="1600" dirty="0" smtClean="0"/>
          </a:p>
          <a:p>
            <a:r>
              <a:rPr lang="de-DE" sz="1600" noProof="0" dirty="0" smtClean="0"/>
              <a:t>Wichtig: </a:t>
            </a:r>
            <a:r>
              <a:rPr lang="de-DE" sz="1600" noProof="0" dirty="0" err="1" smtClean="0"/>
              <a:t>Dämpfungswiggler</a:t>
            </a:r>
            <a:r>
              <a:rPr lang="de-DE" sz="1600" noProof="0" dirty="0" smtClean="0"/>
              <a:t>, DBA-Zellen</a:t>
            </a:r>
          </a:p>
          <a:p>
            <a:r>
              <a:rPr lang="de-DE" sz="1600" b="1" noProof="0" dirty="0" smtClean="0"/>
              <a:t>Horizontal:</a:t>
            </a:r>
            <a:r>
              <a:rPr lang="de-DE" sz="1600" noProof="0" dirty="0" smtClean="0"/>
              <a:t> Gezieltes Ausnutzen der Wirkung auf die Dispersion von:</a:t>
            </a:r>
          </a:p>
          <a:p>
            <a:pPr lvl="1"/>
            <a:r>
              <a:rPr lang="de-DE" sz="1200" noProof="0" dirty="0" smtClean="0"/>
              <a:t>Kicks der Korrektoren </a:t>
            </a:r>
          </a:p>
          <a:p>
            <a:pPr lvl="1"/>
            <a:r>
              <a:rPr lang="de-DE" sz="1200" noProof="0" dirty="0" smtClean="0"/>
              <a:t>Strahlablagen in Quadrupolen &amp; </a:t>
            </a:r>
            <a:r>
              <a:rPr lang="de-DE" sz="1200" noProof="0" dirty="0" err="1" smtClean="0"/>
              <a:t>Sextupolen</a:t>
            </a:r>
            <a:endParaRPr lang="de-DE" sz="1200" noProof="0" dirty="0" smtClean="0"/>
          </a:p>
          <a:p>
            <a:r>
              <a:rPr lang="de-DE" sz="1600" b="1" noProof="0" dirty="0" smtClean="0"/>
              <a:t>Vertikal:</a:t>
            </a:r>
            <a:r>
              <a:rPr lang="de-DE" sz="1600" noProof="0" dirty="0" smtClean="0"/>
              <a:t> Nicht anwendbar </a:t>
            </a:r>
            <a:r>
              <a:rPr lang="de-DE" sz="1600" dirty="0" smtClean="0"/>
              <a:t>da </a:t>
            </a:r>
            <a:r>
              <a:rPr lang="de-DE" sz="1600" noProof="0" dirty="0" smtClean="0"/>
              <a:t>enge Vakuumkammern (→ </a:t>
            </a:r>
            <a:r>
              <a:rPr lang="de-DE" sz="1600" noProof="0" dirty="0" err="1" smtClean="0"/>
              <a:t>Skew</a:t>
            </a:r>
            <a:r>
              <a:rPr lang="de-DE" sz="1600" noProof="0" dirty="0" smtClean="0"/>
              <a:t>-Quadrupole)</a:t>
            </a:r>
            <a:endParaRPr lang="de-DE" sz="1600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noProof="0" dirty="0" err="1" smtClean="0"/>
              <a:t>Hor</a:t>
            </a:r>
            <a:r>
              <a:rPr lang="de-DE" dirty="0" err="1" smtClean="0"/>
              <a:t>izontaler</a:t>
            </a:r>
            <a:r>
              <a:rPr lang="de-DE" noProof="0" dirty="0" smtClean="0"/>
              <a:t> Orbit nach Dispersionskorrektur</a:t>
            </a:r>
            <a:endParaRPr lang="de-DE" noProof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81263" y="1303385"/>
            <a:ext cx="3575078" cy="241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8" descr="http://ttfinfo.desy.de/petra/data/2016/42/19.10_a/2016-10-19T18:16:10.jpg"/>
          <p:cNvSpPr>
            <a:spLocks noChangeAspect="1" noChangeArrowheads="1"/>
          </p:cNvSpPr>
          <p:nvPr/>
        </p:nvSpPr>
        <p:spPr bwMode="auto">
          <a:xfrm>
            <a:off x="63500" y="-136525"/>
            <a:ext cx="64008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5382284" y="1185216"/>
            <a:ext cx="276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x-Ebene: Gezielte Änderung der Strahlablagen: ca. ±0.6 mm</a:t>
            </a:r>
            <a:endParaRPr lang="de-DE" sz="1200" dirty="0"/>
          </a:p>
        </p:txBody>
      </p:sp>
      <p:pic>
        <p:nvPicPr>
          <p:cNvPr id="10" name="Picture 2" descr="http://ttfinfo.desy.de/petra/data/2016/42/19.10_a/2016-10-19T18:16: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46" y="3857418"/>
            <a:ext cx="2872049" cy="25107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tfinfo.desy.de/petra/data/2016/42/19.10_a/2016-10-19T18:24: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750" y="3857418"/>
            <a:ext cx="2872049" cy="25107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 bwMode="auto">
          <a:xfrm>
            <a:off x="4295552" y="4412344"/>
            <a:ext cx="934666" cy="596605"/>
          </a:xfrm>
          <a:prstGeom prst="rightArrow">
            <a:avLst/>
          </a:prstGeom>
          <a:solidFill>
            <a:srgbClr val="00A5E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753100" y="5545819"/>
            <a:ext cx="203052" cy="203052"/>
          </a:xfrm>
          <a:prstGeom prst="ellips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153150" y="5555344"/>
            <a:ext cx="203052" cy="203052"/>
          </a:xfrm>
          <a:prstGeom prst="ellips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359229" y="5463195"/>
            <a:ext cx="385262" cy="385262"/>
          </a:xfrm>
          <a:prstGeom prst="ellips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0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755" y="1414077"/>
            <a:ext cx="4352362" cy="332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576" y="977900"/>
            <a:ext cx="3885663" cy="4682671"/>
          </a:xfrm>
        </p:spPr>
        <p:txBody>
          <a:bodyPr/>
          <a:lstStyle/>
          <a:p>
            <a:r>
              <a:rPr lang="de-DE" sz="1800" b="1" noProof="0" dirty="0" smtClean="0"/>
              <a:t>Orbit-Feedback</a:t>
            </a:r>
            <a:r>
              <a:rPr lang="de-DE" sz="1800" noProof="0" dirty="0" smtClean="0"/>
              <a:t> hält den </a:t>
            </a:r>
            <a:r>
              <a:rPr lang="de-DE" sz="1800" b="1" noProof="0" dirty="0" smtClean="0"/>
              <a:t>ein- gestellten Orbit </a:t>
            </a:r>
            <a:r>
              <a:rPr lang="de-DE" sz="1800" noProof="0" dirty="0" smtClean="0"/>
              <a:t>beim </a:t>
            </a:r>
            <a:r>
              <a:rPr lang="de-DE" sz="1800" b="1" noProof="0" dirty="0" smtClean="0"/>
              <a:t>Start</a:t>
            </a:r>
            <a:r>
              <a:rPr lang="de-DE" sz="1800" noProof="0" dirty="0" smtClean="0"/>
              <a:t> fest</a:t>
            </a:r>
          </a:p>
          <a:p>
            <a:r>
              <a:rPr lang="de-DE" sz="1800" noProof="0" dirty="0" smtClean="0"/>
              <a:t>Orbit muß dazu bereits hinreichend gut (wenige µm) auf den goldenen Orbit an den Undulator-BPMs korrigiert sein</a:t>
            </a:r>
          </a:p>
          <a:p>
            <a:r>
              <a:rPr lang="de-DE" sz="1800" b="1" noProof="0" dirty="0" smtClean="0"/>
              <a:t>Grobkorrektur</a:t>
            </a:r>
            <a:r>
              <a:rPr lang="de-DE" sz="1800" noProof="0" dirty="0" smtClean="0"/>
              <a:t> des Orbits an den</a:t>
            </a:r>
            <a:r>
              <a:rPr lang="de-DE" sz="1800" b="1" noProof="0" dirty="0" smtClean="0"/>
              <a:t> Undulator-BPMs </a:t>
            </a:r>
            <a:r>
              <a:rPr lang="de-DE" sz="1800" noProof="0" dirty="0" smtClean="0"/>
              <a:t>notwendig</a:t>
            </a:r>
          </a:p>
          <a:p>
            <a:r>
              <a:rPr lang="de-DE" sz="1800" b="1" noProof="0" dirty="0" smtClean="0"/>
              <a:t>Lokale 4er-Beulen</a:t>
            </a:r>
            <a:r>
              <a:rPr lang="de-DE" sz="1800" noProof="0" dirty="0" smtClean="0"/>
              <a:t> in beiden Ebenen</a:t>
            </a:r>
            <a:r>
              <a:rPr lang="de-DE" sz="1800" dirty="0" smtClean="0"/>
              <a:t> für jede Zelle </a:t>
            </a:r>
          </a:p>
          <a:p>
            <a:r>
              <a:rPr lang="de-DE" sz="1800" dirty="0" smtClean="0"/>
              <a:t>Korrektur der Strahlposition an den</a:t>
            </a:r>
            <a:r>
              <a:rPr lang="de-DE" sz="1800" noProof="0" dirty="0" smtClean="0"/>
              <a:t> beiden </a:t>
            </a:r>
            <a:r>
              <a:rPr lang="de-DE" sz="1800" b="1" noProof="0" dirty="0" smtClean="0"/>
              <a:t>Undulator-BPMs</a:t>
            </a:r>
          </a:p>
          <a:p>
            <a:r>
              <a:rPr lang="de-DE" sz="1800" noProof="0" dirty="0" smtClean="0"/>
              <a:t>Störung der Dispersionsfunktion durch Beule ist vernachlässigbar</a:t>
            </a:r>
            <a:endParaRPr lang="de-DE" sz="1800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noProof="0" dirty="0" smtClean="0"/>
              <a:t>Lokale Orbit-Korrektur an den </a:t>
            </a:r>
            <a:r>
              <a:rPr lang="de-DE" noProof="0" dirty="0" err="1" smtClean="0"/>
              <a:t>Undulatoren</a:t>
            </a:r>
            <a:endParaRPr lang="de-DE" noProof="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572000" y="4931264"/>
            <a:ext cx="4352361" cy="36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200" kern="0" dirty="0" smtClean="0"/>
              <a:t>„Gleichzeitige“ </a:t>
            </a:r>
            <a:r>
              <a:rPr lang="de-DE" sz="1200" kern="0" dirty="0"/>
              <a:t>Korrektur aller Zellen pro Ebene (manuell</a:t>
            </a:r>
            <a:r>
              <a:rPr lang="de-DE" sz="1200" kern="0" dirty="0" smtClean="0"/>
              <a:t>)</a:t>
            </a:r>
            <a:endParaRPr lang="de-DE" sz="1200" kern="0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6657078" y="3687404"/>
            <a:ext cx="653144" cy="83421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7310222" y="3797218"/>
            <a:ext cx="391886" cy="219647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7328036" y="4145515"/>
            <a:ext cx="391886" cy="219647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4572000" y="1085110"/>
            <a:ext cx="4352362" cy="28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de-DE" sz="1600" i="1" kern="0" dirty="0" err="1" smtClean="0"/>
              <a:t>Undulator</a:t>
            </a:r>
            <a:r>
              <a:rPr lang="de-DE" sz="1600" i="1" kern="0" dirty="0" err="1"/>
              <a:t>-</a:t>
            </a:r>
            <a:r>
              <a:rPr lang="de-DE" sz="1600" i="1" kern="0" dirty="0" err="1" smtClean="0"/>
              <a:t>Sections-Overview</a:t>
            </a:r>
            <a:r>
              <a:rPr lang="de-DE" sz="1600" kern="0" dirty="0" smtClean="0"/>
              <a:t>  (USO)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7523979" y="4365162"/>
            <a:ext cx="280319" cy="5661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7550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1369</Words>
  <Application>Microsoft Office PowerPoint</Application>
  <PresentationFormat>On-screen Show (4:3)</PresentationFormat>
  <Paragraphs>286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Wingdings</vt:lpstr>
      <vt:lpstr>Cambria Math</vt:lpstr>
      <vt:lpstr>Arial Black</vt:lpstr>
      <vt:lpstr>Symbol</vt:lpstr>
      <vt:lpstr>2_DESY_Vortrag_3-1</vt:lpstr>
      <vt:lpstr>Orbitkonzepte bei PETRA III</vt:lpstr>
      <vt:lpstr>Inhalt</vt:lpstr>
      <vt:lpstr>Einleitung</vt:lpstr>
      <vt:lpstr>Orbitkonzept</vt:lpstr>
      <vt:lpstr>PowerPoint Presentation</vt:lpstr>
      <vt:lpstr>Konzept des Goldenen Orbits</vt:lpstr>
      <vt:lpstr>BPM-Offsets</vt:lpstr>
      <vt:lpstr>Horizontaler Orbit nach Dispersionskorrektur</vt:lpstr>
      <vt:lpstr>Lokale Orbit-Korrektur an den Undulatoren</vt:lpstr>
      <vt:lpstr>PowerPoint Presentation</vt:lpstr>
      <vt:lpstr>Stabilitätsanforderungen</vt:lpstr>
      <vt:lpstr>Feed-Forward für bekannte Orbit-Störungen</vt:lpstr>
      <vt:lpstr>Konzept : Zwei getrennte Orbit-Feedbacks</vt:lpstr>
      <vt:lpstr>Konzept : Orbit-Feedback bis 0 Hz</vt:lpstr>
      <vt:lpstr>Verteilung der Luftspulen des Feedbacks</vt:lpstr>
      <vt:lpstr>Verteilung der Korrekturmagnete</vt:lpstr>
      <vt:lpstr>Schlechtere Orbit-Korrektur außerhalb der IDs</vt:lpstr>
      <vt:lpstr>Entlastung des Orbit-Feedbacks</vt:lpstr>
      <vt:lpstr>Entlastungprozeß über lange Zeit</vt:lpstr>
      <vt:lpstr>Feinkorrektur an den Undulatoren</vt:lpstr>
      <vt:lpstr>BPM- und MOMO-Daten</vt:lpstr>
      <vt:lpstr>Konzept : FOFB bis DC + SOFB kooperieren</vt:lpstr>
      <vt:lpstr>Zusammenfassung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joachim.keil@desy.de</dc:creator>
  <cp:lastModifiedBy>Joachim Keil</cp:lastModifiedBy>
  <cp:revision>1326</cp:revision>
  <cp:lastPrinted>2016-10-28T15:54:44Z</cp:lastPrinted>
  <dcterms:created xsi:type="dcterms:W3CDTF">2008-04-14T12:45:38Z</dcterms:created>
  <dcterms:modified xsi:type="dcterms:W3CDTF">2016-10-31T00:17:01Z</dcterms:modified>
</cp:coreProperties>
</file>