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sldIdLst>
    <p:sldId id="256" r:id="rId2"/>
    <p:sldId id="299" r:id="rId3"/>
    <p:sldId id="27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7" r:id="rId13"/>
    <p:sldId id="271" r:id="rId14"/>
    <p:sldId id="272" r:id="rId15"/>
    <p:sldId id="270" r:id="rId16"/>
    <p:sldId id="273" r:id="rId17"/>
    <p:sldId id="274" r:id="rId18"/>
    <p:sldId id="275" r:id="rId19"/>
    <p:sldId id="276" r:id="rId20"/>
    <p:sldId id="277" r:id="rId21"/>
    <p:sldId id="286" r:id="rId22"/>
    <p:sldId id="280" r:id="rId23"/>
    <p:sldId id="282" r:id="rId24"/>
    <p:sldId id="281" r:id="rId25"/>
    <p:sldId id="283" r:id="rId26"/>
    <p:sldId id="284" r:id="rId27"/>
    <p:sldId id="285" r:id="rId28"/>
    <p:sldId id="287" r:id="rId29"/>
    <p:sldId id="288" r:id="rId30"/>
    <p:sldId id="289" r:id="rId31"/>
    <p:sldId id="290" r:id="rId32"/>
    <p:sldId id="300" r:id="rId33"/>
    <p:sldId id="278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imund Kammering" initials="R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8" autoAdjust="0"/>
    <p:restoredTop sz="86395" autoAdjust="0"/>
  </p:normalViewPr>
  <p:slideViewPr>
    <p:cSldViewPr snapToGrid="0" snapToObjects="1">
      <p:cViewPr varScale="1">
        <p:scale>
          <a:sx n="97" d="100"/>
          <a:sy n="97" d="100"/>
        </p:scale>
        <p:origin x="208" y="4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commentAuthors" Target="commentAuthors.xml"/><Relationship Id="rId45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9" Type="http://schemas.openxmlformats.org/officeDocument/2006/relationships/slide" Target="slides/slide19.xml"/><Relationship Id="rId20" Type="http://schemas.openxmlformats.org/officeDocument/2006/relationships/slide" Target="slides/slide36.xml"/><Relationship Id="rId21" Type="http://schemas.openxmlformats.org/officeDocument/2006/relationships/slide" Target="slides/slide37.xml"/><Relationship Id="rId22" Type="http://schemas.openxmlformats.org/officeDocument/2006/relationships/slide" Target="slides/slide38.xml"/><Relationship Id="rId23" Type="http://schemas.openxmlformats.org/officeDocument/2006/relationships/slide" Target="slides/slide39.xml"/><Relationship Id="rId24" Type="http://schemas.openxmlformats.org/officeDocument/2006/relationships/slide" Target="slides/slide40.xml"/><Relationship Id="rId25" Type="http://schemas.openxmlformats.org/officeDocument/2006/relationships/slide" Target="slides/slide41.xml"/><Relationship Id="rId10" Type="http://schemas.openxmlformats.org/officeDocument/2006/relationships/slide" Target="slides/slide20.xml"/><Relationship Id="rId11" Type="http://schemas.openxmlformats.org/officeDocument/2006/relationships/slide" Target="slides/slide21.xml"/><Relationship Id="rId12" Type="http://schemas.openxmlformats.org/officeDocument/2006/relationships/slide" Target="slides/slide28.xml"/><Relationship Id="rId13" Type="http://schemas.openxmlformats.org/officeDocument/2006/relationships/slide" Target="slides/slide29.xml"/><Relationship Id="rId14" Type="http://schemas.openxmlformats.org/officeDocument/2006/relationships/slide" Target="slides/slide30.xml"/><Relationship Id="rId15" Type="http://schemas.openxmlformats.org/officeDocument/2006/relationships/slide" Target="slides/slide31.xml"/><Relationship Id="rId16" Type="http://schemas.openxmlformats.org/officeDocument/2006/relationships/slide" Target="slides/slide32.xml"/><Relationship Id="rId17" Type="http://schemas.openxmlformats.org/officeDocument/2006/relationships/slide" Target="slides/slide33.xml"/><Relationship Id="rId18" Type="http://schemas.openxmlformats.org/officeDocument/2006/relationships/slide" Target="slides/slide34.xml"/><Relationship Id="rId19" Type="http://schemas.openxmlformats.org/officeDocument/2006/relationships/slide" Target="slides/slide35.xml"/><Relationship Id="rId1" Type="http://schemas.openxmlformats.org/officeDocument/2006/relationships/slide" Target="slides/slide2.xml"/><Relationship Id="rId2" Type="http://schemas.openxmlformats.org/officeDocument/2006/relationships/slide" Target="slides/slide5.xml"/><Relationship Id="rId3" Type="http://schemas.openxmlformats.org/officeDocument/2006/relationships/slide" Target="slides/slide7.xml"/><Relationship Id="rId4" Type="http://schemas.openxmlformats.org/officeDocument/2006/relationships/slide" Target="slides/slide8.xml"/><Relationship Id="rId5" Type="http://schemas.openxmlformats.org/officeDocument/2006/relationships/slide" Target="slides/slide9.xml"/><Relationship Id="rId6" Type="http://schemas.openxmlformats.org/officeDocument/2006/relationships/slide" Target="slides/slide11.xml"/><Relationship Id="rId7" Type="http://schemas.openxmlformats.org/officeDocument/2006/relationships/slide" Target="slides/slide17.xml"/><Relationship Id="rId8" Type="http://schemas.openxmlformats.org/officeDocument/2006/relationships/slide" Target="slides/slide1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0-20T18:17:33.693" idx="1">
    <p:pos x="3809" y="3031"/>
    <p:text>not consistent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AD91A-663D-D047-A81F-9A1BC5F09EC8}" type="datetimeFigureOut">
              <a:rPr lang="en-US" smtClean="0"/>
              <a:t>11/3/16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41F0A-2509-E54B-A961-40235FD9D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7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4.10.2016:</a:t>
            </a:r>
          </a:p>
          <a:p>
            <a:r>
              <a:rPr lang="en-US" dirty="0" smtClean="0"/>
              <a:t>Total number of properties = </a:t>
            </a:r>
            <a:r>
              <a:rPr lang="en-US" b="1" dirty="0" smtClean="0"/>
              <a:t>2 620 739</a:t>
            </a:r>
          </a:p>
          <a:p>
            <a:r>
              <a:rPr lang="en-US" dirty="0" smtClean="0"/>
              <a:t>Total number of locations   = 20 843</a:t>
            </a:r>
          </a:p>
          <a:p>
            <a:r>
              <a:rPr lang="en-US" dirty="0" smtClean="0"/>
              <a:t>Total number of devices      = 556</a:t>
            </a:r>
          </a:p>
          <a:p>
            <a:r>
              <a:rPr lang="en-US" dirty="0" smtClean="0"/>
              <a:t>Total number of histories    = </a:t>
            </a:r>
            <a:r>
              <a:rPr lang="en-US" b="1" dirty="0" smtClean="0"/>
              <a:t>186 528</a:t>
            </a:r>
          </a:p>
          <a:p>
            <a:r>
              <a:rPr lang="en-US" dirty="0" smtClean="0"/>
              <a:t>Error count = 9202</a:t>
            </a:r>
          </a:p>
          <a:p>
            <a:r>
              <a:rPr lang="en-US" dirty="0" smtClean="0"/>
              <a:t>In: </a:t>
            </a:r>
          </a:p>
          <a:p>
            <a:r>
              <a:rPr lang="en-US" sz="1100" dirty="0" smtClean="0"/>
              <a:t>XFEL.VAC, XFEL.DIAG, XFEL.SDIAG, XFEL.SYNC, XFEL.MAGNETS, XFEL.UTIL, XFEL.DAQ, XFEL.SYSTEM, XFEL.CRATE, XFEL.CRYO, XFEL.FEEDBACK, XFEL.FEL, XFEL.RF</a:t>
            </a:r>
          </a:p>
          <a:p>
            <a:endParaRPr lang="en-US" sz="1100" dirty="0" smtClean="0"/>
          </a:p>
          <a:p>
            <a:r>
              <a:rPr lang="en-US" dirty="0" smtClean="0"/>
              <a:t>~ </a:t>
            </a:r>
            <a:r>
              <a:rPr lang="en-US" b="1" dirty="0" smtClean="0"/>
              <a:t>2 600</a:t>
            </a:r>
            <a:r>
              <a:rPr lang="en-US" dirty="0" smtClean="0"/>
              <a:t> QIP entries in controls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375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Safety at the EU-XFEL is ensured by the machine protection system – MPS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257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heterogeneous</a:t>
            </a:r>
          </a:p>
          <a:p>
            <a:pPr lvl="0"/>
            <a:r>
              <a:rPr lang="en-US" dirty="0" smtClean="0"/>
              <a:t>interfaces between all CS exist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372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Key role of (DAQ based) middle layer servers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772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104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970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71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noProof="0"/>
          </a:p>
        </p:txBody>
      </p:sp>
      <p:sp>
        <p:nvSpPr>
          <p:cNvPr id="10313" name="Line 73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4607" y="3411538"/>
            <a:ext cx="8325262" cy="1681457"/>
          </a:xfrm>
          <a:extLst>
            <a:ext uri="{91240B29-F687-4f45-9708-019B960494DF}">
              <a14:hiddenLine xmlns=""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0" indent="0" algn="ctr">
              <a:buFont typeface="Wingdings" pitchFamily="2" charset="2"/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10325" name="Line 85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404813" y="1314450"/>
            <a:ext cx="8331200" cy="184467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DESY-Logo-cyan-RGB_Hintergrund wei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348288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elmholtz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5373688"/>
            <a:ext cx="2201863" cy="890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03253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23911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326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4815" y="1347789"/>
            <a:ext cx="4124991" cy="4932363"/>
          </a:xfrm>
        </p:spPr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6" name="Inhaltsplatzhalter 2"/>
          <p:cNvSpPr>
            <a:spLocks noGrp="1"/>
          </p:cNvSpPr>
          <p:nvPr>
            <p:ph idx="10"/>
          </p:nvPr>
        </p:nvSpPr>
        <p:spPr>
          <a:xfrm>
            <a:off x="4899951" y="1344612"/>
            <a:ext cx="4124991" cy="4932363"/>
          </a:xfrm>
        </p:spPr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21090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 noProof="0"/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GB" sz="1000" noProof="0" dirty="0" smtClean="0">
                <a:solidFill>
                  <a:schemeClr val="bg1"/>
                </a:solidFill>
              </a:rPr>
              <a:t>High Level Applications for commissioning &amp; operation</a:t>
            </a:r>
            <a:endParaRPr lang="en-GB" sz="1000" noProof="0" dirty="0">
              <a:solidFill>
                <a:schemeClr val="bg1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04813" y="1347788"/>
            <a:ext cx="79724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text format – don’t edit!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  <a:buClrTx/>
              <a:buFontTx/>
              <a:buNone/>
            </a:pPr>
            <a:fld id="{7BD41925-BADA-44CD-9D29-92AC82CF061D}" type="slidenum">
              <a:rPr lang="en-GB" sz="1000" b="1" noProof="0" smtClean="0">
                <a:solidFill>
                  <a:schemeClr val="bg1"/>
                </a:solidFill>
                <a:ea typeface="Geneva" pitchFamily="1" charset="-128"/>
              </a:rPr>
              <a:t>‹#›</a:t>
            </a:fld>
            <a:endParaRPr lang="en-GB" sz="1000" b="1" noProof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475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de-DE" dirty="0" smtClean="0"/>
              <a:t>Beschleuniger-Betriebsseminar 2016 Travemünde, 03.11.2016 </a:t>
            </a:r>
            <a:r>
              <a:rPr lang="en-US" dirty="0" smtClean="0"/>
              <a:t>- Raimund Kammering, DESY – MCS – </a:t>
            </a:r>
          </a:p>
        </p:txBody>
      </p:sp>
      <p:pic>
        <p:nvPicPr>
          <p:cNvPr id="11" name="Picture 37" descr="Helmholtz_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1" descr="DESY-Logo-cyan-RGB_Hintergrund weis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y.de/fel-beam" TargetMode="External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23.pn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oocs.desy.de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sz="2800" dirty="0" err="1" smtClean="0"/>
              <a:t>Beschleuniger-Betriebsseminar</a:t>
            </a:r>
            <a:r>
              <a:rPr lang="en-US" sz="2800" dirty="0" smtClean="0"/>
              <a:t> 2016</a:t>
            </a:r>
          </a:p>
          <a:p>
            <a:r>
              <a:rPr lang="en-US" sz="2800" dirty="0" err="1" smtClean="0"/>
              <a:t>Travemünde</a:t>
            </a:r>
            <a:r>
              <a:rPr lang="en-US" sz="2800" dirty="0" smtClean="0"/>
              <a:t>, 03.11.2016</a:t>
            </a:r>
          </a:p>
          <a:p>
            <a:pPr marL="342900" indent="-338138">
              <a:spcBef>
                <a:spcPts val="800"/>
              </a:spcBef>
              <a:buClr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dirty="0" smtClean="0">
                <a:solidFill>
                  <a:srgbClr val="1C0F38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Raimund Kammering</a:t>
            </a:r>
            <a:endParaRPr lang="en-US" sz="1400" dirty="0" smtClean="0">
              <a:solidFill>
                <a:srgbClr val="1C0F38"/>
              </a:solidFill>
              <a:latin typeface="ArialMT" pitchFamily="32" charset="0"/>
              <a:ea typeface="ArialMT" pitchFamily="32" charset="0"/>
              <a:cs typeface="ArialMT" pitchFamily="32" charset="0"/>
            </a:endParaRPr>
          </a:p>
          <a:p>
            <a:pPr marL="342900" indent="-338138">
              <a:spcBef>
                <a:spcPts val="800"/>
              </a:spcBef>
              <a:buClr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dirty="0" smtClean="0">
                <a:solidFill>
                  <a:srgbClr val="1C0F38"/>
                </a:solidFill>
                <a:latin typeface="ArialMT" pitchFamily="32" charset="0"/>
                <a:ea typeface="ArialMT" pitchFamily="32" charset="0"/>
                <a:cs typeface="ArialMT" pitchFamily="32" charset="0"/>
              </a:rPr>
              <a:t>on behalf of the HLC team</a:t>
            </a:r>
            <a:endParaRPr lang="en-US" sz="1400" dirty="0">
              <a:solidFill>
                <a:srgbClr val="1C0F38"/>
              </a:solidFill>
              <a:latin typeface="ArialMT" pitchFamily="32" charset="0"/>
              <a:ea typeface="ArialMT" pitchFamily="32" charset="0"/>
              <a:cs typeface="ArialMT" pitchFamily="3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sz="4400" dirty="0" smtClean="0"/>
              <a:t>High Level Applications for commissioning </a:t>
            </a:r>
            <a:r>
              <a:rPr lang="en-US" sz="4400" dirty="0"/>
              <a:t>&amp; operation</a:t>
            </a:r>
            <a:r>
              <a:rPr lang="en-US" sz="4400" dirty="0" smtClean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7948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High Level Controls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HLC group got going</a:t>
            </a:r>
          </a:p>
          <a:p>
            <a:r>
              <a:rPr lang="en-US" dirty="0" smtClean="0"/>
              <a:t>Group has extended</a:t>
            </a:r>
          </a:p>
          <a:p>
            <a:r>
              <a:rPr lang="en-US" dirty="0" smtClean="0"/>
              <a:t>Concentrated on:</a:t>
            </a:r>
          </a:p>
          <a:p>
            <a:pPr lvl="1"/>
            <a:r>
              <a:rPr lang="en-US" dirty="0" smtClean="0"/>
              <a:t>Concepts</a:t>
            </a:r>
          </a:p>
          <a:p>
            <a:pPr lvl="1"/>
            <a:r>
              <a:rPr lang="en-US" dirty="0" smtClean="0"/>
              <a:t>Architecture</a:t>
            </a:r>
          </a:p>
          <a:p>
            <a:pPr lvl="1"/>
            <a:r>
              <a:rPr lang="en-US" dirty="0" smtClean="0"/>
              <a:t>Algorithms</a:t>
            </a:r>
          </a:p>
          <a:p>
            <a:r>
              <a:rPr lang="en-US" dirty="0" smtClean="0"/>
              <a:t>Developed interfaces, libraries and tool boxes</a:t>
            </a:r>
          </a:p>
          <a:p>
            <a:pPr lvl="1"/>
            <a:r>
              <a:rPr lang="en-US" dirty="0" smtClean="0"/>
              <a:t>C++ Libraries</a:t>
            </a:r>
          </a:p>
          <a:p>
            <a:pPr lvl="1"/>
            <a:r>
              <a:rPr lang="en-US" dirty="0" smtClean="0"/>
              <a:t>Matlab Toolboxes</a:t>
            </a:r>
          </a:p>
          <a:p>
            <a:pPr lvl="1"/>
            <a:r>
              <a:rPr lang="en-US" dirty="0" smtClean="0"/>
              <a:t>Python (</a:t>
            </a:r>
            <a:r>
              <a:rPr lang="en-US" sz="2000" dirty="0" err="1" smtClean="0">
                <a:latin typeface="Courier New"/>
                <a:cs typeface="Courier New"/>
              </a:rPr>
              <a:t>pydoocs</a:t>
            </a:r>
            <a:r>
              <a:rPr lang="en-US" sz="2000" dirty="0" smtClean="0">
                <a:latin typeface="Courier New"/>
                <a:cs typeface="Courier New"/>
              </a:rPr>
              <a:t>, </a:t>
            </a:r>
            <a:r>
              <a:rPr lang="en-US" sz="2000" dirty="0" err="1" smtClean="0">
                <a:latin typeface="Courier New"/>
                <a:cs typeface="Courier New"/>
              </a:rPr>
              <a:t>PyTINE</a:t>
            </a:r>
            <a:r>
              <a:rPr lang="en-US" dirty="0" smtClean="0"/>
              <a:t>) and Matlab (</a:t>
            </a:r>
            <a:r>
              <a:rPr lang="en-US" sz="2000" dirty="0" smtClean="0">
                <a:latin typeface="Courier New"/>
                <a:cs typeface="Courier New"/>
              </a:rPr>
              <a:t>xcomm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Guidelines, coding styles, documentation, 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5" name="Picture 4" descr="Screen Shot 2016-10-31 at 17.44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571" y="1159932"/>
            <a:ext cx="3193202" cy="2396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6-10-31 at 17.47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951" y="1651000"/>
            <a:ext cx="3136287" cy="2347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88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13"/>
          <p:cNvSpPr/>
          <p:nvPr/>
        </p:nvSpPr>
        <p:spPr bwMode="auto">
          <a:xfrm>
            <a:off x="2925567" y="3061807"/>
            <a:ext cx="484632" cy="978408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 smtClean="0">
                <a:solidFill>
                  <a:schemeClr val="bg1"/>
                </a:solidFill>
                <a:effectLst/>
              </a:rPr>
              <a:t>High Level Controls – a topological view</a:t>
            </a:r>
            <a:endParaRPr lang="en-US" b="0" dirty="0" smtClean="0">
              <a:effectLst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" b="-441"/>
          <a:stretch/>
        </p:blipFill>
        <p:spPr bwMode="auto">
          <a:xfrm>
            <a:off x="282579" y="1135951"/>
            <a:ext cx="8520113" cy="155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36936" y="2163417"/>
            <a:ext cx="94163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Injector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2126362" y="2647636"/>
            <a:ext cx="2263172" cy="3693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Bunch Compression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3756143" y="3131855"/>
            <a:ext cx="230400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Main Linac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5460138" y="3616075"/>
            <a:ext cx="2174400" cy="369332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Undulators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1367145" y="2578939"/>
            <a:ext cx="484632" cy="978408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425" y="3501187"/>
            <a:ext cx="207941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en-US" sz="1400" dirty="0" smtClean="0"/>
              <a:t>Timing, MPS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en-US" sz="1400" dirty="0" smtClean="0"/>
              <a:t>Bunch Pattern Server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s-IS" sz="1400" dirty="0" smtClean="0"/>
              <a:t>…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s-IS" sz="1400" dirty="0" smtClean="0"/>
              <a:t>Orbit displays, ORM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s-IS" sz="1400" dirty="0" smtClean="0"/>
              <a:t>Laser heater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s-IS" sz="1400" dirty="0" smtClean="0"/>
              <a:t>Feedbacks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s-IS" sz="1400" dirty="0" smtClean="0"/>
              <a:t>...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s-IS" sz="1400" dirty="0" smtClean="0"/>
              <a:t>Emmitance ...</a:t>
            </a:r>
            <a:endParaRPr lang="en-US" sz="14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013560" y="5098682"/>
            <a:ext cx="23086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Wingdings" charset="2"/>
              <a:buChar char="§"/>
            </a:pPr>
            <a:r>
              <a:rPr lang="en-US" sz="1400" dirty="0" smtClean="0"/>
              <a:t>Energy measurements</a:t>
            </a:r>
          </a:p>
          <a:p>
            <a:pPr marL="180975" indent="-180975">
              <a:buFont typeface="Wingdings" charset="2"/>
              <a:buChar char="§"/>
            </a:pPr>
            <a:r>
              <a:rPr lang="en-US" sz="1400" dirty="0" smtClean="0"/>
              <a:t>Chicane setup</a:t>
            </a:r>
          </a:p>
          <a:p>
            <a:pPr marL="180975" indent="-180975">
              <a:buFont typeface="Wingdings" charset="2"/>
              <a:buChar char="§"/>
            </a:pPr>
            <a:r>
              <a:rPr lang="en-US" sz="1400" dirty="0" smtClean="0"/>
              <a:t>Longitudinal Diagnostics</a:t>
            </a:r>
          </a:p>
          <a:p>
            <a:pPr marL="180975" indent="-180975">
              <a:buFont typeface="Wingdings" charset="2"/>
              <a:buChar char="§"/>
            </a:pPr>
            <a:r>
              <a:rPr lang="en-US" sz="1400" dirty="0" smtClean="0"/>
              <a:t>TDS</a:t>
            </a:r>
          </a:p>
          <a:p>
            <a:pPr marL="180975" indent="-180975">
              <a:buFont typeface="Wingdings" charset="2"/>
              <a:buChar char="§"/>
            </a:pPr>
            <a:r>
              <a:rPr lang="en-US" sz="1400" dirty="0" smtClean="0"/>
              <a:t>RF Tweak</a:t>
            </a:r>
          </a:p>
          <a:p>
            <a:pPr marL="180975" indent="-180975">
              <a:buFont typeface="Wingdings" charset="2"/>
              <a:buChar char="§"/>
            </a:pPr>
            <a:r>
              <a:rPr lang="is-IS" sz="1400" dirty="0" smtClean="0"/>
              <a:t>…</a:t>
            </a:r>
            <a:endParaRPr lang="en-US" sz="1400" dirty="0"/>
          </a:p>
        </p:txBody>
      </p:sp>
      <p:sp>
        <p:nvSpPr>
          <p:cNvPr id="16" name="Down Arrow 15"/>
          <p:cNvSpPr/>
          <p:nvPr/>
        </p:nvSpPr>
        <p:spPr bwMode="auto">
          <a:xfrm>
            <a:off x="4665410" y="3551153"/>
            <a:ext cx="484632" cy="978408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42782" y="4559654"/>
            <a:ext cx="21675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Wingdings" charset="2"/>
              <a:buChar char="§"/>
            </a:pPr>
            <a:r>
              <a:rPr lang="is-IS" sz="1400" dirty="0" smtClean="0"/>
              <a:t>Energy Management</a:t>
            </a:r>
          </a:p>
          <a:p>
            <a:pPr marL="180975" indent="-180975">
              <a:buFont typeface="Wingdings" charset="2"/>
              <a:buChar char="§"/>
            </a:pPr>
            <a:r>
              <a:rPr lang="is-IS" sz="1400" dirty="0" smtClean="0"/>
              <a:t>Interfaces to cryogenic</a:t>
            </a:r>
          </a:p>
          <a:p>
            <a:pPr marL="180975" indent="-180975">
              <a:buFont typeface="Wingdings" charset="2"/>
              <a:buChar char="§"/>
            </a:pPr>
            <a:r>
              <a:rPr lang="is-IS" sz="1400" dirty="0" smtClean="0"/>
              <a:t>...</a:t>
            </a:r>
          </a:p>
          <a:p>
            <a:pPr marL="180975" indent="-180975">
              <a:buFont typeface="Wingdings" charset="2"/>
              <a:buChar char="§"/>
            </a:pPr>
            <a:endParaRPr lang="en-US" sz="1400" dirty="0"/>
          </a:p>
        </p:txBody>
      </p:sp>
      <p:sp>
        <p:nvSpPr>
          <p:cNvPr id="18" name="Down Arrow 17"/>
          <p:cNvSpPr/>
          <p:nvPr/>
        </p:nvSpPr>
        <p:spPr bwMode="auto">
          <a:xfrm>
            <a:off x="6317611" y="4035405"/>
            <a:ext cx="484632" cy="978408"/>
          </a:xfrm>
          <a:prstGeom prst="downArrow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21631" y="5356851"/>
            <a:ext cx="29864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Wingdings" charset="2"/>
              <a:buChar char="§"/>
            </a:pPr>
            <a:r>
              <a:rPr lang="is-IS" sz="1400" dirty="0" smtClean="0"/>
              <a:t>Kicker control</a:t>
            </a:r>
          </a:p>
          <a:p>
            <a:pPr marL="180975" indent="-180975">
              <a:buFont typeface="Wingdings" charset="2"/>
              <a:buChar char="§"/>
            </a:pPr>
            <a:r>
              <a:rPr lang="is-IS" sz="1400" dirty="0" smtClean="0"/>
              <a:t>Wavelength control, tappering, ...</a:t>
            </a:r>
          </a:p>
          <a:p>
            <a:pPr marL="180975" indent="-180975">
              <a:buFont typeface="Wingdings" charset="2"/>
              <a:buChar char="§"/>
            </a:pPr>
            <a:r>
              <a:rPr lang="is-IS" sz="1400" dirty="0" smtClean="0"/>
              <a:t>GMDs</a:t>
            </a:r>
          </a:p>
          <a:p>
            <a:pPr marL="180975" indent="-180975">
              <a:buFont typeface="Wingdings" charset="2"/>
              <a:buChar char="§"/>
            </a:pPr>
            <a:r>
              <a:rPr lang="is-IS" sz="1400" dirty="0" smtClean="0"/>
              <a:t>...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5179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13"/>
          <p:cNvSpPr/>
          <p:nvPr/>
        </p:nvSpPr>
        <p:spPr bwMode="auto">
          <a:xfrm>
            <a:off x="2925567" y="3061807"/>
            <a:ext cx="484632" cy="978408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 smtClean="0">
                <a:solidFill>
                  <a:schemeClr val="bg1"/>
                </a:solidFill>
                <a:effectLst/>
              </a:rPr>
              <a:t>High Level Controls – (just) two examples</a:t>
            </a:r>
            <a:endParaRPr lang="en-US" b="0" dirty="0" smtClean="0">
              <a:effectLst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" b="-441"/>
          <a:stretch/>
        </p:blipFill>
        <p:spPr bwMode="auto">
          <a:xfrm>
            <a:off x="282579" y="1135951"/>
            <a:ext cx="8520113" cy="155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36936" y="2163417"/>
            <a:ext cx="94163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Injector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2126362" y="2647636"/>
            <a:ext cx="2263172" cy="3693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Bunch Compression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3756143" y="3131855"/>
            <a:ext cx="230400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Main Linac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5460138" y="3616075"/>
            <a:ext cx="2174400" cy="369332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Undulators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1367145" y="2578939"/>
            <a:ext cx="484632" cy="978408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425" y="3501187"/>
            <a:ext cx="207941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en-US" sz="1400" dirty="0" smtClean="0">
                <a:solidFill>
                  <a:schemeClr val="accent5"/>
                </a:solidFill>
              </a:rPr>
              <a:t>Timing, MPS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en-US" sz="1400" dirty="0" smtClean="0">
                <a:solidFill>
                  <a:schemeClr val="accent5"/>
                </a:solidFill>
              </a:rPr>
              <a:t>Bunch Pattern Server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s-IS" sz="1400" dirty="0" smtClean="0">
                <a:solidFill>
                  <a:schemeClr val="accent5"/>
                </a:solidFill>
              </a:rPr>
              <a:t>…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s-IS" sz="1400" dirty="0" smtClean="0">
                <a:solidFill>
                  <a:schemeClr val="accent5"/>
                </a:solidFill>
              </a:rPr>
              <a:t>Orbit displays, ORM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s-IS" sz="1400" dirty="0" smtClean="0">
                <a:solidFill>
                  <a:schemeClr val="accent5"/>
                </a:solidFill>
              </a:rPr>
              <a:t>Laser heater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s-IS" sz="1400" dirty="0" smtClean="0">
                <a:solidFill>
                  <a:schemeClr val="accent5"/>
                </a:solidFill>
              </a:rPr>
              <a:t>Feedbacks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s-IS" sz="1400" dirty="0" smtClean="0">
                <a:solidFill>
                  <a:schemeClr val="accent5"/>
                </a:solidFill>
              </a:rPr>
              <a:t>...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s-IS" sz="1400" b="1" dirty="0" smtClean="0"/>
              <a:t>Emittance</a:t>
            </a:r>
            <a:r>
              <a:rPr lang="is-IS" sz="1400" dirty="0" smtClean="0"/>
              <a:t> ...</a:t>
            </a:r>
            <a:endParaRPr lang="en-US" sz="14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013560" y="5098682"/>
            <a:ext cx="23086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Wingdings" charset="2"/>
              <a:buChar char="§"/>
            </a:pPr>
            <a:r>
              <a:rPr lang="en-US" sz="1400" dirty="0" smtClean="0">
                <a:solidFill>
                  <a:schemeClr val="accent5"/>
                </a:solidFill>
              </a:rPr>
              <a:t>Energy measurements</a:t>
            </a:r>
          </a:p>
          <a:p>
            <a:pPr marL="180975" indent="-180975">
              <a:buFont typeface="Wingdings" charset="2"/>
              <a:buChar char="§"/>
            </a:pPr>
            <a:r>
              <a:rPr lang="en-US" sz="1400" dirty="0" smtClean="0">
                <a:solidFill>
                  <a:schemeClr val="accent5"/>
                </a:solidFill>
              </a:rPr>
              <a:t>Chicane setup</a:t>
            </a:r>
          </a:p>
          <a:p>
            <a:pPr marL="180975" indent="-180975">
              <a:buFont typeface="Wingdings" charset="2"/>
              <a:buChar char="§"/>
            </a:pPr>
            <a:r>
              <a:rPr lang="en-US" sz="1400" dirty="0" smtClean="0">
                <a:solidFill>
                  <a:schemeClr val="accent5"/>
                </a:solidFill>
              </a:rPr>
              <a:t>Longitudinal Diagnostics</a:t>
            </a:r>
          </a:p>
          <a:p>
            <a:pPr marL="180975" indent="-180975">
              <a:buFont typeface="Wingdings" charset="2"/>
              <a:buChar char="§"/>
            </a:pPr>
            <a:r>
              <a:rPr lang="en-US" sz="1400" dirty="0" smtClean="0">
                <a:solidFill>
                  <a:schemeClr val="accent5"/>
                </a:solidFill>
              </a:rPr>
              <a:t>TDS</a:t>
            </a:r>
          </a:p>
          <a:p>
            <a:pPr marL="180975" indent="-180975">
              <a:buFont typeface="Wingdings" charset="2"/>
              <a:buChar char="§"/>
            </a:pPr>
            <a:r>
              <a:rPr lang="en-US" sz="1400" dirty="0" smtClean="0">
                <a:solidFill>
                  <a:schemeClr val="accent5"/>
                </a:solidFill>
              </a:rPr>
              <a:t>RF Tweak</a:t>
            </a:r>
          </a:p>
          <a:p>
            <a:pPr marL="180975" indent="-180975">
              <a:buFont typeface="Wingdings" charset="2"/>
              <a:buChar char="§"/>
            </a:pPr>
            <a:r>
              <a:rPr lang="is-IS" sz="1400" dirty="0" smtClean="0">
                <a:solidFill>
                  <a:schemeClr val="accent5"/>
                </a:solidFill>
              </a:rPr>
              <a:t>…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6" name="Down Arrow 15"/>
          <p:cNvSpPr/>
          <p:nvPr/>
        </p:nvSpPr>
        <p:spPr bwMode="auto">
          <a:xfrm>
            <a:off x="4665410" y="3551153"/>
            <a:ext cx="484632" cy="978408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42782" y="4559654"/>
            <a:ext cx="21675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Wingdings" charset="2"/>
              <a:buChar char="§"/>
            </a:pPr>
            <a:r>
              <a:rPr lang="is-IS" sz="1400" dirty="0" smtClean="0">
                <a:solidFill>
                  <a:schemeClr val="accent5"/>
                </a:solidFill>
              </a:rPr>
              <a:t>Energy Management</a:t>
            </a:r>
          </a:p>
          <a:p>
            <a:pPr marL="180975" indent="-180975">
              <a:buFont typeface="Wingdings" charset="2"/>
              <a:buChar char="§"/>
            </a:pPr>
            <a:r>
              <a:rPr lang="is-IS" sz="1400" dirty="0" smtClean="0">
                <a:solidFill>
                  <a:schemeClr val="accent5"/>
                </a:solidFill>
              </a:rPr>
              <a:t>Interfaces to cryogenic</a:t>
            </a:r>
          </a:p>
          <a:p>
            <a:pPr marL="180975" indent="-180975">
              <a:buFont typeface="Wingdings" charset="2"/>
              <a:buChar char="§"/>
            </a:pPr>
            <a:r>
              <a:rPr lang="is-IS" sz="1400" dirty="0" smtClean="0">
                <a:solidFill>
                  <a:schemeClr val="accent5"/>
                </a:solidFill>
              </a:rPr>
              <a:t>...</a:t>
            </a:r>
          </a:p>
          <a:p>
            <a:pPr marL="180975" indent="-180975">
              <a:buFont typeface="Wingdings" charset="2"/>
              <a:buChar char="§"/>
            </a:pP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8" name="Down Arrow 17"/>
          <p:cNvSpPr/>
          <p:nvPr/>
        </p:nvSpPr>
        <p:spPr bwMode="auto">
          <a:xfrm>
            <a:off x="6317611" y="4035405"/>
            <a:ext cx="484632" cy="978408"/>
          </a:xfrm>
          <a:prstGeom prst="downArrow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21631" y="5356851"/>
            <a:ext cx="29864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Wingdings" charset="2"/>
              <a:buChar char="§"/>
            </a:pPr>
            <a:r>
              <a:rPr lang="is-IS" sz="1400" dirty="0" smtClean="0">
                <a:solidFill>
                  <a:schemeClr val="accent5"/>
                </a:solidFill>
              </a:rPr>
              <a:t>Kicker control</a:t>
            </a:r>
          </a:p>
          <a:p>
            <a:pPr marL="180975" indent="-180975">
              <a:buFont typeface="Wingdings" charset="2"/>
              <a:buChar char="§"/>
            </a:pPr>
            <a:r>
              <a:rPr lang="is-IS" sz="1400" dirty="0" smtClean="0">
                <a:solidFill>
                  <a:schemeClr val="accent5"/>
                </a:solidFill>
              </a:rPr>
              <a:t>Wavelength control, tappering, ...</a:t>
            </a:r>
          </a:p>
          <a:p>
            <a:pPr marL="180975" indent="-180975">
              <a:buFont typeface="Wingdings" charset="2"/>
              <a:buChar char="§"/>
            </a:pPr>
            <a:r>
              <a:rPr lang="is-IS" sz="1400" dirty="0" smtClean="0">
                <a:solidFill>
                  <a:schemeClr val="accent5"/>
                </a:solidFill>
              </a:rPr>
              <a:t>GMDs</a:t>
            </a:r>
          </a:p>
          <a:p>
            <a:pPr marL="180975" indent="-180975">
              <a:buFont typeface="Wingdings" charset="2"/>
              <a:buChar char="§"/>
            </a:pPr>
            <a:r>
              <a:rPr lang="is-IS" sz="1400" dirty="0" smtClean="0">
                <a:solidFill>
                  <a:schemeClr val="accent5"/>
                </a:solidFill>
              </a:rPr>
              <a:t>...</a:t>
            </a:r>
            <a:endParaRPr lang="en-US" sz="1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7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Controls – </a:t>
            </a:r>
            <a:r>
              <a:rPr lang="en-US" dirty="0" smtClean="0"/>
              <a:t>emittance</a:t>
            </a:r>
            <a:endParaRPr lang="en-US" altLang="en-US" dirty="0"/>
          </a:p>
        </p:txBody>
      </p:sp>
      <p:grpSp>
        <p:nvGrpSpPr>
          <p:cNvPr id="19461" name="Group 5"/>
          <p:cNvGrpSpPr>
            <a:grpSpLocks noChangeAspect="1"/>
          </p:cNvGrpSpPr>
          <p:nvPr/>
        </p:nvGrpSpPr>
        <p:grpSpPr bwMode="auto">
          <a:xfrm>
            <a:off x="717550" y="1262063"/>
            <a:ext cx="7791450" cy="5019675"/>
            <a:chOff x="228600" y="914400"/>
            <a:chExt cx="8658225" cy="5576970"/>
          </a:xfrm>
        </p:grpSpPr>
        <p:sp>
          <p:nvSpPr>
            <p:cNvPr id="7" name="Rounded Rectangle 6"/>
            <p:cNvSpPr>
              <a:spLocks noChangeArrowheads="1"/>
            </p:cNvSpPr>
            <p:nvPr/>
          </p:nvSpPr>
          <p:spPr bwMode="auto">
            <a:xfrm>
              <a:off x="1523453" y="2208991"/>
              <a:ext cx="6553649" cy="2820232"/>
            </a:xfrm>
            <a:prstGeom prst="roundRect">
              <a:avLst>
                <a:gd name="adj" fmla="val 5162"/>
              </a:avLst>
            </a:prstGeom>
            <a:solidFill>
              <a:srgbClr val="ACABB1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/>
            <a:lstStyle/>
            <a:p>
              <a:pPr algn="ctr">
                <a:buFont typeface="Wingdings" pitchFamily="-1" charset="2"/>
                <a:buNone/>
                <a:defRPr/>
              </a:pPr>
              <a:r>
                <a:rPr lang="en-US" sz="1100" dirty="0">
                  <a:solidFill>
                    <a:srgbClr val="000000"/>
                  </a:solidFill>
                  <a:latin typeface="+mn-lt"/>
                  <a:ea typeface="+mn-ea"/>
                </a:rPr>
                <a:t>Middle Layer</a:t>
              </a:r>
            </a:p>
          </p:txBody>
        </p:sp>
        <p:sp>
          <p:nvSpPr>
            <p:cNvPr id="8" name="Rounded Rectangle 7"/>
            <p:cNvSpPr>
              <a:spLocks noChangeArrowheads="1"/>
            </p:cNvSpPr>
            <p:nvPr/>
          </p:nvSpPr>
          <p:spPr bwMode="auto">
            <a:xfrm>
              <a:off x="1523453" y="5180905"/>
              <a:ext cx="6553649" cy="1142908"/>
            </a:xfrm>
            <a:prstGeom prst="roundRect">
              <a:avLst>
                <a:gd name="adj" fmla="val 16667"/>
              </a:avLst>
            </a:prstGeom>
            <a:solidFill>
              <a:srgbClr val="F9F9F9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/>
            <a:lstStyle/>
            <a:p>
              <a:pPr algn="ctr">
                <a:buFont typeface="Wingdings" pitchFamily="-1" charset="2"/>
                <a:buNone/>
                <a:defRPr/>
              </a:pPr>
              <a:r>
                <a:rPr lang="en-US" sz="1100" dirty="0">
                  <a:solidFill>
                    <a:srgbClr val="000000"/>
                  </a:solidFill>
                  <a:latin typeface="+mn-lt"/>
                  <a:ea typeface="+mn-ea"/>
                </a:rPr>
                <a:t>Device Layer</a:t>
              </a:r>
            </a:p>
          </p:txBody>
        </p:sp>
        <p:sp>
          <p:nvSpPr>
            <p:cNvPr id="9" name="Rounded Rectangle 8"/>
            <p:cNvSpPr>
              <a:spLocks noChangeArrowheads="1"/>
            </p:cNvSpPr>
            <p:nvPr/>
          </p:nvSpPr>
          <p:spPr bwMode="auto">
            <a:xfrm>
              <a:off x="1676930" y="5334352"/>
              <a:ext cx="989662" cy="686097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38100">
              <a:solidFill>
                <a:srgbClr val="C0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buFont typeface="Wingdings" pitchFamily="-1" charset="2"/>
                <a:buNone/>
                <a:defRPr/>
              </a:pPr>
              <a:r>
                <a:rPr lang="en-US" sz="1100">
                  <a:latin typeface="+mn-lt"/>
                  <a:ea typeface="+mn-ea"/>
                </a:rPr>
                <a:t>Fast ADC, Camera</a:t>
              </a:r>
            </a:p>
          </p:txBody>
        </p:sp>
        <p:sp>
          <p:nvSpPr>
            <p:cNvPr id="10" name="Rounded Rectangle 9"/>
            <p:cNvSpPr>
              <a:spLocks noChangeArrowheads="1"/>
            </p:cNvSpPr>
            <p:nvPr/>
          </p:nvSpPr>
          <p:spPr bwMode="auto">
            <a:xfrm>
              <a:off x="5182206" y="5334352"/>
              <a:ext cx="837950" cy="686097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buFont typeface="Wingdings" pitchFamily="-1" charset="2"/>
                <a:buNone/>
                <a:defRPr/>
              </a:pPr>
              <a:r>
                <a:rPr lang="en-US" sz="1100" dirty="0">
                  <a:latin typeface="+mn-lt"/>
                  <a:ea typeface="+mn-ea"/>
                </a:rPr>
                <a:t>PLC, </a:t>
              </a:r>
              <a:br>
                <a:rPr lang="en-US" sz="1100" dirty="0">
                  <a:latin typeface="+mn-lt"/>
                  <a:ea typeface="+mn-ea"/>
                </a:rPr>
              </a:br>
              <a:r>
                <a:rPr lang="en-US" sz="1100" dirty="0">
                  <a:latin typeface="+mn-lt"/>
                  <a:ea typeface="+mn-ea"/>
                </a:rPr>
                <a:t>slow ADC</a:t>
              </a: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6020156" y="4115601"/>
              <a:ext cx="897929" cy="8977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wrap="none" anchor="ctr"/>
            <a:lstStyle/>
            <a:p>
              <a:pPr algn="ctr">
                <a:buFont typeface="Wingdings" pitchFamily="-1" charset="2"/>
                <a:buNone/>
                <a:defRPr/>
              </a:pPr>
              <a:r>
                <a:rPr lang="en-US" sz="1100" dirty="0">
                  <a:solidFill>
                    <a:srgbClr val="FFFFFF"/>
                  </a:solidFill>
                  <a:latin typeface="+mn-lt"/>
                  <a:ea typeface="+mn-ea"/>
                </a:rPr>
                <a:t>Slow </a:t>
              </a:r>
              <a:br>
                <a:rPr lang="en-US" sz="1100" dirty="0">
                  <a:solidFill>
                    <a:srgbClr val="FFFFFF"/>
                  </a:solidFill>
                  <a:latin typeface="+mn-lt"/>
                  <a:ea typeface="+mn-ea"/>
                </a:rPr>
              </a:br>
              <a:r>
                <a:rPr lang="en-US" sz="1100" dirty="0">
                  <a:solidFill>
                    <a:srgbClr val="FFFFFF"/>
                  </a:solidFill>
                  <a:latin typeface="+mn-lt"/>
                  <a:ea typeface="+mn-ea"/>
                </a:rPr>
                <a:t>Collector</a:t>
              </a: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420112" y="2362436"/>
              <a:ext cx="897930" cy="8977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wrap="none" anchor="ctr"/>
            <a:lstStyle/>
            <a:p>
              <a:pPr algn="ctr">
                <a:buFont typeface="Wingdings" pitchFamily="-1" charset="2"/>
                <a:buNone/>
                <a:defRPr/>
              </a:pPr>
              <a:r>
                <a:rPr lang="en-US" sz="1100" dirty="0">
                  <a:solidFill>
                    <a:srgbClr val="FFFFFF"/>
                  </a:solidFill>
                  <a:latin typeface="+mn-lt"/>
                  <a:ea typeface="+mn-ea"/>
                </a:rPr>
                <a:t>Distributor</a:t>
              </a:r>
            </a:p>
          </p:txBody>
        </p:sp>
        <p:sp>
          <p:nvSpPr>
            <p:cNvPr id="13" name="Rectangle 12"/>
            <p:cNvSpPr>
              <a:spLocks noChangeAspect="1"/>
            </p:cNvSpPr>
            <p:nvPr/>
          </p:nvSpPr>
          <p:spPr bwMode="auto">
            <a:xfrm>
              <a:off x="4039066" y="3734632"/>
              <a:ext cx="1675899" cy="913621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rgbClr val="000000"/>
                  </a:solidFill>
                  <a:latin typeface="+mn-lt"/>
                  <a:ea typeface="+mn-ea"/>
                </a:rPr>
                <a:t>Central Shared Memory</a:t>
              </a: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3047639" y="2362436"/>
              <a:ext cx="899693" cy="8977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wrap="none" anchor="ctr"/>
            <a:lstStyle/>
            <a:p>
              <a:pPr algn="ctr">
                <a:buFont typeface="Wingdings" pitchFamily="-1" charset="2"/>
                <a:buNone/>
                <a:defRPr/>
              </a:pPr>
              <a:r>
                <a:rPr lang="en-US" sz="1100" dirty="0">
                  <a:solidFill>
                    <a:srgbClr val="FFFFFF"/>
                  </a:solidFill>
                  <a:latin typeface="+mn-lt"/>
                  <a:ea typeface="+mn-ea"/>
                </a:rPr>
                <a:t>Event </a:t>
              </a:r>
              <a:br>
                <a:rPr lang="en-US" sz="1100" dirty="0">
                  <a:solidFill>
                    <a:srgbClr val="FFFFFF"/>
                  </a:solidFill>
                  <a:latin typeface="+mn-lt"/>
                  <a:ea typeface="+mn-ea"/>
                </a:rPr>
              </a:br>
              <a:r>
                <a:rPr lang="en-US" sz="1100" dirty="0">
                  <a:solidFill>
                    <a:srgbClr val="FFFFFF"/>
                  </a:solidFill>
                  <a:latin typeface="+mn-lt"/>
                  <a:ea typeface="+mn-ea"/>
                </a:rPr>
                <a:t>Builder</a:t>
              </a:r>
            </a:p>
          </p:txBody>
        </p:sp>
        <p:sp>
          <p:nvSpPr>
            <p:cNvPr id="15" name="Can 14"/>
            <p:cNvSpPr>
              <a:spLocks noChangeArrowheads="1"/>
            </p:cNvSpPr>
            <p:nvPr/>
          </p:nvSpPr>
          <p:spPr bwMode="auto">
            <a:xfrm>
              <a:off x="1904499" y="2362436"/>
              <a:ext cx="822073" cy="991226"/>
            </a:xfrm>
            <a:prstGeom prst="can">
              <a:avLst>
                <a:gd name="adj" fmla="val 2499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buFont typeface="Wingdings" charset="2"/>
                <a:buNone/>
              </a:pPr>
              <a:r>
                <a:rPr lang="en-US" altLang="en-US" sz="1100">
                  <a:solidFill>
                    <a:srgbClr val="FFFFFF"/>
                  </a:solidFill>
                </a:rPr>
                <a:t>RAID</a:t>
              </a:r>
              <a:r>
                <a:rPr lang="en-US" altLang="en-US" sz="1100"/>
                <a:t/>
              </a:r>
              <a:br>
                <a:rPr lang="en-US" altLang="en-US" sz="1100"/>
              </a:br>
              <a:r>
                <a:rPr lang="en-US" altLang="en-US" sz="1100">
                  <a:solidFill>
                    <a:srgbClr val="FFFFFF"/>
                  </a:solidFill>
                </a:rPr>
                <a:t>Cluster</a:t>
              </a:r>
            </a:p>
          </p:txBody>
        </p:sp>
        <p:sp>
          <p:nvSpPr>
            <p:cNvPr id="16" name="Rounded Rectangle 15"/>
            <p:cNvSpPr>
              <a:spLocks noChangeArrowheads="1"/>
            </p:cNvSpPr>
            <p:nvPr/>
          </p:nvSpPr>
          <p:spPr bwMode="auto">
            <a:xfrm>
              <a:off x="228600" y="2438278"/>
              <a:ext cx="913806" cy="915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wrap="none" anchor="ctr"/>
            <a:lstStyle/>
            <a:p>
              <a:pPr algn="ctr">
                <a:buFont typeface="Wingdings" pitchFamily="-1" charset="2"/>
                <a:buNone/>
                <a:defRPr/>
              </a:pPr>
              <a:r>
                <a:rPr lang="en-US" sz="1100" dirty="0">
                  <a:solidFill>
                    <a:schemeClr val="bg1"/>
                  </a:solidFill>
                  <a:latin typeface="+mn-lt"/>
                  <a:ea typeface="+mn-ea"/>
                </a:rPr>
                <a:t>dCache</a:t>
              </a:r>
            </a:p>
          </p:txBody>
        </p:sp>
        <p:sp>
          <p:nvSpPr>
            <p:cNvPr id="17" name="Pentagon 16"/>
            <p:cNvSpPr>
              <a:spLocks noChangeArrowheads="1"/>
            </p:cNvSpPr>
            <p:nvPr/>
          </p:nvSpPr>
          <p:spPr bwMode="auto">
            <a:xfrm rot="10800000">
              <a:off x="8077102" y="3048535"/>
              <a:ext cx="809723" cy="1181711"/>
            </a:xfrm>
            <a:prstGeom prst="homePlate">
              <a:avLst>
                <a:gd name="adj" fmla="val 50000"/>
              </a:avLst>
            </a:prstGeom>
            <a:solidFill>
              <a:srgbClr val="F9F9F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 anchor="ctr"/>
            <a:lstStyle/>
            <a:p>
              <a:pPr algn="ctr">
                <a:buFont typeface="Wingdings" pitchFamily="-1" charset="2"/>
                <a:buNone/>
                <a:defRPr/>
              </a:pPr>
              <a:r>
                <a:rPr lang="en-US" sz="1100" dirty="0">
                  <a:latin typeface="+mn-lt"/>
                  <a:ea typeface="+mn-ea"/>
                </a:rPr>
                <a:t>Run Controller</a:t>
              </a: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2820070" y="4115601"/>
              <a:ext cx="897929" cy="8977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wrap="none" anchor="ctr"/>
            <a:lstStyle/>
            <a:p>
              <a:pPr algn="ctr">
                <a:buFont typeface="Wingdings" pitchFamily="-1" charset="2"/>
                <a:buNone/>
                <a:defRPr/>
              </a:pPr>
              <a:r>
                <a:rPr lang="en-US" sz="1100" dirty="0">
                  <a:solidFill>
                    <a:srgbClr val="FFFFFF"/>
                  </a:solidFill>
                  <a:latin typeface="+mn-lt"/>
                  <a:ea typeface="+mn-ea"/>
                </a:rPr>
                <a:t>Fast </a:t>
              </a:r>
              <a:br>
                <a:rPr lang="en-US" sz="1100" dirty="0">
                  <a:solidFill>
                    <a:srgbClr val="FFFFFF"/>
                  </a:solidFill>
                  <a:latin typeface="+mn-lt"/>
                  <a:ea typeface="+mn-ea"/>
                </a:rPr>
              </a:br>
              <a:r>
                <a:rPr lang="en-US" sz="1100" dirty="0">
                  <a:solidFill>
                    <a:srgbClr val="FFFFFF"/>
                  </a:solidFill>
                  <a:latin typeface="+mn-lt"/>
                  <a:ea typeface="+mn-ea"/>
                </a:rPr>
                <a:t>Collector</a:t>
              </a:r>
            </a:p>
          </p:txBody>
        </p:sp>
        <p:sp>
          <p:nvSpPr>
            <p:cNvPr id="19" name="Rounded Rectangle 18"/>
            <p:cNvSpPr>
              <a:spLocks noChangeArrowheads="1"/>
            </p:cNvSpPr>
            <p:nvPr/>
          </p:nvSpPr>
          <p:spPr bwMode="auto">
            <a:xfrm>
              <a:off x="2742450" y="5334352"/>
              <a:ext cx="991427" cy="686097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buFont typeface="Wingdings" pitchFamily="-1" charset="2"/>
                <a:buNone/>
                <a:defRPr/>
              </a:pPr>
              <a:r>
                <a:rPr lang="en-US" sz="1100" dirty="0">
                  <a:latin typeface="+mn-lt"/>
                  <a:ea typeface="+mn-ea"/>
                </a:rPr>
                <a:t>Fast ADC, Camera</a:t>
              </a:r>
            </a:p>
          </p:txBody>
        </p:sp>
        <p:sp>
          <p:nvSpPr>
            <p:cNvPr id="20" name="Rounded Rectangle 19"/>
            <p:cNvSpPr>
              <a:spLocks noChangeArrowheads="1"/>
            </p:cNvSpPr>
            <p:nvPr/>
          </p:nvSpPr>
          <p:spPr bwMode="auto">
            <a:xfrm>
              <a:off x="3809732" y="5334352"/>
              <a:ext cx="991427" cy="686097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buFont typeface="Wingdings" pitchFamily="-1" charset="2"/>
                <a:buNone/>
                <a:defRPr/>
              </a:pPr>
              <a:r>
                <a:rPr lang="en-US" sz="1100" dirty="0">
                  <a:latin typeface="+mn-lt"/>
                  <a:ea typeface="+mn-ea"/>
                </a:rPr>
                <a:t>Fast ADC, Camera</a:t>
              </a:r>
            </a:p>
          </p:txBody>
        </p:sp>
        <p:sp>
          <p:nvSpPr>
            <p:cNvPr id="21" name="Rounded Rectangle 20"/>
            <p:cNvSpPr>
              <a:spLocks noChangeArrowheads="1"/>
            </p:cNvSpPr>
            <p:nvPr/>
          </p:nvSpPr>
          <p:spPr bwMode="auto">
            <a:xfrm>
              <a:off x="6096012" y="5334352"/>
              <a:ext cx="739160" cy="686097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buFont typeface="Wingdings" pitchFamily="-1" charset="2"/>
                <a:buNone/>
                <a:defRPr/>
              </a:pPr>
              <a:r>
                <a:rPr lang="en-US" sz="1100" dirty="0">
                  <a:latin typeface="+mn-lt"/>
                  <a:ea typeface="+mn-ea"/>
                </a:rPr>
                <a:t>PLC, </a:t>
              </a:r>
              <a:br>
                <a:rPr lang="en-US" sz="1100" dirty="0">
                  <a:latin typeface="+mn-lt"/>
                  <a:ea typeface="+mn-ea"/>
                </a:rPr>
              </a:br>
              <a:r>
                <a:rPr lang="en-US" sz="1100" dirty="0">
                  <a:latin typeface="+mn-lt"/>
                  <a:ea typeface="+mn-ea"/>
                </a:rPr>
                <a:t>slow ADC</a:t>
              </a:r>
            </a:p>
          </p:txBody>
        </p:sp>
        <p:sp>
          <p:nvSpPr>
            <p:cNvPr id="22" name="Rounded Rectangle 21"/>
            <p:cNvSpPr>
              <a:spLocks noChangeArrowheads="1"/>
            </p:cNvSpPr>
            <p:nvPr/>
          </p:nvSpPr>
          <p:spPr bwMode="auto">
            <a:xfrm>
              <a:off x="6918084" y="5334352"/>
              <a:ext cx="762093" cy="686097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buFont typeface="Wingdings" pitchFamily="-1" charset="2"/>
                <a:buNone/>
                <a:defRPr/>
              </a:pPr>
              <a:r>
                <a:rPr lang="en-US" sz="1100" dirty="0">
                  <a:latin typeface="+mn-lt"/>
                  <a:ea typeface="+mn-ea"/>
                </a:rPr>
                <a:t>PLC, </a:t>
              </a:r>
              <a:br>
                <a:rPr lang="en-US" sz="1100" dirty="0">
                  <a:latin typeface="+mn-lt"/>
                  <a:ea typeface="+mn-ea"/>
                </a:rPr>
              </a:br>
              <a:r>
                <a:rPr lang="en-US" sz="1100" dirty="0">
                  <a:latin typeface="+mn-lt"/>
                  <a:ea typeface="+mn-ea"/>
                </a:rPr>
                <a:t>slow ADC</a:t>
              </a:r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6096012" y="2626998"/>
              <a:ext cx="913806" cy="8624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buFont typeface="Wingdings" pitchFamily="-1" charset="2"/>
                <a:buNone/>
                <a:defRPr/>
              </a:pPr>
              <a:r>
                <a:rPr lang="en-US" sz="1000" dirty="0">
                  <a:solidFill>
                    <a:srgbClr val="FFFFFF"/>
                  </a:solidFill>
                  <a:latin typeface="+mn-lt"/>
                  <a:ea typeface="+mn-ea"/>
                </a:rPr>
                <a:t>Middle Layer Server</a:t>
              </a:r>
            </a:p>
          </p:txBody>
        </p:sp>
        <p:sp>
          <p:nvSpPr>
            <p:cNvPr id="24" name="Left-Right Arrow 23"/>
            <p:cNvSpPr>
              <a:spLocks noChangeArrowheads="1"/>
            </p:cNvSpPr>
            <p:nvPr/>
          </p:nvSpPr>
          <p:spPr bwMode="auto">
            <a:xfrm rot="-2301607">
              <a:off x="5651457" y="3325442"/>
              <a:ext cx="628021" cy="437409"/>
            </a:xfrm>
            <a:prstGeom prst="leftRightArrow">
              <a:avLst>
                <a:gd name="adj1" fmla="val 40731"/>
                <a:gd name="adj2" fmla="val 41671"/>
              </a:avLst>
            </a:prstGeom>
            <a:solidFill>
              <a:schemeClr val="accent2"/>
            </a:solidFill>
            <a:ln w="9525">
              <a:solidFill>
                <a:srgbClr val="F9F9F9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25" name="Left Arrow 24"/>
            <p:cNvSpPr>
              <a:spLocks noChangeArrowheads="1"/>
            </p:cNvSpPr>
            <p:nvPr/>
          </p:nvSpPr>
          <p:spPr bwMode="auto">
            <a:xfrm rot="5400000">
              <a:off x="4677712" y="3335994"/>
              <a:ext cx="396844" cy="305191"/>
            </a:xfrm>
            <a:prstGeom prst="leftArrow">
              <a:avLst>
                <a:gd name="adj1" fmla="val 55556"/>
                <a:gd name="adj2" fmla="val 50002"/>
              </a:avLst>
            </a:prstGeom>
            <a:solidFill>
              <a:schemeClr val="accent2"/>
            </a:solidFill>
            <a:ln w="9525">
              <a:solidFill>
                <a:srgbClr val="F9F9F9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26" name="Up Arrow 25"/>
            <p:cNvSpPr>
              <a:spLocks noChangeArrowheads="1"/>
            </p:cNvSpPr>
            <p:nvPr/>
          </p:nvSpPr>
          <p:spPr bwMode="auto">
            <a:xfrm>
              <a:off x="3047639" y="5029223"/>
              <a:ext cx="437498" cy="269854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bg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27" name="Up Arrow 26"/>
            <p:cNvSpPr>
              <a:spLocks noChangeArrowheads="1"/>
            </p:cNvSpPr>
            <p:nvPr/>
          </p:nvSpPr>
          <p:spPr bwMode="auto">
            <a:xfrm>
              <a:off x="6247725" y="5029223"/>
              <a:ext cx="437498" cy="269854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8262CD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28" name="Up Arrow 27"/>
            <p:cNvSpPr>
              <a:spLocks noChangeArrowheads="1"/>
            </p:cNvSpPr>
            <p:nvPr/>
          </p:nvSpPr>
          <p:spPr bwMode="auto">
            <a:xfrm rot="3644139">
              <a:off x="3683632" y="4058236"/>
              <a:ext cx="324530" cy="42515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9525">
              <a:solidFill>
                <a:srgbClr val="F9F9F9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29" name="Up Arrow 28"/>
            <p:cNvSpPr>
              <a:spLocks noChangeArrowheads="1"/>
            </p:cNvSpPr>
            <p:nvPr/>
          </p:nvSpPr>
          <p:spPr bwMode="auto">
            <a:xfrm rot="7066692" flipV="1">
              <a:off x="5729110" y="4078523"/>
              <a:ext cx="319239" cy="393395"/>
            </a:xfrm>
            <a:prstGeom prst="upArrow">
              <a:avLst>
                <a:gd name="adj1" fmla="val 50000"/>
                <a:gd name="adj2" fmla="val 51380"/>
              </a:avLst>
            </a:prstGeom>
            <a:solidFill>
              <a:schemeClr val="accent2"/>
            </a:solidFill>
            <a:ln w="9525">
              <a:solidFill>
                <a:srgbClr val="F9F9F9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30" name="Up Arrow 29"/>
            <p:cNvSpPr>
              <a:spLocks noChangeArrowheads="1"/>
            </p:cNvSpPr>
            <p:nvPr/>
          </p:nvSpPr>
          <p:spPr bwMode="auto">
            <a:xfrm rot="-5400000">
              <a:off x="4001176" y="2589032"/>
              <a:ext cx="380969" cy="456903"/>
            </a:xfrm>
            <a:prstGeom prst="upArrow">
              <a:avLst>
                <a:gd name="adj1" fmla="val 50000"/>
                <a:gd name="adj2" fmla="val 49999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100">
                <a:solidFill>
                  <a:srgbClr val="000000"/>
                </a:solidFill>
              </a:endParaRPr>
            </a:p>
          </p:txBody>
        </p:sp>
        <p:sp>
          <p:nvSpPr>
            <p:cNvPr id="31" name="Left Arrow 30"/>
            <p:cNvSpPr>
              <a:spLocks noChangeArrowheads="1"/>
            </p:cNvSpPr>
            <p:nvPr/>
          </p:nvSpPr>
          <p:spPr bwMode="auto">
            <a:xfrm>
              <a:off x="2726572" y="2626998"/>
              <a:ext cx="321067" cy="356277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32" name="Right Arrow 31"/>
            <p:cNvSpPr>
              <a:spLocks noChangeAspect="1"/>
            </p:cNvSpPr>
            <p:nvPr/>
          </p:nvSpPr>
          <p:spPr bwMode="auto">
            <a:xfrm>
              <a:off x="228600" y="5029223"/>
              <a:ext cx="206401" cy="206359"/>
            </a:xfrm>
            <a:prstGeom prst="rightArrow">
              <a:avLst>
                <a:gd name="adj1" fmla="val 50000"/>
                <a:gd name="adj2" fmla="val 50001"/>
              </a:avLst>
            </a:prstGeom>
            <a:solidFill>
              <a:srgbClr val="ACABB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33" name="Right Arrow 32"/>
            <p:cNvSpPr>
              <a:spLocks noChangeAspect="1"/>
            </p:cNvSpPr>
            <p:nvPr/>
          </p:nvSpPr>
          <p:spPr bwMode="auto">
            <a:xfrm>
              <a:off x="228600" y="5334352"/>
              <a:ext cx="206401" cy="204595"/>
            </a:xfrm>
            <a:prstGeom prst="rightArrow">
              <a:avLst>
                <a:gd name="adj1" fmla="val 50000"/>
                <a:gd name="adj2" fmla="val 50002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100">
                <a:solidFill>
                  <a:srgbClr val="000000"/>
                </a:solidFill>
              </a:endParaRPr>
            </a:p>
          </p:txBody>
        </p:sp>
        <p:sp>
          <p:nvSpPr>
            <p:cNvPr id="34" name="Right Arrow 33"/>
            <p:cNvSpPr>
              <a:spLocks noChangeAspect="1"/>
            </p:cNvSpPr>
            <p:nvPr/>
          </p:nvSpPr>
          <p:spPr bwMode="auto">
            <a:xfrm>
              <a:off x="228600" y="5639479"/>
              <a:ext cx="206401" cy="204595"/>
            </a:xfrm>
            <a:prstGeom prst="rightArrow">
              <a:avLst>
                <a:gd name="adj1" fmla="val 50000"/>
                <a:gd name="adj2" fmla="val 50002"/>
              </a:avLst>
            </a:prstGeom>
            <a:solidFill>
              <a:schemeClr val="accent2"/>
            </a:solidFill>
            <a:ln w="9525">
              <a:solidFill>
                <a:srgbClr val="F9F9F9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35" name="Right Arrow 34"/>
            <p:cNvSpPr>
              <a:spLocks noChangeAspect="1"/>
            </p:cNvSpPr>
            <p:nvPr/>
          </p:nvSpPr>
          <p:spPr bwMode="auto">
            <a:xfrm>
              <a:off x="228600" y="5942844"/>
              <a:ext cx="206401" cy="206359"/>
            </a:xfrm>
            <a:prstGeom prst="rightArrow">
              <a:avLst>
                <a:gd name="adj1" fmla="val 50000"/>
                <a:gd name="adj2" fmla="val 50001"/>
              </a:avLst>
            </a:prstGeom>
            <a:solidFill>
              <a:schemeClr val="bg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19491" name="TextBox 47"/>
            <p:cNvSpPr txBox="1">
              <a:spLocks noChangeArrowheads="1"/>
            </p:cNvSpPr>
            <p:nvPr/>
          </p:nvSpPr>
          <p:spPr bwMode="auto">
            <a:xfrm>
              <a:off x="381000" y="5006976"/>
              <a:ext cx="710298" cy="290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Font typeface="Wingdings" charset="2"/>
                <a:buNone/>
              </a:pPr>
              <a:r>
                <a:rPr lang="en-US" altLang="en-US" sz="1100"/>
                <a:t>File I/O</a:t>
              </a:r>
            </a:p>
          </p:txBody>
        </p:sp>
        <p:sp>
          <p:nvSpPr>
            <p:cNvPr id="19492" name="TextBox 48"/>
            <p:cNvSpPr txBox="1">
              <a:spLocks noChangeArrowheads="1"/>
            </p:cNvSpPr>
            <p:nvPr/>
          </p:nvSpPr>
          <p:spPr bwMode="auto">
            <a:xfrm>
              <a:off x="388938" y="5299076"/>
              <a:ext cx="515829" cy="290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Font typeface="Wingdings" charset="2"/>
                <a:buNone/>
              </a:pPr>
              <a:r>
                <a:rPr lang="en-US" altLang="en-US" sz="1100"/>
                <a:t>TCP</a:t>
              </a:r>
            </a:p>
          </p:txBody>
        </p:sp>
        <p:sp>
          <p:nvSpPr>
            <p:cNvPr id="19493" name="TextBox 49"/>
            <p:cNvSpPr txBox="1">
              <a:spLocks noChangeArrowheads="1"/>
            </p:cNvSpPr>
            <p:nvPr/>
          </p:nvSpPr>
          <p:spPr bwMode="auto">
            <a:xfrm>
              <a:off x="381000" y="5638800"/>
              <a:ext cx="11430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Font typeface="Wingdings" charset="2"/>
                <a:buNone/>
              </a:pPr>
              <a:r>
                <a:rPr lang="en-US" altLang="en-US" sz="1100"/>
                <a:t>Shared Memory</a:t>
              </a:r>
            </a:p>
          </p:txBody>
        </p:sp>
        <p:sp>
          <p:nvSpPr>
            <p:cNvPr id="19494" name="TextBox 50"/>
            <p:cNvSpPr txBox="1">
              <a:spLocks noChangeArrowheads="1"/>
            </p:cNvSpPr>
            <p:nvPr/>
          </p:nvSpPr>
          <p:spPr bwMode="auto">
            <a:xfrm>
              <a:off x="381000" y="5891130"/>
              <a:ext cx="990600" cy="290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Font typeface="Wingdings" charset="2"/>
                <a:buNone/>
              </a:pPr>
              <a:r>
                <a:rPr lang="en-US" altLang="en-US" sz="1100"/>
                <a:t>Multicast</a:t>
              </a:r>
            </a:p>
          </p:txBody>
        </p:sp>
        <p:sp>
          <p:nvSpPr>
            <p:cNvPr id="40" name="Rounded Rectangle 39"/>
            <p:cNvSpPr>
              <a:spLocks noChangeArrowheads="1"/>
            </p:cNvSpPr>
            <p:nvPr/>
          </p:nvSpPr>
          <p:spPr bwMode="auto">
            <a:xfrm>
              <a:off x="1523453" y="914400"/>
              <a:ext cx="6553649" cy="114290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eaVert"/>
            <a:lstStyle/>
            <a:p>
              <a:pPr algn="ctr">
                <a:buFont typeface="Wingdings" pitchFamily="-1" charset="2"/>
                <a:buNone/>
                <a:defRPr/>
              </a:pPr>
              <a:r>
                <a:rPr lang="en-US" sz="1100" dirty="0">
                  <a:solidFill>
                    <a:srgbClr val="FFFFFF"/>
                  </a:solidFill>
                  <a:latin typeface="+mn-lt"/>
                  <a:ea typeface="+mn-ea"/>
                </a:rPr>
                <a:t>User Application Layer</a:t>
              </a:r>
            </a:p>
          </p:txBody>
        </p:sp>
        <p:sp>
          <p:nvSpPr>
            <p:cNvPr id="41" name="Rounded Rectangle 40"/>
            <p:cNvSpPr>
              <a:spLocks noChangeArrowheads="1"/>
            </p:cNvSpPr>
            <p:nvPr/>
          </p:nvSpPr>
          <p:spPr bwMode="auto">
            <a:xfrm>
              <a:off x="1676930" y="990241"/>
              <a:ext cx="4038035" cy="991226"/>
            </a:xfrm>
            <a:prstGeom prst="roundRect">
              <a:avLst>
                <a:gd name="adj" fmla="val 16667"/>
              </a:avLst>
            </a:prstGeom>
            <a:solidFill>
              <a:srgbClr val="ACABB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 algn="ctr">
                <a:buFont typeface="Wingdings" pitchFamily="-1" charset="2"/>
                <a:buNone/>
                <a:defRPr/>
              </a:pPr>
              <a:r>
                <a:rPr lang="en-US" sz="1100" dirty="0">
                  <a:solidFill>
                    <a:srgbClr val="000000"/>
                  </a:solidFill>
                  <a:latin typeface="+mn-lt"/>
                  <a:ea typeface="+mn-ea"/>
                </a:rPr>
                <a:t>DAQ Data Access Framework</a:t>
              </a:r>
            </a:p>
          </p:txBody>
        </p:sp>
        <p:sp>
          <p:nvSpPr>
            <p:cNvPr id="42" name="Rounded Rectangle 41"/>
            <p:cNvSpPr>
              <a:spLocks noChangeArrowheads="1"/>
            </p:cNvSpPr>
            <p:nvPr/>
          </p:nvSpPr>
          <p:spPr bwMode="auto">
            <a:xfrm>
              <a:off x="5866678" y="990241"/>
              <a:ext cx="1284268" cy="991226"/>
            </a:xfrm>
            <a:prstGeom prst="roundRect">
              <a:avLst>
                <a:gd name="adj" fmla="val 16667"/>
              </a:avLst>
            </a:prstGeom>
            <a:solidFill>
              <a:srgbClr val="ACABB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buFont typeface="Wingdings" pitchFamily="-1" charset="2"/>
                <a:buNone/>
                <a:defRPr/>
              </a:pPr>
              <a:r>
                <a:rPr lang="en-US" sz="1100" dirty="0">
                  <a:solidFill>
                    <a:srgbClr val="000000"/>
                  </a:solidFill>
                  <a:latin typeface="+mn-lt"/>
                  <a:ea typeface="+mn-ea"/>
                </a:rPr>
                <a:t>Other Applications</a:t>
              </a:r>
            </a:p>
          </p:txBody>
        </p:sp>
        <p:sp>
          <p:nvSpPr>
            <p:cNvPr id="43" name="Rounded Rectangle 42"/>
            <p:cNvSpPr>
              <a:spLocks noChangeArrowheads="1"/>
            </p:cNvSpPr>
            <p:nvPr/>
          </p:nvSpPr>
          <p:spPr bwMode="auto">
            <a:xfrm>
              <a:off x="1752786" y="1447052"/>
              <a:ext cx="837950" cy="45857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buFont typeface="Wingdings" pitchFamily="-1" charset="2"/>
                <a:buNone/>
                <a:defRPr/>
              </a:pPr>
              <a:r>
                <a:rPr lang="en-US" sz="1100" dirty="0">
                  <a:solidFill>
                    <a:srgbClr val="FFFFFF"/>
                  </a:solidFill>
                  <a:latin typeface="+mn-lt"/>
                  <a:ea typeface="+mn-ea"/>
                </a:rPr>
                <a:t>Data</a:t>
              </a:r>
            </a:p>
            <a:p>
              <a:pPr algn="ctr">
                <a:buFont typeface="Wingdings" pitchFamily="-1" charset="2"/>
                <a:buNone/>
                <a:defRPr/>
              </a:pPr>
              <a:r>
                <a:rPr lang="en-US" sz="1100" dirty="0">
                  <a:solidFill>
                    <a:srgbClr val="FFFFFF"/>
                  </a:solidFill>
                  <a:latin typeface="+mn-lt"/>
                  <a:ea typeface="+mn-ea"/>
                </a:rPr>
                <a:t>GUI </a:t>
              </a:r>
            </a:p>
          </p:txBody>
        </p:sp>
        <p:sp>
          <p:nvSpPr>
            <p:cNvPr id="44" name="Rounded Rectangle 43"/>
            <p:cNvSpPr>
              <a:spLocks noChangeArrowheads="1"/>
            </p:cNvSpPr>
            <p:nvPr/>
          </p:nvSpPr>
          <p:spPr bwMode="auto">
            <a:xfrm>
              <a:off x="3582163" y="1447052"/>
              <a:ext cx="989662" cy="45857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buFont typeface="Wingdings" pitchFamily="-1" charset="2"/>
                <a:buNone/>
                <a:defRPr/>
              </a:pPr>
              <a:r>
                <a:rPr lang="en-US" sz="1100" dirty="0">
                  <a:solidFill>
                    <a:srgbClr val="FFFFFF"/>
                  </a:solidFill>
                  <a:latin typeface="+mn-lt"/>
                  <a:ea typeface="+mn-ea"/>
                </a:rPr>
                <a:t>MATLAB/Octave</a:t>
              </a:r>
            </a:p>
          </p:txBody>
        </p:sp>
        <p:sp>
          <p:nvSpPr>
            <p:cNvPr id="45" name="Rounded Rectangle 44"/>
            <p:cNvSpPr>
              <a:spLocks noChangeArrowheads="1"/>
            </p:cNvSpPr>
            <p:nvPr/>
          </p:nvSpPr>
          <p:spPr bwMode="auto">
            <a:xfrm>
              <a:off x="2666592" y="1447052"/>
              <a:ext cx="837950" cy="45857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buFont typeface="Wingdings" pitchFamily="-1" charset="2"/>
                <a:buNone/>
                <a:defRPr/>
              </a:pPr>
              <a:r>
                <a:rPr lang="en-US" sz="1100" dirty="0">
                  <a:solidFill>
                    <a:srgbClr val="FFFFFF"/>
                  </a:solidFill>
                  <a:latin typeface="+mn-lt"/>
                  <a:ea typeface="+mn-ea"/>
                </a:rPr>
                <a:t>JDDD/</a:t>
              </a:r>
              <a:br>
                <a:rPr lang="en-US" sz="1100" dirty="0">
                  <a:solidFill>
                    <a:srgbClr val="FFFFFF"/>
                  </a:solidFill>
                  <a:latin typeface="+mn-lt"/>
                  <a:ea typeface="+mn-ea"/>
                </a:rPr>
              </a:br>
              <a:r>
                <a:rPr lang="en-US" sz="1100" dirty="0">
                  <a:solidFill>
                    <a:srgbClr val="FFFFFF"/>
                  </a:solidFill>
                  <a:latin typeface="+mn-lt"/>
                  <a:ea typeface="+mn-ea"/>
                </a:rPr>
                <a:t>JDAQ</a:t>
              </a:r>
            </a:p>
          </p:txBody>
        </p:sp>
        <p:sp>
          <p:nvSpPr>
            <p:cNvPr id="46" name="Rounded Rectangle 45"/>
            <p:cNvSpPr>
              <a:spLocks noChangeArrowheads="1"/>
            </p:cNvSpPr>
            <p:nvPr/>
          </p:nvSpPr>
          <p:spPr bwMode="auto">
            <a:xfrm>
              <a:off x="4647682" y="1447052"/>
              <a:ext cx="915570" cy="45857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buFont typeface="Wingdings" pitchFamily="-1" charset="2"/>
                <a:buNone/>
                <a:defRPr/>
              </a:pPr>
              <a:r>
                <a:rPr lang="en-US" sz="1100" dirty="0">
                  <a:solidFill>
                    <a:srgbClr val="FFFFFF"/>
                  </a:solidFill>
                  <a:latin typeface="+mn-lt"/>
                  <a:ea typeface="+mn-ea"/>
                </a:rPr>
                <a:t> C/C++ Interface</a:t>
              </a:r>
            </a:p>
          </p:txBody>
        </p:sp>
        <p:sp>
          <p:nvSpPr>
            <p:cNvPr id="47" name="Left-Right Arrow 46"/>
            <p:cNvSpPr>
              <a:spLocks noChangeArrowheads="1"/>
            </p:cNvSpPr>
            <p:nvPr/>
          </p:nvSpPr>
          <p:spPr bwMode="auto">
            <a:xfrm>
              <a:off x="1142406" y="2626998"/>
              <a:ext cx="762093" cy="435646"/>
            </a:xfrm>
            <a:prstGeom prst="leftRightArrow">
              <a:avLst>
                <a:gd name="adj1" fmla="val 38343"/>
                <a:gd name="adj2" fmla="val 50002"/>
              </a:avLst>
            </a:prstGeom>
            <a:solidFill>
              <a:srgbClr val="ACABB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48" name="Left Arrow 47"/>
            <p:cNvSpPr>
              <a:spLocks noChangeArrowheads="1"/>
            </p:cNvSpPr>
            <p:nvPr/>
          </p:nvSpPr>
          <p:spPr bwMode="auto">
            <a:xfrm rot="5400000">
              <a:off x="2118877" y="1996422"/>
              <a:ext cx="380969" cy="351057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ACABB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19504" name="TextBox 54"/>
            <p:cNvSpPr txBox="1">
              <a:spLocks noChangeArrowheads="1"/>
            </p:cNvSpPr>
            <p:nvPr/>
          </p:nvSpPr>
          <p:spPr bwMode="auto">
            <a:xfrm>
              <a:off x="2133600" y="6048376"/>
              <a:ext cx="2313647" cy="290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Font typeface="Wingdings" charset="2"/>
                <a:buNone/>
              </a:pPr>
              <a:r>
                <a:rPr lang="en-US" altLang="en-US" sz="1100"/>
                <a:t>Fast, bunch-synchronous data</a:t>
              </a:r>
            </a:p>
          </p:txBody>
        </p:sp>
        <p:sp>
          <p:nvSpPr>
            <p:cNvPr id="19505" name="TextBox 55"/>
            <p:cNvSpPr txBox="1">
              <a:spLocks noChangeArrowheads="1"/>
            </p:cNvSpPr>
            <p:nvPr/>
          </p:nvSpPr>
          <p:spPr bwMode="auto">
            <a:xfrm>
              <a:off x="5029200" y="6048376"/>
              <a:ext cx="2883979" cy="290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Font typeface="Wingdings" charset="2"/>
                <a:buNone/>
              </a:pPr>
              <a:r>
                <a:rPr lang="en-US" altLang="en-US" sz="1100"/>
                <a:t>Slow data (fixed rate or event-based)</a:t>
              </a:r>
            </a:p>
          </p:txBody>
        </p:sp>
        <p:sp>
          <p:nvSpPr>
            <p:cNvPr id="51" name="Up-Down Arrow 56"/>
            <p:cNvSpPr>
              <a:spLocks noChangeArrowheads="1"/>
            </p:cNvSpPr>
            <p:nvPr/>
          </p:nvSpPr>
          <p:spPr bwMode="auto">
            <a:xfrm>
              <a:off x="6346514" y="1981467"/>
              <a:ext cx="426913" cy="645532"/>
            </a:xfrm>
            <a:prstGeom prst="upDownArrow">
              <a:avLst>
                <a:gd name="adj1" fmla="val 50000"/>
                <a:gd name="adj2" fmla="val 49845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Font typeface="Wingdings" pitchFamily="-1" charset="2"/>
                <a:buChar char="n"/>
                <a:defRPr/>
              </a:pPr>
              <a:endParaRPr lang="en-US" sz="1100">
                <a:latin typeface="Arial" pitchFamily="-1" charset="0"/>
                <a:ea typeface="ＭＳ Ｐゴシック" pitchFamily="-1" charset="-128"/>
              </a:endParaRPr>
            </a:p>
          </p:txBody>
        </p:sp>
        <p:sp>
          <p:nvSpPr>
            <p:cNvPr id="52" name="Right Arrow 51"/>
            <p:cNvSpPr>
              <a:spLocks noChangeAspect="1"/>
            </p:cNvSpPr>
            <p:nvPr/>
          </p:nvSpPr>
          <p:spPr bwMode="auto">
            <a:xfrm>
              <a:off x="228600" y="6226808"/>
              <a:ext cx="206401" cy="204595"/>
            </a:xfrm>
            <a:prstGeom prst="rightArrow">
              <a:avLst>
                <a:gd name="adj1" fmla="val 50000"/>
                <a:gd name="adj2" fmla="val 50002"/>
              </a:avLst>
            </a:prstGeom>
            <a:solidFill>
              <a:srgbClr val="6A42C3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19508" name="TextBox 50"/>
            <p:cNvSpPr txBox="1">
              <a:spLocks noChangeArrowheads="1"/>
            </p:cNvSpPr>
            <p:nvPr/>
          </p:nvSpPr>
          <p:spPr bwMode="auto">
            <a:xfrm>
              <a:off x="392113" y="6200692"/>
              <a:ext cx="725488" cy="290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Font typeface="Wingdings" charset="2"/>
                <a:buNone/>
              </a:pPr>
              <a:r>
                <a:rPr lang="en-US" altLang="en-US" sz="1100"/>
                <a:t>RPC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733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1093788" y="4529530"/>
            <a:ext cx="7899718" cy="1775008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kern="0" dirty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86431" y="2001947"/>
            <a:ext cx="7907073" cy="118800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86432" y="3284043"/>
            <a:ext cx="7907073" cy="1158943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High Level Controls – emittance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00" y="1152000"/>
            <a:ext cx="8259763" cy="369332"/>
          </a:xfrm>
          <a:ln>
            <a:noFill/>
          </a:ln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‘Online’ Emittance Measurement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38172" y="5789595"/>
            <a:ext cx="304800" cy="393700"/>
            <a:chOff x="1879600" y="2781300"/>
            <a:chExt cx="304800" cy="393700"/>
          </a:xfrm>
        </p:grpSpPr>
        <p:sp>
          <p:nvSpPr>
            <p:cNvPr id="5" name="Rectangle 4"/>
            <p:cNvSpPr/>
            <p:nvPr/>
          </p:nvSpPr>
          <p:spPr bwMode="auto">
            <a:xfrm>
              <a:off x="1879600" y="2781300"/>
              <a:ext cx="304800" cy="184150"/>
            </a:xfrm>
            <a:prstGeom prst="rect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charset="0"/>
                <a:buChar char="n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Trapezoid 5"/>
            <p:cNvSpPr/>
            <p:nvPr/>
          </p:nvSpPr>
          <p:spPr bwMode="auto">
            <a:xfrm>
              <a:off x="1949450" y="2965450"/>
              <a:ext cx="165100" cy="209550"/>
            </a:xfrm>
            <a:prstGeom prst="trapezoid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charset="0"/>
                <a:buChar char="n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" name="Rectangle 15"/>
          <p:cNvSpPr/>
          <p:nvPr/>
        </p:nvSpPr>
        <p:spPr bwMode="auto">
          <a:xfrm>
            <a:off x="4445823" y="2161981"/>
            <a:ext cx="2161171" cy="797645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Matlab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tabLst/>
            </a:pP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Emittance Measurement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GUI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42" name="Elbow Connector 41"/>
          <p:cNvCxnSpPr>
            <a:stCxn id="16" idx="1"/>
            <a:endCxn id="65" idx="0"/>
          </p:cNvCxnSpPr>
          <p:nvPr/>
        </p:nvCxnSpPr>
        <p:spPr bwMode="auto">
          <a:xfrm rot="10800000" flipV="1">
            <a:off x="2761595" y="2560804"/>
            <a:ext cx="1684228" cy="2177426"/>
          </a:xfrm>
          <a:prstGeom prst="bentConnector2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1" name="TextBox 50"/>
          <p:cNvSpPr txBox="1"/>
          <p:nvPr/>
        </p:nvSpPr>
        <p:spPr>
          <a:xfrm>
            <a:off x="7883724" y="6042928"/>
            <a:ext cx="835022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rgbClr val="4F81BD"/>
                </a:solidFill>
                <a:latin typeface="+mn-lt"/>
                <a:ea typeface="+mn-ea"/>
                <a:cs typeface="+mn-cs"/>
              </a:rPr>
              <a:t>Front end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883724" y="4181376"/>
            <a:ext cx="9999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rgbClr val="4F81BD"/>
                </a:solidFill>
                <a:latin typeface="+mn-lt"/>
                <a:ea typeface="+mn-ea"/>
                <a:cs typeface="+mn-cs"/>
              </a:rPr>
              <a:t>Middle layer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83724" y="2928337"/>
            <a:ext cx="1109780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 smtClean="0">
                <a:solidFill>
                  <a:srgbClr val="4F81BD"/>
                </a:solidFill>
                <a:latin typeface="+mn-lt"/>
                <a:ea typeface="+mn-ea"/>
                <a:cs typeface="+mn-cs"/>
              </a:rPr>
              <a:t>Console layer</a:t>
            </a:r>
            <a:endParaRPr lang="en-US" sz="1100" b="1" kern="0" dirty="0">
              <a:solidFill>
                <a:srgbClr val="4F81BD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0" name="Elbow Connector 19"/>
          <p:cNvCxnSpPr/>
          <p:nvPr/>
        </p:nvCxnSpPr>
        <p:spPr bwMode="auto">
          <a:xfrm rot="5400000" flipH="1" flipV="1">
            <a:off x="2631124" y="5467988"/>
            <a:ext cx="232582" cy="2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7" name="Rectangle 36"/>
          <p:cNvSpPr/>
          <p:nvPr/>
        </p:nvSpPr>
        <p:spPr bwMode="auto">
          <a:xfrm>
            <a:off x="6442533" y="5311056"/>
            <a:ext cx="262015" cy="123525"/>
          </a:xfrm>
          <a:prstGeom prst="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charset="0"/>
              <a:buChar char="n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6442533" y="5565056"/>
            <a:ext cx="262015" cy="123525"/>
          </a:xfrm>
          <a:prstGeom prst="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charset="0"/>
              <a:buChar char="n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45" name="Elbow Connector 44"/>
          <p:cNvCxnSpPr>
            <a:stCxn id="16" idx="3"/>
          </p:cNvCxnSpPr>
          <p:nvPr/>
        </p:nvCxnSpPr>
        <p:spPr bwMode="auto">
          <a:xfrm>
            <a:off x="6606994" y="2560804"/>
            <a:ext cx="1251309" cy="2640781"/>
          </a:xfrm>
          <a:prstGeom prst="bentConnector2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6" name="Rectangle 45"/>
          <p:cNvSpPr/>
          <p:nvPr/>
        </p:nvSpPr>
        <p:spPr bwMode="auto">
          <a:xfrm>
            <a:off x="4789177" y="3538748"/>
            <a:ext cx="1474461" cy="617030"/>
          </a:xfrm>
          <a:prstGeom prst="rect">
            <a:avLst/>
          </a:prstGeom>
          <a:solidFill>
            <a:srgbClr val="FD930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Optics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tabLst/>
            </a:pPr>
            <a:r>
              <a:rPr lang="en-US" sz="1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erver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47" name="Elbow Connector 46"/>
          <p:cNvCxnSpPr>
            <a:stCxn id="16" idx="2"/>
            <a:endCxn id="46" idx="0"/>
          </p:cNvCxnSpPr>
          <p:nvPr/>
        </p:nvCxnSpPr>
        <p:spPr bwMode="auto">
          <a:xfrm rot="5400000">
            <a:off x="5236848" y="3249187"/>
            <a:ext cx="579122" cy="1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58" name="Group 57"/>
          <p:cNvGrpSpPr/>
          <p:nvPr/>
        </p:nvGrpSpPr>
        <p:grpSpPr>
          <a:xfrm>
            <a:off x="4075357" y="5201044"/>
            <a:ext cx="304800" cy="640679"/>
            <a:chOff x="1879600" y="3632255"/>
            <a:chExt cx="304800" cy="640679"/>
          </a:xfrm>
        </p:grpSpPr>
        <p:cxnSp>
          <p:nvCxnSpPr>
            <p:cNvPr id="59" name="Straight Connector 58"/>
            <p:cNvCxnSpPr/>
            <p:nvPr/>
          </p:nvCxnSpPr>
          <p:spPr bwMode="auto">
            <a:xfrm flipV="1">
              <a:off x="1949450" y="3733743"/>
              <a:ext cx="165100" cy="178245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60" name="Straight Connector 59"/>
            <p:cNvCxnSpPr/>
            <p:nvPr/>
          </p:nvCxnSpPr>
          <p:spPr bwMode="auto">
            <a:xfrm flipV="1">
              <a:off x="2030552" y="3886143"/>
              <a:ext cx="0" cy="293214"/>
            </a:xfrm>
            <a:prstGeom prst="line">
              <a:avLst/>
            </a:prstGeom>
            <a:noFill/>
            <a:ln w="19050" cap="flat" cmpd="sng" algn="ctr">
              <a:solidFill>
                <a:schemeClr val="accent5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61" name="Rectangle 60"/>
            <p:cNvSpPr/>
            <p:nvPr/>
          </p:nvSpPr>
          <p:spPr bwMode="auto">
            <a:xfrm>
              <a:off x="1879600" y="3632255"/>
              <a:ext cx="304800" cy="640679"/>
            </a:xfrm>
            <a:prstGeom prst="rect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charset="0"/>
                <a:buChar char="n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5" name="Rectangle 64"/>
          <p:cNvSpPr/>
          <p:nvPr/>
        </p:nvSpPr>
        <p:spPr bwMode="auto">
          <a:xfrm>
            <a:off x="2024364" y="4738230"/>
            <a:ext cx="1474461" cy="617030"/>
          </a:xfrm>
          <a:prstGeom prst="rect">
            <a:avLst/>
          </a:prstGeom>
          <a:solidFill>
            <a:srgbClr val="FD930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Image Analysis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tabLst/>
            </a:pPr>
            <a:r>
              <a:rPr lang="en-US" sz="1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erver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6" name="Elbow Connector 65"/>
          <p:cNvCxnSpPr>
            <a:stCxn id="16" idx="3"/>
          </p:cNvCxnSpPr>
          <p:nvPr/>
        </p:nvCxnSpPr>
        <p:spPr bwMode="auto">
          <a:xfrm flipH="1">
            <a:off x="5556766" y="2560804"/>
            <a:ext cx="1050228" cy="2640781"/>
          </a:xfrm>
          <a:prstGeom prst="bentConnector4">
            <a:avLst>
              <a:gd name="adj1" fmla="val -58528"/>
              <a:gd name="adj2" fmla="val 72556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75" name="Rectangle 74"/>
          <p:cNvSpPr/>
          <p:nvPr/>
        </p:nvSpPr>
        <p:spPr bwMode="auto">
          <a:xfrm>
            <a:off x="2001381" y="5601539"/>
            <a:ext cx="1497444" cy="617030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Generic Camera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tabLst/>
            </a:pPr>
            <a:r>
              <a:rPr lang="en-US" sz="1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erver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4798980" y="5224693"/>
            <a:ext cx="1497444" cy="617030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Screen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tabLst/>
            </a:pPr>
            <a:r>
              <a:rPr lang="en-US" sz="1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erver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" name="Rectangle 76"/>
          <p:cNvSpPr/>
          <p:nvPr/>
        </p:nvSpPr>
        <p:spPr bwMode="auto">
          <a:xfrm>
            <a:off x="7123045" y="5224693"/>
            <a:ext cx="1497444" cy="617030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Kicker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tabLst/>
            </a:pPr>
            <a:r>
              <a:rPr lang="en-US" sz="1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erver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1" name="Straight Connector 80"/>
          <p:cNvCxnSpPr/>
          <p:nvPr/>
        </p:nvCxnSpPr>
        <p:spPr bwMode="auto">
          <a:xfrm>
            <a:off x="177587" y="4963513"/>
            <a:ext cx="49784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84" name="TextBox 83"/>
          <p:cNvSpPr txBox="1"/>
          <p:nvPr/>
        </p:nvSpPr>
        <p:spPr>
          <a:xfrm>
            <a:off x="75987" y="4622800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200" smtClean="0">
                <a:solidFill>
                  <a:schemeClr val="accent3"/>
                </a:solidFill>
              </a:rPr>
              <a:t>Ethernet</a:t>
            </a:r>
          </a:p>
        </p:txBody>
      </p:sp>
      <p:cxnSp>
        <p:nvCxnSpPr>
          <p:cNvPr id="85" name="Straight Connector 84"/>
          <p:cNvCxnSpPr/>
          <p:nvPr/>
        </p:nvCxnSpPr>
        <p:spPr bwMode="auto">
          <a:xfrm>
            <a:off x="177587" y="5581300"/>
            <a:ext cx="497840" cy="0"/>
          </a:xfrm>
          <a:prstGeom prst="lin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86" name="TextBox 85"/>
          <p:cNvSpPr txBox="1"/>
          <p:nvPr/>
        </p:nvSpPr>
        <p:spPr>
          <a:xfrm>
            <a:off x="75987" y="5240587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200" dirty="0" smtClean="0">
                <a:solidFill>
                  <a:schemeClr val="accent3"/>
                </a:solidFill>
              </a:rPr>
              <a:t>0-MQ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177587" y="6158445"/>
            <a:ext cx="497840" cy="0"/>
          </a:xfrm>
          <a:prstGeom prst="lin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88" name="TextBox 87"/>
          <p:cNvSpPr txBox="1"/>
          <p:nvPr/>
        </p:nvSpPr>
        <p:spPr>
          <a:xfrm>
            <a:off x="75987" y="5817734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200" dirty="0" smtClean="0">
                <a:solidFill>
                  <a:schemeClr val="accent3"/>
                </a:solidFill>
              </a:rPr>
              <a:t>Hardware</a:t>
            </a:r>
          </a:p>
        </p:txBody>
      </p:sp>
      <p:cxnSp>
        <p:nvCxnSpPr>
          <p:cNvPr id="93" name="Straight Connector 92"/>
          <p:cNvCxnSpPr/>
          <p:nvPr/>
        </p:nvCxnSpPr>
        <p:spPr bwMode="auto">
          <a:xfrm>
            <a:off x="1594329" y="5881670"/>
            <a:ext cx="366412" cy="92075"/>
          </a:xfrm>
          <a:prstGeom prst="line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95" name="Straight Connector 94"/>
          <p:cNvCxnSpPr/>
          <p:nvPr/>
        </p:nvCxnSpPr>
        <p:spPr bwMode="auto">
          <a:xfrm>
            <a:off x="4415803" y="5512784"/>
            <a:ext cx="357327" cy="114034"/>
          </a:xfrm>
          <a:prstGeom prst="line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97" name="Straight Connector 96"/>
          <p:cNvCxnSpPr/>
          <p:nvPr/>
        </p:nvCxnSpPr>
        <p:spPr bwMode="auto">
          <a:xfrm>
            <a:off x="6719912" y="5497454"/>
            <a:ext cx="392973" cy="146988"/>
          </a:xfrm>
          <a:prstGeom prst="line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256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52524"/>
            <a:ext cx="7829550" cy="527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3200398" y="3390900"/>
            <a:ext cx="2314576" cy="1590675"/>
            <a:chOff x="3200398" y="3390900"/>
            <a:chExt cx="2314576" cy="1590675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3200398" y="3390900"/>
              <a:ext cx="2314575" cy="1590675"/>
            </a:xfrm>
            <a:prstGeom prst="roundRect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3200399" y="3390900"/>
              <a:ext cx="2314575" cy="1590675"/>
            </a:xfrm>
            <a:prstGeom prst="roundRect">
              <a:avLst/>
            </a:prstGeom>
            <a:noFill/>
            <a:ln w="50800" cap="flat" cmpd="sng" algn="ctr">
              <a:solidFill>
                <a:srgbClr val="00B05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Controls – </a:t>
            </a:r>
            <a:r>
              <a:rPr lang="en-US" dirty="0" smtClean="0"/>
              <a:t>emittance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628650" y="1895475"/>
            <a:ext cx="2228850" cy="2314575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19124" y="4981575"/>
            <a:ext cx="2105025" cy="895350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286500" y="5177917"/>
            <a:ext cx="1981200" cy="727583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772147" y="1857375"/>
            <a:ext cx="2705101" cy="1809750"/>
            <a:chOff x="5753098" y="1895475"/>
            <a:chExt cx="2314576" cy="1590675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5753098" y="1895475"/>
              <a:ext cx="2314575" cy="1590675"/>
            </a:xfrm>
            <a:prstGeom prst="roundRect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5753099" y="1895475"/>
              <a:ext cx="2314575" cy="1590675"/>
            </a:xfrm>
            <a:prstGeom prst="roundRect">
              <a:avLst/>
            </a:prstGeom>
            <a:noFill/>
            <a:ln w="50800" cap="flat" cmpd="sng" algn="ctr">
              <a:solidFill>
                <a:srgbClr val="00B05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057523" y="1533837"/>
            <a:ext cx="245745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GB" sz="1800" dirty="0" smtClean="0">
                <a:solidFill>
                  <a:srgbClr val="FF0000"/>
                </a:solidFill>
              </a:rPr>
              <a:t>Server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GB" sz="1800" dirty="0" err="1" smtClean="0">
                <a:solidFill>
                  <a:srgbClr val="00B050"/>
                </a:solidFill>
              </a:rPr>
              <a:t>Matlab</a:t>
            </a:r>
            <a:endParaRPr lang="en-GB" sz="1800" dirty="0" smtClean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62701" y="6127668"/>
            <a:ext cx="1605754" cy="246221"/>
          </a:xfrm>
          <a:prstGeom prst="rect">
            <a:avLst/>
          </a:prstGeom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68288" indent="-268288" algn="ctr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000" dirty="0" smtClean="0">
                <a:solidFill>
                  <a:schemeClr val="bg1"/>
                </a:solidFill>
              </a:rPr>
              <a:t>Courtesy: </a:t>
            </a:r>
            <a:r>
              <a:rPr lang="en-US" sz="1000" dirty="0" err="1" smtClean="0">
                <a:solidFill>
                  <a:schemeClr val="bg1"/>
                </a:solidFill>
              </a:rPr>
              <a:t>J.Wilgen</a:t>
            </a:r>
            <a:endParaRPr lang="en-US" sz="1000" dirty="0" smtClean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68891" y="1625726"/>
            <a:ext cx="3633786" cy="4251199"/>
            <a:chOff x="4468891" y="1625726"/>
            <a:chExt cx="3633786" cy="4251199"/>
          </a:xfrm>
        </p:grpSpPr>
        <p:pic>
          <p:nvPicPr>
            <p:cNvPr id="18" name="Picture 17" descr="Screen Shot 2016-10-14 at 17.52.49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984" y="1625726"/>
              <a:ext cx="3625693" cy="42511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Rectangle 2"/>
            <p:cNvSpPr/>
            <p:nvPr/>
          </p:nvSpPr>
          <p:spPr bwMode="auto">
            <a:xfrm>
              <a:off x="4468891" y="4653676"/>
              <a:ext cx="3633786" cy="468389"/>
            </a:xfrm>
            <a:prstGeom prst="rect">
              <a:avLst/>
            </a:prstGeom>
            <a:noFill/>
            <a:ln w="571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950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13"/>
          <p:cNvSpPr/>
          <p:nvPr/>
        </p:nvSpPr>
        <p:spPr bwMode="auto">
          <a:xfrm>
            <a:off x="2925567" y="3061807"/>
            <a:ext cx="484632" cy="978408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 smtClean="0">
                <a:solidFill>
                  <a:schemeClr val="bg1"/>
                </a:solidFill>
                <a:effectLst/>
              </a:rPr>
              <a:t>High Level Controls – (just) two examples</a:t>
            </a:r>
            <a:endParaRPr lang="en-US" b="0" dirty="0" smtClean="0">
              <a:effectLst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" b="-441"/>
          <a:stretch/>
        </p:blipFill>
        <p:spPr bwMode="auto">
          <a:xfrm>
            <a:off x="282579" y="1135951"/>
            <a:ext cx="8520113" cy="155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36936" y="2163417"/>
            <a:ext cx="94163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Injector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2126362" y="2647636"/>
            <a:ext cx="2263172" cy="3693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Bunch Compression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3756143" y="3131855"/>
            <a:ext cx="230400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Main Linac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5460138" y="3616075"/>
            <a:ext cx="2174400" cy="369332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Undulators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1367145" y="2578939"/>
            <a:ext cx="484632" cy="978408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425" y="3501187"/>
            <a:ext cx="207941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en-US" sz="1400" dirty="0" smtClean="0">
                <a:solidFill>
                  <a:schemeClr val="accent5"/>
                </a:solidFill>
              </a:rPr>
              <a:t>Timing, MPS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en-US" sz="1400" dirty="0" smtClean="0">
                <a:solidFill>
                  <a:schemeClr val="accent5"/>
                </a:solidFill>
              </a:rPr>
              <a:t>Bunch Pattern Server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s-IS" sz="1400" dirty="0" smtClean="0">
                <a:solidFill>
                  <a:schemeClr val="accent5"/>
                </a:solidFill>
              </a:rPr>
              <a:t>…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s-IS" sz="1400" dirty="0" smtClean="0">
                <a:solidFill>
                  <a:schemeClr val="accent5"/>
                </a:solidFill>
              </a:rPr>
              <a:t>Orbit displays, ORM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s-IS" sz="1400" dirty="0" smtClean="0">
                <a:solidFill>
                  <a:schemeClr val="accent5"/>
                </a:solidFill>
              </a:rPr>
              <a:t>Laser heater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s-IS" sz="1400" dirty="0" smtClean="0">
                <a:solidFill>
                  <a:schemeClr val="accent5"/>
                </a:solidFill>
              </a:rPr>
              <a:t>Feedbacks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s-IS" sz="1400" dirty="0" smtClean="0">
                <a:solidFill>
                  <a:schemeClr val="accent5"/>
                </a:solidFill>
              </a:rPr>
              <a:t>...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s-IS" sz="1400" b="1" dirty="0" smtClean="0">
                <a:solidFill>
                  <a:schemeClr val="accent5"/>
                </a:solidFill>
              </a:rPr>
              <a:t>Emmitance</a:t>
            </a:r>
            <a:r>
              <a:rPr lang="is-IS" sz="1400" dirty="0" smtClean="0">
                <a:solidFill>
                  <a:schemeClr val="accent5"/>
                </a:solidFill>
              </a:rPr>
              <a:t> ...</a:t>
            </a:r>
            <a:endParaRPr lang="en-US" sz="1400" dirty="0" smtClean="0">
              <a:solidFill>
                <a:schemeClr val="accent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13560" y="5098682"/>
            <a:ext cx="23086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Wingdings" charset="2"/>
              <a:buChar char="§"/>
            </a:pPr>
            <a:r>
              <a:rPr lang="en-US" sz="1400" dirty="0" smtClean="0">
                <a:solidFill>
                  <a:schemeClr val="accent5"/>
                </a:solidFill>
              </a:rPr>
              <a:t>Energy measurements</a:t>
            </a:r>
          </a:p>
          <a:p>
            <a:pPr marL="180975" indent="-180975">
              <a:buFont typeface="Wingdings" charset="2"/>
              <a:buChar char="§"/>
            </a:pPr>
            <a:r>
              <a:rPr lang="en-US" sz="1400" dirty="0" smtClean="0">
                <a:solidFill>
                  <a:schemeClr val="accent5"/>
                </a:solidFill>
              </a:rPr>
              <a:t>Chicane setup</a:t>
            </a:r>
          </a:p>
          <a:p>
            <a:pPr marL="180975" indent="-180975">
              <a:buFont typeface="Wingdings" charset="2"/>
              <a:buChar char="§"/>
            </a:pPr>
            <a:r>
              <a:rPr lang="en-US" sz="1400" dirty="0" smtClean="0">
                <a:solidFill>
                  <a:schemeClr val="accent5"/>
                </a:solidFill>
              </a:rPr>
              <a:t>Longitudinal Diagnostics</a:t>
            </a:r>
          </a:p>
          <a:p>
            <a:pPr marL="180975" indent="-180975">
              <a:buFont typeface="Wingdings" charset="2"/>
              <a:buChar char="§"/>
            </a:pPr>
            <a:r>
              <a:rPr lang="en-US" sz="1400" dirty="0" smtClean="0">
                <a:solidFill>
                  <a:schemeClr val="accent5"/>
                </a:solidFill>
              </a:rPr>
              <a:t>TDS</a:t>
            </a:r>
          </a:p>
          <a:p>
            <a:pPr marL="180975" indent="-180975">
              <a:buFont typeface="Wingdings" charset="2"/>
              <a:buChar char="§"/>
            </a:pPr>
            <a:r>
              <a:rPr lang="en-US" sz="1400" dirty="0" smtClean="0">
                <a:solidFill>
                  <a:schemeClr val="accent5"/>
                </a:solidFill>
              </a:rPr>
              <a:t>RF Tweak</a:t>
            </a:r>
          </a:p>
          <a:p>
            <a:pPr marL="180975" indent="-180975">
              <a:buFont typeface="Wingdings" charset="2"/>
              <a:buChar char="§"/>
            </a:pPr>
            <a:r>
              <a:rPr lang="is-IS" sz="1400" dirty="0" smtClean="0">
                <a:solidFill>
                  <a:schemeClr val="accent5"/>
                </a:solidFill>
              </a:rPr>
              <a:t>…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6" name="Down Arrow 15"/>
          <p:cNvSpPr/>
          <p:nvPr/>
        </p:nvSpPr>
        <p:spPr bwMode="auto">
          <a:xfrm>
            <a:off x="4665410" y="3551153"/>
            <a:ext cx="484632" cy="978408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42782" y="4559654"/>
            <a:ext cx="21675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Wingdings" charset="2"/>
              <a:buChar char="§"/>
            </a:pPr>
            <a:r>
              <a:rPr lang="is-IS" sz="1400" b="1" dirty="0" smtClean="0"/>
              <a:t>Energy Management</a:t>
            </a:r>
          </a:p>
          <a:p>
            <a:pPr marL="180975" indent="-180975">
              <a:buFont typeface="Wingdings" charset="2"/>
              <a:buChar char="§"/>
            </a:pPr>
            <a:r>
              <a:rPr lang="is-IS" sz="1400" dirty="0" smtClean="0">
                <a:solidFill>
                  <a:schemeClr val="accent5"/>
                </a:solidFill>
              </a:rPr>
              <a:t>Interfaces to cryogenic</a:t>
            </a:r>
          </a:p>
          <a:p>
            <a:pPr marL="180975" indent="-180975">
              <a:buFont typeface="Wingdings" charset="2"/>
              <a:buChar char="§"/>
            </a:pPr>
            <a:r>
              <a:rPr lang="is-IS" sz="1400" dirty="0" smtClean="0">
                <a:solidFill>
                  <a:schemeClr val="accent5"/>
                </a:solidFill>
              </a:rPr>
              <a:t>...</a:t>
            </a:r>
          </a:p>
          <a:p>
            <a:pPr marL="180975" indent="-180975">
              <a:buFont typeface="Wingdings" charset="2"/>
              <a:buChar char="§"/>
            </a:pPr>
            <a:endParaRPr lang="en-US" sz="1400" dirty="0"/>
          </a:p>
        </p:txBody>
      </p:sp>
      <p:sp>
        <p:nvSpPr>
          <p:cNvPr id="18" name="Down Arrow 17"/>
          <p:cNvSpPr/>
          <p:nvPr/>
        </p:nvSpPr>
        <p:spPr bwMode="auto">
          <a:xfrm>
            <a:off x="6317611" y="4035405"/>
            <a:ext cx="484632" cy="978408"/>
          </a:xfrm>
          <a:prstGeom prst="downArrow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21631" y="5356851"/>
            <a:ext cx="29864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Wingdings" charset="2"/>
              <a:buChar char="§"/>
            </a:pPr>
            <a:r>
              <a:rPr lang="is-IS" sz="1400" dirty="0" smtClean="0">
                <a:solidFill>
                  <a:schemeClr val="accent5"/>
                </a:solidFill>
              </a:rPr>
              <a:t>Kicker control</a:t>
            </a:r>
          </a:p>
          <a:p>
            <a:pPr marL="180975" indent="-180975">
              <a:buFont typeface="Wingdings" charset="2"/>
              <a:buChar char="§"/>
            </a:pPr>
            <a:r>
              <a:rPr lang="is-IS" sz="1400" dirty="0" smtClean="0">
                <a:solidFill>
                  <a:schemeClr val="accent5"/>
                </a:solidFill>
              </a:rPr>
              <a:t>Wavelength control, tappering, ...</a:t>
            </a:r>
          </a:p>
          <a:p>
            <a:pPr marL="180975" indent="-180975">
              <a:buFont typeface="Wingdings" charset="2"/>
              <a:buChar char="§"/>
            </a:pPr>
            <a:r>
              <a:rPr lang="is-IS" sz="1400" dirty="0" smtClean="0">
                <a:solidFill>
                  <a:schemeClr val="accent5"/>
                </a:solidFill>
              </a:rPr>
              <a:t>GMDs</a:t>
            </a:r>
          </a:p>
          <a:p>
            <a:pPr marL="180975" indent="-180975">
              <a:buFont typeface="Wingdings" charset="2"/>
              <a:buChar char="§"/>
            </a:pPr>
            <a:r>
              <a:rPr lang="is-IS" sz="1400" dirty="0" smtClean="0">
                <a:solidFill>
                  <a:schemeClr val="accent5"/>
                </a:solidFill>
              </a:rPr>
              <a:t>...</a:t>
            </a:r>
            <a:endParaRPr lang="en-US" sz="1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56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HLS examples – Linac Energy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No energy management in Injector and L1 (no spare klystron)</a:t>
            </a:r>
          </a:p>
          <a:p>
            <a:pPr lvl="1"/>
            <a:r>
              <a:rPr lang="en-US" sz="2000" dirty="0" smtClean="0"/>
              <a:t>Energy setup using </a:t>
            </a:r>
            <a:r>
              <a:rPr lang="en-US" sz="2000" i="1" dirty="0" smtClean="0"/>
              <a:t>sum voltage server </a:t>
            </a:r>
            <a:r>
              <a:rPr lang="en-US" sz="2000" dirty="0" smtClean="0"/>
              <a:t>(“physical knob”)</a:t>
            </a:r>
          </a:p>
          <a:p>
            <a:r>
              <a:rPr lang="en-US" sz="2000" dirty="0" smtClean="0"/>
              <a:t>No spare klystron in L2 </a:t>
            </a:r>
            <a:r>
              <a:rPr lang="is-IS" sz="2000" dirty="0" smtClean="0"/>
              <a:t>…</a:t>
            </a:r>
            <a:endParaRPr lang="en-US" sz="2000" dirty="0" smtClean="0"/>
          </a:p>
          <a:p>
            <a:pPr lvl="1"/>
            <a:r>
              <a:rPr lang="en-US" sz="2000" dirty="0" smtClean="0"/>
              <a:t>but dedicated modules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smtClean="0"/>
              <a:t>some headroom</a:t>
            </a:r>
          </a:p>
          <a:p>
            <a:r>
              <a:rPr lang="en-US" sz="2000" dirty="0" smtClean="0"/>
              <a:t>One klystron as spare in L3</a:t>
            </a:r>
          </a:p>
          <a:p>
            <a:pPr lvl="1"/>
            <a:r>
              <a:rPr lang="en-US" sz="2000" dirty="0" smtClean="0"/>
              <a:t>Investigate impact off different usage scenarios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649952" y="4768932"/>
            <a:ext cx="1223783" cy="24063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4452352"/>
            <a:ext cx="9144000" cy="1479612"/>
            <a:chOff x="0" y="3282188"/>
            <a:chExt cx="9144000" cy="14796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82188"/>
              <a:ext cx="9144000" cy="147961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85734" y="3813969"/>
              <a:ext cx="593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8288" indent="-268288">
                <a:spcBef>
                  <a:spcPts val="600"/>
                </a:spcBef>
                <a:buClr>
                  <a:schemeClr val="accent2"/>
                </a:buClr>
                <a:buSzPct val="80000"/>
              </a:pPr>
              <a:r>
                <a:rPr lang="en-US" sz="1200" b="1" dirty="0" smtClean="0">
                  <a:solidFill>
                    <a:schemeClr val="bg1"/>
                  </a:solidFill>
                </a:rPr>
                <a:t>1</a:t>
              </a:r>
              <a:r>
                <a:rPr lang="en-US" sz="1200" dirty="0" smtClean="0">
                  <a:solidFill>
                    <a:schemeClr val="bg1"/>
                  </a:solidFill>
                </a:rPr>
                <a:t>x1x8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1674" y="4307640"/>
              <a:ext cx="593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8288" indent="-268288">
                <a:spcBef>
                  <a:spcPts val="600"/>
                </a:spcBef>
                <a:buClr>
                  <a:schemeClr val="accent2"/>
                </a:buClr>
                <a:buSzPct val="80000"/>
              </a:pPr>
              <a:r>
                <a:rPr lang="en-US" sz="1200" b="1" dirty="0" smtClean="0">
                  <a:solidFill>
                    <a:schemeClr val="bg1"/>
                  </a:solidFill>
                </a:rPr>
                <a:t>1</a:t>
              </a:r>
              <a:r>
                <a:rPr lang="en-US" sz="1200" dirty="0" smtClean="0">
                  <a:solidFill>
                    <a:schemeClr val="bg1"/>
                  </a:solidFill>
                </a:rPr>
                <a:t>x1x8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68893" y="4176451"/>
              <a:ext cx="593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8288" indent="-268288">
                <a:spcBef>
                  <a:spcPts val="600"/>
                </a:spcBef>
                <a:buClr>
                  <a:schemeClr val="accent2"/>
                </a:buClr>
                <a:buSzPct val="80000"/>
              </a:pPr>
              <a:r>
                <a:rPr lang="en-US" sz="1200" b="1" dirty="0" smtClean="0">
                  <a:solidFill>
                    <a:schemeClr val="bg1"/>
                  </a:solidFill>
                </a:rPr>
                <a:t>1</a:t>
              </a:r>
              <a:r>
                <a:rPr lang="en-US" sz="1200" dirty="0" smtClean="0">
                  <a:solidFill>
                    <a:schemeClr val="bg1"/>
                  </a:solidFill>
                </a:rPr>
                <a:t>x4x8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82282" y="4188561"/>
              <a:ext cx="593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8288" indent="-268288">
                <a:spcBef>
                  <a:spcPts val="600"/>
                </a:spcBef>
                <a:buClr>
                  <a:schemeClr val="accent2"/>
                </a:buClr>
                <a:buSzPct val="80000"/>
              </a:pPr>
              <a:r>
                <a:rPr lang="en-US" sz="1200" b="1" dirty="0">
                  <a:solidFill>
                    <a:schemeClr val="bg1"/>
                  </a:solidFill>
                </a:rPr>
                <a:t>3</a:t>
              </a:r>
              <a:r>
                <a:rPr lang="en-US" sz="1200" dirty="0" smtClean="0">
                  <a:solidFill>
                    <a:schemeClr val="bg1"/>
                  </a:solidFill>
                </a:rPr>
                <a:t>x4x8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52933" y="4200671"/>
              <a:ext cx="1037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8288" indent="-268288">
                <a:spcBef>
                  <a:spcPts val="600"/>
                </a:spcBef>
                <a:buClr>
                  <a:schemeClr val="accent2"/>
                </a:buClr>
                <a:buSzPct val="80000"/>
              </a:pPr>
              <a:r>
                <a:rPr lang="en-US" sz="1200" b="1" dirty="0" smtClean="0">
                  <a:solidFill>
                    <a:schemeClr val="bg1"/>
                  </a:solidFill>
                </a:rPr>
                <a:t>20 (21) </a:t>
              </a:r>
              <a:r>
                <a:rPr lang="en-US" sz="1200" dirty="0" smtClean="0">
                  <a:solidFill>
                    <a:schemeClr val="bg1"/>
                  </a:solidFill>
                </a:rPr>
                <a:t>x4x8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54621" y="3486250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8288" indent="-268288">
                <a:spcBef>
                  <a:spcPts val="600"/>
                </a:spcBef>
                <a:buClr>
                  <a:schemeClr val="accent2"/>
                </a:buClr>
                <a:buSzPct val="80000"/>
              </a:pPr>
              <a:r>
                <a:rPr lang="en-US" sz="1400" smtClean="0">
                  <a:solidFill>
                    <a:schemeClr val="bg1"/>
                  </a:solidFill>
                </a:rPr>
                <a:t>L1</a:t>
              </a:r>
              <a:endParaRPr lang="en-US" sz="14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01706" y="3481277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8288" indent="-268288">
                <a:spcBef>
                  <a:spcPts val="600"/>
                </a:spcBef>
                <a:buClr>
                  <a:schemeClr val="accent2"/>
                </a:buClr>
                <a:buSzPct val="80000"/>
              </a:pPr>
              <a:r>
                <a:rPr lang="en-US" sz="1400" dirty="0" smtClean="0">
                  <a:solidFill>
                    <a:schemeClr val="bg1"/>
                  </a:solidFill>
                </a:rPr>
                <a:t>L2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34614" y="3476304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8288" indent="-268288">
                <a:spcBef>
                  <a:spcPts val="600"/>
                </a:spcBef>
                <a:buClr>
                  <a:schemeClr val="accent2"/>
                </a:buClr>
                <a:buSzPct val="80000"/>
              </a:pPr>
              <a:r>
                <a:rPr lang="en-US" sz="1400" smtClean="0">
                  <a:solidFill>
                    <a:schemeClr val="bg1"/>
                  </a:solidFill>
                </a:rPr>
                <a:t>L3</a:t>
              </a:r>
              <a:endParaRPr lang="en-US" sz="1400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41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HLS examples – Linac Energy Control</a:t>
            </a:r>
            <a:endParaRPr lang="en-US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404813" y="1479000"/>
            <a:ext cx="7972425" cy="41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sz="1800" kern="0" smtClean="0"/>
              <a:t>Iterative adjustment of voltage </a:t>
            </a:r>
            <a:br>
              <a:rPr lang="en-GB" sz="1800" kern="0" smtClean="0"/>
            </a:br>
            <a:r>
              <a:rPr lang="en-GB" sz="1800" kern="0" smtClean="0"/>
              <a:t>per station respecting individual</a:t>
            </a:r>
            <a:br>
              <a:rPr lang="en-GB" sz="1800" kern="0" smtClean="0"/>
            </a:br>
            <a:r>
              <a:rPr lang="en-GB" sz="1800" kern="0" smtClean="0"/>
              <a:t>station capacity</a:t>
            </a:r>
            <a:endParaRPr lang="en-GB" sz="1800" kern="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6363" y="1357633"/>
            <a:ext cx="4706489" cy="98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99" y="2624544"/>
            <a:ext cx="4098608" cy="324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" t="5168" r="7754" b="4498"/>
          <a:stretch/>
        </p:blipFill>
        <p:spPr bwMode="auto">
          <a:xfrm>
            <a:off x="4162902" y="2540163"/>
            <a:ext cx="4981098" cy="34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59130" y="6103740"/>
            <a:ext cx="2009325" cy="253916"/>
          </a:xfrm>
          <a:prstGeom prst="rect">
            <a:avLst/>
          </a:prstGeom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68288" indent="-268288" algn="ctr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000" dirty="0" smtClean="0">
                <a:solidFill>
                  <a:schemeClr val="bg1"/>
                </a:solidFill>
              </a:rPr>
              <a:t>Courtesy: B. </a:t>
            </a:r>
            <a:r>
              <a:rPr lang="en-US" sz="1000" dirty="0" err="1" smtClean="0">
                <a:solidFill>
                  <a:schemeClr val="bg1"/>
                </a:solidFill>
              </a:rPr>
              <a:t>Beutner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81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HLS examples – Linac Energy Control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603896" y="1160060"/>
            <a:ext cx="5335388" cy="512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kern="0" dirty="0" smtClean="0"/>
              <a:t>A configuration with all stations in operation at reduced voltage (</a:t>
            </a:r>
            <a:r>
              <a:rPr lang="en-US" sz="2000" kern="0" dirty="0" smtClean="0">
                <a:solidFill>
                  <a:srgbClr val="FF0000"/>
                </a:solidFill>
              </a:rPr>
              <a:t>red</a:t>
            </a:r>
            <a:r>
              <a:rPr lang="en-US" sz="2000" kern="0" dirty="0" smtClean="0"/>
              <a:t>) is most favorable in terms of:</a:t>
            </a:r>
          </a:p>
          <a:p>
            <a:r>
              <a:rPr lang="en-US" sz="2000" kern="0" dirty="0" smtClean="0"/>
              <a:t>Optics mismatch for random station failure</a:t>
            </a:r>
          </a:p>
          <a:p>
            <a:r>
              <a:rPr lang="en-US" sz="2000" kern="0" dirty="0" smtClean="0"/>
              <a:t>Reduced average power per station</a:t>
            </a:r>
          </a:p>
          <a:p>
            <a:pPr lvl="1"/>
            <a:endParaRPr lang="en-US" sz="2000" kern="0" dirty="0" smtClean="0"/>
          </a:p>
          <a:p>
            <a:pPr lvl="1"/>
            <a:endParaRPr lang="en-US" sz="2000" kern="0" dirty="0" smtClean="0"/>
          </a:p>
          <a:p>
            <a:pPr lvl="1"/>
            <a:endParaRPr lang="en-US" sz="2000" kern="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/>
          <a:srcRect b="50000"/>
          <a:stretch/>
        </p:blipFill>
        <p:spPr bwMode="auto">
          <a:xfrm>
            <a:off x="0" y="3758042"/>
            <a:ext cx="6305074" cy="238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47338"/>
            <a:ext cx="3571685" cy="269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50000" r="51414"/>
          <a:stretch/>
        </p:blipFill>
        <p:spPr bwMode="auto">
          <a:xfrm>
            <a:off x="6080617" y="3815602"/>
            <a:ext cx="3063383" cy="238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1060986"/>
            <a:ext cx="196527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GB" sz="1200" dirty="0" smtClean="0">
                <a:solidFill>
                  <a:schemeClr val="accent3"/>
                </a:solidFill>
              </a:rPr>
              <a:t>Optics mismatch at end of Linac vs. failed RF station no.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59130" y="6165732"/>
            <a:ext cx="2009325" cy="253916"/>
          </a:xfrm>
          <a:prstGeom prst="rect">
            <a:avLst/>
          </a:prstGeom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68288" indent="-268288" algn="ctr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000" dirty="0" smtClean="0">
                <a:solidFill>
                  <a:schemeClr val="bg1"/>
                </a:solidFill>
              </a:rPr>
              <a:t>Courtesy: B. </a:t>
            </a:r>
            <a:r>
              <a:rPr lang="en-US" sz="1000" dirty="0" err="1" smtClean="0">
                <a:solidFill>
                  <a:schemeClr val="bg1"/>
                </a:solidFill>
              </a:rPr>
              <a:t>Beutner</a:t>
            </a:r>
            <a:endParaRPr lang="en-US" sz="1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41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/>
              <a:t>Intro/Motivation</a:t>
            </a:r>
          </a:p>
          <a:p>
            <a:pPr lvl="1"/>
            <a:r>
              <a:rPr lang="en-US" sz="2000" dirty="0" smtClean="0"/>
              <a:t>High Level Applications – what’s meant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b="1" dirty="0" smtClean="0"/>
              <a:t>Control </a:t>
            </a:r>
            <a:r>
              <a:rPr lang="en-US" sz="2000" b="1" dirty="0" smtClean="0"/>
              <a:t>Systems and </a:t>
            </a:r>
            <a:r>
              <a:rPr lang="en-US" sz="2000" b="1" dirty="0" smtClean="0"/>
              <a:t>High Level Applications</a:t>
            </a:r>
          </a:p>
          <a:p>
            <a:pPr lvl="1"/>
            <a:r>
              <a:rPr lang="en-US" sz="2000" dirty="0" smtClean="0"/>
              <a:t>Brief refresher of Control System Architecture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b="1" dirty="0" smtClean="0"/>
              <a:t>High Level Applications </a:t>
            </a:r>
            <a:r>
              <a:rPr lang="en-US" sz="2000" b="1" dirty="0" smtClean="0"/>
              <a:t>– </a:t>
            </a:r>
            <a:r>
              <a:rPr lang="en-US" sz="2000" b="1" dirty="0" smtClean="0"/>
              <a:t>some examples</a:t>
            </a:r>
            <a:endParaRPr lang="en-US" sz="2000" b="1" dirty="0" smtClean="0"/>
          </a:p>
          <a:p>
            <a:pPr lvl="1"/>
            <a:r>
              <a:rPr lang="en-US" sz="2000" dirty="0" smtClean="0"/>
              <a:t>A topological view</a:t>
            </a:r>
            <a:endParaRPr lang="en-US" sz="2000" b="1" dirty="0" smtClean="0"/>
          </a:p>
          <a:p>
            <a:pPr>
              <a:lnSpc>
                <a:spcPct val="150000"/>
              </a:lnSpc>
            </a:pPr>
            <a:r>
              <a:rPr lang="en-US" sz="2000" b="1" dirty="0" smtClean="0"/>
              <a:t>The </a:t>
            </a:r>
            <a:r>
              <a:rPr lang="en-US" sz="2000" b="1" dirty="0" smtClean="0"/>
              <a:t>Virtual </a:t>
            </a:r>
            <a:r>
              <a:rPr lang="en-US" sz="2000" b="1" dirty="0" smtClean="0"/>
              <a:t>XFEL</a:t>
            </a:r>
            <a:endParaRPr lang="en-US" sz="2000" b="1" dirty="0" smtClean="0"/>
          </a:p>
          <a:p>
            <a:pPr lvl="1"/>
            <a:r>
              <a:rPr lang="en-US" sz="2000" dirty="0" smtClean="0"/>
              <a:t>Latest status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/>
              <a:t>Outlook</a:t>
            </a:r>
            <a:endParaRPr lang="en-US" sz="2000" b="1" dirty="0"/>
          </a:p>
          <a:p>
            <a:pPr lvl="1"/>
            <a:r>
              <a:rPr lang="en-US" sz="2000" dirty="0" smtClean="0"/>
              <a:t>AI &amp; Big Data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/>
              <a:t>Summary</a:t>
            </a: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62320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HLS examples – Linac Energy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è"/>
            </a:pPr>
            <a:r>
              <a:rPr lang="en-US" sz="2000" dirty="0" smtClean="0">
                <a:sym typeface="Wingdings"/>
              </a:rPr>
              <a:t>This recipe has been implemented in C++ based middle layer server: </a:t>
            </a:r>
            <a:r>
              <a:rPr lang="en-US" sz="2000" i="1" dirty="0" smtClean="0">
                <a:sym typeface="Wingdings"/>
              </a:rPr>
              <a:t>Linac Energy Control</a:t>
            </a:r>
          </a:p>
          <a:p>
            <a:pPr>
              <a:buFont typeface="Wingdings" charset="2"/>
              <a:buChar char="è"/>
            </a:pPr>
            <a:r>
              <a:rPr lang="en-US" sz="2000" dirty="0" smtClean="0">
                <a:sym typeface="Wingdings"/>
              </a:rPr>
              <a:t>First tests in Virtual XFEL worked out well</a:t>
            </a:r>
            <a:endParaRPr lang="en-US" sz="2000" dirty="0"/>
          </a:p>
        </p:txBody>
      </p:sp>
      <p:pic>
        <p:nvPicPr>
          <p:cNvPr id="5" name="Picture 4" descr="Screen Shot 2016-10-12 at 17.19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07" y="3153129"/>
            <a:ext cx="7709731" cy="312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Curved Connector 36"/>
          <p:cNvCxnSpPr>
            <a:stCxn id="16" idx="3"/>
            <a:endCxn id="11" idx="0"/>
          </p:cNvCxnSpPr>
          <p:nvPr/>
        </p:nvCxnSpPr>
        <p:spPr bwMode="auto">
          <a:xfrm>
            <a:off x="3802431" y="1916420"/>
            <a:ext cx="3398575" cy="2274589"/>
          </a:xfrm>
          <a:prstGeom prst="curvedConnector2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>
              <a:lnSpc>
                <a:spcPct val="120000"/>
              </a:lnSpc>
            </a:pPr>
            <a:r>
              <a:rPr lang="en-US" b="0" dirty="0" smtClean="0"/>
              <a:t>The </a:t>
            </a:r>
            <a:r>
              <a:rPr lang="en-US" b="0" dirty="0"/>
              <a:t>v</a:t>
            </a:r>
            <a:r>
              <a:rPr lang="en-US" b="0" dirty="0" smtClean="0"/>
              <a:t>irtual XFEL</a:t>
            </a:r>
            <a:endParaRPr lang="en-US" b="0" dirty="0"/>
          </a:p>
        </p:txBody>
      </p:sp>
      <p:sp>
        <p:nvSpPr>
          <p:cNvPr id="11" name="Rounded Rectangle 10"/>
          <p:cNvSpPr/>
          <p:nvPr/>
        </p:nvSpPr>
        <p:spPr>
          <a:xfrm>
            <a:off x="6675671" y="4191010"/>
            <a:ext cx="1050669" cy="431999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000" dirty="0" smtClean="0">
                <a:effectLst/>
                <a:latin typeface="+mj-lt"/>
                <a:ea typeface="Times New Roman"/>
                <a:cs typeface="Times New Roman"/>
              </a:rPr>
              <a:t>Magnet Server</a:t>
            </a:r>
            <a:endParaRPr lang="en-US" sz="1000" dirty="0">
              <a:effectLst/>
              <a:latin typeface="+mj-lt"/>
              <a:ea typeface="Times New Roman"/>
              <a:cs typeface="Times New Roman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15867" y="1700421"/>
            <a:ext cx="1686560" cy="43199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000" dirty="0">
                <a:ea typeface="Times New Roman"/>
                <a:cs typeface="Times New Roman"/>
              </a:rPr>
              <a:t>Orbit display, bumps</a:t>
            </a:r>
            <a:endParaRPr lang="en-US" sz="1000" dirty="0">
              <a:ea typeface="Times New Roman"/>
              <a:cs typeface="Times New Roman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330475" y="5582601"/>
            <a:ext cx="867600" cy="3744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050" dirty="0" smtClean="0">
                <a:effectLst/>
                <a:latin typeface="+mj-lt"/>
                <a:ea typeface="Times New Roman"/>
                <a:cs typeface="Times New Roman"/>
              </a:rPr>
              <a:t>BPM</a:t>
            </a:r>
            <a:r>
              <a:rPr lang="en-GB" sz="1050" dirty="0">
                <a:effectLst/>
                <a:latin typeface="+mj-lt"/>
                <a:ea typeface="Times New Roman"/>
                <a:cs typeface="Times New Roman"/>
              </a:rPr>
              <a:t> </a:t>
            </a:r>
            <a:endParaRPr lang="en-US" sz="1050" dirty="0">
              <a:effectLst/>
              <a:latin typeface="+mj-lt"/>
              <a:ea typeface="Times New Roman"/>
              <a:cs typeface="Times New Roman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472347" y="3173116"/>
            <a:ext cx="4567659" cy="1848357"/>
          </a:xfrm>
          <a:prstGeom prst="ellipse">
            <a:avLst/>
          </a:prstGeom>
          <a:noFill/>
          <a:ln>
            <a:solidFill>
              <a:srgbClr val="ACABB1"/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>
              <a:latin typeface="+mj-l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436909" y="3456567"/>
            <a:ext cx="648000" cy="2736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/>
              <a:t>Orbit</a:t>
            </a:r>
            <a:endParaRPr lang="en-US" sz="1200" dirty="0"/>
          </a:p>
        </p:txBody>
      </p:sp>
      <p:sp>
        <p:nvSpPr>
          <p:cNvPr id="26" name="Rounded Rectangle 25"/>
          <p:cNvSpPr/>
          <p:nvPr/>
        </p:nvSpPr>
        <p:spPr>
          <a:xfrm>
            <a:off x="3043334" y="4010923"/>
            <a:ext cx="1325880" cy="71628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200"/>
              <a:t>DAQ</a:t>
            </a:r>
            <a:endParaRPr lang="en-US" sz="1200"/>
          </a:p>
        </p:txBody>
      </p:sp>
      <p:sp>
        <p:nvSpPr>
          <p:cNvPr id="47" name="Rounded Rectangle 46"/>
          <p:cNvSpPr/>
          <p:nvPr/>
        </p:nvSpPr>
        <p:spPr>
          <a:xfrm>
            <a:off x="5574982" y="2366133"/>
            <a:ext cx="1066165" cy="431999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000">
                <a:solidFill>
                  <a:srgbClr val="ACABB1"/>
                </a:solidFill>
                <a:effectLst/>
                <a:latin typeface="+mj-lt"/>
                <a:ea typeface="Times New Roman"/>
                <a:cs typeface="Times New Roman"/>
              </a:rPr>
              <a:t>Optic </a:t>
            </a:r>
            <a:endParaRPr lang="en-US" sz="1000">
              <a:solidFill>
                <a:srgbClr val="ACABB1"/>
              </a:solidFill>
              <a:effectLst/>
              <a:latin typeface="+mj-lt"/>
              <a:ea typeface="Times New Roman"/>
              <a:cs typeface="Times New Roman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448061" y="2168053"/>
            <a:ext cx="2306040" cy="2769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1</a:t>
            </a:r>
            <a:r>
              <a:rPr lang="en-US" sz="1200" dirty="0" smtClean="0"/>
              <a:t>. calculate orbit for given optic</a:t>
            </a:r>
            <a:endParaRPr lang="en-US" sz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6769109" y="3154007"/>
            <a:ext cx="1608133" cy="2769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5</a:t>
            </a:r>
            <a:r>
              <a:rPr lang="en-US" sz="1200" dirty="0" smtClean="0"/>
              <a:t>. write new currents</a:t>
            </a:r>
            <a:endParaRPr lang="en-US" sz="1200" dirty="0"/>
          </a:p>
        </p:txBody>
      </p:sp>
      <p:cxnSp>
        <p:nvCxnSpPr>
          <p:cNvPr id="57" name="Curved Connector 56"/>
          <p:cNvCxnSpPr>
            <a:stCxn id="47" idx="2"/>
            <a:endCxn id="27" idx="3"/>
          </p:cNvCxnSpPr>
          <p:nvPr/>
        </p:nvCxnSpPr>
        <p:spPr bwMode="auto">
          <a:xfrm rot="5400000">
            <a:off x="3167234" y="2828970"/>
            <a:ext cx="2971672" cy="2909990"/>
          </a:xfrm>
          <a:prstGeom prst="curvedConnector2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4377932" y="5203693"/>
            <a:ext cx="2044149" cy="2769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2</a:t>
            </a:r>
            <a:r>
              <a:rPr lang="en-US" sz="1200" b="1" dirty="0" smtClean="0"/>
              <a:t>.</a:t>
            </a:r>
            <a:r>
              <a:rPr lang="en-US" sz="1200" dirty="0" smtClean="0"/>
              <a:t> write orbit to BPM server</a:t>
            </a:r>
            <a:endParaRPr lang="en-US" sz="1200" dirty="0"/>
          </a:p>
        </p:txBody>
      </p:sp>
      <p:cxnSp>
        <p:nvCxnSpPr>
          <p:cNvPr id="58" name="Curved Connector 57"/>
          <p:cNvCxnSpPr>
            <a:stCxn id="27" idx="0"/>
            <a:endCxn id="26" idx="2"/>
          </p:cNvCxnSpPr>
          <p:nvPr/>
        </p:nvCxnSpPr>
        <p:spPr bwMode="auto">
          <a:xfrm rot="5400000" flipH="1" flipV="1">
            <a:off x="2807578" y="4683906"/>
            <a:ext cx="855399" cy="941999"/>
          </a:xfrm>
          <a:prstGeom prst="curvedConnector3">
            <a:avLst>
              <a:gd name="adj1" fmla="val 50000"/>
            </a:avLst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9" name="Curved Connector 58"/>
          <p:cNvCxnSpPr>
            <a:stCxn id="26" idx="0"/>
            <a:endCxn id="22" idx="2"/>
          </p:cNvCxnSpPr>
          <p:nvPr/>
        </p:nvCxnSpPr>
        <p:spPr bwMode="auto">
          <a:xfrm rot="16200000" flipV="1">
            <a:off x="3093217" y="3397864"/>
            <a:ext cx="280755" cy="945365"/>
          </a:xfrm>
          <a:prstGeom prst="curvedConnector3">
            <a:avLst>
              <a:gd name="adj1" fmla="val 43746"/>
            </a:avLst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3" name="TextBox 52"/>
          <p:cNvSpPr txBox="1"/>
          <p:nvPr/>
        </p:nvSpPr>
        <p:spPr>
          <a:xfrm>
            <a:off x="1633917" y="4790641"/>
            <a:ext cx="150554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3</a:t>
            </a:r>
            <a:r>
              <a:rPr lang="en-US" sz="1200" dirty="0" smtClean="0"/>
              <a:t>. send orbit data</a:t>
            </a:r>
          </a:p>
          <a:p>
            <a:pPr algn="ctr"/>
            <a:r>
              <a:rPr lang="en-US" sz="1200" dirty="0" smtClean="0"/>
              <a:t>to DAQ/orbit server</a:t>
            </a:r>
            <a:endParaRPr lang="en-US" sz="1200" dirty="0"/>
          </a:p>
        </p:txBody>
      </p:sp>
      <p:cxnSp>
        <p:nvCxnSpPr>
          <p:cNvPr id="60" name="Curved Connector 59"/>
          <p:cNvCxnSpPr>
            <a:stCxn id="22" idx="0"/>
            <a:endCxn id="16" idx="2"/>
          </p:cNvCxnSpPr>
          <p:nvPr/>
        </p:nvCxnSpPr>
        <p:spPr bwMode="auto">
          <a:xfrm rot="5400000" flipH="1" flipV="1">
            <a:off x="2197956" y="2695373"/>
            <a:ext cx="1324151" cy="198238"/>
          </a:xfrm>
          <a:prstGeom prst="curvedConnector3">
            <a:avLst>
              <a:gd name="adj1" fmla="val 50000"/>
            </a:avLst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4" name="TextBox 53"/>
          <p:cNvSpPr txBox="1"/>
          <p:nvPr/>
        </p:nvSpPr>
        <p:spPr>
          <a:xfrm>
            <a:off x="1688884" y="2418979"/>
            <a:ext cx="1890261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4</a:t>
            </a:r>
            <a:r>
              <a:rPr lang="en-US" sz="1200" dirty="0" smtClean="0"/>
              <a:t>. Display orbit</a:t>
            </a:r>
          </a:p>
          <a:p>
            <a:pPr algn="ctr"/>
            <a:r>
              <a:rPr lang="en-US" sz="1200" dirty="0" smtClean="0"/>
              <a:t>+</a:t>
            </a:r>
          </a:p>
          <a:p>
            <a:pPr algn="ctr"/>
            <a:r>
              <a:rPr lang="en-US" sz="1200" dirty="0" smtClean="0"/>
              <a:t>modify by bump program</a:t>
            </a:r>
            <a:endParaRPr lang="en-US" sz="1200" dirty="0"/>
          </a:p>
        </p:txBody>
      </p:sp>
      <p:cxnSp>
        <p:nvCxnSpPr>
          <p:cNvPr id="64" name="Curved Connector 63"/>
          <p:cNvCxnSpPr>
            <a:stCxn id="11" idx="1"/>
            <a:endCxn id="47" idx="2"/>
          </p:cNvCxnSpPr>
          <p:nvPr/>
        </p:nvCxnSpPr>
        <p:spPr bwMode="auto">
          <a:xfrm rot="10800000">
            <a:off x="6108065" y="2798131"/>
            <a:ext cx="567602" cy="1608879"/>
          </a:xfrm>
          <a:prstGeom prst="curvedConnector2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6" name="TextBox 55"/>
          <p:cNvSpPr txBox="1"/>
          <p:nvPr/>
        </p:nvSpPr>
        <p:spPr>
          <a:xfrm>
            <a:off x="5109463" y="3002021"/>
            <a:ext cx="1420631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6</a:t>
            </a:r>
            <a:r>
              <a:rPr lang="en-US" sz="1200" dirty="0" smtClean="0"/>
              <a:t>. new currents to</a:t>
            </a:r>
          </a:p>
          <a:p>
            <a:pPr algn="ctr"/>
            <a:r>
              <a:rPr lang="en-US" sz="1200" dirty="0" smtClean="0"/>
              <a:t>optic server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353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3" grpId="0" animBg="1"/>
      <p:bldP spid="54" grpId="0" animBg="1"/>
      <p:bldP spid="5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virtual XFEL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472" y="1868091"/>
            <a:ext cx="5161598" cy="3699272"/>
          </a:xfrm>
        </p:spPr>
      </p:pic>
    </p:spTree>
    <p:extLst>
      <p:ext uri="{BB962C8B-B14F-4D97-AF65-F5344CB8AC3E}">
        <p14:creationId xmlns:p14="http://schemas.microsoft.com/office/powerpoint/2010/main" val="57588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472" y="1868091"/>
            <a:ext cx="5161598" cy="3699272"/>
          </a:xfrm>
        </p:spPr>
      </p:pic>
      <p:sp>
        <p:nvSpPr>
          <p:cNvPr id="14" name="Rectangle 13"/>
          <p:cNvSpPr/>
          <p:nvPr/>
        </p:nvSpPr>
        <p:spPr bwMode="auto">
          <a:xfrm>
            <a:off x="3526865" y="3971099"/>
            <a:ext cx="1649517" cy="424757"/>
          </a:xfrm>
          <a:prstGeom prst="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rgbClr val="FFFF00"/>
            </a:glow>
            <a:softEdge rad="0"/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201216" indent="-201216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endParaRPr lang="en-US" sz="1500">
              <a:solidFill>
                <a:schemeClr val="accent3"/>
              </a:solidFill>
              <a:ea typeface="ＭＳ Ｐゴシック" pitchFamily="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virtual XFEL – Data throughput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498" y="2554175"/>
            <a:ext cx="2857500" cy="2235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514" y="3345437"/>
            <a:ext cx="2862263" cy="195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3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virtual XFEL – Orbit </a:t>
            </a:r>
            <a:endParaRPr lang="en-US" dirty="0"/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472" y="1868091"/>
            <a:ext cx="5161598" cy="3699272"/>
          </a:xfrm>
        </p:spPr>
      </p:pic>
      <p:sp>
        <p:nvSpPr>
          <p:cNvPr id="16" name="Rectangle 15"/>
          <p:cNvSpPr/>
          <p:nvPr/>
        </p:nvSpPr>
        <p:spPr bwMode="auto">
          <a:xfrm>
            <a:off x="4628214" y="2596366"/>
            <a:ext cx="571877" cy="270056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accent2"/>
            </a:glow>
            <a:softEdge rad="0"/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201216" indent="-201216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endParaRPr lang="en-US" sz="1500">
              <a:solidFill>
                <a:schemeClr val="accent3"/>
              </a:solidFill>
              <a:ea typeface="ＭＳ Ｐゴシック" pitchFamily="112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011" y="2864928"/>
            <a:ext cx="6377464" cy="266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345" y="2866422"/>
            <a:ext cx="6384131" cy="26703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009" y="2863263"/>
            <a:ext cx="6387465" cy="26703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010" y="2863264"/>
            <a:ext cx="6377464" cy="26770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008" y="2866421"/>
            <a:ext cx="6374130" cy="266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virtual XFEL – Timing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472" y="1868091"/>
            <a:ext cx="5161598" cy="3699272"/>
          </a:xfrm>
        </p:spPr>
      </p:pic>
      <p:sp>
        <p:nvSpPr>
          <p:cNvPr id="3" name="Rectangle 2"/>
          <p:cNvSpPr/>
          <p:nvPr/>
        </p:nvSpPr>
        <p:spPr bwMode="auto">
          <a:xfrm>
            <a:off x="2807918" y="5163934"/>
            <a:ext cx="595025" cy="270056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accent2"/>
            </a:glow>
            <a:softEdge rad="0"/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201216" indent="-201216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endParaRPr lang="en-US" sz="1500">
              <a:solidFill>
                <a:schemeClr val="accent3"/>
              </a:solidFill>
              <a:ea typeface="ＭＳ Ｐゴシック" pitchFamily="112" charset="-128"/>
            </a:endParaRPr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02945" y="2685313"/>
            <a:ext cx="2757377" cy="223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41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472" y="1868091"/>
            <a:ext cx="5161598" cy="3699272"/>
          </a:xfrm>
        </p:spPr>
      </p:pic>
      <p:sp>
        <p:nvSpPr>
          <p:cNvPr id="14" name="Rectangle 13"/>
          <p:cNvSpPr/>
          <p:nvPr/>
        </p:nvSpPr>
        <p:spPr bwMode="auto">
          <a:xfrm>
            <a:off x="4067687" y="2596366"/>
            <a:ext cx="571877" cy="270056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accent2"/>
            </a:glow>
            <a:softEdge rad="0"/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201216" indent="-201216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endParaRPr lang="en-US" sz="1500">
              <a:solidFill>
                <a:schemeClr val="accent3"/>
              </a:solidFill>
              <a:ea typeface="ＭＳ Ｐゴシック" pitchFamily="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virtual XFEL – Bunch pattern handling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794" y="2300749"/>
            <a:ext cx="4143851" cy="33804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791" y="2300751"/>
            <a:ext cx="4133850" cy="33704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791" y="2300749"/>
            <a:ext cx="4133850" cy="33804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791" y="2297416"/>
            <a:ext cx="4133850" cy="337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472" y="1868091"/>
            <a:ext cx="5161598" cy="3699272"/>
          </a:xfrm>
        </p:spPr>
      </p:pic>
      <p:sp>
        <p:nvSpPr>
          <p:cNvPr id="14" name="Rectangle 13"/>
          <p:cNvSpPr/>
          <p:nvPr/>
        </p:nvSpPr>
        <p:spPr bwMode="auto">
          <a:xfrm>
            <a:off x="3498681" y="2596366"/>
            <a:ext cx="571877" cy="270056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accent2"/>
            </a:glow>
            <a:softEdge rad="0"/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201216" indent="-201216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endParaRPr lang="en-US" sz="1500">
              <a:solidFill>
                <a:schemeClr val="accent3"/>
              </a:solidFill>
              <a:ea typeface="ＭＳ Ｐゴシック" pitchFamily="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virtual XFEL – LLRF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457" y="2765045"/>
            <a:ext cx="4247198" cy="2890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458" y="2760933"/>
            <a:ext cx="4240530" cy="2877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458" y="2755930"/>
            <a:ext cx="4240530" cy="2887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458" y="2760932"/>
            <a:ext cx="4240530" cy="287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6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r>
              <a:rPr lang="en-US" baseline="0" dirty="0" smtClean="0"/>
              <a:t> – Machine Optimization using HLS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At FLASH a SASE optimization is done by operators</a:t>
            </a:r>
          </a:p>
          <a:p>
            <a:r>
              <a:rPr lang="en-US" sz="2000" dirty="0" smtClean="0"/>
              <a:t>To get optimal performance within shortest time machine driven procedures might be faster</a:t>
            </a:r>
          </a:p>
          <a:p>
            <a:r>
              <a:rPr lang="en-US" sz="2000" dirty="0" smtClean="0"/>
              <a:t>First tests using OCELOT have been done at FLASH</a:t>
            </a:r>
            <a:endParaRPr lang="en-US" sz="2000" dirty="0"/>
          </a:p>
        </p:txBody>
      </p:sp>
      <p:pic>
        <p:nvPicPr>
          <p:cNvPr id="4" name="Picture 3" descr="Screen Shot 2016-10-14 at 16.40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06" y="2997651"/>
            <a:ext cx="3944963" cy="2864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6-10-14 at 16.41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138" y="3134432"/>
            <a:ext cx="3938112" cy="2837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5173" y="5982139"/>
            <a:ext cx="2392366" cy="2539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68288" indent="-268288" algn="ctr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000" dirty="0" smtClean="0">
                <a:solidFill>
                  <a:schemeClr val="bg1"/>
                </a:solidFill>
              </a:rPr>
              <a:t>Courtesy: S. Tomin (European XFEL) </a:t>
            </a:r>
          </a:p>
        </p:txBody>
      </p:sp>
    </p:spTree>
    <p:extLst>
      <p:ext uri="{BB962C8B-B14F-4D97-AF65-F5344CB8AC3E}">
        <p14:creationId xmlns:p14="http://schemas.microsoft.com/office/powerpoint/2010/main" val="178519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r>
              <a:rPr lang="en-US" baseline="0" dirty="0" smtClean="0"/>
              <a:t> – Machine Optimization using HLS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N</a:t>
            </a:r>
            <a:r>
              <a:rPr lang="en-US" sz="2000" dirty="0" smtClean="0"/>
              <a:t>eeded interfaces (DOOCS) for EU-XFEL already exist</a:t>
            </a:r>
          </a:p>
          <a:p>
            <a:r>
              <a:rPr lang="en-US" sz="2000" dirty="0" smtClean="0"/>
              <a:t>Integration in existing HLS landscape should be easy</a:t>
            </a:r>
          </a:p>
          <a:p>
            <a:r>
              <a:rPr lang="en-US" sz="2000" dirty="0" smtClean="0"/>
              <a:t>OCELOT developers started to work in close collaboration with HLS team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accent2"/>
                </a:solidFill>
              </a:rPr>
              <a:t>A generic optimizer has still been missing on our shopping list!</a:t>
            </a:r>
            <a:endParaRPr lang="en-US" sz="2000" dirty="0">
              <a:solidFill>
                <a:schemeClr val="accent2"/>
              </a:solidFill>
            </a:endParaRPr>
          </a:p>
          <a:p>
            <a:endParaRPr lang="en-US" sz="2000" dirty="0">
              <a:solidFill>
                <a:schemeClr val="accent2"/>
              </a:solidFill>
            </a:endParaRPr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7360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3" y="1347788"/>
            <a:ext cx="6581024" cy="4932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399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 – Big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EU-XFEL will produce </a:t>
            </a:r>
            <a:r>
              <a:rPr lang="en-US" sz="2000" b="1" dirty="0" smtClean="0"/>
              <a:t>TB per day </a:t>
            </a:r>
            <a:r>
              <a:rPr lang="en-US" sz="2000" dirty="0" smtClean="0"/>
              <a:t>of pure machine data</a:t>
            </a:r>
          </a:p>
          <a:p>
            <a:r>
              <a:rPr lang="en-US" sz="2000" dirty="0" smtClean="0"/>
              <a:t>A good part of this is available via the DAQ</a:t>
            </a:r>
          </a:p>
          <a:p>
            <a:r>
              <a:rPr lang="en-US" sz="2000" dirty="0" smtClean="0"/>
              <a:t>But also the CS infrastructure itself will provide a very large amount of diagnostic data (e.g. TBs of log files)</a:t>
            </a:r>
          </a:p>
          <a:p>
            <a:endParaRPr lang="en-US" sz="2000" dirty="0" smtClean="0"/>
          </a:p>
          <a:p>
            <a:pPr algn="ctr">
              <a:buFont typeface="Wingdings" charset="0"/>
              <a:buChar char="è"/>
            </a:pPr>
            <a:r>
              <a:rPr lang="en-US" sz="2000" dirty="0" smtClean="0">
                <a:sym typeface="Wingdings"/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  <a:sym typeface="Wingdings"/>
              </a:rPr>
              <a:t>Use 'Big Data' tools to get insides</a:t>
            </a:r>
          </a:p>
          <a:p>
            <a:endParaRPr lang="en-US" sz="2000" dirty="0" smtClean="0">
              <a:sym typeface="Wingdings"/>
            </a:endParaRPr>
          </a:p>
          <a:p>
            <a:r>
              <a:rPr lang="en-US" sz="2000" dirty="0" smtClean="0">
                <a:sym typeface="Wingdings"/>
              </a:rPr>
              <a:t>We evaluated </a:t>
            </a:r>
            <a:r>
              <a:rPr lang="en-US" sz="2000" i="1" dirty="0" smtClean="0">
                <a:sym typeface="Wingdings"/>
              </a:rPr>
              <a:t>Apache Spark </a:t>
            </a:r>
            <a:r>
              <a:rPr lang="en-US" sz="2000" dirty="0" smtClean="0">
                <a:sym typeface="Wingdings"/>
              </a:rPr>
              <a:t>on several data sets</a:t>
            </a:r>
            <a:endParaRPr lang="en-US" sz="2000" dirty="0" smtClean="0"/>
          </a:p>
          <a:p>
            <a:r>
              <a:rPr lang="en-US" sz="2000" dirty="0" smtClean="0"/>
              <a:t>First results look promising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340" y="4467695"/>
            <a:ext cx="1870174" cy="120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9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 – Big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An example: Search and fix missing meta data</a:t>
            </a:r>
            <a:endParaRPr lang="en-US" sz="2000" dirty="0"/>
          </a:p>
        </p:txBody>
      </p:sp>
      <p:pic>
        <p:nvPicPr>
          <p:cNvPr id="4" name="Picture 3" descr="Screen Shot 2016-10-14 at 17.04.0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06" y="1813319"/>
            <a:ext cx="7746016" cy="4368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38587" y="6103740"/>
            <a:ext cx="2009325" cy="253916"/>
          </a:xfrm>
          <a:prstGeom prst="rect">
            <a:avLst/>
          </a:prstGeom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68288" indent="-268288" algn="ctr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000" dirty="0" smtClean="0">
                <a:solidFill>
                  <a:schemeClr val="bg1"/>
                </a:solidFill>
              </a:rPr>
              <a:t>Courtesy: K. Rehlich (DESY)</a:t>
            </a:r>
          </a:p>
        </p:txBody>
      </p:sp>
    </p:spTree>
    <p:extLst>
      <p:ext uri="{BB962C8B-B14F-4D97-AF65-F5344CB8AC3E}">
        <p14:creationId xmlns:p14="http://schemas.microsoft.com/office/powerpoint/2010/main" val="178427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200" y="1197810"/>
            <a:ext cx="7972425" cy="49323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Much </a:t>
            </a:r>
            <a:r>
              <a:rPr lang="en-US" sz="2000" dirty="0" smtClean="0"/>
              <a:t>hasn’t been covered in detail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Timing system, multi-beam line operation</a:t>
            </a:r>
          </a:p>
          <a:p>
            <a:pPr lvl="1"/>
            <a:r>
              <a:rPr lang="en-US" sz="1400" dirty="0" smtClean="0"/>
              <a:t>see e.g. </a:t>
            </a:r>
            <a:r>
              <a:rPr lang="en-US" sz="1400" dirty="0" smtClean="0">
                <a:hlinkClick r:id="rId2"/>
              </a:rPr>
              <a:t>http://doocs.desy.de</a:t>
            </a:r>
            <a:r>
              <a:rPr lang="en-US" sz="1400" dirty="0" smtClean="0"/>
              <a:t> </a:t>
            </a:r>
            <a:r>
              <a:rPr lang="en-US" sz="1400" dirty="0" smtClean="0">
                <a:sym typeface="Wingdings"/>
              </a:rPr>
              <a:t> µTCA Development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Machine Protection System</a:t>
            </a:r>
          </a:p>
          <a:p>
            <a:pPr lvl="1"/>
            <a:r>
              <a:rPr lang="en-US" sz="1600" dirty="0" smtClean="0"/>
              <a:t>see e.g. ICALEPCS 2013 TUCOCA01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/>
              <a:t>Matlab</a:t>
            </a:r>
            <a:r>
              <a:rPr lang="en-US" sz="2000" dirty="0" smtClean="0"/>
              <a:t> tools</a:t>
            </a:r>
          </a:p>
          <a:p>
            <a:pPr lvl="1"/>
            <a:r>
              <a:rPr lang="en-US" sz="1600" dirty="0" smtClean="0"/>
              <a:t>see e.g. </a:t>
            </a:r>
            <a:r>
              <a:rPr lang="en-US" sz="1600" dirty="0" smtClean="0">
                <a:hlinkClick r:id="rId3"/>
              </a:rPr>
              <a:t>www.desy.de/fel-beam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 Talks</a:t>
            </a: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Libraries</a:t>
            </a:r>
          </a:p>
          <a:p>
            <a:pPr lvl="1"/>
            <a:r>
              <a:rPr lang="en-US" sz="1600" dirty="0" smtClean="0"/>
              <a:t>http://</a:t>
            </a:r>
            <a:r>
              <a:rPr lang="en-US" sz="1600" dirty="0" err="1" smtClean="0"/>
              <a:t>xfel-wiki.desy.de</a:t>
            </a:r>
            <a:r>
              <a:rPr lang="en-US" sz="1600" dirty="0" smtClean="0"/>
              <a:t>/</a:t>
            </a:r>
            <a:r>
              <a:rPr lang="en-US" sz="1600" dirty="0" err="1" smtClean="0"/>
              <a:t>Control_system</a:t>
            </a: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de-DE" sz="2000" dirty="0" smtClean="0"/>
              <a:t>Feedbacks</a:t>
            </a:r>
          </a:p>
          <a:p>
            <a:pPr lvl="1"/>
            <a:r>
              <a:rPr lang="de-DE" sz="1600" dirty="0" err="1" smtClean="0"/>
              <a:t>see</a:t>
            </a:r>
            <a:r>
              <a:rPr lang="de-DE" sz="1600" dirty="0" smtClean="0"/>
              <a:t> e.g. </a:t>
            </a:r>
            <a:r>
              <a:rPr lang="de-DE" sz="1600" dirty="0" smtClean="0"/>
              <a:t>ICALEPCS </a:t>
            </a:r>
            <a:r>
              <a:rPr lang="de-DE" sz="1600" dirty="0" smtClean="0"/>
              <a:t>2013 THPPC121</a:t>
            </a:r>
            <a:endParaRPr lang="is-IS" sz="1600" dirty="0" smtClean="0"/>
          </a:p>
          <a:p>
            <a:pPr>
              <a:lnSpc>
                <a:spcPct val="150000"/>
              </a:lnSpc>
            </a:pPr>
            <a:r>
              <a:rPr lang="is-IS" sz="2000" dirty="0" smtClean="0"/>
              <a:t>...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5778010" y="1197903"/>
            <a:ext cx="2410818" cy="1532003"/>
            <a:chOff x="6625239" y="1419582"/>
            <a:chExt cx="2410818" cy="1532003"/>
          </a:xfrm>
        </p:grpSpPr>
        <p:pic>
          <p:nvPicPr>
            <p:cNvPr id="4" name="Picture 3" descr="Screen Shot 2016-10-12 at 11.28.3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5239" y="1419582"/>
              <a:ext cx="2109873" cy="15320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6781914" y="2647358"/>
              <a:ext cx="2254143" cy="21544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268288" indent="-268288" algn="ctr">
                <a:spcBef>
                  <a:spcPts val="600"/>
                </a:spcBef>
                <a:buClr>
                  <a:schemeClr val="accent2"/>
                </a:buClr>
                <a:buSzPct val="80000"/>
              </a:pPr>
              <a:r>
                <a:rPr lang="en-US" sz="800" dirty="0" smtClean="0">
                  <a:solidFill>
                    <a:schemeClr val="bg1"/>
                  </a:solidFill>
                </a:rPr>
                <a:t>Courtesy: T. Tschentscher (European XFEL)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75436" y="2343733"/>
            <a:ext cx="2386965" cy="1622851"/>
            <a:chOff x="6178732" y="2101370"/>
            <a:chExt cx="2386965" cy="1622850"/>
          </a:xfrm>
        </p:grpSpPr>
        <p:pic>
          <p:nvPicPr>
            <p:cNvPr id="7" name="Picture 6" descr="Screen Shot 2016-10-14 at 17.42.1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732" y="2101370"/>
              <a:ext cx="2161200" cy="16228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109849" y="3490097"/>
              <a:ext cx="1455848" cy="21544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268288" indent="-268288" algn="ctr">
                <a:spcBef>
                  <a:spcPts val="600"/>
                </a:spcBef>
                <a:buClr>
                  <a:schemeClr val="accent2"/>
                </a:buClr>
                <a:buSzPct val="80000"/>
              </a:pPr>
              <a:r>
                <a:rPr lang="en-US" sz="800" dirty="0" smtClean="0">
                  <a:solidFill>
                    <a:schemeClr val="bg1"/>
                  </a:solidFill>
                </a:rPr>
                <a:t>Courtesy: J. Jaeger (DESY)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59560" y="3102129"/>
            <a:ext cx="2322382" cy="1695943"/>
            <a:chOff x="6821618" y="4138783"/>
            <a:chExt cx="2322382" cy="1695942"/>
          </a:xfrm>
        </p:grpSpPr>
        <p:pic>
          <p:nvPicPr>
            <p:cNvPr id="10" name="Picture 9" descr="Screen Shot 2016-10-14 at 17.49.57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1618" y="4138783"/>
              <a:ext cx="2258421" cy="16959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7583832" y="5314457"/>
              <a:ext cx="1560168" cy="21544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268288" indent="-268288" algn="ctr">
                <a:spcBef>
                  <a:spcPts val="600"/>
                </a:spcBef>
                <a:buClr>
                  <a:schemeClr val="accent2"/>
                </a:buClr>
                <a:buSzPct val="80000"/>
              </a:pPr>
              <a:r>
                <a:rPr lang="en-US" sz="800" dirty="0" smtClean="0">
                  <a:solidFill>
                    <a:schemeClr val="bg1"/>
                  </a:solidFill>
                </a:rPr>
                <a:t>Courtesy: B. </a:t>
              </a:r>
              <a:r>
                <a:rPr lang="en-US" sz="800" dirty="0" err="1" smtClean="0">
                  <a:solidFill>
                    <a:schemeClr val="bg1"/>
                  </a:solidFill>
                </a:rPr>
                <a:t>Beutner</a:t>
              </a:r>
              <a:r>
                <a:rPr lang="en-US" sz="800" dirty="0" smtClean="0">
                  <a:solidFill>
                    <a:schemeClr val="bg1"/>
                  </a:solidFill>
                </a:rPr>
                <a:t> (DESY)</a:t>
              </a:r>
            </a:p>
          </p:txBody>
        </p:sp>
      </p:grpSp>
      <p:pic>
        <p:nvPicPr>
          <p:cNvPr id="14" name="Picture 13" descr="Screen Shot 2016-10-14 at 17.52.4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228" y="3805553"/>
            <a:ext cx="1307197" cy="1532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646" y="3918955"/>
            <a:ext cx="1792937" cy="2502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926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We got a good</a:t>
            </a:r>
            <a:r>
              <a:rPr lang="en-US" sz="2000" b="1" dirty="0" smtClean="0"/>
              <a:t> team</a:t>
            </a:r>
            <a:r>
              <a:rPr lang="en-US" sz="2000" dirty="0" smtClean="0"/>
              <a:t> focusing </a:t>
            </a:r>
            <a:r>
              <a:rPr lang="en-US" sz="2000" b="1" dirty="0" smtClean="0"/>
              <a:t>exclusively</a:t>
            </a:r>
            <a:r>
              <a:rPr lang="en-US" sz="2000" dirty="0" smtClean="0"/>
              <a:t> on the </a:t>
            </a:r>
            <a:r>
              <a:rPr lang="en-US" sz="2000" b="1" dirty="0" smtClean="0"/>
              <a:t>high level view</a:t>
            </a:r>
          </a:p>
          <a:p>
            <a:r>
              <a:rPr lang="en-US" sz="2000" dirty="0" smtClean="0"/>
              <a:t>This </a:t>
            </a:r>
            <a:r>
              <a:rPr lang="en-US" sz="2000" b="1" dirty="0" smtClean="0"/>
              <a:t>focused</a:t>
            </a:r>
            <a:r>
              <a:rPr lang="en-US" sz="2000" dirty="0" smtClean="0"/>
              <a:t> on </a:t>
            </a:r>
            <a:r>
              <a:rPr lang="en-US" sz="2000" b="1" dirty="0" smtClean="0"/>
              <a:t>architecture</a:t>
            </a:r>
            <a:r>
              <a:rPr lang="en-US" sz="2000" dirty="0" smtClean="0"/>
              <a:t>, </a:t>
            </a:r>
            <a:r>
              <a:rPr lang="en-US" sz="2000" b="1" dirty="0" smtClean="0"/>
              <a:t>concepts</a:t>
            </a:r>
            <a:r>
              <a:rPr lang="en-US" sz="2000" dirty="0" smtClean="0"/>
              <a:t> and common </a:t>
            </a:r>
            <a:r>
              <a:rPr lang="en-US" sz="2000" b="1" dirty="0" smtClean="0"/>
              <a:t>algorithms</a:t>
            </a:r>
            <a:endParaRPr lang="en-US" sz="2000" dirty="0" smtClean="0"/>
          </a:p>
          <a:p>
            <a:r>
              <a:rPr lang="is-IS" sz="2000" dirty="0" smtClean="0"/>
              <a:t>to </a:t>
            </a:r>
            <a:r>
              <a:rPr lang="en-US" sz="2000" b="1" dirty="0" smtClean="0"/>
              <a:t>develop</a:t>
            </a:r>
            <a:r>
              <a:rPr lang="en-US" sz="2000" dirty="0" smtClean="0"/>
              <a:t>, test and implement </a:t>
            </a:r>
            <a:r>
              <a:rPr lang="en-US" sz="2000" b="1" dirty="0" smtClean="0"/>
              <a:t>libraries</a:t>
            </a:r>
            <a:r>
              <a:rPr lang="en-US" sz="2000" dirty="0" smtClean="0"/>
              <a:t> with common high level functionality</a:t>
            </a:r>
          </a:p>
          <a:p>
            <a:r>
              <a:rPr lang="en-US" sz="2000" dirty="0" smtClean="0"/>
              <a:t>With the </a:t>
            </a:r>
            <a:r>
              <a:rPr lang="en-US" sz="2000" b="1" dirty="0" smtClean="0"/>
              <a:t>Virtual XFEL</a:t>
            </a:r>
            <a:r>
              <a:rPr lang="en-US" sz="2000" dirty="0" smtClean="0"/>
              <a:t> we have a </a:t>
            </a:r>
            <a:r>
              <a:rPr lang="en-US" sz="2000" b="1" dirty="0" smtClean="0"/>
              <a:t>great environment </a:t>
            </a:r>
            <a:r>
              <a:rPr lang="en-US" sz="2000" dirty="0" smtClean="0"/>
              <a:t>to do prior test and debug high level </a:t>
            </a:r>
            <a:r>
              <a:rPr lang="en-US" sz="2000" dirty="0" smtClean="0"/>
              <a:t>applications</a:t>
            </a:r>
            <a:endParaRPr lang="en-US" sz="2000" dirty="0" smtClean="0"/>
          </a:p>
          <a:p>
            <a:r>
              <a:rPr lang="en-US" sz="2000" dirty="0"/>
              <a:t>M</a:t>
            </a:r>
            <a:r>
              <a:rPr lang="en-US" sz="2000" dirty="0" smtClean="0"/>
              <a:t>any </a:t>
            </a:r>
            <a:r>
              <a:rPr lang="en-US" sz="2000" b="1" dirty="0" smtClean="0"/>
              <a:t>servers</a:t>
            </a:r>
            <a:r>
              <a:rPr lang="en-US" sz="2000" dirty="0" smtClean="0"/>
              <a:t> and </a:t>
            </a:r>
            <a:r>
              <a:rPr lang="en-US" sz="2000" b="1" dirty="0" smtClean="0"/>
              <a:t>tools</a:t>
            </a:r>
            <a:r>
              <a:rPr lang="en-US" sz="2000" dirty="0" smtClean="0"/>
              <a:t> have been created this way and we:</a:t>
            </a:r>
          </a:p>
          <a:p>
            <a:endParaRPr lang="en-US" sz="2000" dirty="0" smtClean="0"/>
          </a:p>
          <a:p>
            <a:pPr algn="ctr">
              <a:buFont typeface="Wingdings" charset="2"/>
              <a:buChar char="è"/>
            </a:pPr>
            <a:r>
              <a:rPr lang="en-US" dirty="0">
                <a:solidFill>
                  <a:schemeClr val="accent2"/>
                </a:solidFill>
                <a:sym typeface="Wingdings"/>
              </a:rPr>
              <a:t>t</a:t>
            </a:r>
            <a:r>
              <a:rPr lang="en-US" dirty="0" smtClean="0">
                <a:solidFill>
                  <a:schemeClr val="accent2"/>
                </a:solidFill>
                <a:sym typeface="Wingdings"/>
              </a:rPr>
              <a:t>hink </a:t>
            </a:r>
            <a:r>
              <a:rPr lang="en-US" b="1" dirty="0" smtClean="0">
                <a:solidFill>
                  <a:schemeClr val="accent2"/>
                </a:solidFill>
                <a:sym typeface="Wingdings"/>
              </a:rPr>
              <a:t>we</a:t>
            </a:r>
            <a:r>
              <a:rPr lang="en-US" dirty="0" smtClean="0">
                <a:solidFill>
                  <a:schemeClr val="accent2"/>
                </a:solidFill>
                <a:sym typeface="Wingdings"/>
              </a:rPr>
              <a:t> are well prepared – let’s get started!</a:t>
            </a:r>
          </a:p>
          <a:p>
            <a:pPr algn="ctr">
              <a:buFont typeface="Wingdings" charset="2"/>
              <a:buChar char="è"/>
            </a:pPr>
            <a:endParaRPr lang="en-US" dirty="0">
              <a:solidFill>
                <a:schemeClr val="accent2"/>
              </a:solidFill>
              <a:sym typeface="Wingdings"/>
            </a:endParaRPr>
          </a:p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1">
                    <a:lumMod val="90000"/>
                    <a:lumOff val="10000"/>
                  </a:schemeClr>
                </a:solidFill>
                <a:sym typeface="Wingdings"/>
              </a:rPr>
              <a:t>Thank you for your attention!</a:t>
            </a:r>
            <a:endParaRPr lang="en-US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6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7321504" y="3126216"/>
            <a:ext cx="1203812" cy="1127633"/>
            <a:chOff x="6045748" y="1401680"/>
            <a:chExt cx="1203812" cy="1127633"/>
          </a:xfrm>
        </p:grpSpPr>
        <p:pic>
          <p:nvPicPr>
            <p:cNvPr id="20" name="Picture 19" descr="monitor-558021_1280.png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5748" y="1401680"/>
              <a:ext cx="1203812" cy="1127633"/>
            </a:xfrm>
            <a:prstGeom prst="rect">
              <a:avLst/>
            </a:prstGeom>
          </p:spPr>
        </p:pic>
        <p:cxnSp>
          <p:nvCxnSpPr>
            <p:cNvPr id="24" name="Straight Arrow Connector 23"/>
            <p:cNvCxnSpPr/>
            <p:nvPr/>
          </p:nvCxnSpPr>
          <p:spPr bwMode="auto">
            <a:xfrm flipV="1">
              <a:off x="6276655" y="2070950"/>
              <a:ext cx="793438" cy="8090"/>
            </a:xfrm>
            <a:prstGeom prst="straightConnector1">
              <a:avLst/>
            </a:prstGeom>
            <a:noFill/>
            <a:ln w="28575" cap="rnd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15" name="Straight Arrow Connector 314"/>
            <p:cNvCxnSpPr/>
            <p:nvPr/>
          </p:nvCxnSpPr>
          <p:spPr bwMode="auto">
            <a:xfrm flipV="1">
              <a:off x="6276655" y="1553214"/>
              <a:ext cx="0" cy="525826"/>
            </a:xfrm>
            <a:prstGeom prst="straightConnector1">
              <a:avLst/>
            </a:prstGeom>
            <a:noFill/>
            <a:ln w="28575" cap="rnd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/>
            <p:cNvCxnSpPr/>
            <p:nvPr/>
          </p:nvCxnSpPr>
          <p:spPr bwMode="auto">
            <a:xfrm flipV="1">
              <a:off x="6322908" y="1860322"/>
              <a:ext cx="0" cy="180000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2" name="Straight Connector 321"/>
            <p:cNvCxnSpPr/>
            <p:nvPr/>
          </p:nvCxnSpPr>
          <p:spPr bwMode="auto">
            <a:xfrm flipV="1">
              <a:off x="6375484" y="1911166"/>
              <a:ext cx="0" cy="129156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3" name="Straight Connector 322"/>
            <p:cNvCxnSpPr/>
            <p:nvPr/>
          </p:nvCxnSpPr>
          <p:spPr bwMode="auto">
            <a:xfrm flipV="1">
              <a:off x="6428060" y="1932322"/>
              <a:ext cx="0" cy="108000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4" name="Straight Connector 323"/>
            <p:cNvCxnSpPr/>
            <p:nvPr/>
          </p:nvCxnSpPr>
          <p:spPr bwMode="auto">
            <a:xfrm flipV="1">
              <a:off x="6480636" y="1824322"/>
              <a:ext cx="0" cy="216000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5" name="Straight Connector 324"/>
            <p:cNvCxnSpPr/>
            <p:nvPr/>
          </p:nvCxnSpPr>
          <p:spPr bwMode="auto">
            <a:xfrm flipV="1">
              <a:off x="6533212" y="1911166"/>
              <a:ext cx="0" cy="129156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6" name="Straight Connector 325"/>
            <p:cNvCxnSpPr/>
            <p:nvPr/>
          </p:nvCxnSpPr>
          <p:spPr bwMode="auto">
            <a:xfrm flipV="1">
              <a:off x="6585788" y="1911166"/>
              <a:ext cx="0" cy="129156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7" name="Straight Connector 326"/>
            <p:cNvCxnSpPr/>
            <p:nvPr/>
          </p:nvCxnSpPr>
          <p:spPr bwMode="auto">
            <a:xfrm flipV="1">
              <a:off x="6638364" y="1932322"/>
              <a:ext cx="0" cy="108000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8" name="Straight Connector 327"/>
            <p:cNvCxnSpPr/>
            <p:nvPr/>
          </p:nvCxnSpPr>
          <p:spPr bwMode="auto">
            <a:xfrm flipV="1">
              <a:off x="6690940" y="1860322"/>
              <a:ext cx="0" cy="180000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9" name="Straight Connector 328"/>
            <p:cNvCxnSpPr/>
            <p:nvPr/>
          </p:nvCxnSpPr>
          <p:spPr bwMode="auto">
            <a:xfrm flipV="1">
              <a:off x="6743516" y="1911166"/>
              <a:ext cx="0" cy="129156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30" name="Straight Connector 329"/>
            <p:cNvCxnSpPr/>
            <p:nvPr/>
          </p:nvCxnSpPr>
          <p:spPr bwMode="auto">
            <a:xfrm flipV="1">
              <a:off x="6796092" y="1860322"/>
              <a:ext cx="0" cy="180000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31" name="Straight Connector 330"/>
            <p:cNvCxnSpPr/>
            <p:nvPr/>
          </p:nvCxnSpPr>
          <p:spPr bwMode="auto">
            <a:xfrm flipV="1">
              <a:off x="6848668" y="1968322"/>
              <a:ext cx="0" cy="72000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Backup: The need for a High</a:t>
            </a:r>
            <a:r>
              <a:rPr lang="en-US" baseline="0" dirty="0" smtClean="0"/>
              <a:t> Level View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Classic</a:t>
            </a:r>
            <a:r>
              <a:rPr lang="en-US" dirty="0" smtClean="0"/>
              <a:t> controls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29422" y="3466572"/>
            <a:ext cx="35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</a:rPr>
              <a:t>+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2321551" y="3419319"/>
            <a:ext cx="1089025" cy="495300"/>
          </a:xfrm>
          <a:prstGeom prst="roundRect">
            <a:avLst/>
          </a:prstGeom>
          <a:noFill/>
          <a:ln w="28575" cap="flat" cmpd="sng" algn="ctr">
            <a:solidFill>
              <a:srgbClr val="FD930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</a:pPr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Server Code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83884" y="3418296"/>
            <a:ext cx="874088" cy="496323"/>
            <a:chOff x="783884" y="3418295"/>
            <a:chExt cx="874088" cy="496322"/>
          </a:xfrm>
        </p:grpSpPr>
        <p:sp>
          <p:nvSpPr>
            <p:cNvPr id="6" name="Cube 5"/>
            <p:cNvSpPr/>
            <p:nvPr/>
          </p:nvSpPr>
          <p:spPr bwMode="auto">
            <a:xfrm>
              <a:off x="819777" y="3418295"/>
              <a:ext cx="203195" cy="474098"/>
            </a:xfrm>
            <a:prstGeom prst="cube">
              <a:avLst>
                <a:gd name="adj" fmla="val 79696"/>
              </a:avLst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Cube 6"/>
            <p:cNvSpPr/>
            <p:nvPr/>
          </p:nvSpPr>
          <p:spPr bwMode="auto">
            <a:xfrm>
              <a:off x="895977" y="3418295"/>
              <a:ext cx="203195" cy="474098"/>
            </a:xfrm>
            <a:prstGeom prst="cube">
              <a:avLst>
                <a:gd name="adj" fmla="val 79696"/>
              </a:avLst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Cube 7"/>
            <p:cNvSpPr/>
            <p:nvPr/>
          </p:nvSpPr>
          <p:spPr bwMode="auto">
            <a:xfrm>
              <a:off x="972177" y="3418295"/>
              <a:ext cx="203195" cy="474098"/>
            </a:xfrm>
            <a:prstGeom prst="cube">
              <a:avLst>
                <a:gd name="adj" fmla="val 79696"/>
              </a:avLst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Cube 8"/>
            <p:cNvSpPr/>
            <p:nvPr/>
          </p:nvSpPr>
          <p:spPr bwMode="auto">
            <a:xfrm>
              <a:off x="1048377" y="3418295"/>
              <a:ext cx="203195" cy="474098"/>
            </a:xfrm>
            <a:prstGeom prst="cube">
              <a:avLst>
                <a:gd name="adj" fmla="val 79696"/>
              </a:avLst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Cube 9"/>
            <p:cNvSpPr/>
            <p:nvPr/>
          </p:nvSpPr>
          <p:spPr bwMode="auto">
            <a:xfrm>
              <a:off x="1124577" y="3418295"/>
              <a:ext cx="203195" cy="474098"/>
            </a:xfrm>
            <a:prstGeom prst="cube">
              <a:avLst>
                <a:gd name="adj" fmla="val 79696"/>
              </a:avLst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Cube 10"/>
            <p:cNvSpPr/>
            <p:nvPr/>
          </p:nvSpPr>
          <p:spPr bwMode="auto">
            <a:xfrm>
              <a:off x="1200777" y="3418295"/>
              <a:ext cx="203195" cy="474098"/>
            </a:xfrm>
            <a:prstGeom prst="cube">
              <a:avLst>
                <a:gd name="adj" fmla="val 79696"/>
              </a:avLst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Cube 11"/>
            <p:cNvSpPr/>
            <p:nvPr/>
          </p:nvSpPr>
          <p:spPr bwMode="auto">
            <a:xfrm>
              <a:off x="1276977" y="3418295"/>
              <a:ext cx="203195" cy="474098"/>
            </a:xfrm>
            <a:prstGeom prst="cube">
              <a:avLst>
                <a:gd name="adj" fmla="val 79696"/>
              </a:avLst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Cube 12"/>
            <p:cNvSpPr/>
            <p:nvPr/>
          </p:nvSpPr>
          <p:spPr bwMode="auto">
            <a:xfrm>
              <a:off x="1353177" y="3418295"/>
              <a:ext cx="203195" cy="474098"/>
            </a:xfrm>
            <a:prstGeom prst="cube">
              <a:avLst>
                <a:gd name="adj" fmla="val 79696"/>
              </a:avLst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Cube 13"/>
            <p:cNvSpPr/>
            <p:nvPr/>
          </p:nvSpPr>
          <p:spPr bwMode="auto">
            <a:xfrm>
              <a:off x="1429377" y="3418295"/>
              <a:ext cx="203195" cy="474098"/>
            </a:xfrm>
            <a:prstGeom prst="cube">
              <a:avLst>
                <a:gd name="adj" fmla="val 79696"/>
              </a:avLst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" name="Cube 4"/>
            <p:cNvSpPr/>
            <p:nvPr/>
          </p:nvSpPr>
          <p:spPr bwMode="auto">
            <a:xfrm>
              <a:off x="783884" y="3418295"/>
              <a:ext cx="874088" cy="496322"/>
            </a:xfrm>
            <a:prstGeom prst="cub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Parallelogram 16"/>
            <p:cNvSpPr/>
            <p:nvPr/>
          </p:nvSpPr>
          <p:spPr bwMode="auto">
            <a:xfrm>
              <a:off x="789128" y="3419318"/>
              <a:ext cx="843444" cy="114446"/>
            </a:xfrm>
            <a:prstGeom prst="parallelogram">
              <a:avLst>
                <a:gd name="adj" fmla="val 110798"/>
              </a:avLst>
            </a:prstGeom>
            <a:solidFill>
              <a:schemeClr val="accent2"/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642347" y="3466572"/>
            <a:ext cx="35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  <a:sym typeface="Wingdings"/>
              </a:rPr>
              <a:t></a:t>
            </a:r>
            <a:endParaRPr lang="en-US" dirty="0">
              <a:solidFill>
                <a:srgbClr val="261748"/>
              </a:solidFill>
              <a:latin typeface="Arial"/>
              <a:ea typeface="ＭＳ Ｐゴシック"/>
              <a:cs typeface="ＭＳ Ｐゴシック"/>
            </a:endParaRPr>
          </a:p>
        </p:txBody>
      </p:sp>
      <p:graphicFrame>
        <p:nvGraphicFramePr>
          <p:cNvPr id="396" name="Table 395"/>
          <p:cNvGraphicFramePr>
            <a:graphicFrameLocks noGrp="1"/>
          </p:cNvGraphicFramePr>
          <p:nvPr>
            <p:extLst/>
          </p:nvPr>
        </p:nvGraphicFramePr>
        <p:xfrm>
          <a:off x="4184369" y="2978253"/>
          <a:ext cx="499716" cy="144272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49858"/>
                <a:gridCol w="249858"/>
              </a:tblGrid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0.205 mm</a:t>
                      </a:r>
                      <a:endParaRPr lang="en-US" sz="500" dirty="0"/>
                    </a:p>
                  </a:txBody>
                  <a:tcPr marL="45720" marR="45720"/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1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0.198 mm</a:t>
                      </a:r>
                    </a:p>
                  </a:txBody>
                  <a:tcPr marL="45720" marR="45720"/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2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0.194 mm</a:t>
                      </a:r>
                      <a:endParaRPr lang="en-US" sz="500" dirty="0"/>
                    </a:p>
                  </a:txBody>
                  <a:tcPr marL="45720" marR="45720"/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3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0.207 mm</a:t>
                      </a:r>
                      <a:endParaRPr lang="en-US" sz="500" dirty="0"/>
                    </a:p>
                  </a:txBody>
                  <a:tcPr marL="45720" marR="45720"/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4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0.210 mm</a:t>
                      </a:r>
                      <a:endParaRPr lang="en-US" sz="500" dirty="0"/>
                    </a:p>
                  </a:txBody>
                  <a:tcPr marL="45720" marR="45720"/>
                </a:tc>
              </a:tr>
              <a:tr h="17272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…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…</a:t>
                      </a:r>
                      <a:endParaRPr lang="en-US" sz="500" dirty="0"/>
                    </a:p>
                  </a:txBody>
                  <a:tcPr marL="45720" marR="45720"/>
                </a:tc>
              </a:tr>
            </a:tbl>
          </a:graphicData>
        </a:graphic>
      </p:graphicFrame>
      <p:sp>
        <p:nvSpPr>
          <p:cNvPr id="399" name="TextBox 398"/>
          <p:cNvSpPr txBox="1"/>
          <p:nvPr/>
        </p:nvSpPr>
        <p:spPr>
          <a:xfrm>
            <a:off x="4794748" y="3466572"/>
            <a:ext cx="35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  <a:sym typeface="Wingdings"/>
              </a:rPr>
              <a:t></a:t>
            </a:r>
            <a:endParaRPr lang="en-US" dirty="0">
              <a:solidFill>
                <a:srgbClr val="261748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00" name="TextBox 399"/>
          <p:cNvSpPr txBox="1"/>
          <p:nvPr/>
        </p:nvSpPr>
        <p:spPr>
          <a:xfrm>
            <a:off x="6792875" y="3466572"/>
            <a:ext cx="35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  <a:sym typeface="Wingdings"/>
              </a:rPr>
              <a:t></a:t>
            </a:r>
            <a:endParaRPr lang="en-US" dirty="0">
              <a:solidFill>
                <a:srgbClr val="261748"/>
              </a:solidFill>
              <a:latin typeface="Arial"/>
              <a:ea typeface="ＭＳ Ｐゴシック"/>
              <a:cs typeface="ＭＳ Ｐゴシック"/>
            </a:endParaRPr>
          </a:p>
        </p:txBody>
      </p:sp>
      <p:grpSp>
        <p:nvGrpSpPr>
          <p:cNvPr id="431" name="Group 430"/>
          <p:cNvGrpSpPr/>
          <p:nvPr/>
        </p:nvGrpSpPr>
        <p:grpSpPr>
          <a:xfrm>
            <a:off x="5583223" y="3450121"/>
            <a:ext cx="972442" cy="320891"/>
            <a:chOff x="5002728" y="2300281"/>
            <a:chExt cx="1566576" cy="516945"/>
          </a:xfrm>
        </p:grpSpPr>
        <p:cxnSp>
          <p:nvCxnSpPr>
            <p:cNvPr id="407" name="Straight Connector 406"/>
            <p:cNvCxnSpPr/>
            <p:nvPr/>
          </p:nvCxnSpPr>
          <p:spPr bwMode="auto">
            <a:xfrm flipV="1">
              <a:off x="5002728" y="2546566"/>
              <a:ext cx="1566576" cy="1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14" name="Straight Connector 413"/>
            <p:cNvCxnSpPr/>
            <p:nvPr/>
          </p:nvCxnSpPr>
          <p:spPr bwMode="auto">
            <a:xfrm flipV="1">
              <a:off x="6119827" y="2300281"/>
              <a:ext cx="0" cy="246286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2" name="Straight Connector 421"/>
            <p:cNvCxnSpPr/>
            <p:nvPr/>
          </p:nvCxnSpPr>
          <p:spPr bwMode="auto">
            <a:xfrm>
              <a:off x="5110090" y="2563464"/>
              <a:ext cx="0" cy="236864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4" name="Straight Connector 423"/>
            <p:cNvCxnSpPr/>
            <p:nvPr/>
          </p:nvCxnSpPr>
          <p:spPr bwMode="auto">
            <a:xfrm>
              <a:off x="6322381" y="2546566"/>
              <a:ext cx="0" cy="253762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9" name="Straight Connector 428"/>
            <p:cNvCxnSpPr/>
            <p:nvPr/>
          </p:nvCxnSpPr>
          <p:spPr bwMode="auto">
            <a:xfrm flipV="1">
              <a:off x="5521519" y="2300281"/>
              <a:ext cx="0" cy="246285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32" name="Straight Connector 431"/>
            <p:cNvCxnSpPr/>
            <p:nvPr/>
          </p:nvCxnSpPr>
          <p:spPr bwMode="auto">
            <a:xfrm>
              <a:off x="5747842" y="2563464"/>
              <a:ext cx="0" cy="253762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3" name="TextBox 2"/>
          <p:cNvSpPr txBox="1"/>
          <p:nvPr/>
        </p:nvSpPr>
        <p:spPr>
          <a:xfrm>
            <a:off x="591896" y="2672618"/>
            <a:ext cx="1215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</a:rPr>
              <a:t>µTCA crate</a:t>
            </a:r>
            <a:endParaRPr lang="en-US" dirty="0">
              <a:solidFill>
                <a:srgbClr val="261748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12" name="TextBox 311"/>
          <p:cNvSpPr txBox="1"/>
          <p:nvPr/>
        </p:nvSpPr>
        <p:spPr>
          <a:xfrm>
            <a:off x="2080395" y="4179023"/>
            <a:ext cx="18156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</a:rPr>
              <a:t>typically DOOCS</a:t>
            </a:r>
          </a:p>
          <a:p>
            <a:pPr algn="ctr"/>
            <a:r>
              <a:rPr lang="en-US" dirty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</a:rPr>
              <a:t>C++ based </a:t>
            </a:r>
            <a:r>
              <a:rPr lang="en-US" dirty="0" smtClean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</a:rPr>
              <a:t>server</a:t>
            </a:r>
            <a:endParaRPr lang="en-US" dirty="0">
              <a:solidFill>
                <a:srgbClr val="261748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13" name="TextBox 312"/>
          <p:cNvSpPr txBox="1"/>
          <p:nvPr/>
        </p:nvSpPr>
        <p:spPr>
          <a:xfrm>
            <a:off x="3633910" y="2149835"/>
            <a:ext cx="16556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</a:rPr>
              <a:t>physically</a:t>
            </a:r>
          </a:p>
          <a:p>
            <a:pPr algn="ctr"/>
            <a:r>
              <a:rPr lang="en-US" i="1" dirty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</a:rPr>
              <a:t>meaningful</a:t>
            </a:r>
            <a:r>
              <a:rPr lang="en-US" dirty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</a:rPr>
              <a:t> data</a:t>
            </a:r>
          </a:p>
        </p:txBody>
      </p:sp>
      <p:sp>
        <p:nvSpPr>
          <p:cNvPr id="314" name="TextBox 313"/>
          <p:cNvSpPr txBox="1"/>
          <p:nvPr/>
        </p:nvSpPr>
        <p:spPr>
          <a:xfrm>
            <a:off x="7030696" y="4365095"/>
            <a:ext cx="17354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</a:rPr>
              <a:t>display/work with</a:t>
            </a:r>
          </a:p>
          <a:p>
            <a:pPr algn="ctr"/>
            <a:r>
              <a:rPr lang="en-US" dirty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377843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9" name="Table 458"/>
          <p:cNvGraphicFramePr>
            <a:graphicFrameLocks noGrp="1"/>
          </p:cNvGraphicFramePr>
          <p:nvPr>
            <p:extLst/>
          </p:nvPr>
        </p:nvGraphicFramePr>
        <p:xfrm>
          <a:off x="5606481" y="4022659"/>
          <a:ext cx="499716" cy="144272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49858"/>
                <a:gridCol w="249858"/>
              </a:tblGrid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0.215 mm</a:t>
                      </a:r>
                      <a:endParaRPr lang="en-US" sz="500" dirty="0"/>
                    </a:p>
                  </a:txBody>
                  <a:tcPr marL="45720" marR="45720"/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1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0.199 mm</a:t>
                      </a:r>
                    </a:p>
                  </a:txBody>
                  <a:tcPr marL="45720" marR="45720"/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2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0.198 mm</a:t>
                      </a:r>
                      <a:endParaRPr lang="en-US" sz="500" dirty="0"/>
                    </a:p>
                  </a:txBody>
                  <a:tcPr marL="45720" marR="45720"/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3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0.201 mm</a:t>
                      </a:r>
                      <a:endParaRPr lang="en-US" sz="500" dirty="0"/>
                    </a:p>
                  </a:txBody>
                  <a:tcPr marL="45720" marR="45720"/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4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0.209 mm</a:t>
                      </a:r>
                      <a:endParaRPr lang="en-US" sz="500" dirty="0"/>
                    </a:p>
                  </a:txBody>
                  <a:tcPr marL="45720" marR="45720"/>
                </a:tc>
              </a:tr>
              <a:tr h="17272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…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…</a:t>
                      </a:r>
                      <a:endParaRPr lang="en-US" sz="500" dirty="0"/>
                    </a:p>
                  </a:txBody>
                  <a:tcPr marL="45720" marR="45720"/>
                </a:tc>
              </a:tr>
            </a:tbl>
          </a:graphicData>
        </a:graphic>
      </p:graphicFrame>
      <p:graphicFrame>
        <p:nvGraphicFramePr>
          <p:cNvPr id="456" name="Table 455"/>
          <p:cNvGraphicFramePr>
            <a:graphicFrameLocks noGrp="1"/>
          </p:cNvGraphicFramePr>
          <p:nvPr>
            <p:extLst/>
          </p:nvPr>
        </p:nvGraphicFramePr>
        <p:xfrm>
          <a:off x="4184369" y="1176524"/>
          <a:ext cx="499716" cy="144272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49858"/>
                <a:gridCol w="249858"/>
              </a:tblGrid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0.205 mm</a:t>
                      </a:r>
                      <a:endParaRPr lang="en-US" sz="500" dirty="0"/>
                    </a:p>
                  </a:txBody>
                  <a:tcPr marL="45720" marR="45720"/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1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0.198 mm</a:t>
                      </a:r>
                    </a:p>
                  </a:txBody>
                  <a:tcPr marL="45720" marR="45720"/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2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0.194 mm</a:t>
                      </a:r>
                      <a:endParaRPr lang="en-US" sz="500" dirty="0"/>
                    </a:p>
                  </a:txBody>
                  <a:tcPr marL="45720" marR="45720"/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3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0.207 mm</a:t>
                      </a:r>
                      <a:endParaRPr lang="en-US" sz="500" dirty="0"/>
                    </a:p>
                  </a:txBody>
                  <a:tcPr marL="45720" marR="45720"/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4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0.210 mm</a:t>
                      </a:r>
                      <a:endParaRPr lang="en-US" sz="500" dirty="0"/>
                    </a:p>
                  </a:txBody>
                  <a:tcPr marL="45720" marR="45720"/>
                </a:tc>
              </a:tr>
              <a:tr h="17272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…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…</a:t>
                      </a:r>
                      <a:endParaRPr lang="en-US" sz="500" dirty="0"/>
                    </a:p>
                  </a:txBody>
                  <a:tcPr marL="45720" marR="45720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Backup: The need for a High</a:t>
            </a:r>
            <a:r>
              <a:rPr lang="en-US" baseline="0" dirty="0" smtClean="0"/>
              <a:t> Level View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29422" y="1565506"/>
            <a:ext cx="35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</a:rPr>
              <a:t>+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2321551" y="1518251"/>
            <a:ext cx="1089025" cy="495300"/>
          </a:xfrm>
          <a:prstGeom prst="roundRect">
            <a:avLst/>
          </a:prstGeom>
          <a:noFill/>
          <a:ln w="28575" cap="flat" cmpd="sng" algn="ctr">
            <a:solidFill>
              <a:srgbClr val="FD930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</a:pPr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Server Code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83884" y="1517229"/>
            <a:ext cx="874088" cy="496323"/>
            <a:chOff x="783884" y="1517228"/>
            <a:chExt cx="874088" cy="496322"/>
          </a:xfrm>
        </p:grpSpPr>
        <p:sp>
          <p:nvSpPr>
            <p:cNvPr id="6" name="Cube 5"/>
            <p:cNvSpPr/>
            <p:nvPr/>
          </p:nvSpPr>
          <p:spPr bwMode="auto">
            <a:xfrm>
              <a:off x="819777" y="1517228"/>
              <a:ext cx="203195" cy="474098"/>
            </a:xfrm>
            <a:prstGeom prst="cube">
              <a:avLst>
                <a:gd name="adj" fmla="val 79696"/>
              </a:avLst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Cube 6"/>
            <p:cNvSpPr/>
            <p:nvPr/>
          </p:nvSpPr>
          <p:spPr bwMode="auto">
            <a:xfrm>
              <a:off x="895977" y="1517228"/>
              <a:ext cx="203195" cy="474098"/>
            </a:xfrm>
            <a:prstGeom prst="cube">
              <a:avLst>
                <a:gd name="adj" fmla="val 79696"/>
              </a:avLst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Cube 7"/>
            <p:cNvSpPr/>
            <p:nvPr/>
          </p:nvSpPr>
          <p:spPr bwMode="auto">
            <a:xfrm>
              <a:off x="972177" y="1517228"/>
              <a:ext cx="203195" cy="474098"/>
            </a:xfrm>
            <a:prstGeom prst="cube">
              <a:avLst>
                <a:gd name="adj" fmla="val 79696"/>
              </a:avLst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Cube 8"/>
            <p:cNvSpPr/>
            <p:nvPr/>
          </p:nvSpPr>
          <p:spPr bwMode="auto">
            <a:xfrm>
              <a:off x="1048377" y="1517228"/>
              <a:ext cx="203195" cy="474098"/>
            </a:xfrm>
            <a:prstGeom prst="cube">
              <a:avLst>
                <a:gd name="adj" fmla="val 79696"/>
              </a:avLst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Cube 9"/>
            <p:cNvSpPr/>
            <p:nvPr/>
          </p:nvSpPr>
          <p:spPr bwMode="auto">
            <a:xfrm>
              <a:off x="1124577" y="1517228"/>
              <a:ext cx="203195" cy="474098"/>
            </a:xfrm>
            <a:prstGeom prst="cube">
              <a:avLst>
                <a:gd name="adj" fmla="val 79696"/>
              </a:avLst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Cube 10"/>
            <p:cNvSpPr/>
            <p:nvPr/>
          </p:nvSpPr>
          <p:spPr bwMode="auto">
            <a:xfrm>
              <a:off x="1200777" y="1517228"/>
              <a:ext cx="203195" cy="474098"/>
            </a:xfrm>
            <a:prstGeom prst="cube">
              <a:avLst>
                <a:gd name="adj" fmla="val 79696"/>
              </a:avLst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Cube 11"/>
            <p:cNvSpPr/>
            <p:nvPr/>
          </p:nvSpPr>
          <p:spPr bwMode="auto">
            <a:xfrm>
              <a:off x="1276977" y="1517228"/>
              <a:ext cx="203195" cy="474098"/>
            </a:xfrm>
            <a:prstGeom prst="cube">
              <a:avLst>
                <a:gd name="adj" fmla="val 79696"/>
              </a:avLst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Cube 12"/>
            <p:cNvSpPr/>
            <p:nvPr/>
          </p:nvSpPr>
          <p:spPr bwMode="auto">
            <a:xfrm>
              <a:off x="1353177" y="1517228"/>
              <a:ext cx="203195" cy="474098"/>
            </a:xfrm>
            <a:prstGeom prst="cube">
              <a:avLst>
                <a:gd name="adj" fmla="val 79696"/>
              </a:avLst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Cube 13"/>
            <p:cNvSpPr/>
            <p:nvPr/>
          </p:nvSpPr>
          <p:spPr bwMode="auto">
            <a:xfrm>
              <a:off x="1429377" y="1517228"/>
              <a:ext cx="203195" cy="474098"/>
            </a:xfrm>
            <a:prstGeom prst="cube">
              <a:avLst>
                <a:gd name="adj" fmla="val 79696"/>
              </a:avLst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" name="Cube 4"/>
            <p:cNvSpPr/>
            <p:nvPr/>
          </p:nvSpPr>
          <p:spPr bwMode="auto">
            <a:xfrm>
              <a:off x="783884" y="1517228"/>
              <a:ext cx="874088" cy="496322"/>
            </a:xfrm>
            <a:prstGeom prst="cube">
              <a:avLst/>
            </a:prstGeom>
            <a:noFill/>
            <a:ln w="28575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Parallelogram 16"/>
            <p:cNvSpPr/>
            <p:nvPr/>
          </p:nvSpPr>
          <p:spPr bwMode="auto">
            <a:xfrm>
              <a:off x="789128" y="1518251"/>
              <a:ext cx="843444" cy="114446"/>
            </a:xfrm>
            <a:prstGeom prst="parallelogram">
              <a:avLst>
                <a:gd name="adj" fmla="val 110798"/>
              </a:avLst>
            </a:prstGeom>
            <a:solidFill>
              <a:schemeClr val="accent2"/>
            </a:solidFill>
            <a:ln w="28575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642347" y="1565506"/>
            <a:ext cx="35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  <a:sym typeface="Wingdings"/>
              </a:rPr>
              <a:t></a:t>
            </a:r>
            <a:endParaRPr lang="en-US" dirty="0">
              <a:solidFill>
                <a:srgbClr val="261748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36830" y="2705218"/>
            <a:ext cx="808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</a:rPr>
              <a:t>x 200</a:t>
            </a:r>
          </a:p>
        </p:txBody>
      </p:sp>
      <p:sp>
        <p:nvSpPr>
          <p:cNvPr id="309" name="TextBox 308"/>
          <p:cNvSpPr txBox="1"/>
          <p:nvPr/>
        </p:nvSpPr>
        <p:spPr>
          <a:xfrm>
            <a:off x="3241077" y="4535316"/>
            <a:ext cx="35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</a:rPr>
              <a:t>+</a:t>
            </a:r>
          </a:p>
        </p:txBody>
      </p:sp>
      <p:sp>
        <p:nvSpPr>
          <p:cNvPr id="310" name="Rounded Rectangle 309"/>
          <p:cNvSpPr/>
          <p:nvPr/>
        </p:nvSpPr>
        <p:spPr bwMode="auto">
          <a:xfrm>
            <a:off x="3695728" y="4468430"/>
            <a:ext cx="1089025" cy="495300"/>
          </a:xfrm>
          <a:prstGeom prst="roundRect">
            <a:avLst/>
          </a:prstGeom>
          <a:noFill/>
          <a:ln w="28575" cap="flat" cmpd="sng" algn="ctr">
            <a:solidFill>
              <a:srgbClr val="FD930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</a:pPr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Server Code</a:t>
            </a:r>
          </a:p>
        </p:txBody>
      </p:sp>
      <p:sp>
        <p:nvSpPr>
          <p:cNvPr id="311" name="TextBox 310"/>
          <p:cNvSpPr txBox="1"/>
          <p:nvPr/>
        </p:nvSpPr>
        <p:spPr>
          <a:xfrm>
            <a:off x="4848535" y="4535316"/>
            <a:ext cx="35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  <a:sym typeface="Wingdings"/>
              </a:rPr>
              <a:t></a:t>
            </a:r>
            <a:endParaRPr lang="en-US" dirty="0">
              <a:solidFill>
                <a:srgbClr val="261748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99" name="TextBox 398"/>
          <p:cNvSpPr txBox="1"/>
          <p:nvPr/>
        </p:nvSpPr>
        <p:spPr>
          <a:xfrm>
            <a:off x="4794748" y="1565506"/>
            <a:ext cx="35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  <a:sym typeface="Wingdings"/>
              </a:rPr>
              <a:t></a:t>
            </a:r>
            <a:endParaRPr lang="en-US" dirty="0">
              <a:solidFill>
                <a:srgbClr val="261748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00" name="TextBox 399"/>
          <p:cNvSpPr txBox="1"/>
          <p:nvPr/>
        </p:nvSpPr>
        <p:spPr>
          <a:xfrm>
            <a:off x="6792875" y="1565506"/>
            <a:ext cx="35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  <a:sym typeface="Wingdings"/>
              </a:rPr>
              <a:t></a:t>
            </a:r>
            <a:endParaRPr lang="en-US" dirty="0">
              <a:solidFill>
                <a:srgbClr val="261748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05" name="TextBox 404"/>
          <p:cNvSpPr txBox="1"/>
          <p:nvPr/>
        </p:nvSpPr>
        <p:spPr>
          <a:xfrm>
            <a:off x="5887015" y="3595906"/>
            <a:ext cx="35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</a:rPr>
              <a:t>…</a:t>
            </a:r>
          </a:p>
        </p:txBody>
      </p:sp>
      <p:grpSp>
        <p:nvGrpSpPr>
          <p:cNvPr id="431" name="Group 430"/>
          <p:cNvGrpSpPr/>
          <p:nvPr/>
        </p:nvGrpSpPr>
        <p:grpSpPr>
          <a:xfrm>
            <a:off x="5583223" y="1549053"/>
            <a:ext cx="972442" cy="320891"/>
            <a:chOff x="5002728" y="2300281"/>
            <a:chExt cx="1566576" cy="516945"/>
          </a:xfrm>
        </p:grpSpPr>
        <p:cxnSp>
          <p:nvCxnSpPr>
            <p:cNvPr id="407" name="Straight Connector 406"/>
            <p:cNvCxnSpPr/>
            <p:nvPr/>
          </p:nvCxnSpPr>
          <p:spPr bwMode="auto">
            <a:xfrm flipV="1">
              <a:off x="5002728" y="2546566"/>
              <a:ext cx="1566576" cy="1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14" name="Straight Connector 413"/>
            <p:cNvCxnSpPr/>
            <p:nvPr/>
          </p:nvCxnSpPr>
          <p:spPr bwMode="auto">
            <a:xfrm flipV="1">
              <a:off x="6119827" y="2300281"/>
              <a:ext cx="0" cy="246286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2" name="Straight Connector 421"/>
            <p:cNvCxnSpPr/>
            <p:nvPr/>
          </p:nvCxnSpPr>
          <p:spPr bwMode="auto">
            <a:xfrm>
              <a:off x="5110090" y="2563464"/>
              <a:ext cx="0" cy="236864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4" name="Straight Connector 423"/>
            <p:cNvCxnSpPr/>
            <p:nvPr/>
          </p:nvCxnSpPr>
          <p:spPr bwMode="auto">
            <a:xfrm>
              <a:off x="6322381" y="2546566"/>
              <a:ext cx="0" cy="253762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9" name="Straight Connector 428"/>
            <p:cNvCxnSpPr/>
            <p:nvPr/>
          </p:nvCxnSpPr>
          <p:spPr bwMode="auto">
            <a:xfrm flipV="1">
              <a:off x="5521519" y="2300281"/>
              <a:ext cx="0" cy="246285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32" name="Straight Connector 431"/>
            <p:cNvCxnSpPr/>
            <p:nvPr/>
          </p:nvCxnSpPr>
          <p:spPr bwMode="auto">
            <a:xfrm>
              <a:off x="5747842" y="2563464"/>
              <a:ext cx="0" cy="253762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441" name="TextBox 440"/>
          <p:cNvSpPr txBox="1"/>
          <p:nvPr/>
        </p:nvSpPr>
        <p:spPr>
          <a:xfrm>
            <a:off x="6196188" y="4535316"/>
            <a:ext cx="35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  <a:sym typeface="Wingdings"/>
              </a:rPr>
              <a:t></a:t>
            </a:r>
            <a:endParaRPr lang="en-US" dirty="0">
              <a:solidFill>
                <a:srgbClr val="261748"/>
              </a:solidFill>
              <a:latin typeface="Arial"/>
              <a:ea typeface="ＭＳ Ｐゴシック"/>
              <a:cs typeface="ＭＳ Ｐゴシック"/>
            </a:endParaRPr>
          </a:p>
        </p:txBody>
      </p:sp>
      <p:grpSp>
        <p:nvGrpSpPr>
          <p:cNvPr id="443" name="Group 442"/>
          <p:cNvGrpSpPr/>
          <p:nvPr/>
        </p:nvGrpSpPr>
        <p:grpSpPr>
          <a:xfrm>
            <a:off x="6760423" y="4567021"/>
            <a:ext cx="972442" cy="320891"/>
            <a:chOff x="5002728" y="2300281"/>
            <a:chExt cx="1566576" cy="516945"/>
          </a:xfrm>
        </p:grpSpPr>
        <p:cxnSp>
          <p:nvCxnSpPr>
            <p:cNvPr id="444" name="Straight Connector 443"/>
            <p:cNvCxnSpPr/>
            <p:nvPr/>
          </p:nvCxnSpPr>
          <p:spPr bwMode="auto">
            <a:xfrm flipV="1">
              <a:off x="5002728" y="2546566"/>
              <a:ext cx="1566576" cy="1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5" name="Straight Connector 444"/>
            <p:cNvCxnSpPr/>
            <p:nvPr/>
          </p:nvCxnSpPr>
          <p:spPr bwMode="auto">
            <a:xfrm flipV="1">
              <a:off x="6119827" y="2300281"/>
              <a:ext cx="0" cy="246286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6" name="Straight Connector 445"/>
            <p:cNvCxnSpPr/>
            <p:nvPr/>
          </p:nvCxnSpPr>
          <p:spPr bwMode="auto">
            <a:xfrm>
              <a:off x="5110090" y="2563464"/>
              <a:ext cx="0" cy="236864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7" name="Straight Connector 446"/>
            <p:cNvCxnSpPr/>
            <p:nvPr/>
          </p:nvCxnSpPr>
          <p:spPr bwMode="auto">
            <a:xfrm>
              <a:off x="6322381" y="2546566"/>
              <a:ext cx="0" cy="253762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8" name="Straight Connector 447"/>
            <p:cNvCxnSpPr/>
            <p:nvPr/>
          </p:nvCxnSpPr>
          <p:spPr bwMode="auto">
            <a:xfrm flipV="1">
              <a:off x="5521519" y="2300281"/>
              <a:ext cx="0" cy="246285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9" name="Straight Connector 448"/>
            <p:cNvCxnSpPr/>
            <p:nvPr/>
          </p:nvCxnSpPr>
          <p:spPr bwMode="auto">
            <a:xfrm>
              <a:off x="5747842" y="2563464"/>
              <a:ext cx="0" cy="253762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453" name="Lightning Bolt 452"/>
          <p:cNvSpPr/>
          <p:nvPr/>
        </p:nvSpPr>
        <p:spPr bwMode="auto">
          <a:xfrm flipH="1">
            <a:off x="7971495" y="4253802"/>
            <a:ext cx="464171" cy="875951"/>
          </a:xfrm>
          <a:prstGeom prst="lightningBolt">
            <a:avLst/>
          </a:prstGeom>
          <a:solidFill>
            <a:schemeClr val="accent6"/>
          </a:solidFill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4" name="TextBox 453"/>
          <p:cNvSpPr txBox="1"/>
          <p:nvPr/>
        </p:nvSpPr>
        <p:spPr>
          <a:xfrm>
            <a:off x="4819537" y="2104034"/>
            <a:ext cx="1125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61748"/>
                </a:solidFill>
                <a:latin typeface="Lucida Handwriting"/>
                <a:ea typeface="ＭＳ Ｐゴシック"/>
                <a:cs typeface="Lucida Handwriting"/>
              </a:rPr>
              <a:t>O</a:t>
            </a:r>
            <a:r>
              <a:rPr lang="en-US" dirty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</a:rPr>
              <a:t>(kB/s)</a:t>
            </a:r>
          </a:p>
        </p:txBody>
      </p:sp>
      <p:sp>
        <p:nvSpPr>
          <p:cNvPr id="455" name="TextBox 454"/>
          <p:cNvSpPr txBox="1"/>
          <p:nvPr/>
        </p:nvSpPr>
        <p:spPr>
          <a:xfrm>
            <a:off x="6224474" y="5189330"/>
            <a:ext cx="1367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61748"/>
                </a:solidFill>
                <a:latin typeface="Lucida Handwriting"/>
                <a:ea typeface="ＭＳ Ｐゴシック"/>
                <a:cs typeface="Lucida Handwriting"/>
              </a:rPr>
              <a:t>O</a:t>
            </a:r>
            <a:r>
              <a:rPr lang="en-US" dirty="0">
                <a:solidFill>
                  <a:srgbClr val="261748"/>
                </a:solidFill>
                <a:latin typeface="Arial"/>
                <a:ea typeface="ＭＳ Ｐゴシック"/>
                <a:cs typeface="ＭＳ Ｐゴシック"/>
              </a:rPr>
              <a:t>(GB/s)</a:t>
            </a:r>
          </a:p>
        </p:txBody>
      </p:sp>
      <p:graphicFrame>
        <p:nvGraphicFramePr>
          <p:cNvPr id="458" name="Table 457"/>
          <p:cNvGraphicFramePr>
            <a:graphicFrameLocks noGrp="1"/>
          </p:cNvGraphicFramePr>
          <p:nvPr>
            <p:extLst/>
          </p:nvPr>
        </p:nvGraphicFramePr>
        <p:xfrm>
          <a:off x="5405308" y="4160603"/>
          <a:ext cx="499716" cy="144272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49858"/>
                <a:gridCol w="249858"/>
              </a:tblGrid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0.195 mm</a:t>
                      </a:r>
                      <a:endParaRPr lang="en-US" sz="500" dirty="0"/>
                    </a:p>
                  </a:txBody>
                  <a:tcPr marL="45720" marR="45720"/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1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0.196 mm</a:t>
                      </a:r>
                    </a:p>
                  </a:txBody>
                  <a:tcPr marL="45720" marR="45720"/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2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0.184 mm</a:t>
                      </a:r>
                      <a:endParaRPr lang="en-US" sz="500" dirty="0"/>
                    </a:p>
                  </a:txBody>
                  <a:tcPr marL="45720" marR="45720"/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3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0.187 mm</a:t>
                      </a:r>
                      <a:endParaRPr lang="en-US" sz="500" dirty="0"/>
                    </a:p>
                  </a:txBody>
                  <a:tcPr marL="45720" marR="45720"/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4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0.201 mm</a:t>
                      </a:r>
                      <a:endParaRPr lang="en-US" sz="500" dirty="0"/>
                    </a:p>
                  </a:txBody>
                  <a:tcPr marL="45720" marR="45720"/>
                </a:tc>
              </a:tr>
              <a:tr h="17272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…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…</a:t>
                      </a:r>
                      <a:endParaRPr lang="en-US" sz="500" dirty="0"/>
                    </a:p>
                  </a:txBody>
                  <a:tcPr marL="45720" marR="45720"/>
                </a:tc>
              </a:tr>
            </a:tbl>
          </a:graphicData>
        </a:graphic>
      </p:graphicFrame>
      <p:graphicFrame>
        <p:nvGraphicFramePr>
          <p:cNvPr id="457" name="Table 456"/>
          <p:cNvGraphicFramePr>
            <a:graphicFrameLocks noGrp="1"/>
          </p:cNvGraphicFramePr>
          <p:nvPr>
            <p:extLst/>
          </p:nvPr>
        </p:nvGraphicFramePr>
        <p:xfrm>
          <a:off x="5204135" y="4298545"/>
          <a:ext cx="499716" cy="144272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49858"/>
                <a:gridCol w="249858"/>
              </a:tblGrid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0.205 mm</a:t>
                      </a:r>
                      <a:endParaRPr lang="en-US" sz="500" dirty="0"/>
                    </a:p>
                  </a:txBody>
                  <a:tcPr marL="45720" marR="45720"/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1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0.198 mm</a:t>
                      </a:r>
                    </a:p>
                  </a:txBody>
                  <a:tcPr marL="45720" marR="45720"/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2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0.194 mm</a:t>
                      </a:r>
                      <a:endParaRPr lang="en-US" sz="500" dirty="0"/>
                    </a:p>
                  </a:txBody>
                  <a:tcPr marL="45720" marR="45720"/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3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0.207 mm</a:t>
                      </a:r>
                      <a:endParaRPr lang="en-US" sz="500" dirty="0"/>
                    </a:p>
                  </a:txBody>
                  <a:tcPr marL="45720" marR="45720"/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4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0.210 mm</a:t>
                      </a:r>
                      <a:endParaRPr lang="en-US" sz="500" dirty="0"/>
                    </a:p>
                  </a:txBody>
                  <a:tcPr marL="45720" marR="45720"/>
                </a:tc>
              </a:tr>
              <a:tr h="17272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…</a:t>
                      </a:r>
                      <a:endParaRPr lang="en-US" sz="5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smtClean="0"/>
                        <a:t>…</a:t>
                      </a:r>
                      <a:endParaRPr lang="en-US" sz="500" dirty="0"/>
                    </a:p>
                  </a:txBody>
                  <a:tcPr marL="45720" marR="45720"/>
                </a:tc>
              </a:tr>
            </a:tbl>
          </a:graphicData>
        </a:graphic>
      </p:graphicFrame>
      <p:grpSp>
        <p:nvGrpSpPr>
          <p:cNvPr id="460" name="Group 459"/>
          <p:cNvGrpSpPr/>
          <p:nvPr/>
        </p:nvGrpSpPr>
        <p:grpSpPr>
          <a:xfrm>
            <a:off x="7312214" y="1344436"/>
            <a:ext cx="1203812" cy="1127633"/>
            <a:chOff x="6045748" y="1401680"/>
            <a:chExt cx="1203812" cy="1127633"/>
          </a:xfrm>
        </p:grpSpPr>
        <p:pic>
          <p:nvPicPr>
            <p:cNvPr id="461" name="Picture 460" descr="monitor-558021_1280.png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5748" y="1401680"/>
              <a:ext cx="1203812" cy="1127633"/>
            </a:xfrm>
            <a:prstGeom prst="rect">
              <a:avLst/>
            </a:prstGeom>
          </p:spPr>
        </p:pic>
        <p:cxnSp>
          <p:nvCxnSpPr>
            <p:cNvPr id="462" name="Straight Arrow Connector 461"/>
            <p:cNvCxnSpPr/>
            <p:nvPr/>
          </p:nvCxnSpPr>
          <p:spPr bwMode="auto">
            <a:xfrm flipV="1">
              <a:off x="6276655" y="2070950"/>
              <a:ext cx="793438" cy="8090"/>
            </a:xfrm>
            <a:prstGeom prst="straightConnector1">
              <a:avLst/>
            </a:prstGeom>
            <a:noFill/>
            <a:ln w="28575" cap="rnd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63" name="Straight Arrow Connector 462"/>
            <p:cNvCxnSpPr/>
            <p:nvPr/>
          </p:nvCxnSpPr>
          <p:spPr bwMode="auto">
            <a:xfrm flipV="1">
              <a:off x="6276655" y="1553214"/>
              <a:ext cx="0" cy="525826"/>
            </a:xfrm>
            <a:prstGeom prst="straightConnector1">
              <a:avLst/>
            </a:prstGeom>
            <a:noFill/>
            <a:ln w="28575" cap="rnd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64" name="Straight Connector 463"/>
            <p:cNvCxnSpPr/>
            <p:nvPr/>
          </p:nvCxnSpPr>
          <p:spPr bwMode="auto">
            <a:xfrm flipV="1">
              <a:off x="6322908" y="1860322"/>
              <a:ext cx="0" cy="180000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65" name="Straight Connector 464"/>
            <p:cNvCxnSpPr/>
            <p:nvPr/>
          </p:nvCxnSpPr>
          <p:spPr bwMode="auto">
            <a:xfrm flipV="1">
              <a:off x="6375484" y="1911166"/>
              <a:ext cx="0" cy="129156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66" name="Straight Connector 465"/>
            <p:cNvCxnSpPr/>
            <p:nvPr/>
          </p:nvCxnSpPr>
          <p:spPr bwMode="auto">
            <a:xfrm flipV="1">
              <a:off x="6428060" y="1932322"/>
              <a:ext cx="0" cy="108000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67" name="Straight Connector 466"/>
            <p:cNvCxnSpPr/>
            <p:nvPr/>
          </p:nvCxnSpPr>
          <p:spPr bwMode="auto">
            <a:xfrm flipV="1">
              <a:off x="6480636" y="1824322"/>
              <a:ext cx="0" cy="216000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68" name="Straight Connector 467"/>
            <p:cNvCxnSpPr/>
            <p:nvPr/>
          </p:nvCxnSpPr>
          <p:spPr bwMode="auto">
            <a:xfrm flipV="1">
              <a:off x="6533212" y="1911166"/>
              <a:ext cx="0" cy="129156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69" name="Straight Connector 468"/>
            <p:cNvCxnSpPr/>
            <p:nvPr/>
          </p:nvCxnSpPr>
          <p:spPr bwMode="auto">
            <a:xfrm flipV="1">
              <a:off x="6585788" y="1911166"/>
              <a:ext cx="0" cy="129156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70" name="Straight Connector 469"/>
            <p:cNvCxnSpPr/>
            <p:nvPr/>
          </p:nvCxnSpPr>
          <p:spPr bwMode="auto">
            <a:xfrm flipV="1">
              <a:off x="6638364" y="1932322"/>
              <a:ext cx="0" cy="108000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71" name="Straight Connector 470"/>
            <p:cNvCxnSpPr/>
            <p:nvPr/>
          </p:nvCxnSpPr>
          <p:spPr bwMode="auto">
            <a:xfrm flipV="1">
              <a:off x="6690940" y="1860322"/>
              <a:ext cx="0" cy="180000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72" name="Straight Connector 471"/>
            <p:cNvCxnSpPr/>
            <p:nvPr/>
          </p:nvCxnSpPr>
          <p:spPr bwMode="auto">
            <a:xfrm flipV="1">
              <a:off x="6743516" y="1911166"/>
              <a:ext cx="0" cy="129156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73" name="Straight Connector 472"/>
            <p:cNvCxnSpPr/>
            <p:nvPr/>
          </p:nvCxnSpPr>
          <p:spPr bwMode="auto">
            <a:xfrm flipV="1">
              <a:off x="6796092" y="1860322"/>
              <a:ext cx="0" cy="180000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74" name="Straight Connector 473"/>
            <p:cNvCxnSpPr/>
            <p:nvPr/>
          </p:nvCxnSpPr>
          <p:spPr bwMode="auto">
            <a:xfrm flipV="1">
              <a:off x="6848668" y="1968322"/>
              <a:ext cx="0" cy="72000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pic>
        <p:nvPicPr>
          <p:cNvPr id="20" name="Picture 19" descr="Screen Shot 2015-05-11 at 09.28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71" y="3641880"/>
            <a:ext cx="2980009" cy="247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48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9" grpId="0"/>
      <p:bldP spid="310" grpId="0" animBg="1"/>
      <p:bldP spid="311" grpId="0"/>
      <p:bldP spid="405" grpId="0"/>
      <p:bldP spid="441" grpId="0"/>
      <p:bldP spid="453" grpId="0" animBg="1"/>
      <p:bldP spid="45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Backup: Physical Knobs</a:t>
            </a:r>
            <a:endParaRPr lang="en-US" dirty="0"/>
          </a:p>
        </p:txBody>
      </p:sp>
      <p:pic>
        <p:nvPicPr>
          <p:cNvPr id="4" name="Content Placeholder 3" descr="Screen Shot 2016-10-14 at 16.00.1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34" r="-1073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242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Backup: Physical Knobs</a:t>
            </a:r>
            <a:endParaRPr lang="en-US" dirty="0"/>
          </a:p>
        </p:txBody>
      </p:sp>
      <p:pic>
        <p:nvPicPr>
          <p:cNvPr id="4" name="Content Placeholder 3" descr="Screen Shot 2016-10-14 at 16.02.1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53" r="-10653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8260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Backup: Physical Knobs</a:t>
            </a:r>
            <a:endParaRPr lang="en-US" dirty="0"/>
          </a:p>
        </p:txBody>
      </p:sp>
      <p:pic>
        <p:nvPicPr>
          <p:cNvPr id="4" name="Content Placeholder 3" descr="Screen Shot 2016-10-14 at 16.03.0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52" r="-10452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7766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Backup: Karabo Interfaces (1/3): Native Python </a:t>
            </a:r>
            <a:r>
              <a:rPr lang="de-DE" dirty="0" err="1" smtClean="0"/>
              <a:t>Bindings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mtClean="0"/>
              <a:t>Direct Karabo integration for Python tools</a:t>
            </a:r>
          </a:p>
          <a:p>
            <a:r>
              <a:rPr lang="de-DE" smtClean="0"/>
              <a:t>Complete support for all Karabo features </a:t>
            </a:r>
          </a:p>
          <a:p>
            <a:r>
              <a:rPr lang="de-DE" smtClean="0"/>
              <a:t>Coexists with PyDOOCS, PyTINE interfaces</a:t>
            </a:r>
          </a:p>
          <a:p>
            <a:endParaRPr lang="de-DE" smtClean="0"/>
          </a:p>
          <a:p>
            <a:r>
              <a:rPr lang="de-DE" smtClean="0">
                <a:solidFill>
                  <a:schemeClr val="accent4"/>
                </a:solidFill>
              </a:rPr>
              <a:t>Control room demo:</a:t>
            </a:r>
            <a:br>
              <a:rPr lang="de-DE" smtClean="0">
                <a:solidFill>
                  <a:schemeClr val="accent4"/>
                </a:solidFill>
              </a:rPr>
            </a:br>
            <a:r>
              <a:rPr lang="de-DE" smtClean="0">
                <a:solidFill>
                  <a:schemeClr val="accent4"/>
                </a:solidFill>
              </a:rPr>
              <a:t>Not yet, to be scheduled soon.</a:t>
            </a:r>
            <a:endParaRPr lang="de-DE">
              <a:solidFill>
                <a:schemeClr val="accent4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898067" y="1344613"/>
            <a:ext cx="4126873" cy="4935536"/>
            <a:chOff x="4898065" y="1344613"/>
            <a:chExt cx="4126873" cy="4935536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6166884" y="1344613"/>
              <a:ext cx="1596324" cy="406215"/>
            </a:xfrm>
            <a:prstGeom prst="roundRect">
              <a:avLst/>
            </a:prstGeom>
            <a:solidFill>
              <a:schemeClr val="accent1">
                <a:lumMod val="10000"/>
                <a:lumOff val="90000"/>
              </a:schemeClr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None/>
                <a:tabLst/>
              </a:pPr>
              <a:r>
                <a:rPr kumimoji="0" lang="de-DE" sz="1800" b="1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rPr>
                <a:t>Python Tool</a:t>
              </a: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6166884" y="1750828"/>
              <a:ext cx="1596324" cy="701749"/>
            </a:xfrm>
            <a:prstGeom prst="roundRect">
              <a:avLst/>
            </a:prstGeom>
            <a:solidFill>
              <a:schemeClr val="accent2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None/>
                <a:tabLst/>
              </a:pPr>
              <a:r>
                <a:rPr kumimoji="0" lang="de-DE" sz="1800" b="1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rPr>
                <a:t>Karabo</a:t>
              </a:r>
              <a:r>
                <a:rPr kumimoji="0" lang="de-DE" sz="1800" b="1" i="0" u="none" strike="noStrike" cap="none" normalizeH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rPr>
                <a:t> </a:t>
              </a:r>
              <a:r>
                <a:rPr kumimoji="0" lang="de-DE" sz="1800" b="1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rPr>
                <a:t>Bindings</a:t>
              </a: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" name="Cloud 8"/>
            <p:cNvSpPr/>
            <p:nvPr/>
          </p:nvSpPr>
          <p:spPr bwMode="auto">
            <a:xfrm>
              <a:off x="4898065" y="4727943"/>
              <a:ext cx="4126873" cy="786809"/>
            </a:xfrm>
            <a:prstGeom prst="cloud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None/>
                <a:tabLst/>
              </a:pPr>
              <a:r>
                <a:rPr kumimoji="0" lang="de-DE" sz="1800" b="1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rPr>
                <a:t>     Karabo</a:t>
              </a: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" name="Hexagon 9"/>
            <p:cNvSpPr/>
            <p:nvPr/>
          </p:nvSpPr>
          <p:spPr bwMode="auto">
            <a:xfrm>
              <a:off x="4898065" y="5762846"/>
              <a:ext cx="4126873" cy="517303"/>
            </a:xfrm>
            <a:prstGeom prst="hexagon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None/>
                <a:tabLst/>
              </a:pPr>
              <a:r>
                <a:rPr kumimoji="0" lang="de-DE" sz="1800" b="1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rPr>
                <a:t>Photon Beamlines</a:t>
              </a: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>
              <a:off x="5613991" y="5394251"/>
              <a:ext cx="0" cy="368595"/>
            </a:xfrm>
            <a:prstGeom prst="straightConnector1">
              <a:avLst/>
            </a:prstGeom>
            <a:noFill/>
            <a:ln w="12700" cap="flat" cmpd="sng" algn="ctr">
              <a:solidFill>
                <a:schemeClr val="folHlink"/>
              </a:solidFill>
              <a:prstDash val="solid"/>
              <a:round/>
              <a:headEnd type="arrow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6386513" y="5394248"/>
              <a:ext cx="0" cy="368595"/>
            </a:xfrm>
            <a:prstGeom prst="straightConnector1">
              <a:avLst/>
            </a:prstGeom>
            <a:noFill/>
            <a:ln w="12700" cap="flat" cmpd="sng" algn="ctr">
              <a:solidFill>
                <a:schemeClr val="folHlink"/>
              </a:solidFill>
              <a:prstDash val="solid"/>
              <a:round/>
              <a:headEnd type="arrow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7237007" y="5394250"/>
              <a:ext cx="0" cy="368595"/>
            </a:xfrm>
            <a:prstGeom prst="straightConnector1">
              <a:avLst/>
            </a:prstGeom>
            <a:noFill/>
            <a:ln w="12700" cap="flat" cmpd="sng" algn="ctr">
              <a:solidFill>
                <a:schemeClr val="folHlink"/>
              </a:solidFill>
              <a:prstDash val="solid"/>
              <a:round/>
              <a:headEnd type="arrow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8190283" y="5394249"/>
              <a:ext cx="0" cy="368595"/>
            </a:xfrm>
            <a:prstGeom prst="straightConnector1">
              <a:avLst/>
            </a:prstGeom>
            <a:noFill/>
            <a:ln w="12700" cap="flat" cmpd="sng" algn="ctr">
              <a:solidFill>
                <a:schemeClr val="folHlink"/>
              </a:solidFill>
              <a:prstDash val="solid"/>
              <a:round/>
              <a:headEnd type="arrow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15"/>
            <p:cNvCxnSpPr>
              <a:endCxn id="9" idx="3"/>
            </p:cNvCxnSpPr>
            <p:nvPr/>
          </p:nvCxnSpPr>
          <p:spPr bwMode="auto">
            <a:xfrm flipH="1">
              <a:off x="6961502" y="2452577"/>
              <a:ext cx="3544" cy="2320353"/>
            </a:xfrm>
            <a:prstGeom prst="straightConnector1">
              <a:avLst/>
            </a:prstGeom>
            <a:noFill/>
            <a:ln w="12700" cap="flat" cmpd="sng" algn="ctr">
              <a:solidFill>
                <a:schemeClr val="folHlink"/>
              </a:solidFill>
              <a:prstDash val="solid"/>
              <a:round/>
              <a:headEnd type="arrow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17" name="TextBox 16"/>
          <p:cNvSpPr txBox="1"/>
          <p:nvPr/>
        </p:nvSpPr>
        <p:spPr>
          <a:xfrm>
            <a:off x="438587" y="6103740"/>
            <a:ext cx="2009325" cy="253916"/>
          </a:xfrm>
          <a:prstGeom prst="rect">
            <a:avLst/>
          </a:prstGeom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68288" indent="-268288" algn="ctr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000" dirty="0" smtClean="0">
                <a:solidFill>
                  <a:schemeClr val="bg1"/>
                </a:solidFill>
              </a:rPr>
              <a:t>Courtesy: L. Froehlich (DESY)</a:t>
            </a:r>
          </a:p>
        </p:txBody>
      </p:sp>
    </p:spTree>
    <p:extLst>
      <p:ext uri="{BB962C8B-B14F-4D97-AF65-F5344CB8AC3E}">
        <p14:creationId xmlns:p14="http://schemas.microsoft.com/office/powerpoint/2010/main" val="52415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Refresher – last </a:t>
            </a:r>
            <a:r>
              <a:rPr lang="en-US" b="0" dirty="0" err="1" smtClean="0"/>
              <a:t>Betriebsseminar</a:t>
            </a:r>
            <a:endParaRPr lang="en-US" b="0" dirty="0"/>
          </a:p>
        </p:txBody>
      </p:sp>
      <p:pic>
        <p:nvPicPr>
          <p:cNvPr id="6" name="Picture 5" descr="Screen Shot 2016-10-31 at 14.41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5" y="1472540"/>
            <a:ext cx="4147209" cy="3092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6-10-31 at 14.40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75" y="3157253"/>
            <a:ext cx="4124284" cy="3083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6-10-31 at 14.42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16" y="4200732"/>
            <a:ext cx="4648200" cy="1346200"/>
          </a:xfrm>
          <a:prstGeom prst="rect">
            <a:avLst/>
          </a:prstGeom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79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Backup: Karabo Interfaces (2/3): C++ Client Library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smtClean="0"/>
              <a:t>Under development</a:t>
            </a:r>
          </a:p>
          <a:p>
            <a:r>
              <a:rPr lang="de-DE" smtClean="0"/>
              <a:t>Can be integrated into DOOCS C++ client library</a:t>
            </a:r>
          </a:p>
          <a:p>
            <a:r>
              <a:rPr lang="de-DE" smtClean="0"/>
              <a:t>Provides Karabo access for</a:t>
            </a:r>
          </a:p>
          <a:p>
            <a:pPr lvl="1"/>
            <a:r>
              <a:rPr lang="de-DE" smtClean="0"/>
              <a:t>DOOCS middle layer servers</a:t>
            </a:r>
          </a:p>
          <a:p>
            <a:pPr lvl="1"/>
            <a:r>
              <a:rPr lang="de-DE" smtClean="0"/>
              <a:t>Matlab tools (via Matlab DOOCS interface)</a:t>
            </a:r>
          </a:p>
          <a:p>
            <a:pPr lvl="1"/>
            <a:r>
              <a:rPr lang="de-DE" smtClean="0"/>
              <a:t>Python tools (via PyDOOCS interface) </a:t>
            </a:r>
          </a:p>
          <a:p>
            <a:r>
              <a:rPr lang="de-DE" smtClean="0">
                <a:solidFill>
                  <a:schemeClr val="accent4"/>
                </a:solidFill>
              </a:rPr>
              <a:t>Initial </a:t>
            </a:r>
            <a:r>
              <a:rPr lang="de-DE">
                <a:solidFill>
                  <a:schemeClr val="accent4"/>
                </a:solidFill>
              </a:rPr>
              <a:t>tests successful, but experimental code, not in standard build </a:t>
            </a:r>
            <a:r>
              <a:rPr lang="de-DE" smtClean="0">
                <a:solidFill>
                  <a:schemeClr val="accent4"/>
                </a:solidFill>
              </a:rPr>
              <a:t>yet.</a:t>
            </a:r>
            <a:endParaRPr lang="de-DE">
              <a:solidFill>
                <a:schemeClr val="accent4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7096903" y="1344615"/>
            <a:ext cx="1928037" cy="406215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de-DE" sz="1800" b="1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Python Tool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9" name="Cloud 8"/>
          <p:cNvSpPr/>
          <p:nvPr/>
        </p:nvSpPr>
        <p:spPr bwMode="auto">
          <a:xfrm>
            <a:off x="4898067" y="4727946"/>
            <a:ext cx="4126873" cy="786809"/>
          </a:xfrm>
          <a:prstGeom prst="cloud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de-DE" sz="1800" b="1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     Karabo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0" name="Hexagon 9"/>
          <p:cNvSpPr/>
          <p:nvPr/>
        </p:nvSpPr>
        <p:spPr bwMode="auto">
          <a:xfrm>
            <a:off x="4898067" y="5762849"/>
            <a:ext cx="4126873" cy="517303"/>
          </a:xfrm>
          <a:prstGeom prst="hexagon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de-DE" sz="1800" b="1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Photon Beamlines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5613991" y="5394253"/>
            <a:ext cx="0" cy="368595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6386513" y="5394249"/>
            <a:ext cx="0" cy="368595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7237007" y="5394252"/>
            <a:ext cx="0" cy="368595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8190283" y="5394249"/>
            <a:ext cx="0" cy="368595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2" name="Rounded Rectangle 21"/>
          <p:cNvSpPr/>
          <p:nvPr/>
        </p:nvSpPr>
        <p:spPr bwMode="auto">
          <a:xfrm>
            <a:off x="7096903" y="1750830"/>
            <a:ext cx="1928037" cy="6379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de-DE" sz="1800" b="1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PyDOOCS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4898067" y="1344615"/>
            <a:ext cx="1928037" cy="406215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de-DE" sz="1800" b="1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Matlab Tool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4898065" y="2388785"/>
            <a:ext cx="1928038" cy="637905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de-DE" sz="1800" b="1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DOOCS Client Lib w/ Karabo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4898064" y="1750829"/>
            <a:ext cx="1928038" cy="6379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de-DE" sz="1800" b="1" smtClean="0">
                <a:solidFill>
                  <a:schemeClr val="accent3"/>
                </a:solidFill>
              </a:rPr>
              <a:t>DOOCS Matlab Bindings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6004506" y="3237988"/>
            <a:ext cx="1928037" cy="637953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de-DE" sz="1800" b="1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DOOCS ML Server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27" name="Straight Arrow Connector 26"/>
          <p:cNvCxnSpPr>
            <a:stCxn id="25" idx="2"/>
          </p:cNvCxnSpPr>
          <p:nvPr/>
        </p:nvCxnSpPr>
        <p:spPr bwMode="auto">
          <a:xfrm>
            <a:off x="5862084" y="3026687"/>
            <a:ext cx="0" cy="1828848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>
            <a:stCxn id="54" idx="2"/>
          </p:cNvCxnSpPr>
          <p:nvPr/>
        </p:nvCxnSpPr>
        <p:spPr bwMode="auto">
          <a:xfrm>
            <a:off x="8060920" y="3026687"/>
            <a:ext cx="0" cy="1757964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>
            <a:stCxn id="55" idx="2"/>
          </p:cNvCxnSpPr>
          <p:nvPr/>
        </p:nvCxnSpPr>
        <p:spPr bwMode="auto">
          <a:xfrm>
            <a:off x="6968524" y="4524475"/>
            <a:ext cx="1" cy="331060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4" name="Rounded Rectangle 53"/>
          <p:cNvSpPr/>
          <p:nvPr/>
        </p:nvSpPr>
        <p:spPr bwMode="auto">
          <a:xfrm>
            <a:off x="7096901" y="2388785"/>
            <a:ext cx="1928038" cy="637905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de-DE" sz="1800" b="1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DOOCS Client Lib w/ Karabo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55" name="Rounded Rectangle 54"/>
          <p:cNvSpPr/>
          <p:nvPr/>
        </p:nvSpPr>
        <p:spPr bwMode="auto">
          <a:xfrm>
            <a:off x="6004501" y="3886573"/>
            <a:ext cx="1928038" cy="637905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de-DE" sz="1800" b="1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DOOCS Client Lib w/ Karabo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62" name="Straight Arrow Connector 61"/>
          <p:cNvCxnSpPr/>
          <p:nvPr/>
        </p:nvCxnSpPr>
        <p:spPr bwMode="auto">
          <a:xfrm flipH="1">
            <a:off x="6386513" y="3026688"/>
            <a:ext cx="1" cy="211299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65" name="Straight Arrow Connector 64"/>
          <p:cNvCxnSpPr/>
          <p:nvPr/>
        </p:nvCxnSpPr>
        <p:spPr bwMode="auto">
          <a:xfrm flipH="1">
            <a:off x="7563042" y="3026688"/>
            <a:ext cx="1" cy="211299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438587" y="6103740"/>
            <a:ext cx="2009325" cy="253916"/>
          </a:xfrm>
          <a:prstGeom prst="rect">
            <a:avLst/>
          </a:prstGeom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68288" indent="-268288" algn="ctr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000" dirty="0" smtClean="0">
                <a:solidFill>
                  <a:schemeClr val="bg1"/>
                </a:solidFill>
              </a:rPr>
              <a:t>Courtesy: L. Froehlich (DESY)</a:t>
            </a:r>
          </a:p>
        </p:txBody>
      </p:sp>
    </p:spTree>
    <p:extLst>
      <p:ext uri="{BB962C8B-B14F-4D97-AF65-F5344CB8AC3E}">
        <p14:creationId xmlns:p14="http://schemas.microsoft.com/office/powerpoint/2010/main" val="54419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Backup: Karabo Interfaces (3/3): jddd / Java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i="1" smtClean="0"/>
              <a:t>jddd</a:t>
            </a:r>
            <a:r>
              <a:rPr lang="de-DE" smtClean="0"/>
              <a:t> uses Java jDOOCS instead of DOOCS C++ ClientLib</a:t>
            </a:r>
          </a:p>
          <a:p>
            <a:r>
              <a:rPr lang="de-DE" smtClean="0"/>
              <a:t>Java </a:t>
            </a:r>
            <a:r>
              <a:rPr lang="de-DE"/>
              <a:t>bindings for </a:t>
            </a:r>
            <a:r>
              <a:rPr lang="de-DE" smtClean="0"/>
              <a:t>Karabo:</a:t>
            </a:r>
            <a:br>
              <a:rPr lang="de-DE" smtClean="0"/>
            </a:br>
            <a:r>
              <a:rPr lang="de-DE" smtClean="0"/>
              <a:t>Only conceptual implementation available, to be evaluated</a:t>
            </a:r>
            <a:endParaRPr lang="de-DE"/>
          </a:p>
          <a:p>
            <a:r>
              <a:rPr lang="de-DE" smtClean="0"/>
              <a:t>Alternative: Create DOOCS middle layer servers</a:t>
            </a:r>
          </a:p>
        </p:txBody>
      </p:sp>
      <p:sp>
        <p:nvSpPr>
          <p:cNvPr id="9" name="Cloud 8"/>
          <p:cNvSpPr/>
          <p:nvPr/>
        </p:nvSpPr>
        <p:spPr bwMode="auto">
          <a:xfrm>
            <a:off x="4898067" y="4727946"/>
            <a:ext cx="4126873" cy="786809"/>
          </a:xfrm>
          <a:prstGeom prst="cloud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de-DE" sz="1800" b="1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     Karabo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0" name="Hexagon 9"/>
          <p:cNvSpPr/>
          <p:nvPr/>
        </p:nvSpPr>
        <p:spPr bwMode="auto">
          <a:xfrm>
            <a:off x="4898067" y="5762849"/>
            <a:ext cx="4126873" cy="517303"/>
          </a:xfrm>
          <a:prstGeom prst="hexagon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de-DE" sz="1800" b="1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Photon Beamlines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5613991" y="5394253"/>
            <a:ext cx="0" cy="368595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6386513" y="5394249"/>
            <a:ext cx="0" cy="368595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7237007" y="5394252"/>
            <a:ext cx="0" cy="368595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8190283" y="5394249"/>
            <a:ext cx="0" cy="368595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4" name="Rounded Rectangle 23"/>
          <p:cNvSpPr/>
          <p:nvPr/>
        </p:nvSpPr>
        <p:spPr bwMode="auto">
          <a:xfrm>
            <a:off x="6004506" y="1335350"/>
            <a:ext cx="1928037" cy="406215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de-DE" sz="1800" b="1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jddd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6004502" y="1741563"/>
            <a:ext cx="1928038" cy="6379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de-DE" sz="1800" b="1" smtClean="0">
                <a:solidFill>
                  <a:schemeClr val="accent3"/>
                </a:solidFill>
              </a:rPr>
              <a:t>jDOOCS Library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6004506" y="3237988"/>
            <a:ext cx="1928037" cy="637953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de-DE" sz="1800" b="1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DOOCS ML Server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32" name="Straight Arrow Connector 31"/>
          <p:cNvCxnSpPr>
            <a:stCxn id="55" idx="2"/>
          </p:cNvCxnSpPr>
          <p:nvPr/>
        </p:nvCxnSpPr>
        <p:spPr bwMode="auto">
          <a:xfrm>
            <a:off x="6968524" y="4524475"/>
            <a:ext cx="1" cy="331060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5" name="Rounded Rectangle 54"/>
          <p:cNvSpPr/>
          <p:nvPr/>
        </p:nvSpPr>
        <p:spPr bwMode="auto">
          <a:xfrm>
            <a:off x="6004501" y="3886573"/>
            <a:ext cx="1928038" cy="637905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de-DE" sz="1800" b="1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DOOCS Client Lib w/ Karabo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62" name="Straight Arrow Connector 61"/>
          <p:cNvCxnSpPr>
            <a:stCxn id="26" idx="2"/>
            <a:endCxn id="16" idx="0"/>
          </p:cNvCxnSpPr>
          <p:nvPr/>
        </p:nvCxnSpPr>
        <p:spPr bwMode="auto">
          <a:xfrm>
            <a:off x="6968521" y="2379517"/>
            <a:ext cx="0" cy="858471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438587" y="6103740"/>
            <a:ext cx="2009325" cy="253916"/>
          </a:xfrm>
          <a:prstGeom prst="rect">
            <a:avLst/>
          </a:prstGeom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68288" indent="-268288" algn="ctr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000" dirty="0" smtClean="0">
                <a:solidFill>
                  <a:schemeClr val="bg1"/>
                </a:solidFill>
              </a:rPr>
              <a:t>Courtesy: L. Froehlich (DESY)</a:t>
            </a:r>
          </a:p>
        </p:txBody>
      </p:sp>
    </p:spTree>
    <p:extLst>
      <p:ext uri="{BB962C8B-B14F-4D97-AF65-F5344CB8AC3E}">
        <p14:creationId xmlns:p14="http://schemas.microsoft.com/office/powerpoint/2010/main" val="8570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Intro/Motivation – the dream</a:t>
            </a:r>
            <a:endParaRPr lang="en-US" b="0" dirty="0"/>
          </a:p>
        </p:txBody>
      </p:sp>
      <p:pic>
        <p:nvPicPr>
          <p:cNvPr id="4" name="Content Placeholder 3" descr="autonomousDriv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9" b="85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589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High Level Applications should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hide complexity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automate </a:t>
            </a:r>
            <a:r>
              <a:rPr lang="en-US" dirty="0" smtClean="0"/>
              <a:t>well understood procedures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offer </a:t>
            </a:r>
            <a:r>
              <a:rPr lang="en-US" b="1" dirty="0"/>
              <a:t>physical</a:t>
            </a:r>
            <a:r>
              <a:rPr lang="en-US" dirty="0"/>
              <a:t> and </a:t>
            </a:r>
            <a:r>
              <a:rPr lang="en-US" dirty="0" smtClean="0"/>
              <a:t>“</a:t>
            </a:r>
            <a:r>
              <a:rPr lang="en-US" b="1" dirty="0" smtClean="0"/>
              <a:t>smart</a:t>
            </a:r>
            <a:r>
              <a:rPr lang="en-US" dirty="0" smtClean="0"/>
              <a:t> </a:t>
            </a:r>
            <a:r>
              <a:rPr lang="en-US" b="1" dirty="0" smtClean="0"/>
              <a:t>knobs</a:t>
            </a:r>
            <a:r>
              <a:rPr lang="en-US" dirty="0"/>
              <a:t>”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b="1" dirty="0" smtClean="0"/>
              <a:t>evaluate</a:t>
            </a:r>
            <a:r>
              <a:rPr lang="en-US" dirty="0" smtClean="0"/>
              <a:t> and </a:t>
            </a:r>
            <a:r>
              <a:rPr lang="en-US" b="1" dirty="0" smtClean="0"/>
              <a:t>monitor </a:t>
            </a:r>
            <a:r>
              <a:rPr lang="en-US" dirty="0" smtClean="0"/>
              <a:t>key </a:t>
            </a:r>
            <a:r>
              <a:rPr lang="en-US" b="1" dirty="0" smtClean="0"/>
              <a:t>performance parameter</a:t>
            </a:r>
          </a:p>
          <a:p>
            <a:pPr>
              <a:lnSpc>
                <a:spcPct val="150000"/>
              </a:lnSpc>
            </a:pPr>
            <a:r>
              <a:rPr lang="en-US" dirty="0"/>
              <a:t>minimize</a:t>
            </a:r>
            <a:r>
              <a:rPr lang="en-US" b="1" dirty="0"/>
              <a:t> </a:t>
            </a:r>
            <a:r>
              <a:rPr lang="en-US" b="1" dirty="0" smtClean="0"/>
              <a:t>setup times </a:t>
            </a:r>
            <a:r>
              <a:rPr lang="en-US" dirty="0" smtClean="0"/>
              <a:t>and though ensure </a:t>
            </a:r>
            <a:r>
              <a:rPr lang="en-US" b="1" dirty="0" smtClean="0"/>
              <a:t>maximum</a:t>
            </a:r>
            <a:r>
              <a:rPr lang="en-US" dirty="0" smtClean="0"/>
              <a:t> </a:t>
            </a:r>
            <a:r>
              <a:rPr lang="en-US" b="1" dirty="0" smtClean="0"/>
              <a:t>availability</a:t>
            </a:r>
          </a:p>
          <a:p>
            <a:pPr>
              <a:lnSpc>
                <a:spcPct val="150000"/>
              </a:lnSpc>
            </a:pPr>
            <a:r>
              <a:rPr lang="is-IS" b="1" dirty="0" smtClean="0"/>
              <a:t>…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 smtClean="0">
                <a:solidFill>
                  <a:schemeClr val="bg1"/>
                </a:solidFill>
                <a:effectLst/>
              </a:rPr>
              <a:t>Intro/Motivation</a:t>
            </a:r>
            <a:r>
              <a:rPr lang="en-US" b="0" dirty="0" smtClean="0"/>
              <a:t> – the task</a:t>
            </a:r>
            <a:endParaRPr lang="en-US" b="0" dirty="0"/>
          </a:p>
        </p:txBody>
      </p:sp>
      <p:pic>
        <p:nvPicPr>
          <p:cNvPr id="5" name="Picture 4" descr="Screen Shot 2016-10-13 at 12.42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94" y="1388193"/>
            <a:ext cx="4484238" cy="327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6-10-04 at 16.14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592" y="2805230"/>
            <a:ext cx="6589492" cy="3431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558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 smtClean="0">
                <a:solidFill>
                  <a:schemeClr val="bg1"/>
                </a:solidFill>
                <a:effectLst/>
              </a:rPr>
              <a:t>Intro/Motivation</a:t>
            </a:r>
            <a:r>
              <a:rPr lang="en-US" b="0" dirty="0" smtClean="0"/>
              <a:t> – the reality</a:t>
            </a:r>
            <a:endParaRPr lang="en-US" b="0" dirty="0"/>
          </a:p>
        </p:txBody>
      </p:sp>
      <p:pic>
        <p:nvPicPr>
          <p:cNvPr id="7" name="Picture 6" descr="Screen Shot 2016-10-04 at 15.30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12" y="769916"/>
            <a:ext cx="6388514" cy="553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58815" y="4799881"/>
            <a:ext cx="7972425" cy="788121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" </a:t>
            </a:r>
            <a:r>
              <a:rPr lang="is-IS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…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belief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that computers can operate a vehicle more safely than human drivers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390645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fontAlgn="base" hangingPunct="1"/>
            <a:r>
              <a:rPr lang="en-US" sz="2400" b="0" dirty="0" smtClean="0">
                <a:solidFill>
                  <a:schemeClr val="bg1"/>
                </a:solidFill>
                <a:effectLst/>
              </a:rPr>
              <a:t>Control System and High Level </a:t>
            </a:r>
            <a:r>
              <a:rPr lang="en-US" sz="2400" b="0" dirty="0" smtClean="0">
                <a:solidFill>
                  <a:schemeClr val="bg1"/>
                </a:solidFill>
                <a:effectLst/>
              </a:rPr>
              <a:t>Applications</a:t>
            </a:r>
            <a:endParaRPr lang="en-US" sz="2400" b="0" dirty="0">
              <a:effectLst/>
            </a:endParaRPr>
          </a:p>
        </p:txBody>
      </p:sp>
      <p:sp>
        <p:nvSpPr>
          <p:cNvPr id="4" name="Textfeld 10"/>
          <p:cNvSpPr txBox="1"/>
          <p:nvPr/>
        </p:nvSpPr>
        <p:spPr>
          <a:xfrm>
            <a:off x="115888" y="1338891"/>
            <a:ext cx="4349786" cy="1694932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0"/>
              </a:spcBef>
              <a:buClr>
                <a:schemeClr val="accent3"/>
              </a:buClr>
              <a:buSzPct val="90000"/>
              <a:buNone/>
            </a:pPr>
            <a:r>
              <a:rPr lang="en-GB" sz="2200" b="1" dirty="0" err="1" smtClean="0"/>
              <a:t>jddd</a:t>
            </a:r>
            <a:r>
              <a:rPr lang="en-GB" sz="2200" b="1" dirty="0" smtClean="0"/>
              <a:t> / </a:t>
            </a:r>
            <a:r>
              <a:rPr lang="en-GB" sz="2200" b="1" dirty="0" err="1" smtClean="0"/>
              <a:t>Karabo</a:t>
            </a:r>
            <a:r>
              <a:rPr lang="en-GB" sz="2200" b="1" dirty="0" smtClean="0"/>
              <a:t>-GUI</a:t>
            </a:r>
          </a:p>
          <a:p>
            <a:pPr marL="12700" indent="-12700" algn="ctr"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GB" sz="2000" dirty="0" smtClean="0"/>
              <a:t>Generic user interface builders/engines</a:t>
            </a: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GB" sz="2000" dirty="0" err="1" smtClean="0"/>
              <a:t>jddd</a:t>
            </a:r>
            <a:r>
              <a:rPr lang="en-GB" sz="2000" dirty="0" smtClean="0"/>
              <a:t>: Java</a:t>
            </a: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GB" sz="2000" dirty="0" err="1" smtClean="0"/>
              <a:t>Karabo</a:t>
            </a:r>
            <a:r>
              <a:rPr lang="en-GB" sz="2000" dirty="0" smtClean="0"/>
              <a:t>-GUI: Python 3.4 / QT</a:t>
            </a:r>
          </a:p>
        </p:txBody>
      </p:sp>
      <p:sp>
        <p:nvSpPr>
          <p:cNvPr id="5" name="Textfeld 12"/>
          <p:cNvSpPr txBox="1"/>
          <p:nvPr/>
        </p:nvSpPr>
        <p:spPr>
          <a:xfrm>
            <a:off x="2970028" y="4545740"/>
            <a:ext cx="3200770" cy="80238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>
              <a:spcBef>
                <a:spcPts val="0"/>
              </a:spcBef>
              <a:buClr>
                <a:schemeClr val="accent3"/>
              </a:buClr>
              <a:buSzPct val="90000"/>
              <a:buNone/>
            </a:pPr>
            <a:r>
              <a:rPr lang="en-GB" sz="2200" b="1" dirty="0" smtClean="0">
                <a:solidFill>
                  <a:schemeClr val="bg1"/>
                </a:solidFill>
              </a:rPr>
              <a:t>Middle Layer Servers</a:t>
            </a: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SzPct val="100000"/>
            </a:pPr>
            <a:r>
              <a:rPr lang="en-GB" sz="2000" dirty="0" smtClean="0">
                <a:solidFill>
                  <a:schemeClr val="bg1"/>
                </a:solidFill>
              </a:rPr>
              <a:t>C++ (03, 11, 14)</a:t>
            </a:r>
          </a:p>
        </p:txBody>
      </p:sp>
      <p:sp>
        <p:nvSpPr>
          <p:cNvPr id="6" name="Textfeld 12"/>
          <p:cNvSpPr txBox="1"/>
          <p:nvPr/>
        </p:nvSpPr>
        <p:spPr>
          <a:xfrm>
            <a:off x="2970028" y="5477763"/>
            <a:ext cx="3200770" cy="80238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>
              <a:spcBef>
                <a:spcPts val="0"/>
              </a:spcBef>
              <a:buClr>
                <a:schemeClr val="accent3"/>
              </a:buClr>
              <a:buSzPct val="90000"/>
              <a:buNone/>
            </a:pPr>
            <a:r>
              <a:rPr lang="en-GB" sz="2200" b="1" dirty="0" smtClean="0">
                <a:solidFill>
                  <a:schemeClr val="bg1"/>
                </a:solidFill>
              </a:rPr>
              <a:t>Frontend Servers</a:t>
            </a: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SzPct val="100000"/>
            </a:pPr>
            <a:r>
              <a:rPr lang="en-GB" sz="2000" dirty="0" smtClean="0">
                <a:solidFill>
                  <a:schemeClr val="bg1"/>
                </a:solidFill>
              </a:rPr>
              <a:t>C++ (03)</a:t>
            </a:r>
          </a:p>
        </p:txBody>
      </p:sp>
      <p:sp>
        <p:nvSpPr>
          <p:cNvPr id="7" name="Cloud 6"/>
          <p:cNvSpPr/>
          <p:nvPr/>
        </p:nvSpPr>
        <p:spPr bwMode="auto">
          <a:xfrm>
            <a:off x="1630326" y="3218109"/>
            <a:ext cx="5755758" cy="1205023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buClr>
                <a:schemeClr val="accent3"/>
              </a:buClr>
              <a:buSzPct val="90000"/>
              <a:buNone/>
            </a:pPr>
            <a:r>
              <a:rPr lang="en-GB" sz="2000" b="1" dirty="0"/>
              <a:t>Control Systems / Protocols</a:t>
            </a:r>
          </a:p>
          <a:p>
            <a:pPr algn="ctr">
              <a:spcBef>
                <a:spcPts val="0"/>
              </a:spcBef>
              <a:buClr>
                <a:schemeClr val="accent2"/>
              </a:buClr>
              <a:buSzPct val="100000"/>
            </a:pPr>
            <a:r>
              <a:rPr lang="en-GB" sz="1800" dirty="0"/>
              <a:t>DOOCS, TINE, EPICS, Karabo</a:t>
            </a:r>
          </a:p>
        </p:txBody>
      </p:sp>
      <p:sp>
        <p:nvSpPr>
          <p:cNvPr id="8" name="Textfeld 10"/>
          <p:cNvSpPr txBox="1"/>
          <p:nvPr/>
        </p:nvSpPr>
        <p:spPr>
          <a:xfrm>
            <a:off x="4675152" y="1344613"/>
            <a:ext cx="4349786" cy="1689211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0"/>
              </a:spcBef>
              <a:buClr>
                <a:schemeClr val="accent3"/>
              </a:buClr>
              <a:buSzPct val="90000"/>
              <a:buNone/>
            </a:pPr>
            <a:r>
              <a:rPr lang="en-GB" sz="2200" b="1" dirty="0" smtClean="0"/>
              <a:t>Applications</a:t>
            </a:r>
          </a:p>
          <a:p>
            <a:pPr algn="ctr">
              <a:spcBef>
                <a:spcPts val="0"/>
              </a:spcBef>
              <a:buClr>
                <a:schemeClr val="accent3"/>
              </a:buClr>
              <a:buSzPct val="90000"/>
              <a:buNone/>
            </a:pPr>
            <a:r>
              <a:rPr lang="en-GB" sz="2200" dirty="0" smtClean="0"/>
              <a:t>(Rich Clients)</a:t>
            </a: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GB" sz="2000" dirty="0" smtClean="0"/>
              <a:t>Matlab</a:t>
            </a: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GB" sz="2000" dirty="0" smtClean="0"/>
              <a:t>Python 3.4 / QT</a:t>
            </a: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GB" sz="2000" dirty="0"/>
              <a:t>Java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248678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Control System and High Level </a:t>
            </a:r>
            <a:r>
              <a:rPr lang="en-US" b="0" dirty="0" smtClean="0"/>
              <a:t>Applications</a:t>
            </a:r>
            <a:endParaRPr lang="en-US" sz="2400" dirty="0"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Architecture unchanged since years</a:t>
            </a:r>
          </a:p>
          <a:p>
            <a:r>
              <a:rPr lang="en-US" dirty="0" smtClean="0"/>
              <a:t>Throughput proven to be working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2 big server machines installed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3" name="Picture 2" descr="Screen Shot 2016-10-31 at 17.33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929" y="1347788"/>
            <a:ext cx="3148417" cy="2361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6-10-31 at 17.36.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149" y="4863396"/>
            <a:ext cx="3118380" cy="1363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TextBox 50"/>
          <p:cNvSpPr txBox="1"/>
          <p:nvPr/>
        </p:nvSpPr>
        <p:spPr>
          <a:xfrm>
            <a:off x="7012874" y="3660621"/>
            <a:ext cx="2009325" cy="253916"/>
          </a:xfrm>
          <a:prstGeom prst="rect">
            <a:avLst/>
          </a:prstGeom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68288" indent="-268288" algn="ctr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000" dirty="0" smtClean="0">
                <a:solidFill>
                  <a:schemeClr val="bg1"/>
                </a:solidFill>
              </a:rPr>
              <a:t>Courtesy: T. Wilksen (DESY)</a:t>
            </a:r>
          </a:p>
        </p:txBody>
      </p:sp>
      <p:pic>
        <p:nvPicPr>
          <p:cNvPr id="6" name="Picture 5" descr="Screen Shot 2016-10-31 at 17.40.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129" y="2358464"/>
            <a:ext cx="2481384" cy="1767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372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template-european-xfel-gmbh_presentation-with-partner-logos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template-european-xfel_presentation-with-partner-logos.pptx</Template>
  <TotalTime>1077</TotalTime>
  <Words>1601</Words>
  <Application>Microsoft Macintosh PowerPoint</Application>
  <PresentationFormat>On-screen Show (4:3)</PresentationFormat>
  <Paragraphs>457</Paragraphs>
  <Slides>41</Slides>
  <Notes>7</Notes>
  <HiddenSlides>9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ArialMT</vt:lpstr>
      <vt:lpstr>Calibri</vt:lpstr>
      <vt:lpstr>Courier New</vt:lpstr>
      <vt:lpstr>Geneva</vt:lpstr>
      <vt:lpstr>Lucida Handwriting</vt:lpstr>
      <vt:lpstr>ＭＳ Ｐゴシック</vt:lpstr>
      <vt:lpstr>Times New Roman</vt:lpstr>
      <vt:lpstr>Wingdings</vt:lpstr>
      <vt:lpstr>Arial</vt:lpstr>
      <vt:lpstr>template-european-xfel-gmbh_presentation-with-partner-logos</vt:lpstr>
      <vt:lpstr>High Level Applications for commissioning &amp; operation </vt:lpstr>
      <vt:lpstr>Outline</vt:lpstr>
      <vt:lpstr>PowerPoint Presentation</vt:lpstr>
      <vt:lpstr>Refresher – last Betriebsseminar</vt:lpstr>
      <vt:lpstr>Intro/Motivation – the dream</vt:lpstr>
      <vt:lpstr>Intro/Motivation – the task</vt:lpstr>
      <vt:lpstr>Intro/Motivation – the reality</vt:lpstr>
      <vt:lpstr>Control System and High Level Applications</vt:lpstr>
      <vt:lpstr>Control System and High Level Applications</vt:lpstr>
      <vt:lpstr>High Level Controls</vt:lpstr>
      <vt:lpstr>High Level Controls – a topological view</vt:lpstr>
      <vt:lpstr>High Level Controls – (just) two examples</vt:lpstr>
      <vt:lpstr>High Level Controls – emittance</vt:lpstr>
      <vt:lpstr>High Level Controls – emittance</vt:lpstr>
      <vt:lpstr>High Level Controls – emittance</vt:lpstr>
      <vt:lpstr>High Level Controls – (just) two examples</vt:lpstr>
      <vt:lpstr>HLS examples – Linac Energy Control</vt:lpstr>
      <vt:lpstr>HLS examples – Linac Energy Control</vt:lpstr>
      <vt:lpstr>HLS examples – Linac Energy Control</vt:lpstr>
      <vt:lpstr>HLS examples – Linac Energy Control</vt:lpstr>
      <vt:lpstr>The virtual XFEL</vt:lpstr>
      <vt:lpstr>The virtual XFEL</vt:lpstr>
      <vt:lpstr>The virtual XFEL – Data throughput</vt:lpstr>
      <vt:lpstr>The virtual XFEL – Orbit </vt:lpstr>
      <vt:lpstr>The virtual XFEL – Timing </vt:lpstr>
      <vt:lpstr>The virtual XFEL – Bunch pattern handling</vt:lpstr>
      <vt:lpstr>The virtual XFEL – LLRF</vt:lpstr>
      <vt:lpstr>Outlook – Machine Optimization using HLS</vt:lpstr>
      <vt:lpstr>Outlook – Machine Optimization using HLS</vt:lpstr>
      <vt:lpstr>Outlook – Big Data</vt:lpstr>
      <vt:lpstr>Outlook – Big Data</vt:lpstr>
      <vt:lpstr>Summary</vt:lpstr>
      <vt:lpstr>Summary</vt:lpstr>
      <vt:lpstr>Backup: The need for a High Level View</vt:lpstr>
      <vt:lpstr>Backup: The need for a High Level View</vt:lpstr>
      <vt:lpstr>Backup: Physical Knobs</vt:lpstr>
      <vt:lpstr>Backup: Physical Knobs</vt:lpstr>
      <vt:lpstr>Backup: Physical Knobs</vt:lpstr>
      <vt:lpstr>Backup: Karabo Interfaces (1/3): Native Python Bindings</vt:lpstr>
      <vt:lpstr>Backup: Karabo Interfaces (2/3): C++ Client Library</vt:lpstr>
      <vt:lpstr>Backup: Karabo Interfaces (3/3): jddd / Java</vt:lpstr>
    </vt:vector>
  </TitlesOfParts>
  <Company>Deutsches Elektronen-Synchrotron DESY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Level Applications for commissioning &amp; operation </dc:title>
  <dc:creator>Raimund Kammering</dc:creator>
  <cp:lastModifiedBy>Raimund Kammering</cp:lastModifiedBy>
  <cp:revision>35</cp:revision>
  <dcterms:created xsi:type="dcterms:W3CDTF">2016-10-31T13:37:23Z</dcterms:created>
  <dcterms:modified xsi:type="dcterms:W3CDTF">2016-11-03T06:49:47Z</dcterms:modified>
</cp:coreProperties>
</file>