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702" r:id="rId2"/>
    <p:sldMasterId id="2147483659" r:id="rId3"/>
    <p:sldMasterId id="2147483672" r:id="rId4"/>
    <p:sldMasterId id="2147483682" r:id="rId5"/>
  </p:sldMasterIdLst>
  <p:notesMasterIdLst>
    <p:notesMasterId r:id="rId26"/>
  </p:notesMasterIdLst>
  <p:handoutMasterIdLst>
    <p:handoutMasterId r:id="rId27"/>
  </p:handoutMasterIdLst>
  <p:sldIdLst>
    <p:sldId id="256" r:id="rId6"/>
    <p:sldId id="262" r:id="rId7"/>
    <p:sldId id="408" r:id="rId8"/>
    <p:sldId id="444" r:id="rId9"/>
    <p:sldId id="441" r:id="rId10"/>
    <p:sldId id="453" r:id="rId11"/>
    <p:sldId id="464" r:id="rId12"/>
    <p:sldId id="486" r:id="rId13"/>
    <p:sldId id="409" r:id="rId14"/>
    <p:sldId id="462" r:id="rId15"/>
    <p:sldId id="487" r:id="rId16"/>
    <p:sldId id="488" r:id="rId17"/>
    <p:sldId id="489" r:id="rId18"/>
    <p:sldId id="483" r:id="rId19"/>
    <p:sldId id="449" r:id="rId20"/>
    <p:sldId id="450" r:id="rId21"/>
    <p:sldId id="478" r:id="rId22"/>
    <p:sldId id="482" r:id="rId23"/>
    <p:sldId id="480" r:id="rId24"/>
    <p:sldId id="456" r:id="rId25"/>
  </p:sldIdLst>
  <p:sldSz cx="9144000" cy="6858000" type="screen4x3"/>
  <p:notesSz cx="6794500" cy="99314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EF9A33BD-8FF1-44B5-8C37-916BC74FC241}">
          <p14:sldIdLst>
            <p14:sldId id="256"/>
            <p14:sldId id="262"/>
            <p14:sldId id="408"/>
            <p14:sldId id="444"/>
          </p14:sldIdLst>
        </p14:section>
        <p14:section name="Abschnitt ohne Titel" id="{2CD29280-CF71-4435-9403-1AE990105EC4}">
          <p14:sldIdLst>
            <p14:sldId id="441"/>
            <p14:sldId id="453"/>
            <p14:sldId id="464"/>
            <p14:sldId id="486"/>
            <p14:sldId id="409"/>
            <p14:sldId id="462"/>
            <p14:sldId id="487"/>
            <p14:sldId id="488"/>
            <p14:sldId id="489"/>
            <p14:sldId id="483"/>
            <p14:sldId id="449"/>
            <p14:sldId id="450"/>
            <p14:sldId id="478"/>
            <p14:sldId id="482"/>
            <p14:sldId id="480"/>
            <p14:sldId id="45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FD930A"/>
    <a:srgbClr val="990000"/>
    <a:srgbClr val="251555"/>
    <a:srgbClr val="100F2E"/>
    <a:srgbClr val="261748"/>
    <a:srgbClr val="FCF711"/>
    <a:srgbClr val="F9E049"/>
    <a:srgbClr val="FEAE44"/>
    <a:srgbClr val="E0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820" autoAdjust="0"/>
  </p:normalViewPr>
  <p:slideViewPr>
    <p:cSldViewPr snapToGrid="0" showGuides="1">
      <p:cViewPr>
        <p:scale>
          <a:sx n="100" d="100"/>
          <a:sy n="100" d="100"/>
        </p:scale>
        <p:origin x="-1044" y="606"/>
      </p:cViewPr>
      <p:guideLst>
        <p:guide orient="horz" pos="2583"/>
        <p:guide orient="horz" pos="1176"/>
        <p:guide orient="horz" pos="1362"/>
        <p:guide orient="horz" pos="2450"/>
        <p:guide pos="4982"/>
        <p:guide pos="5276"/>
        <p:guide pos="3817"/>
        <p:guide pos="5004"/>
        <p:guide pos="608"/>
        <p:guide pos="783"/>
      </p:guideLst>
    </p:cSldViewPr>
  </p:slideViewPr>
  <p:outlineViewPr>
    <p:cViewPr>
      <p:scale>
        <a:sx n="33" d="100"/>
        <a:sy n="33" d="100"/>
      </p:scale>
      <p:origin x="0" y="91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-2532" y="-72"/>
      </p:cViewPr>
      <p:guideLst>
        <p:guide orient="horz" pos="3128"/>
        <p:guide pos="213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emf"/><Relationship Id="rId1" Type="http://schemas.openxmlformats.org/officeDocument/2006/relationships/image" Target="../media/image20.e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203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" y="6"/>
            <a:ext cx="2944283" cy="496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82" tIns="45341" rIns="90682" bIns="45341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18" y="6"/>
            <a:ext cx="2944283" cy="496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82" tIns="45341" rIns="90682" bIns="45341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" y="9434836"/>
            <a:ext cx="2944283" cy="496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82" tIns="45341" rIns="90682" bIns="45341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18" y="9434836"/>
            <a:ext cx="2944283" cy="496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82" tIns="45341" rIns="90682" bIns="45341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70F96095-A911-4B8A-9974-6A40BAAD550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1931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F08DDF-290B-49BC-9F94-6BC547E80180}" type="slidenum">
              <a:rPr lang="de-DE"/>
              <a:pPr/>
              <a:t>1</a:t>
            </a:fld>
            <a:endParaRPr lang="de-DE"/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5988" y="746125"/>
            <a:ext cx="4962525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5936" y="4717418"/>
            <a:ext cx="4982634" cy="44691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682" tIns="45341" rIns="90682" bIns="45341"/>
          <a:lstStyle/>
          <a:p>
            <a:pPr marL="226704" indent="-226704">
              <a:spcBef>
                <a:spcPct val="0"/>
              </a:spcBef>
              <a:spcAft>
                <a:spcPct val="20000"/>
              </a:spcAft>
            </a:pPr>
            <a:r>
              <a:rPr lang="en-GB" sz="1100" b="1" dirty="0"/>
              <a:t>How to edit the title slide</a:t>
            </a:r>
          </a:p>
          <a:p>
            <a:pPr marL="226704" indent="-226704">
              <a:spcBef>
                <a:spcPct val="0"/>
              </a:spcBef>
              <a:spcAft>
                <a:spcPct val="20000"/>
              </a:spcAft>
            </a:pPr>
            <a:endParaRPr lang="en-GB" sz="1100" dirty="0"/>
          </a:p>
          <a:p>
            <a:pPr marL="226704" indent="-226704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/>
              <a:t>Upper area: </a:t>
            </a:r>
            <a:r>
              <a:rPr lang="en-GB" sz="1100" b="1" dirty="0"/>
              <a:t>Title</a:t>
            </a:r>
            <a:r>
              <a:rPr lang="en-GB" sz="1100" dirty="0"/>
              <a:t> of your talk, max. 2 rows of the defined size (55 </a:t>
            </a:r>
            <a:r>
              <a:rPr lang="en-GB" sz="1100" dirty="0" err="1"/>
              <a:t>pt</a:t>
            </a:r>
            <a:r>
              <a:rPr lang="en-GB" sz="1100" dirty="0"/>
              <a:t>)</a:t>
            </a:r>
          </a:p>
          <a:p>
            <a:pPr marL="226704" indent="-226704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/>
              <a:t>Lower area </a:t>
            </a:r>
            <a:r>
              <a:rPr lang="en-GB" sz="1100" b="1" dirty="0"/>
              <a:t>(subtitle):</a:t>
            </a:r>
            <a:r>
              <a:rPr lang="en-GB" sz="1100" dirty="0"/>
              <a:t> Conference/meeting/workshop, location, date, </a:t>
            </a:r>
            <a:br>
              <a:rPr lang="en-GB" sz="1100" dirty="0"/>
            </a:br>
            <a:r>
              <a:rPr lang="en-GB" sz="1100" dirty="0"/>
              <a:t>your name and affiliation, max. 4 rows of the defined size (32 </a:t>
            </a:r>
            <a:r>
              <a:rPr lang="en-GB" sz="1100" dirty="0" err="1"/>
              <a:t>pt</a:t>
            </a:r>
            <a:r>
              <a:rPr lang="en-GB" sz="1100" dirty="0"/>
              <a:t>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5564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8AF6E4EC-4EC6-45BF-AFB7-21CDADEA5428}" type="slidenum">
              <a:rPr lang="de-DE" altLang="de-DE" sz="1200"/>
              <a:pPr/>
              <a:t>15</a:t>
            </a:fld>
            <a:endParaRPr lang="de-DE" altLang="de-DE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8050"/>
            <a:ext cx="4981575" cy="44688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de-DE" b="1" dirty="0" smtClean="0">
                <a:latin typeface="Arial" pitchFamily="34" charset="0"/>
              </a:rPr>
              <a:t>   </a:t>
            </a:r>
            <a:r>
              <a:rPr lang="en-GB" altLang="de-DE" sz="1100" b="1" dirty="0" smtClean="0">
                <a:latin typeface="Arial" pitchFamily="34" charset="0"/>
              </a:rPr>
              <a:t>Before you start</a:t>
            </a:r>
            <a:r>
              <a:rPr lang="en-GB" altLang="de-DE" sz="1100" dirty="0" smtClean="0">
                <a:latin typeface="Arial" pitchFamily="34" charset="0"/>
              </a:rPr>
              <a:t> editing the slides of your talk change to the </a:t>
            </a:r>
            <a:r>
              <a:rPr lang="en-GB" altLang="de-DE" sz="1100" b="1" dirty="0" smtClean="0">
                <a:latin typeface="Arial" pitchFamily="34" charset="0"/>
              </a:rPr>
              <a:t>Master Slide view</a:t>
            </a:r>
            <a:r>
              <a:rPr lang="en-GB" altLang="de-DE" sz="1100" dirty="0" smtClean="0">
                <a:latin typeface="Arial" pitchFamily="34" charset="0"/>
              </a:rPr>
              <a:t>:   </a:t>
            </a:r>
            <a:br>
              <a:rPr lang="en-GB" altLang="de-DE" sz="1100" dirty="0" smtClean="0">
                <a:latin typeface="Arial" pitchFamily="34" charset="0"/>
              </a:rPr>
            </a:br>
            <a:r>
              <a:rPr lang="en-GB" altLang="de-DE" sz="1100" dirty="0" smtClean="0">
                <a:latin typeface="Arial" pitchFamily="34" charset="0"/>
              </a:rPr>
              <a:t>   Menu button “View”,</a:t>
            </a:r>
            <a:r>
              <a:rPr lang="en-GB" altLang="de-DE" sz="1100" dirty="0" smtClean="0">
                <a:latin typeface="Arial" pitchFamily="34" charset="0"/>
                <a:sym typeface="Wingdings" pitchFamily="2" charset="2"/>
              </a:rPr>
              <a:t> Master, Slide Master:</a:t>
            </a:r>
            <a:br>
              <a:rPr lang="en-GB" altLang="de-DE" sz="1100" dirty="0" smtClean="0">
                <a:latin typeface="Arial" pitchFamily="34" charset="0"/>
                <a:sym typeface="Wingdings" pitchFamily="2" charset="2"/>
              </a:rPr>
            </a:br>
            <a:endParaRPr lang="en-GB" altLang="de-DE" sz="1100" dirty="0" smtClean="0">
              <a:latin typeface="Arial" pitchFamily="34" charset="0"/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de-DE" sz="1100" dirty="0" smtClean="0">
                <a:latin typeface="Arial" pitchFamily="34" charset="0"/>
                <a:sym typeface="Wingdings" pitchFamily="2" charset="2"/>
              </a:rPr>
              <a:t>   </a:t>
            </a:r>
            <a:r>
              <a:rPr lang="en-GB" altLang="de-DE" sz="1100" b="1" dirty="0" smtClean="0">
                <a:latin typeface="Arial" pitchFamily="34" charset="0"/>
                <a:sym typeface="Wingdings" pitchFamily="2" charset="2"/>
              </a:rPr>
              <a:t>Edit the following 2 items in the 1st slide:</a:t>
            </a:r>
            <a:r>
              <a:rPr lang="en-GB" altLang="de-DE" sz="1100" dirty="0" smtClean="0">
                <a:latin typeface="Arial" pitchFamily="34" charset="0"/>
                <a:sym typeface="Wingdings" pitchFamily="2" charset="2"/>
              </a:rPr>
              <a:t/>
            </a:r>
            <a:br>
              <a:rPr lang="en-GB" altLang="de-DE" sz="1100" dirty="0" smtClean="0">
                <a:latin typeface="Arial" pitchFamily="34" charset="0"/>
                <a:sym typeface="Wingdings" pitchFamily="2" charset="2"/>
              </a:rPr>
            </a:br>
            <a:r>
              <a:rPr lang="en-GB" altLang="de-DE" sz="1100" dirty="0" smtClean="0">
                <a:latin typeface="Arial" pitchFamily="34" charset="0"/>
                <a:sym typeface="Wingdings" pitchFamily="2" charset="2"/>
              </a:rPr>
              <a:t>   1)  1st row in the violet header: </a:t>
            </a:r>
            <a:br>
              <a:rPr lang="en-GB" altLang="de-DE" sz="1100" dirty="0" smtClean="0">
                <a:latin typeface="Arial" pitchFamily="34" charset="0"/>
                <a:sym typeface="Wingdings" pitchFamily="2" charset="2"/>
              </a:rPr>
            </a:br>
            <a:r>
              <a:rPr lang="en-GB" altLang="de-DE" sz="1100" dirty="0" smtClean="0">
                <a:latin typeface="Arial" pitchFamily="34" charset="0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altLang="de-DE" sz="1100" dirty="0" smtClean="0">
                <a:latin typeface="Arial" pitchFamily="34" charset="0"/>
                <a:sym typeface="Wingdings" pitchFamily="2" charset="2"/>
              </a:rPr>
            </a:br>
            <a:r>
              <a:rPr lang="en-GB" altLang="de-DE" sz="1100" dirty="0" smtClean="0">
                <a:latin typeface="Arial" pitchFamily="34" charset="0"/>
                <a:sym typeface="Wingdings" pitchFamily="2" charset="2"/>
              </a:rPr>
              <a:t>   2)  The 2 rows in the footer area: Delete the text and write the information </a:t>
            </a:r>
            <a:br>
              <a:rPr lang="en-GB" altLang="de-DE" sz="1100" dirty="0" smtClean="0">
                <a:latin typeface="Arial" pitchFamily="34" charset="0"/>
                <a:sym typeface="Wingdings" pitchFamily="2" charset="2"/>
              </a:rPr>
            </a:br>
            <a:r>
              <a:rPr lang="en-GB" altLang="de-DE" sz="1100" dirty="0" smtClean="0">
                <a:latin typeface="Arial" pitchFamily="34" charset="0"/>
                <a:sym typeface="Wingdings" pitchFamily="2" charset="2"/>
              </a:rPr>
              <a:t>       regarding your talk (same as on the Title Slide) into this text field.  </a:t>
            </a:r>
            <a:br>
              <a:rPr lang="en-GB" altLang="de-DE" sz="1100" dirty="0" smtClean="0">
                <a:latin typeface="Arial" pitchFamily="34" charset="0"/>
                <a:sym typeface="Wingdings" pitchFamily="2" charset="2"/>
              </a:rPr>
            </a:br>
            <a:endParaRPr lang="en-GB" altLang="de-DE" sz="1100" dirty="0" smtClean="0">
              <a:latin typeface="Arial" pitchFamily="34" charset="0"/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de-DE" sz="1100" dirty="0" smtClean="0">
                <a:latin typeface="Arial" pitchFamily="34" charset="0"/>
                <a:sym typeface="Wingdings" pitchFamily="2" charset="2"/>
              </a:rPr>
              <a:t>   If you want to use more </a:t>
            </a:r>
            <a:r>
              <a:rPr lang="en-GB" altLang="de-DE" sz="1100" b="1" dirty="0" smtClean="0">
                <a:latin typeface="Arial" pitchFamily="34" charset="0"/>
                <a:sym typeface="Wingdings" pitchFamily="2" charset="2"/>
              </a:rPr>
              <a:t>partner logos</a:t>
            </a:r>
            <a:r>
              <a:rPr lang="en-GB" altLang="de-DE" sz="1100" dirty="0" smtClean="0">
                <a:latin typeface="Arial" pitchFamily="34" charset="0"/>
                <a:sym typeface="Wingdings" pitchFamily="2" charset="2"/>
              </a:rPr>
              <a:t> position them left </a:t>
            </a:r>
            <a:br>
              <a:rPr lang="en-GB" altLang="de-DE" sz="1100" dirty="0" smtClean="0">
                <a:latin typeface="Arial" pitchFamily="34" charset="0"/>
                <a:sym typeface="Wingdings" pitchFamily="2" charset="2"/>
              </a:rPr>
            </a:br>
            <a:r>
              <a:rPr lang="en-GB" altLang="de-DE" sz="1100" dirty="0" smtClean="0">
                <a:latin typeface="Arial" pitchFamily="34" charset="0"/>
                <a:sym typeface="Wingdings" pitchFamily="2" charset="2"/>
              </a:rPr>
              <a:t>   beside the DESY logo in the footer area </a:t>
            </a:r>
            <a:br>
              <a:rPr lang="en-GB" altLang="de-DE" sz="1100" dirty="0" smtClean="0">
                <a:latin typeface="Arial" pitchFamily="34" charset="0"/>
                <a:sym typeface="Wingdings" pitchFamily="2" charset="2"/>
              </a:rPr>
            </a:br>
            <a:r>
              <a:rPr lang="en-GB" altLang="de-DE" sz="1100" dirty="0" smtClean="0">
                <a:latin typeface="Arial" pitchFamily="34" charset="0"/>
                <a:sym typeface="Wingdings" pitchFamily="2" charset="2"/>
              </a:rPr>
              <a:t>   </a:t>
            </a:r>
            <a:r>
              <a:rPr lang="en-GB" altLang="de-DE" sz="1100" b="1" dirty="0" smtClean="0">
                <a:latin typeface="Arial" pitchFamily="34" charset="0"/>
                <a:sym typeface="Wingdings" pitchFamily="2" charset="2"/>
              </a:rPr>
              <a:t>Close Master View</a:t>
            </a:r>
            <a:endParaRPr lang="en-GB" altLang="de-DE" sz="1100" b="1" dirty="0" smtClean="0">
              <a:latin typeface="Arial" pitchFamily="34" charset="0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altLang="de-DE" sz="1100" dirty="0" smtClean="0">
              <a:latin typeface="Arial" pitchFamily="34" charset="0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9693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9693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1057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2325" y="114300"/>
            <a:ext cx="576264" cy="907200"/>
          </a:xfrm>
          <a:prstGeom prst="rect">
            <a:avLst/>
          </a:prstGeom>
          <a:solidFill>
            <a:schemeClr val="tx1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noProof="0"/>
          </a:p>
        </p:txBody>
      </p:sp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4607" y="3411538"/>
            <a:ext cx="8325262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0" indent="0" algn="ctr">
              <a:buFont typeface="Wingdings" pitchFamily="2" charset="2"/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404813" y="1314450"/>
            <a:ext cx="83312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>
              <a:defRPr sz="5500" b="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8698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42325" y="114300"/>
            <a:ext cx="576263" cy="911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6E88D-EADF-4AA5-9FB9-3814D6F6C37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27. Nov. 2012</a:t>
            </a:r>
          </a:p>
          <a:p>
            <a:pPr>
              <a:defRPr/>
            </a:pPr>
            <a:r>
              <a:rPr lang="en-GB"/>
              <a:t>WPG3 meeting</a:t>
            </a:r>
          </a:p>
        </p:txBody>
      </p:sp>
    </p:spTree>
    <p:extLst>
      <p:ext uri="{BB962C8B-B14F-4D97-AF65-F5344CB8AC3E}">
        <p14:creationId xmlns:p14="http://schemas.microsoft.com/office/powerpoint/2010/main" val="1010711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8442325" y="114300"/>
            <a:ext cx="576263" cy="9112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B6EE3D1-3329-4885-ADE8-BC9093AB9913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BE/OPT-XFEL Workshop, June 18-19, 2010, Athens, Greece</a:t>
            </a:r>
          </a:p>
          <a:p>
            <a:r>
              <a:rPr lang="en-GB"/>
              <a:t>Joachim Pflüger,  XFEL</a:t>
            </a:r>
          </a:p>
        </p:txBody>
      </p:sp>
    </p:spTree>
    <p:extLst>
      <p:ext uri="{BB962C8B-B14F-4D97-AF65-F5344CB8AC3E}">
        <p14:creationId xmlns:p14="http://schemas.microsoft.com/office/powerpoint/2010/main" val="3863468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117475" y="1347788"/>
            <a:ext cx="2774950" cy="21526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3044825" y="1347788"/>
            <a:ext cx="2774950" cy="21526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117475" y="3652838"/>
            <a:ext cx="2774950" cy="215423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044825" y="3652838"/>
            <a:ext cx="2774950" cy="215423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>
          <a:xfrm>
            <a:off x="8442325" y="114300"/>
            <a:ext cx="576263" cy="9112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2D78506-7422-435B-A12D-E8615AF66997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BE/OPT-XFEL Workshop, June 18-19, 2010, Athens, Greece</a:t>
            </a:r>
          </a:p>
          <a:p>
            <a:r>
              <a:rPr lang="en-GB"/>
              <a:t>Joachim Pflüger,  XFEL</a:t>
            </a:r>
          </a:p>
        </p:txBody>
      </p:sp>
    </p:spTree>
    <p:extLst>
      <p:ext uri="{BB962C8B-B14F-4D97-AF65-F5344CB8AC3E}">
        <p14:creationId xmlns:p14="http://schemas.microsoft.com/office/powerpoint/2010/main" val="4216812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0BAC-E0DB-422A-AE21-2429F80DA8BD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6495-F11F-4D77-B4CD-EEBA2F336C5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1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0BAC-E0DB-422A-AE21-2429F80DA8BD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6495-F11F-4D77-B4CD-EEBA2F336C5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88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0BAC-E0DB-422A-AE21-2429F80DA8BD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6495-F11F-4D77-B4CD-EEBA2F336C5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419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0BAC-E0DB-422A-AE21-2429F80DA8BD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6495-F11F-4D77-B4CD-EEBA2F336C5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534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0BAC-E0DB-422A-AE21-2429F80DA8BD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6495-F11F-4D77-B4CD-EEBA2F336C5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869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0BAC-E0DB-422A-AE21-2429F80DA8BD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6495-F11F-4D77-B4CD-EEBA2F336C5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25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03253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0BAC-E0DB-422A-AE21-2429F80DA8BD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6495-F11F-4D77-B4CD-EEBA2F336C5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3622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0BAC-E0DB-422A-AE21-2429F80DA8BD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6495-F11F-4D77-B4CD-EEBA2F336C5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8133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0BAC-E0DB-422A-AE21-2429F80DA8BD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6495-F11F-4D77-B4CD-EEBA2F336C5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578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0BAC-E0DB-422A-AE21-2429F80DA8BD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6495-F11F-4D77-B4CD-EEBA2F336C5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236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0BAC-E0DB-422A-AE21-2429F80DA8BD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6495-F11F-4D77-B4CD-EEBA2F336C5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2827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2325" y="114300"/>
            <a:ext cx="576264" cy="907200"/>
          </a:xfrm>
          <a:prstGeom prst="rect">
            <a:avLst/>
          </a:prstGeom>
          <a:solidFill>
            <a:schemeClr val="tx1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261748"/>
              </a:solidFill>
            </a:endParaRPr>
          </a:p>
        </p:txBody>
      </p:sp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261748"/>
              </a:solidFill>
            </a:endParaRPr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404607" y="3411538"/>
            <a:ext cx="8325262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0" indent="0" algn="ctr">
              <a:buFont typeface="Wingdings" pitchFamily="2" charset="2"/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dirty="0" smtClean="0"/>
              <a:t>J. Pflüger </a:t>
            </a:r>
            <a:r>
              <a:rPr lang="de-DE" noProof="0" dirty="0" err="1" smtClean="0"/>
              <a:t>for</a:t>
            </a:r>
            <a:r>
              <a:rPr lang="de-DE" noProof="0" dirty="0" smtClean="0"/>
              <a:t> WP71</a:t>
            </a:r>
            <a:endParaRPr lang="en-GB" noProof="0" dirty="0" smtClean="0"/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261748"/>
              </a:solidFill>
            </a:endParaRP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04813" y="1314450"/>
            <a:ext cx="83312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>
              <a:defRPr sz="5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dirty="0" err="1" smtClean="0"/>
              <a:t>Undulator</a:t>
            </a:r>
            <a:r>
              <a:rPr lang="de-DE" noProof="0" dirty="0" smtClean="0"/>
              <a:t> </a:t>
            </a:r>
            <a:r>
              <a:rPr lang="de-DE" noProof="0" dirty="0" err="1" smtClean="0"/>
              <a:t>Construction</a:t>
            </a:r>
            <a:endParaRPr lang="en-GB" noProof="0" dirty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142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50217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60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48031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758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46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42325" y="114300"/>
            <a:ext cx="576263" cy="911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EBEFA-7074-4B12-8273-5221EF5C3388}" type="slidenum">
              <a:rPr lang="en-GB">
                <a:solidFill>
                  <a:srgbClr val="261748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261748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27. Nov. 2012</a:t>
            </a:r>
          </a:p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WPG3 meeting</a:t>
            </a:r>
          </a:p>
        </p:txBody>
      </p:sp>
    </p:spTree>
    <p:extLst>
      <p:ext uri="{BB962C8B-B14F-4D97-AF65-F5344CB8AC3E}">
        <p14:creationId xmlns:p14="http://schemas.microsoft.com/office/powerpoint/2010/main" val="27272540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42325" y="114300"/>
            <a:ext cx="576263" cy="911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6E88D-EADF-4AA5-9FB9-3814D6F6C37F}" type="slidenum">
              <a:rPr lang="en-GB">
                <a:solidFill>
                  <a:srgbClr val="261748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261748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27. Nov. 2012</a:t>
            </a:r>
          </a:p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WPG3 meeting</a:t>
            </a:r>
          </a:p>
        </p:txBody>
      </p:sp>
    </p:spTree>
    <p:extLst>
      <p:ext uri="{BB962C8B-B14F-4D97-AF65-F5344CB8AC3E}">
        <p14:creationId xmlns:p14="http://schemas.microsoft.com/office/powerpoint/2010/main" val="8116382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de-DE" sz="1200" smtClean="0">
              <a:solidFill>
                <a:srgbClr val="261748"/>
              </a:solidFill>
              <a:ea typeface="ＭＳ Ｐゴシック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de-DE" sz="1200" smtClean="0">
              <a:solidFill>
                <a:srgbClr val="261748"/>
              </a:solidFill>
              <a:ea typeface="ＭＳ Ｐゴシック"/>
            </a:endParaRPr>
          </a:p>
        </p:txBody>
      </p:sp>
      <p:pic>
        <p:nvPicPr>
          <p:cNvPr id="4100" name="Picture 4" descr="logo-XFEL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Subtitle format (max. 4 lines)</a:t>
            </a:r>
          </a:p>
          <a:p>
            <a:pPr lvl="0"/>
            <a:r>
              <a:rPr lang="en-GB" noProof="0" smtClean="0"/>
              <a:t>(conference, location, name of the speaker, date)</a:t>
            </a:r>
          </a:p>
          <a:p>
            <a:pPr lvl="0"/>
            <a:r>
              <a:rPr lang="en-GB" noProof="0" smtClean="0"/>
              <a:t>You are in the slide master view: Don’t edit here!</a:t>
            </a: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de-DE" sz="1200" smtClean="0">
              <a:solidFill>
                <a:srgbClr val="261748"/>
              </a:solidFill>
              <a:ea typeface="ＭＳ Ｐゴシック"/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Title format (max. 2 lines), don’t edit here</a:t>
            </a:r>
          </a:p>
        </p:txBody>
      </p:sp>
      <p:pic>
        <p:nvPicPr>
          <p:cNvPr id="4104" name="Picture 8" descr="Undulator_final_nurh#50DE97_links4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1554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F14BFB-91DF-4CAE-9C00-B205F2F978AC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BE/OPT-XFEL Workshop, June 18-19, 2010, Athens, Greece</a:t>
            </a:r>
          </a:p>
          <a:p>
            <a:r>
              <a:rPr lang="en-GB"/>
              <a:t>Joachim Pflüger,  XFEL</a:t>
            </a:r>
          </a:p>
        </p:txBody>
      </p:sp>
    </p:spTree>
    <p:extLst>
      <p:ext uri="{BB962C8B-B14F-4D97-AF65-F5344CB8AC3E}">
        <p14:creationId xmlns:p14="http://schemas.microsoft.com/office/powerpoint/2010/main" val="41611789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FDBDFB-60B7-4B85-8DA5-D739624790E2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BE/OPT-XFEL Workshop, June 18-19, 2010, Athens, Greece</a:t>
            </a:r>
          </a:p>
          <a:p>
            <a:r>
              <a:rPr lang="en-GB"/>
              <a:t>Joachim Pflüger,  XFEL</a:t>
            </a:r>
          </a:p>
        </p:txBody>
      </p:sp>
    </p:spTree>
    <p:extLst>
      <p:ext uri="{BB962C8B-B14F-4D97-AF65-F5344CB8AC3E}">
        <p14:creationId xmlns:p14="http://schemas.microsoft.com/office/powerpoint/2010/main" val="36300062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2214057-AEAB-411E-84DF-402FB6E20B67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BE/OPT-XFEL Workshop, June 18-19, 2010, Athens, Greece</a:t>
            </a:r>
          </a:p>
          <a:p>
            <a:r>
              <a:rPr lang="en-GB"/>
              <a:t>Joachim Pflüger,  XFEL</a:t>
            </a:r>
          </a:p>
        </p:txBody>
      </p:sp>
    </p:spTree>
    <p:extLst>
      <p:ext uri="{BB962C8B-B14F-4D97-AF65-F5344CB8AC3E}">
        <p14:creationId xmlns:p14="http://schemas.microsoft.com/office/powerpoint/2010/main" val="30920635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7740037-6D2D-4AEC-9A38-E094BDDFDE00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BE/OPT-XFEL Workshop, June 18-19, 2010, Athens, Greece</a:t>
            </a:r>
          </a:p>
          <a:p>
            <a:r>
              <a:rPr lang="en-GB"/>
              <a:t>Joachim Pflüger,  XFEL</a:t>
            </a:r>
          </a:p>
        </p:txBody>
      </p:sp>
    </p:spTree>
    <p:extLst>
      <p:ext uri="{BB962C8B-B14F-4D97-AF65-F5344CB8AC3E}">
        <p14:creationId xmlns:p14="http://schemas.microsoft.com/office/powerpoint/2010/main" val="40525419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250840A-140E-4F03-817F-E8245DB2F192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BE/OPT-XFEL Workshop, June 18-19, 2010, Athens, Greece</a:t>
            </a:r>
          </a:p>
          <a:p>
            <a:r>
              <a:rPr lang="en-GB"/>
              <a:t>Joachim Pflüger,  XFEL</a:t>
            </a:r>
          </a:p>
        </p:txBody>
      </p:sp>
    </p:spTree>
    <p:extLst>
      <p:ext uri="{BB962C8B-B14F-4D97-AF65-F5344CB8AC3E}">
        <p14:creationId xmlns:p14="http://schemas.microsoft.com/office/powerpoint/2010/main" val="13980879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CBC0CE-82B6-49BB-8C60-11E36FA3742E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BE/OPT-XFEL Workshop, June 18-19, 2010, Athens, Greece</a:t>
            </a:r>
          </a:p>
          <a:p>
            <a:r>
              <a:rPr lang="en-GB"/>
              <a:t>Joachim Pflüger,  XFEL</a:t>
            </a:r>
          </a:p>
        </p:txBody>
      </p:sp>
    </p:spTree>
    <p:extLst>
      <p:ext uri="{BB962C8B-B14F-4D97-AF65-F5344CB8AC3E}">
        <p14:creationId xmlns:p14="http://schemas.microsoft.com/office/powerpoint/2010/main" val="37717646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8F0AB45-2A1E-494E-9C66-6A4BF25FF317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BE/OPT-XFEL Workshop, June 18-19, 2010, Athens, Greece</a:t>
            </a:r>
          </a:p>
          <a:p>
            <a:r>
              <a:rPr lang="en-GB"/>
              <a:t>Joachim Pflüger,  XFEL</a:t>
            </a:r>
          </a:p>
        </p:txBody>
      </p:sp>
    </p:spTree>
    <p:extLst>
      <p:ext uri="{BB962C8B-B14F-4D97-AF65-F5344CB8AC3E}">
        <p14:creationId xmlns:p14="http://schemas.microsoft.com/office/powerpoint/2010/main" val="1774505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239119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777461B-C8A3-4377-A819-09930ACFDE33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BE/OPT-XFEL Workshop, June 18-19, 2010, Athens, Greece</a:t>
            </a:r>
          </a:p>
          <a:p>
            <a:r>
              <a:rPr lang="en-GB"/>
              <a:t>Joachim Pflüger,  XFEL</a:t>
            </a:r>
          </a:p>
        </p:txBody>
      </p:sp>
    </p:spTree>
    <p:extLst>
      <p:ext uri="{BB962C8B-B14F-4D97-AF65-F5344CB8AC3E}">
        <p14:creationId xmlns:p14="http://schemas.microsoft.com/office/powerpoint/2010/main" val="9043308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B48E354-5B16-456B-9864-617C8CF74C24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BE/OPT-XFEL Workshop, June 18-19, 2010, Athens, Greece</a:t>
            </a:r>
          </a:p>
          <a:p>
            <a:r>
              <a:rPr lang="en-GB"/>
              <a:t>Joachim Pflüger,  XFEL</a:t>
            </a:r>
          </a:p>
        </p:txBody>
      </p:sp>
    </p:spTree>
    <p:extLst>
      <p:ext uri="{BB962C8B-B14F-4D97-AF65-F5344CB8AC3E}">
        <p14:creationId xmlns:p14="http://schemas.microsoft.com/office/powerpoint/2010/main" val="1586971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313488" y="541338"/>
            <a:ext cx="2063750" cy="526573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7475" y="541338"/>
            <a:ext cx="6043613" cy="526573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9D55F4-5013-4DCE-8076-25EDF6770342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BE/OPT-XFEL Workshop, June 18-19, 2010, Athens, Greece</a:t>
            </a:r>
          </a:p>
          <a:p>
            <a:r>
              <a:rPr lang="en-GB"/>
              <a:t>Joachim Pflüger,  XFEL</a:t>
            </a:r>
          </a:p>
        </p:txBody>
      </p:sp>
    </p:spTree>
    <p:extLst>
      <p:ext uri="{BB962C8B-B14F-4D97-AF65-F5344CB8AC3E}">
        <p14:creationId xmlns:p14="http://schemas.microsoft.com/office/powerpoint/2010/main" val="28115305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117475" y="1347788"/>
            <a:ext cx="2774950" cy="21526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3044825" y="1347788"/>
            <a:ext cx="2774950" cy="21526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117475" y="3652838"/>
            <a:ext cx="2774950" cy="215423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044825" y="3652838"/>
            <a:ext cx="2774950" cy="215423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>
          <a:xfrm>
            <a:off x="8442325" y="114300"/>
            <a:ext cx="576263" cy="911225"/>
          </a:xfrm>
        </p:spPr>
        <p:txBody>
          <a:bodyPr/>
          <a:lstStyle>
            <a:lvl1pPr>
              <a:defRPr/>
            </a:lvl1pPr>
          </a:lstStyle>
          <a:p>
            <a:fld id="{92D78506-7422-435B-A12D-E8615AF66997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BE/OPT-XFEL Workshop, June 18-19, 2010, Athens, Greece</a:t>
            </a:r>
          </a:p>
          <a:p>
            <a:r>
              <a:rPr lang="en-GB"/>
              <a:t>Joachim Pflüger,  XFEL</a:t>
            </a:r>
          </a:p>
        </p:txBody>
      </p:sp>
    </p:spTree>
    <p:extLst>
      <p:ext uri="{BB962C8B-B14F-4D97-AF65-F5344CB8AC3E}">
        <p14:creationId xmlns:p14="http://schemas.microsoft.com/office/powerpoint/2010/main" val="25583855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3044825" y="1347788"/>
            <a:ext cx="2774950" cy="21526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3044825" y="3652838"/>
            <a:ext cx="2774950" cy="215423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442325" y="114300"/>
            <a:ext cx="576263" cy="911225"/>
          </a:xfrm>
        </p:spPr>
        <p:txBody>
          <a:bodyPr/>
          <a:lstStyle>
            <a:lvl1pPr>
              <a:defRPr/>
            </a:lvl1pPr>
          </a:lstStyle>
          <a:p>
            <a:fld id="{C9E11F61-8D34-4996-86AF-A89D89C4AE4F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BE/OPT-XFEL Workshop, June 18-19, 2010, Athens, Greece</a:t>
            </a:r>
          </a:p>
          <a:p>
            <a:r>
              <a:rPr lang="en-GB"/>
              <a:t>Joachim Pflüger,  XFEL</a:t>
            </a:r>
          </a:p>
        </p:txBody>
      </p:sp>
    </p:spTree>
    <p:extLst>
      <p:ext uri="{BB962C8B-B14F-4D97-AF65-F5344CB8AC3E}">
        <p14:creationId xmlns:p14="http://schemas.microsoft.com/office/powerpoint/2010/main" val="14929618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8442325" y="114300"/>
            <a:ext cx="576263" cy="911225"/>
          </a:xfrm>
        </p:spPr>
        <p:txBody>
          <a:bodyPr/>
          <a:lstStyle>
            <a:lvl1pPr>
              <a:defRPr/>
            </a:lvl1pPr>
          </a:lstStyle>
          <a:p>
            <a:fld id="{7B6EE3D1-3329-4885-ADE8-BC9093AB9913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BE/OPT-XFEL Workshop, June 18-19, 2010, Athens, Greece</a:t>
            </a:r>
          </a:p>
          <a:p>
            <a:r>
              <a:rPr lang="en-GB"/>
              <a:t>Joachim Pflüger,  XFEL</a:t>
            </a:r>
          </a:p>
        </p:txBody>
      </p:sp>
    </p:spTree>
    <p:extLst>
      <p:ext uri="{BB962C8B-B14F-4D97-AF65-F5344CB8AC3E}">
        <p14:creationId xmlns:p14="http://schemas.microsoft.com/office/powerpoint/2010/main" val="38448761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3044825" y="1347788"/>
            <a:ext cx="2774950" cy="21526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3044825" y="3652838"/>
            <a:ext cx="2774950" cy="215423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442325" y="114300"/>
            <a:ext cx="576263" cy="911225"/>
          </a:xfrm>
        </p:spPr>
        <p:txBody>
          <a:bodyPr/>
          <a:lstStyle>
            <a:lvl1pPr>
              <a:defRPr/>
            </a:lvl1pPr>
          </a:lstStyle>
          <a:p>
            <a:fld id="{4C5FC10A-1A74-44F1-9346-387E224F617D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BE/OPT-XFEL Workshop, June 18-19, 2010, Athens, Greece</a:t>
            </a:r>
          </a:p>
          <a:p>
            <a:r>
              <a:rPr lang="en-GB"/>
              <a:t>Joachim Pflüger,  XFEL</a:t>
            </a:r>
          </a:p>
        </p:txBody>
      </p:sp>
    </p:spTree>
    <p:extLst>
      <p:ext uri="{BB962C8B-B14F-4D97-AF65-F5344CB8AC3E}">
        <p14:creationId xmlns:p14="http://schemas.microsoft.com/office/powerpoint/2010/main" val="28548888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el, zwei Inhalte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117475" y="1347788"/>
            <a:ext cx="2774950" cy="21526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117475" y="3652838"/>
            <a:ext cx="2774950" cy="215423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3044825" y="1347788"/>
            <a:ext cx="2774950" cy="44592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442325" y="114300"/>
            <a:ext cx="576263" cy="911225"/>
          </a:xfrm>
        </p:spPr>
        <p:txBody>
          <a:bodyPr/>
          <a:lstStyle>
            <a:lvl1pPr>
              <a:defRPr/>
            </a:lvl1pPr>
          </a:lstStyle>
          <a:p>
            <a:fld id="{3CC5BB77-AAEB-48BC-9E37-CF8B9B2353C2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BE/OPT-XFEL Workshop, June 18-19, 2010, Athens, Greece</a:t>
            </a:r>
          </a:p>
          <a:p>
            <a:r>
              <a:rPr lang="en-GB"/>
              <a:t>Joachim Pflüger,  XFEL</a:t>
            </a:r>
          </a:p>
        </p:txBody>
      </p:sp>
    </p:spTree>
    <p:extLst>
      <p:ext uri="{BB962C8B-B14F-4D97-AF65-F5344CB8AC3E}">
        <p14:creationId xmlns:p14="http://schemas.microsoft.com/office/powerpoint/2010/main" val="990155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326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2325" y="114300"/>
            <a:ext cx="576264" cy="907200"/>
          </a:xfrm>
          <a:prstGeom prst="rect">
            <a:avLst/>
          </a:prstGeom>
          <a:solidFill>
            <a:schemeClr val="tx1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noProof="0"/>
          </a:p>
        </p:txBody>
      </p:sp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4607" y="3411538"/>
            <a:ext cx="8325262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0" indent="0" algn="ctr">
              <a:buFont typeface="Wingdings" pitchFamily="2" charset="2"/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404813" y="1314450"/>
            <a:ext cx="83312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>
              <a:defRPr sz="5500" b="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198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55316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111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6202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34" descr="Undulator_final_nurh#50DE97_recht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114300"/>
            <a:ext cx="582613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 noProof="0"/>
          </a:p>
        </p:txBody>
      </p:sp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307975"/>
            <a:ext cx="7283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Slide title: Don’t edit here!</a:t>
            </a:r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28700" y="114300"/>
            <a:ext cx="6694488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1000" noProof="0" dirty="0" smtClean="0">
                <a:solidFill>
                  <a:schemeClr val="bg1"/>
                </a:solidFill>
              </a:rPr>
              <a:t>Status of XFEL.EU Undulator Systems</a:t>
            </a:r>
            <a:endParaRPr lang="en-GB" sz="1000" noProof="0" dirty="0">
              <a:solidFill>
                <a:schemeClr val="bg1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04813" y="1347788"/>
            <a:ext cx="7972425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text format – don’t edit!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8448938" y="784800"/>
            <a:ext cx="576000" cy="247075"/>
          </a:xfrm>
          <a:prstGeom prst="rect">
            <a:avLst/>
          </a:prstGeom>
          <a:noFill/>
          <a:ln>
            <a:noFill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0"/>
              </a:spcBef>
              <a:buClrTx/>
              <a:buFontTx/>
              <a:buNone/>
            </a:pPr>
            <a:fld id="{7BD41925-BADA-44CD-9D29-92AC82CF061D}" type="slidenum">
              <a:rPr lang="en-GB" sz="1000" b="1" noProof="0" smtClean="0">
                <a:solidFill>
                  <a:schemeClr val="bg1"/>
                </a:solidFill>
                <a:ea typeface="Geneva" pitchFamily="1" charset="-128"/>
              </a:rPr>
              <a:t>‹Nr.›</a:t>
            </a:fld>
            <a:endParaRPr lang="en-GB" sz="1000" b="1" noProof="0" smtClean="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69231" y="6477000"/>
            <a:ext cx="89027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noProof="0" dirty="0" err="1" smtClean="0"/>
              <a:t>Betriebsseminar</a:t>
            </a:r>
            <a:r>
              <a:rPr lang="en-GB" noProof="0" dirty="0" smtClean="0"/>
              <a:t>, 2016</a:t>
            </a:r>
          </a:p>
          <a:p>
            <a:pPr lvl="0"/>
            <a:r>
              <a:rPr lang="en-GB" noProof="0" dirty="0" smtClean="0"/>
              <a:t>J. Pflueger, WP71, European XFEL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4" r:id="rId4"/>
    <p:sldLayoutId id="2147483655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ts val="6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34" descr="Undulator_final_nurh#50DE97_recht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114300"/>
            <a:ext cx="582613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 noProof="0"/>
          </a:p>
        </p:txBody>
      </p:sp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307975"/>
            <a:ext cx="7283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Slide title: Don’t edit here!</a:t>
            </a:r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28700" y="114300"/>
            <a:ext cx="6694488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1000" noProof="0" dirty="0" smtClean="0">
                <a:solidFill>
                  <a:schemeClr val="bg1"/>
                </a:solidFill>
              </a:rPr>
              <a:t>Status of XFEL.EU Undulator Systems</a:t>
            </a:r>
            <a:endParaRPr lang="en-GB" sz="1000" noProof="0" dirty="0">
              <a:solidFill>
                <a:schemeClr val="bg1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04813" y="1347788"/>
            <a:ext cx="7972425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text format – don’t edit!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8448938" y="784800"/>
            <a:ext cx="576000" cy="247075"/>
          </a:xfrm>
          <a:prstGeom prst="rect">
            <a:avLst/>
          </a:prstGeom>
          <a:noFill/>
          <a:ln>
            <a:noFill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0"/>
              </a:spcBef>
              <a:buClrTx/>
              <a:buFontTx/>
              <a:buNone/>
            </a:pPr>
            <a:fld id="{7BD41925-BADA-44CD-9D29-92AC82CF061D}" type="slidenum">
              <a:rPr lang="en-GB" sz="1000" b="1" noProof="0" smtClean="0">
                <a:solidFill>
                  <a:schemeClr val="bg1"/>
                </a:solidFill>
                <a:ea typeface="Geneva" pitchFamily="1" charset="-128"/>
              </a:rPr>
              <a:t>‹Nr.›</a:t>
            </a:fld>
            <a:endParaRPr lang="en-GB" sz="1000" b="1" noProof="0" smtClean="0">
              <a:solidFill>
                <a:schemeClr val="bg1"/>
              </a:solidFill>
              <a:ea typeface="Geneva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765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ts val="6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50BAC-E0DB-422A-AE21-2429F80DA8BD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26495-F11F-4D77-B4CD-EEBA2F336C5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48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34" descr="Undulator_final_nurh#50DE97_recht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114300"/>
            <a:ext cx="582613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>
              <a:solidFill>
                <a:srgbClr val="261748"/>
              </a:solidFill>
            </a:endParaRPr>
          </a:p>
        </p:txBody>
      </p:sp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307975"/>
            <a:ext cx="7283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Slide title: Don’t edit here!</a:t>
            </a:r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261748"/>
              </a:solidFill>
            </a:endParaRPr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28700" y="114300"/>
            <a:ext cx="6694488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1000" dirty="0" smtClean="0">
                <a:solidFill>
                  <a:srgbClr val="FFFFFF"/>
                </a:solidFill>
              </a:rPr>
              <a:t>Status of </a:t>
            </a:r>
            <a:r>
              <a:rPr lang="en-GB" sz="1000" dirty="0" err="1" smtClean="0">
                <a:solidFill>
                  <a:srgbClr val="FFFFFF"/>
                </a:solidFill>
              </a:rPr>
              <a:t>Undulator</a:t>
            </a:r>
            <a:r>
              <a:rPr lang="en-GB" sz="1000" dirty="0" smtClean="0">
                <a:solidFill>
                  <a:srgbClr val="FFFFFF"/>
                </a:solidFill>
              </a:rPr>
              <a:t> Systems</a:t>
            </a:r>
            <a:endParaRPr lang="en-GB" sz="1000" dirty="0">
              <a:solidFill>
                <a:srgbClr val="FFFFFF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04813" y="1347788"/>
            <a:ext cx="7972425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text format – don’t edit!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8448938" y="784800"/>
            <a:ext cx="576000" cy="247075"/>
          </a:xfrm>
          <a:prstGeom prst="rect">
            <a:avLst/>
          </a:prstGeom>
          <a:noFill/>
          <a:ln>
            <a:noFill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fld id="{7BD41925-BADA-44CD-9D29-92AC82CF061D}" type="slidenum">
              <a:rPr lang="en-GB" sz="1000" b="1" smtClean="0">
                <a:solidFill>
                  <a:srgbClr val="FFFFFF"/>
                </a:solidFill>
                <a:ea typeface="Geneva" pitchFamily="1" charset="-128"/>
              </a:rPr>
              <a:pPr algn="ctr" eaLnBrk="0" hangingPunct="0">
                <a:spcBef>
                  <a:spcPct val="0"/>
                </a:spcBef>
                <a:buClrTx/>
                <a:buFontTx/>
                <a:buNone/>
              </a:pPr>
              <a:t>‹Nr.›</a:t>
            </a:fld>
            <a:endParaRPr lang="en-GB" sz="1000" b="1" smtClean="0">
              <a:solidFill>
                <a:srgbClr val="FFFFFF"/>
              </a:solidFill>
              <a:ea typeface="Geneva" pitchFamily="1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7475" y="6477000"/>
            <a:ext cx="89027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GB" dirty="0" smtClean="0"/>
              <a:t>XFEL 2012 User Meeting Jan 23, 2013</a:t>
            </a:r>
          </a:p>
          <a:p>
            <a:r>
              <a:rPr lang="en-GB" dirty="0" smtClean="0"/>
              <a:t>J. </a:t>
            </a:r>
            <a:r>
              <a:rPr lang="en-GB" dirty="0" err="1" smtClean="0"/>
              <a:t>Pflueger</a:t>
            </a:r>
            <a:r>
              <a:rPr lang="en-GB" dirty="0" smtClean="0"/>
              <a:t>, XFEL</a:t>
            </a:r>
          </a:p>
        </p:txBody>
      </p:sp>
    </p:spTree>
    <p:extLst>
      <p:ext uri="{BB962C8B-B14F-4D97-AF65-F5344CB8AC3E}">
        <p14:creationId xmlns:p14="http://schemas.microsoft.com/office/powerpoint/2010/main" val="911442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ts val="6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ndulator_final_nurh#50DE97_rechts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000" b="1">
                <a:solidFill>
                  <a:schemeClr val="bg1"/>
                </a:solidFill>
              </a:defRPr>
            </a:lvl1pPr>
          </a:lstStyle>
          <a:p>
            <a:pPr>
              <a:spcBef>
                <a:spcPct val="0"/>
              </a:spcBef>
              <a:buClrTx/>
              <a:buFontTx/>
              <a:buNone/>
            </a:pPr>
            <a:fld id="{17401458-61C5-46BA-AD3B-7DBD9E3D690D}" type="slidenum">
              <a:rPr lang="en-GB" smtClean="0">
                <a:solidFill>
                  <a:srgbClr val="FFFFFF"/>
                </a:solidFill>
                <a:ea typeface="ＭＳ Ｐゴシック"/>
              </a:rPr>
              <a:pPr>
                <a:spcBef>
                  <a:spcPct val="0"/>
                </a:spcBef>
                <a:buClrTx/>
                <a:buFontTx/>
                <a:buNone/>
              </a:pPr>
              <a:t>‹Nr.›</a:t>
            </a:fld>
            <a:endParaRPr lang="en-GB" smtClean="0">
              <a:solidFill>
                <a:srgbClr val="FFFFFF"/>
              </a:solidFill>
              <a:ea typeface="ＭＳ Ｐゴシック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defRPr sz="8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smtClean="0"/>
              <a:t>BE/OPT-XFEL Workshop, June 18-19, 2010, Athens, Greece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smtClean="0"/>
              <a:t>Joachim Pflüger,  XFEL</a:t>
            </a:r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de-DE" sz="1200" smtClean="0">
              <a:solidFill>
                <a:srgbClr val="261748"/>
              </a:solidFill>
              <a:ea typeface="ＭＳ Ｐゴシック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 smtClean="0">
              <a:solidFill>
                <a:srgbClr val="261748"/>
              </a:solidFill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1000" smtClean="0">
                <a:solidFill>
                  <a:srgbClr val="FFFFFF"/>
                </a:solidFill>
              </a:rPr>
              <a:t>Undulator Systems for the European XFEL</a:t>
            </a:r>
          </a:p>
        </p:txBody>
      </p:sp>
      <p:pic>
        <p:nvPicPr>
          <p:cNvPr id="3080" name="Picture 8" descr="logo-XFEL_rgb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3082" name="Rectangle 10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format – don’t edit!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9306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jpe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png"/><Relationship Id="rId9" Type="http://schemas.openxmlformats.org/officeDocument/2006/relationships/image" Target="../media/image40.jpeg"/><Relationship Id="rId14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png"/><Relationship Id="rId5" Type="http://schemas.openxmlformats.org/officeDocument/2006/relationships/image" Target="../media/image56.jpg"/><Relationship Id="rId4" Type="http://schemas.openxmlformats.org/officeDocument/2006/relationships/image" Target="../media/image5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8.png"/><Relationship Id="rId4" Type="http://schemas.openxmlformats.org/officeDocument/2006/relationships/image" Target="../media/image5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8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26.wmf"/><Relationship Id="rId3" Type="http://schemas.openxmlformats.org/officeDocument/2006/relationships/image" Target="../media/image27.png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3.wmf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5.wmf"/><Relationship Id="rId20" Type="http://schemas.openxmlformats.org/officeDocument/2006/relationships/image" Target="../media/image27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e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22.wmf"/><Relationship Id="rId19" Type="http://schemas.openxmlformats.org/officeDocument/2006/relationships/oleObject" Target="../embeddings/oleObject14.bin"/><Relationship Id="rId4" Type="http://schemas.openxmlformats.org/officeDocument/2006/relationships/image" Target="../media/image28.jpeg"/><Relationship Id="rId9" Type="http://schemas.openxmlformats.org/officeDocument/2006/relationships/oleObject" Target="../embeddings/oleObject9.bin"/><Relationship Id="rId14" Type="http://schemas.openxmlformats.org/officeDocument/2006/relationships/image" Target="../media/image24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6"/>
          <p:cNvSpPr>
            <a:spLocks noGrp="1"/>
          </p:cNvSpPr>
          <p:nvPr>
            <p:ph type="subTitle" sz="quarter" idx="1"/>
          </p:nvPr>
        </p:nvSpPr>
        <p:spPr>
          <a:xfrm>
            <a:off x="223837" y="3628766"/>
            <a:ext cx="8772525" cy="2437060"/>
          </a:xfrm>
        </p:spPr>
        <p:txBody>
          <a:bodyPr/>
          <a:lstStyle/>
          <a:p>
            <a:r>
              <a:rPr lang="en-GB" sz="2400" i="1" dirty="0" smtClean="0"/>
              <a:t>J</a:t>
            </a:r>
            <a:r>
              <a:rPr lang="en-GB" sz="2400" i="1" dirty="0"/>
              <a:t>. </a:t>
            </a:r>
            <a:r>
              <a:rPr lang="en-GB" sz="2400" i="1" dirty="0" err="1"/>
              <a:t>Pflüger</a:t>
            </a:r>
            <a:r>
              <a:rPr lang="en-GB" sz="2400" i="1" dirty="0"/>
              <a:t>, </a:t>
            </a:r>
            <a:endParaRPr lang="en-GB" sz="2400" i="1" dirty="0" smtClean="0"/>
          </a:p>
          <a:p>
            <a:r>
              <a:rPr lang="en-GB" sz="2400" i="1" dirty="0" smtClean="0"/>
              <a:t>representing WP71:</a:t>
            </a:r>
            <a:br>
              <a:rPr lang="en-GB" sz="2400" i="1" dirty="0" smtClean="0"/>
            </a:br>
            <a:r>
              <a:rPr lang="en-GB" sz="2400" i="1" dirty="0" smtClean="0"/>
              <a:t>S. Abeghyan, M. Bagha-Shanjani, U. Englisch, S. Karabekyan, F. Preisskorn, F. Wolff-Fabris, P. Li, Y. Li T. Wei, </a:t>
            </a:r>
            <a:br>
              <a:rPr lang="en-GB" sz="2400" i="1" dirty="0" smtClean="0"/>
            </a:br>
            <a:r>
              <a:rPr lang="en-GB" sz="2400" i="1" dirty="0" smtClean="0"/>
              <a:t>M. Wünschel, M. Yakopov</a:t>
            </a:r>
            <a:endParaRPr lang="en-GB" sz="2400" i="1" dirty="0"/>
          </a:p>
          <a:p>
            <a:endParaRPr lang="en-GB" sz="2400" i="1" dirty="0"/>
          </a:p>
        </p:txBody>
      </p:sp>
      <p:sp>
        <p:nvSpPr>
          <p:cNvPr id="6" name="Titel 5"/>
          <p:cNvSpPr>
            <a:spLocks noGrp="1"/>
          </p:cNvSpPr>
          <p:nvPr>
            <p:ph type="ctrTitle" sz="quarter"/>
          </p:nvPr>
        </p:nvSpPr>
        <p:spPr>
          <a:xfrm>
            <a:off x="106878" y="1590705"/>
            <a:ext cx="9037122" cy="1844675"/>
          </a:xfrm>
        </p:spPr>
        <p:txBody>
          <a:bodyPr/>
          <a:lstStyle/>
          <a:p>
            <a:r>
              <a:rPr lang="en-GB" sz="4000" b="1" dirty="0" smtClean="0"/>
              <a:t>Status and Commissioning Strategy for the </a:t>
            </a:r>
            <a:r>
              <a:rPr lang="en-GB" sz="4000" b="1" dirty="0" smtClean="0">
                <a:solidFill>
                  <a:srgbClr val="261748"/>
                </a:solidFill>
              </a:rPr>
              <a:t>Undulator Systems of the European XFEL</a:t>
            </a:r>
            <a:endParaRPr lang="en-GB" sz="28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2631056" y="6441826"/>
            <a:ext cx="35707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GB" sz="1400" i="1" dirty="0" err="1" smtClean="0"/>
              <a:t>Betriebseminar</a:t>
            </a:r>
            <a:r>
              <a:rPr lang="en-GB" sz="1400" i="1" dirty="0" smtClean="0"/>
              <a:t> 2016</a:t>
            </a:r>
            <a:endParaRPr lang="en-GB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16335" y="381000"/>
            <a:ext cx="5052102" cy="552450"/>
          </a:xfrm>
        </p:spPr>
        <p:txBody>
          <a:bodyPr/>
          <a:lstStyle/>
          <a:p>
            <a:r>
              <a:rPr lang="de-DE" dirty="0" smtClean="0"/>
              <a:t>Control System </a:t>
            </a:r>
            <a:r>
              <a:rPr lang="de-DE" dirty="0" err="1" smtClean="0"/>
              <a:t>Architecture</a:t>
            </a:r>
            <a:endParaRPr lang="de-DE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399213" y="1644471"/>
            <a:ext cx="3914209" cy="5005820"/>
            <a:chOff x="695325" y="1203334"/>
            <a:chExt cx="4079309" cy="5195969"/>
          </a:xfrm>
        </p:grpSpPr>
        <p:sp>
          <p:nvSpPr>
            <p:cNvPr id="5" name="AutoShape 14"/>
            <p:cNvSpPr>
              <a:spLocks noChangeArrowheads="1"/>
            </p:cNvSpPr>
            <p:nvPr/>
          </p:nvSpPr>
          <p:spPr bwMode="auto">
            <a:xfrm>
              <a:off x="695325" y="4274878"/>
              <a:ext cx="1831975" cy="2085975"/>
            </a:xfrm>
            <a:prstGeom prst="roundRect">
              <a:avLst>
                <a:gd name="adj" fmla="val 16079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3175">
              <a:solidFill>
                <a:srgbClr val="4F81BD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  <a:buFont typeface="Wingdings" pitchFamily="2" charset="2"/>
                <a:buNone/>
                <a:defRPr/>
              </a:pPr>
              <a:endParaRPr lang="en-US" sz="1000" b="1" i="1" dirty="0">
                <a:latin typeface="Times New Roman" pitchFamily="18" charset="0"/>
              </a:endParaRPr>
            </a:p>
            <a:p>
              <a:pPr marL="298450" indent="-298450" algn="ctr">
                <a:spcAft>
                  <a:spcPts val="1000"/>
                </a:spcAft>
                <a:defRPr/>
              </a:pPr>
              <a:endParaRPr lang="en-US" sz="1000" b="1" i="1" dirty="0">
                <a:latin typeface="Times New Roman" pitchFamily="18" charset="0"/>
              </a:endParaRPr>
            </a:p>
            <a:p>
              <a:pPr marL="298450" indent="-298450" algn="ctr">
                <a:spcAft>
                  <a:spcPts val="1000"/>
                </a:spcAft>
                <a:defRPr/>
              </a:pPr>
              <a:endParaRPr lang="en-US" sz="1000" b="1" i="1" dirty="0">
                <a:latin typeface="Times New Roman" pitchFamily="18" charset="0"/>
              </a:endParaRPr>
            </a:p>
            <a:p>
              <a:pPr algn="ctr">
                <a:spcAft>
                  <a:spcPts val="1000"/>
                </a:spcAft>
                <a:buFont typeface="Wingdings" pitchFamily="2" charset="2"/>
                <a:buNone/>
                <a:defRPr/>
              </a:pPr>
              <a:endParaRPr lang="en-US" sz="800" b="1" dirty="0">
                <a:latin typeface="Times New Roman" pitchFamily="18" charset="0"/>
              </a:endParaRPr>
            </a:p>
            <a:p>
              <a:pPr algn="ctr">
                <a:spcAft>
                  <a:spcPts val="1000"/>
                </a:spcAft>
                <a:buFont typeface="Wingdings" pitchFamily="2" charset="2"/>
                <a:buNone/>
                <a:defRPr/>
              </a:pPr>
              <a:endParaRPr lang="de-DE" sz="800" b="1" dirty="0">
                <a:latin typeface="Calibri" pitchFamily="34" charset="0"/>
              </a:endParaRPr>
            </a:p>
            <a:p>
              <a:pPr algn="ctr">
                <a:spcAft>
                  <a:spcPts val="1000"/>
                </a:spcAft>
                <a:buFont typeface="Wingdings" pitchFamily="2" charset="2"/>
                <a:buNone/>
                <a:defRPr/>
              </a:pPr>
              <a:endParaRPr lang="en-US" sz="800" b="1" dirty="0">
                <a:latin typeface="Calibri" pitchFamily="34" charset="0"/>
              </a:endParaRPr>
            </a:p>
            <a:p>
              <a:pPr algn="ctr">
                <a:spcAft>
                  <a:spcPts val="1000"/>
                </a:spcAft>
                <a:buFont typeface="Wingdings" pitchFamily="2" charset="2"/>
                <a:buNone/>
                <a:defRPr/>
              </a:pPr>
              <a:endParaRPr lang="en-US" sz="800" b="1" dirty="0">
                <a:latin typeface="Calibri" pitchFamily="34" charset="0"/>
              </a:endParaRPr>
            </a:p>
            <a:p>
              <a:pPr algn="ctr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en-US" sz="800" b="1" dirty="0">
                  <a:solidFill>
                    <a:schemeClr val="accent6">
                      <a:lumMod val="75000"/>
                    </a:schemeClr>
                  </a:solidFill>
                  <a:latin typeface="Calibri" pitchFamily="34" charset="0"/>
                </a:rPr>
                <a:t>Undulator Cell  #1</a:t>
              </a:r>
              <a:endParaRPr lang="en-US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endParaRPr>
            </a:p>
          </p:txBody>
        </p:sp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>
              <a:off x="719137" y="2427582"/>
              <a:ext cx="3867378" cy="1772943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9BBB59"/>
                </a:gs>
              </a:gsLst>
              <a:lin ang="5400000" scaled="1"/>
            </a:gradFill>
            <a:ln w="12700">
              <a:solidFill>
                <a:srgbClr val="9BBB59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lIns="3600" tIns="3600" rIns="3600" bIns="3600"/>
            <a:lstStyle/>
            <a:p>
              <a:pPr>
                <a:spcAft>
                  <a:spcPts val="1000"/>
                </a:spcAft>
                <a:buFont typeface="Wingdings" pitchFamily="2" charset="2"/>
                <a:buNone/>
              </a:pPr>
              <a:r>
                <a:rPr lang="en-US" sz="1000">
                  <a:latin typeface="Calibri" pitchFamily="34" charset="0"/>
                </a:rPr>
                <a:t>Central Control Node</a:t>
              </a:r>
              <a:endParaRPr lang="en-US"/>
            </a:p>
          </p:txBody>
        </p:sp>
        <p:sp>
          <p:nvSpPr>
            <p:cNvPr id="7" name="AutoShape 2"/>
            <p:cNvSpPr>
              <a:spLocks noChangeArrowheads="1"/>
            </p:cNvSpPr>
            <p:nvPr/>
          </p:nvSpPr>
          <p:spPr bwMode="auto">
            <a:xfrm>
              <a:off x="717392" y="1203334"/>
              <a:ext cx="1885950" cy="47625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lIns="3600" tIns="3600" rIns="3600" bIns="3600"/>
            <a:lstStyle/>
            <a:p>
              <a:pPr algn="ctr">
                <a:spcAft>
                  <a:spcPts val="1000"/>
                </a:spcAft>
                <a:buFont typeface="Wingdings" pitchFamily="2" charset="2"/>
                <a:buNone/>
              </a:pPr>
              <a:r>
                <a:rPr lang="en-US" sz="1000" dirty="0">
                  <a:latin typeface="Calibri" pitchFamily="34" charset="0"/>
                </a:rPr>
                <a:t>Machine Control</a:t>
              </a:r>
              <a:endParaRPr lang="en-US" sz="1000" dirty="0">
                <a:latin typeface="Times New Roman" pitchFamily="18" charset="0"/>
              </a:endParaRPr>
            </a:p>
            <a:p>
              <a:pPr algn="ctr">
                <a:spcAft>
                  <a:spcPts val="1000"/>
                </a:spcAft>
                <a:buFont typeface="Wingdings" pitchFamily="2" charset="2"/>
                <a:buNone/>
              </a:pPr>
              <a:r>
                <a:rPr lang="en-US" sz="1000" dirty="0">
                  <a:solidFill>
                    <a:schemeClr val="bg1"/>
                  </a:solidFill>
                  <a:latin typeface="Calibri" pitchFamily="34" charset="0"/>
                </a:rPr>
                <a:t>DOOCS client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AutoShape 2"/>
            <p:cNvSpPr>
              <a:spLocks noChangeArrowheads="1"/>
            </p:cNvSpPr>
            <p:nvPr/>
          </p:nvSpPr>
          <p:spPr bwMode="auto">
            <a:xfrm>
              <a:off x="2700565" y="1203334"/>
              <a:ext cx="1885950" cy="47625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lIns="3600" tIns="3600" rIns="3600" bIns="3600"/>
            <a:lstStyle/>
            <a:p>
              <a:pPr algn="ctr">
                <a:spcAft>
                  <a:spcPts val="1000"/>
                </a:spcAft>
                <a:buFont typeface="Wingdings" pitchFamily="2" charset="2"/>
                <a:buNone/>
              </a:pPr>
              <a:r>
                <a:rPr lang="en-US" sz="1000" dirty="0">
                  <a:latin typeface="Calibri" pitchFamily="34" charset="0"/>
                </a:rPr>
                <a:t>Experiment Control</a:t>
              </a:r>
              <a:endParaRPr lang="en-US" sz="1000" dirty="0">
                <a:latin typeface="Times New Roman" pitchFamily="18" charset="0"/>
              </a:endParaRPr>
            </a:p>
            <a:p>
              <a:pPr algn="ctr">
                <a:spcAft>
                  <a:spcPts val="1000"/>
                </a:spcAft>
                <a:buFont typeface="Wingdings" pitchFamily="2" charset="2"/>
                <a:buNone/>
              </a:pPr>
              <a:r>
                <a:rPr lang="en-US" sz="1000" dirty="0">
                  <a:solidFill>
                    <a:schemeClr val="bg1"/>
                  </a:solidFill>
                  <a:latin typeface="Calibri" pitchFamily="34" charset="0"/>
                </a:rPr>
                <a:t>DOOCS client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2451735" y="1696241"/>
              <a:ext cx="384175" cy="12382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1pPr>
              <a:lvl2pPr marL="742950" indent="-285750"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2pPr>
              <a:lvl3pPr marL="1143000" indent="-228600"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3pPr>
              <a:lvl4pPr marL="1600200" indent="-228600"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4pPr>
              <a:lvl5pPr marL="2057400" indent="-228600"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9pPr>
            </a:lstStyle>
            <a:p>
              <a:pPr eaLnBrk="1" hangingPunct="1">
                <a:spcAft>
                  <a:spcPts val="1000"/>
                </a:spcAft>
                <a:buFont typeface="Wingdings" pitchFamily="2" charset="2"/>
                <a:buNone/>
              </a:pPr>
              <a:r>
                <a:rPr lang="en-US" sz="800" dirty="0">
                  <a:latin typeface="Calibri" pitchFamily="34" charset="0"/>
                </a:rPr>
                <a:t>Ethernet</a:t>
              </a:r>
              <a:endParaRPr lang="en-US" dirty="0"/>
            </a:p>
          </p:txBody>
        </p:sp>
        <p:cxnSp>
          <p:nvCxnSpPr>
            <p:cNvPr id="10" name="AutoShape 4"/>
            <p:cNvCxnSpPr>
              <a:cxnSpLocks noChangeShapeType="1"/>
            </p:cNvCxnSpPr>
            <p:nvPr/>
          </p:nvCxnSpPr>
          <p:spPr bwMode="auto">
            <a:xfrm rot="16200000" flipH="1">
              <a:off x="1970086" y="1272389"/>
              <a:ext cx="146050" cy="960440"/>
            </a:xfrm>
            <a:prstGeom prst="bentConnector2">
              <a:avLst/>
            </a:prstGeom>
            <a:noFill/>
            <a:ln w="19050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1" name="AutoShape 4"/>
            <p:cNvCxnSpPr>
              <a:cxnSpLocks noChangeShapeType="1"/>
            </p:cNvCxnSpPr>
            <p:nvPr/>
          </p:nvCxnSpPr>
          <p:spPr bwMode="auto">
            <a:xfrm rot="5400000">
              <a:off x="2995047" y="1175553"/>
              <a:ext cx="144462" cy="1152525"/>
            </a:xfrm>
            <a:prstGeom prst="bentConnector2">
              <a:avLst/>
            </a:prstGeom>
            <a:noFill/>
            <a:ln w="19050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2" name="AutoShape 5"/>
            <p:cNvCxnSpPr>
              <a:cxnSpLocks noChangeShapeType="1"/>
            </p:cNvCxnSpPr>
            <p:nvPr/>
          </p:nvCxnSpPr>
          <p:spPr bwMode="auto">
            <a:xfrm flipH="1">
              <a:off x="2637473" y="1831180"/>
              <a:ext cx="794" cy="102393"/>
            </a:xfrm>
            <a:prstGeom prst="straightConnector1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13" name="AutoShape 7"/>
            <p:cNvSpPr>
              <a:spLocks noChangeArrowheads="1"/>
            </p:cNvSpPr>
            <p:nvPr/>
          </p:nvSpPr>
          <p:spPr bwMode="auto">
            <a:xfrm>
              <a:off x="1315358" y="1932780"/>
              <a:ext cx="2671762" cy="31432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79646"/>
                </a:gs>
              </a:gsLst>
              <a:lin ang="5400000" scaled="1"/>
            </a:gradFill>
            <a:ln w="12700">
              <a:solidFill>
                <a:srgbClr val="F79646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lIns="3600" tIns="3600" rIns="3600" bIns="3600"/>
            <a:lstStyle/>
            <a:p>
              <a:pPr algn="ctr">
                <a:spcAft>
                  <a:spcPts val="1000"/>
                </a:spcAft>
                <a:buFont typeface="Wingdings" pitchFamily="2" charset="2"/>
                <a:buNone/>
              </a:pPr>
              <a:r>
                <a:rPr lang="en-US" sz="1000" dirty="0">
                  <a:latin typeface="Calibri" pitchFamily="34" charset="0"/>
                </a:rPr>
                <a:t>DOOCS server</a:t>
              </a:r>
              <a:endParaRPr lang="en-US" dirty="0"/>
            </a:p>
          </p:txBody>
        </p:sp>
        <p:sp>
          <p:nvSpPr>
            <p:cNvPr id="14" name="AutoShape 8"/>
            <p:cNvSpPr>
              <a:spLocks noChangeArrowheads="1"/>
            </p:cNvSpPr>
            <p:nvPr/>
          </p:nvSpPr>
          <p:spPr bwMode="auto">
            <a:xfrm>
              <a:off x="811213" y="2935288"/>
              <a:ext cx="3680052" cy="1131887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FF00"/>
                </a:gs>
              </a:gsLst>
              <a:lin ang="5400000" scaled="1"/>
            </a:gradFill>
            <a:ln w="12700">
              <a:solidFill>
                <a:srgbClr val="FFFF00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lIns="3600" tIns="3600" rIns="3600" bIns="3600"/>
            <a:lstStyle/>
            <a:p>
              <a:pPr algn="ctr">
                <a:spcBef>
                  <a:spcPct val="0"/>
                </a:spcBef>
                <a:buFont typeface="Wingdings" pitchFamily="2" charset="2"/>
                <a:buNone/>
              </a:pPr>
              <a:r>
                <a:rPr lang="en-US" sz="1000">
                  <a:latin typeface="Calibri" pitchFamily="34" charset="0"/>
                </a:rPr>
                <a:t>TwinCAT System Manager</a:t>
              </a:r>
              <a:endParaRPr lang="en-US" sz="1000">
                <a:latin typeface="Times New Roman" pitchFamily="18" charset="0"/>
              </a:endParaRPr>
            </a:p>
            <a:p>
              <a:pPr>
                <a:spcAft>
                  <a:spcPts val="1000"/>
                </a:spcAft>
                <a:buFont typeface="Wingdings" pitchFamily="2" charset="2"/>
                <a:buNone/>
              </a:pPr>
              <a:endParaRPr lang="en-US" sz="1000">
                <a:latin typeface="Calibri" pitchFamily="34" charset="0"/>
              </a:endParaRPr>
            </a:p>
          </p:txBody>
        </p:sp>
        <p:pic>
          <p:nvPicPr>
            <p:cNvPr id="15" name="Picture 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150" y="3713163"/>
              <a:ext cx="315913" cy="315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9475" y="3530600"/>
              <a:ext cx="315913" cy="315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2"/>
            <p:cNvSpPr txBox="1">
              <a:spLocks noChangeArrowheads="1"/>
            </p:cNvSpPr>
            <p:nvPr/>
          </p:nvSpPr>
          <p:spPr bwMode="auto">
            <a:xfrm>
              <a:off x="2087563" y="4186238"/>
              <a:ext cx="447675" cy="12382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1pPr>
              <a:lvl2pPr marL="742950" indent="-285750"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2pPr>
              <a:lvl3pPr marL="1143000" indent="-228600"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3pPr>
              <a:lvl4pPr marL="1600200" indent="-228600"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4pPr>
              <a:lvl5pPr marL="2057400" indent="-228600"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9pPr>
            </a:lstStyle>
            <a:p>
              <a:pPr eaLnBrk="1" hangingPunct="1">
                <a:spcAft>
                  <a:spcPts val="1000"/>
                </a:spcAft>
                <a:buFont typeface="Wingdings" pitchFamily="2" charset="2"/>
                <a:buNone/>
              </a:pPr>
              <a:r>
                <a:rPr lang="en-US" sz="800" dirty="0" err="1">
                  <a:latin typeface="Calibri" pitchFamily="34" charset="0"/>
                </a:rPr>
                <a:t>EtherCAT</a:t>
              </a:r>
              <a:endParaRPr lang="en-US" dirty="0"/>
            </a:p>
          </p:txBody>
        </p:sp>
        <p:cxnSp>
          <p:nvCxnSpPr>
            <p:cNvPr id="18" name="AutoShape 13"/>
            <p:cNvCxnSpPr>
              <a:cxnSpLocks noChangeShapeType="1"/>
            </p:cNvCxnSpPr>
            <p:nvPr/>
          </p:nvCxnSpPr>
          <p:spPr bwMode="auto">
            <a:xfrm rot="10800000" flipV="1">
              <a:off x="1692276" y="4310063"/>
              <a:ext cx="881122" cy="750628"/>
            </a:xfrm>
            <a:prstGeom prst="bentConnector3">
              <a:avLst>
                <a:gd name="adj1" fmla="val 86239"/>
              </a:avLst>
            </a:prstGeom>
            <a:noFill/>
            <a:ln w="19050">
              <a:solidFill>
                <a:srgbClr val="F68D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19" name="AutoShape 15"/>
            <p:cNvSpPr>
              <a:spLocks noChangeArrowheads="1"/>
            </p:cNvSpPr>
            <p:nvPr/>
          </p:nvSpPr>
          <p:spPr bwMode="auto">
            <a:xfrm>
              <a:off x="723782" y="4403466"/>
              <a:ext cx="933996" cy="1784587"/>
            </a:xfrm>
            <a:prstGeom prst="roundRect">
              <a:avLst>
                <a:gd name="adj" fmla="val 16667"/>
              </a:avLst>
            </a:prstGeom>
            <a:noFill/>
            <a:ln w="12700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ffectLst/>
          </p:spPr>
          <p:txBody>
            <a:bodyPr lIns="3600" tIns="3600" rIns="3600" bIns="3600"/>
            <a:lstStyle/>
            <a:p>
              <a:pPr algn="ctr">
                <a:spcAft>
                  <a:spcPts val="1000"/>
                </a:spcAft>
                <a:buFont typeface="Wingdings" pitchFamily="2" charset="2"/>
                <a:buNone/>
                <a:defRPr/>
              </a:pPr>
              <a:r>
                <a:rPr lang="en-US" sz="900" dirty="0">
                  <a:latin typeface="Calibri" pitchFamily="34" charset="0"/>
                </a:rPr>
                <a:t>Axes and parameters that are coupled to a virtual axis</a:t>
              </a:r>
              <a:endParaRPr lang="en-US" dirty="0"/>
            </a:p>
          </p:txBody>
        </p:sp>
        <p:pic>
          <p:nvPicPr>
            <p:cNvPr id="20" name="Picture 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713" y="5054341"/>
              <a:ext cx="225425" cy="22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6788" y="5054341"/>
              <a:ext cx="225425" cy="22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4275" y="5054341"/>
              <a:ext cx="225425" cy="22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350" y="5054341"/>
              <a:ext cx="225425" cy="22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9663" y="5636953"/>
              <a:ext cx="225425" cy="22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2613" y="5055928"/>
              <a:ext cx="225425" cy="22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2638" y="5054341"/>
              <a:ext cx="225425" cy="22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7" name="AutoShape 23"/>
            <p:cNvCxnSpPr>
              <a:cxnSpLocks noChangeShapeType="1"/>
              <a:stCxn id="14" idx="2"/>
            </p:cNvCxnSpPr>
            <p:nvPr/>
          </p:nvCxnSpPr>
          <p:spPr bwMode="auto">
            <a:xfrm>
              <a:off x="2651239" y="4067175"/>
              <a:ext cx="1587" cy="242888"/>
            </a:xfrm>
            <a:prstGeom prst="straightConnector1">
              <a:avLst/>
            </a:prstGeom>
            <a:noFill/>
            <a:ln w="19050">
              <a:solidFill>
                <a:srgbClr val="F68D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8" name="AutoShape 24"/>
            <p:cNvCxnSpPr>
              <a:cxnSpLocks noChangeShapeType="1"/>
            </p:cNvCxnSpPr>
            <p:nvPr/>
          </p:nvCxnSpPr>
          <p:spPr bwMode="auto">
            <a:xfrm>
              <a:off x="862013" y="5054341"/>
              <a:ext cx="1338262" cy="6350"/>
            </a:xfrm>
            <a:prstGeom prst="straightConnector1">
              <a:avLst/>
            </a:prstGeom>
            <a:noFill/>
            <a:ln w="19050">
              <a:solidFill>
                <a:srgbClr val="F68D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9" name="AutoShape 25"/>
            <p:cNvCxnSpPr>
              <a:cxnSpLocks noChangeShapeType="1"/>
            </p:cNvCxnSpPr>
            <p:nvPr/>
          </p:nvCxnSpPr>
          <p:spPr bwMode="auto">
            <a:xfrm>
              <a:off x="1652588" y="5057516"/>
              <a:ext cx="0" cy="493712"/>
            </a:xfrm>
            <a:prstGeom prst="straightConnector1">
              <a:avLst/>
            </a:prstGeom>
            <a:noFill/>
            <a:ln w="19050">
              <a:solidFill>
                <a:srgbClr val="F68D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pic>
          <p:nvPicPr>
            <p:cNvPr id="30" name="Picture 1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BF0"/>
                </a:clrFrom>
                <a:clrTo>
                  <a:srgbClr val="FFFBF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69" t="20920" r="39053" b="22948"/>
            <a:stretch>
              <a:fillRect/>
            </a:stretch>
          </p:blipFill>
          <p:spPr bwMode="auto">
            <a:xfrm>
              <a:off x="860425" y="5414703"/>
              <a:ext cx="160338" cy="271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1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BF0"/>
                </a:clrFrom>
                <a:clrTo>
                  <a:srgbClr val="FFFBF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69" t="20920" r="39053" b="22948"/>
            <a:stretch>
              <a:fillRect/>
            </a:stretch>
          </p:blipFill>
          <p:spPr bwMode="auto">
            <a:xfrm>
              <a:off x="1373188" y="5414703"/>
              <a:ext cx="160337" cy="271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2" name="AutoShape 24"/>
            <p:cNvCxnSpPr>
              <a:cxnSpLocks noChangeShapeType="1"/>
            </p:cNvCxnSpPr>
            <p:nvPr/>
          </p:nvCxnSpPr>
          <p:spPr bwMode="auto">
            <a:xfrm>
              <a:off x="935038" y="5551228"/>
              <a:ext cx="1404937" cy="1588"/>
            </a:xfrm>
            <a:prstGeom prst="straightConnector1">
              <a:avLst/>
            </a:prstGeom>
            <a:noFill/>
            <a:ln w="19050">
              <a:solidFill>
                <a:srgbClr val="F68D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3" name="AutoShape 25"/>
            <p:cNvCxnSpPr>
              <a:cxnSpLocks noChangeShapeType="1"/>
            </p:cNvCxnSpPr>
            <p:nvPr/>
          </p:nvCxnSpPr>
          <p:spPr bwMode="auto">
            <a:xfrm>
              <a:off x="1246188" y="5551228"/>
              <a:ext cx="0" cy="104775"/>
            </a:xfrm>
            <a:prstGeom prst="straightConnector1">
              <a:avLst/>
            </a:prstGeom>
            <a:noFill/>
            <a:ln w="19050">
              <a:solidFill>
                <a:srgbClr val="F68D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4" name="AutoShape 25"/>
            <p:cNvCxnSpPr>
              <a:cxnSpLocks noChangeShapeType="1"/>
            </p:cNvCxnSpPr>
            <p:nvPr/>
          </p:nvCxnSpPr>
          <p:spPr bwMode="auto">
            <a:xfrm>
              <a:off x="1452563" y="5511541"/>
              <a:ext cx="0" cy="77787"/>
            </a:xfrm>
            <a:prstGeom prst="straightConnector1">
              <a:avLst/>
            </a:prstGeom>
            <a:noFill/>
            <a:ln w="19050">
              <a:solidFill>
                <a:srgbClr val="F68D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5" name="AutoShape 25"/>
            <p:cNvCxnSpPr>
              <a:cxnSpLocks noChangeShapeType="1"/>
            </p:cNvCxnSpPr>
            <p:nvPr/>
          </p:nvCxnSpPr>
          <p:spPr bwMode="auto">
            <a:xfrm>
              <a:off x="936625" y="5511541"/>
              <a:ext cx="0" cy="77787"/>
            </a:xfrm>
            <a:prstGeom prst="straightConnector1">
              <a:avLst/>
            </a:prstGeom>
            <a:noFill/>
            <a:ln w="19050">
              <a:solidFill>
                <a:srgbClr val="F68D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36" name="TextBox 32"/>
            <p:cNvSpPr txBox="1">
              <a:spLocks noChangeArrowheads="1"/>
            </p:cNvSpPr>
            <p:nvPr/>
          </p:nvSpPr>
          <p:spPr bwMode="auto">
            <a:xfrm>
              <a:off x="790575" y="5284528"/>
              <a:ext cx="765175" cy="12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1pPr>
              <a:lvl2pPr marL="742950" indent="-285750"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2pPr>
              <a:lvl3pPr marL="1143000" indent="-228600"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3pPr>
              <a:lvl4pPr marL="1600200" indent="-228600"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4pPr>
              <a:lvl5pPr marL="2057400" indent="-228600"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sz="800"/>
                <a:t>4 undulator axes</a:t>
              </a:r>
            </a:p>
          </p:txBody>
        </p:sp>
        <p:sp>
          <p:nvSpPr>
            <p:cNvPr id="37" name="TextBox 70"/>
            <p:cNvSpPr txBox="1">
              <a:spLocks noChangeArrowheads="1"/>
            </p:cNvSpPr>
            <p:nvPr/>
          </p:nvSpPr>
          <p:spPr bwMode="auto">
            <a:xfrm>
              <a:off x="1673225" y="5279766"/>
              <a:ext cx="633413" cy="271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1pPr>
              <a:lvl2pPr marL="742950" indent="-285750"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2pPr>
              <a:lvl3pPr marL="1143000" indent="-228600"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3pPr>
              <a:lvl4pPr marL="1600200" indent="-228600"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4pPr>
              <a:lvl5pPr marL="2057400" indent="-228600"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sz="800"/>
                <a:t>2 quadrupole </a:t>
              </a:r>
            </a:p>
            <a:p>
              <a:pPr eaLnBrk="1" hangingPunct="1">
                <a:buFont typeface="Wingdings" pitchFamily="2" charset="2"/>
                <a:buNone/>
              </a:pPr>
              <a:r>
                <a:rPr lang="en-US" sz="800"/>
                <a:t>mover axes</a:t>
              </a:r>
            </a:p>
          </p:txBody>
        </p:sp>
        <p:sp>
          <p:nvSpPr>
            <p:cNvPr id="38" name="TextBox 71"/>
            <p:cNvSpPr txBox="1">
              <a:spLocks noChangeArrowheads="1"/>
            </p:cNvSpPr>
            <p:nvPr/>
          </p:nvSpPr>
          <p:spPr bwMode="auto">
            <a:xfrm>
              <a:off x="730250" y="5863966"/>
              <a:ext cx="923925" cy="271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1pPr>
              <a:lvl2pPr marL="742950" indent="-285750"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2pPr>
              <a:lvl3pPr marL="1143000" indent="-228600"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3pPr>
              <a:lvl4pPr marL="1600200" indent="-228600"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4pPr>
              <a:lvl5pPr marL="2057400" indent="-228600"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sz="800"/>
                <a:t>1 phase shiftrer axis</a:t>
              </a:r>
            </a:p>
            <a:p>
              <a:pPr eaLnBrk="1" hangingPunct="1">
                <a:buFont typeface="Wingdings" pitchFamily="2" charset="2"/>
                <a:buNone/>
              </a:pPr>
              <a:r>
                <a:rPr lang="en-US" sz="800"/>
                <a:t>4 air coil correctors</a:t>
              </a:r>
            </a:p>
          </p:txBody>
        </p:sp>
        <p:sp>
          <p:nvSpPr>
            <p:cNvPr id="39" name="Frame 35"/>
            <p:cNvSpPr/>
            <p:nvPr/>
          </p:nvSpPr>
          <p:spPr bwMode="auto">
            <a:xfrm>
              <a:off x="1716088" y="5630603"/>
              <a:ext cx="439737" cy="119063"/>
            </a:xfrm>
            <a:prstGeom prst="frame">
              <a:avLst/>
            </a:prstGeom>
            <a:noFill/>
            <a:ln w="9525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70000" tIns="0">
              <a:spAutoFit/>
            </a:bodyPr>
            <a:lstStyle/>
            <a:p>
              <a:pPr marL="298450" indent="-298450">
                <a:defRPr/>
              </a:pPr>
              <a:endParaRPr lang="en-US"/>
            </a:p>
          </p:txBody>
        </p:sp>
        <p:cxnSp>
          <p:nvCxnSpPr>
            <p:cNvPr id="40" name="AutoShape 25"/>
            <p:cNvCxnSpPr>
              <a:cxnSpLocks noChangeShapeType="1"/>
            </p:cNvCxnSpPr>
            <p:nvPr/>
          </p:nvCxnSpPr>
          <p:spPr bwMode="auto">
            <a:xfrm>
              <a:off x="1946275" y="5552816"/>
              <a:ext cx="0" cy="77787"/>
            </a:xfrm>
            <a:prstGeom prst="straightConnector1">
              <a:avLst/>
            </a:prstGeom>
            <a:noFill/>
            <a:ln w="19050">
              <a:solidFill>
                <a:srgbClr val="F68D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41" name="TextBox 101"/>
            <p:cNvSpPr txBox="1">
              <a:spLocks noChangeArrowheads="1"/>
            </p:cNvSpPr>
            <p:nvPr/>
          </p:nvSpPr>
          <p:spPr bwMode="auto">
            <a:xfrm>
              <a:off x="1870075" y="5871903"/>
              <a:ext cx="542925" cy="271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1pPr>
              <a:lvl2pPr marL="742950" indent="-285750"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2pPr>
              <a:lvl3pPr marL="1143000" indent="-228600"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3pPr>
              <a:lvl4pPr marL="1600200" indent="-228600"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4pPr>
              <a:lvl5pPr marL="2057400" indent="-228600"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sz="800"/>
                <a:t>AMFC</a:t>
              </a:r>
            </a:p>
            <a:p>
              <a:pPr algn="ctr" eaLnBrk="1" hangingPunct="1">
                <a:buFont typeface="Wingdings" pitchFamily="2" charset="2"/>
                <a:buNone/>
              </a:pPr>
              <a:r>
                <a:rPr lang="en-US" sz="800"/>
                <a:t>3-way valve</a:t>
              </a:r>
            </a:p>
          </p:txBody>
        </p:sp>
        <p:pic>
          <p:nvPicPr>
            <p:cNvPr id="42" name="Picture 2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22" r="17033" b="17575"/>
            <a:stretch>
              <a:fillRect/>
            </a:stretch>
          </p:blipFill>
          <p:spPr bwMode="auto">
            <a:xfrm>
              <a:off x="2200275" y="5589328"/>
              <a:ext cx="27940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cxnSp>
          <p:nvCxnSpPr>
            <p:cNvPr id="43" name="AutoShape 25"/>
            <p:cNvCxnSpPr>
              <a:cxnSpLocks noChangeShapeType="1"/>
              <a:endCxn id="42" idx="0"/>
            </p:cNvCxnSpPr>
            <p:nvPr/>
          </p:nvCxnSpPr>
          <p:spPr bwMode="auto">
            <a:xfrm>
              <a:off x="2339975" y="5548053"/>
              <a:ext cx="0" cy="41275"/>
            </a:xfrm>
            <a:prstGeom prst="straightConnector1">
              <a:avLst/>
            </a:prstGeom>
            <a:noFill/>
            <a:ln w="19050">
              <a:solidFill>
                <a:srgbClr val="F68D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44" name="Text Box 29"/>
            <p:cNvSpPr txBox="1">
              <a:spLocks noChangeArrowheads="1"/>
            </p:cNvSpPr>
            <p:nvPr/>
          </p:nvSpPr>
          <p:spPr bwMode="auto">
            <a:xfrm>
              <a:off x="4586514" y="5063820"/>
              <a:ext cx="188119" cy="618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8024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 lIns="0" tIns="0" rIns="0" bIns="0"/>
            <a:lstStyle>
              <a:lvl1pPr marL="298450" indent="-29845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1pPr>
              <a:lvl2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9pPr>
            </a:lstStyle>
            <a:p>
              <a:pPr marL="0" indent="0" eaLnBrk="1" hangingPunct="1">
                <a:spcBef>
                  <a:spcPct val="20000"/>
                </a:spcBef>
                <a:spcAft>
                  <a:spcPts val="1000"/>
                </a:spcAft>
                <a:buFont typeface="Wingdings" pitchFamily="2" charset="2"/>
                <a:buNone/>
                <a:defRPr/>
              </a:pPr>
              <a:r>
                <a:rPr lang="en-US" sz="1100" dirty="0" smtClean="0">
                  <a:solidFill>
                    <a:schemeClr val="tx2"/>
                  </a:solidFill>
                  <a:latin typeface="+mj-lt"/>
                </a:rPr>
                <a:t>Front-end</a:t>
              </a:r>
              <a:endParaRPr lang="en-US" sz="1400" dirty="0" smtClean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45" name="Text Box 29"/>
            <p:cNvSpPr txBox="1">
              <a:spLocks noChangeArrowheads="1"/>
            </p:cNvSpPr>
            <p:nvPr/>
          </p:nvSpPr>
          <p:spPr bwMode="auto">
            <a:xfrm>
              <a:off x="4586514" y="2895472"/>
              <a:ext cx="188120" cy="837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8024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 lIns="0" tIns="0" rIns="0" bIns="0"/>
            <a:lstStyle>
              <a:lvl1pPr marL="298450" indent="-29845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1pPr>
              <a:lvl2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9pPr>
            </a:lstStyle>
            <a:p>
              <a:pPr marL="0" indent="0">
                <a:buFont typeface="Wingdings" pitchFamily="2" charset="2"/>
                <a:buNone/>
                <a:defRPr/>
              </a:pPr>
              <a:r>
                <a:rPr lang="en-US" sz="1100" dirty="0"/>
                <a:t>Middle</a:t>
              </a:r>
              <a:r>
                <a:rPr lang="en-US" sz="1100" dirty="0" smtClean="0"/>
                <a:t> Layer</a:t>
              </a:r>
            </a:p>
          </p:txBody>
        </p:sp>
        <p:sp>
          <p:nvSpPr>
            <p:cNvPr id="46" name="Text Box 29"/>
            <p:cNvSpPr txBox="1">
              <a:spLocks noChangeArrowheads="1"/>
            </p:cNvSpPr>
            <p:nvPr/>
          </p:nvSpPr>
          <p:spPr bwMode="auto">
            <a:xfrm>
              <a:off x="4586514" y="1207305"/>
              <a:ext cx="175145" cy="778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8024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 lIns="0" tIns="0" rIns="0" bIns="0"/>
            <a:lstStyle>
              <a:lvl1pPr marL="298450" indent="-29845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1pPr>
              <a:lvl2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9pPr>
            </a:lstStyle>
            <a:p>
              <a:pPr marL="0" indent="0">
                <a:buFont typeface="Wingdings" pitchFamily="2" charset="2"/>
                <a:buNone/>
                <a:defRPr/>
              </a:pPr>
              <a:r>
                <a:rPr lang="en-US" sz="1100" dirty="0" smtClean="0"/>
                <a:t>Client Layer</a:t>
              </a:r>
              <a:endParaRPr lang="en-US" sz="1400" dirty="0" smtClean="0">
                <a:solidFill>
                  <a:schemeClr val="tx2"/>
                </a:solidFill>
              </a:endParaRPr>
            </a:p>
          </p:txBody>
        </p:sp>
        <p:pic>
          <p:nvPicPr>
            <p:cNvPr id="47" name="Picture 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3675" y="3713163"/>
              <a:ext cx="315913" cy="315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1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6088" y="3713163"/>
              <a:ext cx="314325" cy="315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AutoShape 8"/>
            <p:cNvSpPr>
              <a:spLocks noChangeArrowheads="1"/>
            </p:cNvSpPr>
            <p:nvPr/>
          </p:nvSpPr>
          <p:spPr bwMode="auto">
            <a:xfrm>
              <a:off x="809625" y="2663825"/>
              <a:ext cx="3681640" cy="284163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FF00"/>
                </a:gs>
              </a:gsLst>
              <a:lin ang="5400000" scaled="1"/>
            </a:gradFill>
            <a:ln w="12700">
              <a:solidFill>
                <a:srgbClr val="FFFF00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lIns="3600" tIns="3600" rIns="3600" bIns="3600"/>
            <a:lstStyle/>
            <a:p>
              <a:pPr algn="ctr">
                <a:spcAft>
                  <a:spcPts val="1000"/>
                </a:spcAft>
                <a:buFont typeface="Wingdings" pitchFamily="2" charset="2"/>
                <a:buNone/>
              </a:pPr>
              <a:r>
                <a:rPr lang="en-US" sz="1000" dirty="0" err="1">
                  <a:latin typeface="Calibri" pitchFamily="34" charset="0"/>
                </a:rPr>
                <a:t>Beckhoff</a:t>
              </a:r>
              <a:r>
                <a:rPr lang="en-US" sz="1000" dirty="0">
                  <a:latin typeface="Calibri" pitchFamily="34" charset="0"/>
                </a:rPr>
                <a:t> Programmable Logic Controller (PLC) </a:t>
              </a:r>
            </a:p>
          </p:txBody>
        </p:sp>
        <p:sp>
          <p:nvSpPr>
            <p:cNvPr id="50" name="Text Box 2"/>
            <p:cNvSpPr txBox="1">
              <a:spLocks noChangeArrowheads="1"/>
            </p:cNvSpPr>
            <p:nvPr/>
          </p:nvSpPr>
          <p:spPr bwMode="auto">
            <a:xfrm>
              <a:off x="1820863" y="4403466"/>
              <a:ext cx="611187" cy="55562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normAutofit fontScale="92500"/>
            </a:bodyPr>
            <a:lstStyle>
              <a:lvl1pPr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1pPr>
              <a:lvl2pPr marL="742950" indent="-285750"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2pPr>
              <a:lvl3pPr marL="1143000" indent="-228600"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3pPr>
              <a:lvl4pPr marL="1600200" indent="-228600"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4pPr>
              <a:lvl5pPr marL="2057400" indent="-228600"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9pPr>
            </a:lstStyle>
            <a:p>
              <a:pPr algn="ctr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en-US" sz="800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Local Drive 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en-US" sz="800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Motion 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en-US" sz="800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Control of 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en-US" sz="800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undulator 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en-US" sz="800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cell #1</a:t>
              </a:r>
              <a:endParaRPr lang="en-US" sz="8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pic>
          <p:nvPicPr>
            <p:cNvPr id="51" name="Picture 2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22" r="17033" b="17575"/>
            <a:stretch>
              <a:fillRect/>
            </a:stretch>
          </p:blipFill>
          <p:spPr bwMode="auto">
            <a:xfrm>
              <a:off x="2060575" y="3748088"/>
              <a:ext cx="27940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2" name="Frame 86"/>
            <p:cNvSpPr/>
            <p:nvPr/>
          </p:nvSpPr>
          <p:spPr bwMode="auto">
            <a:xfrm>
              <a:off x="1989138" y="3530600"/>
              <a:ext cx="441325" cy="141288"/>
            </a:xfrm>
            <a:prstGeom prst="frame">
              <a:avLst/>
            </a:prstGeom>
            <a:noFill/>
            <a:ln w="9525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70000" tIns="0">
              <a:spAutoFit/>
            </a:bodyPr>
            <a:lstStyle/>
            <a:p>
              <a:pPr marL="298450" indent="-298450">
                <a:defRPr/>
              </a:pPr>
              <a:endParaRPr lang="en-US"/>
            </a:p>
          </p:txBody>
        </p:sp>
        <p:pic>
          <p:nvPicPr>
            <p:cNvPr id="53" name="Picture 1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BF0"/>
                </a:clrFrom>
                <a:clrTo>
                  <a:srgbClr val="FFFBF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69" t="20920" r="39053" b="22948"/>
            <a:stretch>
              <a:fillRect/>
            </a:stretch>
          </p:blipFill>
          <p:spPr bwMode="auto">
            <a:xfrm>
              <a:off x="1706563" y="3487738"/>
              <a:ext cx="160337" cy="271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" name="AutoShape 15"/>
            <p:cNvSpPr>
              <a:spLocks noChangeArrowheads="1"/>
            </p:cNvSpPr>
            <p:nvPr/>
          </p:nvSpPr>
          <p:spPr bwMode="auto">
            <a:xfrm>
              <a:off x="848755" y="3145809"/>
              <a:ext cx="1692039" cy="883265"/>
            </a:xfrm>
            <a:prstGeom prst="roundRect">
              <a:avLst>
                <a:gd name="adj" fmla="val 16667"/>
              </a:avLst>
            </a:prstGeom>
            <a:noFill/>
            <a:ln w="12700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ffectLst/>
          </p:spPr>
          <p:txBody>
            <a:bodyPr lIns="3600" tIns="3600" rIns="3600" bIns="3600"/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900" dirty="0"/>
                <a:t>Virtual axis #1; 2 QM axes; PS axis; AMFC; 3-way valve; </a:t>
              </a:r>
              <a:r>
                <a:rPr lang="de-DE" sz="900" dirty="0"/>
                <a:t>ACC</a:t>
              </a:r>
              <a:endParaRPr lang="en-US" sz="900" dirty="0"/>
            </a:p>
          </p:txBody>
        </p:sp>
        <p:sp>
          <p:nvSpPr>
            <p:cNvPr id="55" name="AutoShape 14"/>
            <p:cNvSpPr>
              <a:spLocks noChangeArrowheads="1"/>
            </p:cNvSpPr>
            <p:nvPr/>
          </p:nvSpPr>
          <p:spPr bwMode="auto">
            <a:xfrm>
              <a:off x="2754540" y="4286249"/>
              <a:ext cx="1831975" cy="2085975"/>
            </a:xfrm>
            <a:prstGeom prst="roundRect">
              <a:avLst>
                <a:gd name="adj" fmla="val 16079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3175">
              <a:solidFill>
                <a:srgbClr val="4F81BD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  <a:buFont typeface="Wingdings" pitchFamily="2" charset="2"/>
                <a:buNone/>
                <a:defRPr/>
              </a:pPr>
              <a:endParaRPr lang="en-US" sz="1000" b="1" i="1" dirty="0">
                <a:latin typeface="Times New Roman" pitchFamily="18" charset="0"/>
              </a:endParaRPr>
            </a:p>
            <a:p>
              <a:pPr marL="298450" indent="-298450" algn="ctr">
                <a:spcAft>
                  <a:spcPts val="1000"/>
                </a:spcAft>
                <a:defRPr/>
              </a:pPr>
              <a:endParaRPr lang="en-US" sz="1000" b="1" i="1" dirty="0">
                <a:latin typeface="Times New Roman" pitchFamily="18" charset="0"/>
              </a:endParaRPr>
            </a:p>
            <a:p>
              <a:pPr marL="298450" indent="-298450" algn="ctr">
                <a:spcAft>
                  <a:spcPts val="1000"/>
                </a:spcAft>
                <a:defRPr/>
              </a:pPr>
              <a:endParaRPr lang="en-US" sz="1000" b="1" i="1" dirty="0">
                <a:latin typeface="Times New Roman" pitchFamily="18" charset="0"/>
              </a:endParaRPr>
            </a:p>
            <a:p>
              <a:pPr algn="ctr">
                <a:spcAft>
                  <a:spcPts val="1000"/>
                </a:spcAft>
                <a:buFont typeface="Wingdings" pitchFamily="2" charset="2"/>
                <a:buNone/>
                <a:defRPr/>
              </a:pPr>
              <a:endParaRPr lang="en-US" sz="800" b="1" dirty="0">
                <a:latin typeface="Times New Roman" pitchFamily="18" charset="0"/>
              </a:endParaRPr>
            </a:p>
            <a:p>
              <a:pPr algn="ctr">
                <a:spcAft>
                  <a:spcPts val="1000"/>
                </a:spcAft>
                <a:buFont typeface="Wingdings" pitchFamily="2" charset="2"/>
                <a:buNone/>
                <a:defRPr/>
              </a:pPr>
              <a:endParaRPr lang="de-DE" sz="800" b="1" dirty="0">
                <a:latin typeface="Calibri" pitchFamily="34" charset="0"/>
              </a:endParaRPr>
            </a:p>
            <a:p>
              <a:pPr algn="ctr">
                <a:spcAft>
                  <a:spcPts val="1000"/>
                </a:spcAft>
                <a:buFont typeface="Wingdings" pitchFamily="2" charset="2"/>
                <a:buNone/>
                <a:defRPr/>
              </a:pPr>
              <a:endParaRPr lang="en-US" sz="800" b="1" dirty="0">
                <a:latin typeface="Calibri" pitchFamily="34" charset="0"/>
              </a:endParaRPr>
            </a:p>
            <a:p>
              <a:pPr algn="ctr">
                <a:spcAft>
                  <a:spcPts val="1000"/>
                </a:spcAft>
                <a:buFont typeface="Wingdings" pitchFamily="2" charset="2"/>
                <a:buNone/>
                <a:defRPr/>
              </a:pPr>
              <a:endParaRPr lang="en-US" sz="800" b="1" dirty="0">
                <a:latin typeface="Calibri" pitchFamily="34" charset="0"/>
              </a:endParaRPr>
            </a:p>
            <a:p>
              <a:pPr algn="ctr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en-US" sz="800" b="1" dirty="0">
                  <a:solidFill>
                    <a:schemeClr val="accent6">
                      <a:lumMod val="75000"/>
                    </a:schemeClr>
                  </a:solidFill>
                  <a:latin typeface="Calibri" pitchFamily="34" charset="0"/>
                </a:rPr>
                <a:t>Undulator Cell  #N</a:t>
              </a:r>
              <a:endParaRPr lang="en-US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endParaRPr>
            </a:p>
          </p:txBody>
        </p:sp>
        <p:cxnSp>
          <p:nvCxnSpPr>
            <p:cNvPr id="56" name="AutoShape 13"/>
            <p:cNvCxnSpPr>
              <a:cxnSpLocks noChangeShapeType="1"/>
            </p:cNvCxnSpPr>
            <p:nvPr/>
          </p:nvCxnSpPr>
          <p:spPr bwMode="auto">
            <a:xfrm>
              <a:off x="2541588" y="4310063"/>
              <a:ext cx="1243012" cy="733425"/>
            </a:xfrm>
            <a:prstGeom prst="bentConnector3">
              <a:avLst>
                <a:gd name="adj1" fmla="val 100210"/>
              </a:avLst>
            </a:prstGeom>
            <a:noFill/>
            <a:ln w="19050">
              <a:solidFill>
                <a:srgbClr val="F68D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57" name="AutoShape 15"/>
            <p:cNvSpPr>
              <a:spLocks noChangeArrowheads="1"/>
            </p:cNvSpPr>
            <p:nvPr/>
          </p:nvSpPr>
          <p:spPr bwMode="auto">
            <a:xfrm>
              <a:off x="2783650" y="4414837"/>
              <a:ext cx="933996" cy="1784587"/>
            </a:xfrm>
            <a:prstGeom prst="roundRect">
              <a:avLst>
                <a:gd name="adj" fmla="val 16667"/>
              </a:avLst>
            </a:prstGeom>
            <a:noFill/>
            <a:ln w="12700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ffectLst/>
          </p:spPr>
          <p:txBody>
            <a:bodyPr lIns="3600" tIns="3600" rIns="3600" bIns="3600"/>
            <a:lstStyle/>
            <a:p>
              <a:pPr algn="ctr">
                <a:spcAft>
                  <a:spcPts val="1000"/>
                </a:spcAft>
                <a:buFont typeface="Wingdings" pitchFamily="2" charset="2"/>
                <a:buNone/>
                <a:defRPr/>
              </a:pPr>
              <a:r>
                <a:rPr lang="en-US" sz="900" dirty="0">
                  <a:latin typeface="Calibri" pitchFamily="34" charset="0"/>
                </a:rPr>
                <a:t>Axes and parameters that are coupled to a virtual axis</a:t>
              </a:r>
              <a:endParaRPr lang="en-US" dirty="0"/>
            </a:p>
          </p:txBody>
        </p:sp>
        <p:pic>
          <p:nvPicPr>
            <p:cNvPr id="58" name="Picture 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6927" y="5065712"/>
              <a:ext cx="225425" cy="22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002" y="5065712"/>
              <a:ext cx="225425" cy="22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3490" y="5065712"/>
              <a:ext cx="225425" cy="22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" name="Picture 1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2565" y="5065712"/>
              <a:ext cx="225425" cy="22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" name="Picture 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877" y="5648324"/>
              <a:ext cx="225425" cy="22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" name="Picture 1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1827" y="5067299"/>
              <a:ext cx="225425" cy="22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" name="Picture 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852" y="5065712"/>
              <a:ext cx="225425" cy="22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5" name="AutoShape 24"/>
            <p:cNvCxnSpPr>
              <a:cxnSpLocks noChangeShapeType="1"/>
            </p:cNvCxnSpPr>
            <p:nvPr/>
          </p:nvCxnSpPr>
          <p:spPr bwMode="auto">
            <a:xfrm>
              <a:off x="2921227" y="5065712"/>
              <a:ext cx="1338263" cy="6350"/>
            </a:xfrm>
            <a:prstGeom prst="straightConnector1">
              <a:avLst/>
            </a:prstGeom>
            <a:noFill/>
            <a:ln w="19050">
              <a:solidFill>
                <a:srgbClr val="F68D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66" name="AutoShape 25"/>
            <p:cNvCxnSpPr>
              <a:cxnSpLocks noChangeShapeType="1"/>
            </p:cNvCxnSpPr>
            <p:nvPr/>
          </p:nvCxnSpPr>
          <p:spPr bwMode="auto">
            <a:xfrm>
              <a:off x="3711802" y="5068887"/>
              <a:ext cx="0" cy="493712"/>
            </a:xfrm>
            <a:prstGeom prst="straightConnector1">
              <a:avLst/>
            </a:prstGeom>
            <a:noFill/>
            <a:ln w="19050">
              <a:solidFill>
                <a:srgbClr val="F68D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pic>
          <p:nvPicPr>
            <p:cNvPr id="67" name="Picture 1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BF0"/>
                </a:clrFrom>
                <a:clrTo>
                  <a:srgbClr val="FFFBF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69" t="20920" r="39053" b="22948"/>
            <a:stretch>
              <a:fillRect/>
            </a:stretch>
          </p:blipFill>
          <p:spPr bwMode="auto">
            <a:xfrm>
              <a:off x="2919640" y="5426074"/>
              <a:ext cx="160337" cy="271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" name="Picture 1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BF0"/>
                </a:clrFrom>
                <a:clrTo>
                  <a:srgbClr val="FFFBF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69" t="20920" r="39053" b="22948"/>
            <a:stretch>
              <a:fillRect/>
            </a:stretch>
          </p:blipFill>
          <p:spPr bwMode="auto">
            <a:xfrm>
              <a:off x="3432402" y="5426074"/>
              <a:ext cx="160338" cy="271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9" name="AutoShape 24"/>
            <p:cNvCxnSpPr>
              <a:cxnSpLocks noChangeShapeType="1"/>
            </p:cNvCxnSpPr>
            <p:nvPr/>
          </p:nvCxnSpPr>
          <p:spPr bwMode="auto">
            <a:xfrm>
              <a:off x="2994252" y="5562599"/>
              <a:ext cx="1404938" cy="1588"/>
            </a:xfrm>
            <a:prstGeom prst="straightConnector1">
              <a:avLst/>
            </a:prstGeom>
            <a:noFill/>
            <a:ln w="19050">
              <a:solidFill>
                <a:srgbClr val="F68D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70" name="AutoShape 25"/>
            <p:cNvCxnSpPr>
              <a:cxnSpLocks noChangeShapeType="1"/>
            </p:cNvCxnSpPr>
            <p:nvPr/>
          </p:nvCxnSpPr>
          <p:spPr bwMode="auto">
            <a:xfrm>
              <a:off x="3305402" y="5562599"/>
              <a:ext cx="0" cy="104775"/>
            </a:xfrm>
            <a:prstGeom prst="straightConnector1">
              <a:avLst/>
            </a:prstGeom>
            <a:noFill/>
            <a:ln w="19050">
              <a:solidFill>
                <a:srgbClr val="F68D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71" name="AutoShape 25"/>
            <p:cNvCxnSpPr>
              <a:cxnSpLocks noChangeShapeType="1"/>
            </p:cNvCxnSpPr>
            <p:nvPr/>
          </p:nvCxnSpPr>
          <p:spPr bwMode="auto">
            <a:xfrm>
              <a:off x="3511777" y="5522912"/>
              <a:ext cx="0" cy="77787"/>
            </a:xfrm>
            <a:prstGeom prst="straightConnector1">
              <a:avLst/>
            </a:prstGeom>
            <a:noFill/>
            <a:ln w="19050">
              <a:solidFill>
                <a:srgbClr val="F68D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72" name="AutoShape 25"/>
            <p:cNvCxnSpPr>
              <a:cxnSpLocks noChangeShapeType="1"/>
            </p:cNvCxnSpPr>
            <p:nvPr/>
          </p:nvCxnSpPr>
          <p:spPr bwMode="auto">
            <a:xfrm>
              <a:off x="2995840" y="5522912"/>
              <a:ext cx="0" cy="77787"/>
            </a:xfrm>
            <a:prstGeom prst="straightConnector1">
              <a:avLst/>
            </a:prstGeom>
            <a:noFill/>
            <a:ln w="19050">
              <a:solidFill>
                <a:srgbClr val="F68D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73" name="TextBox 32"/>
            <p:cNvSpPr txBox="1">
              <a:spLocks noChangeArrowheads="1"/>
            </p:cNvSpPr>
            <p:nvPr/>
          </p:nvSpPr>
          <p:spPr bwMode="auto">
            <a:xfrm>
              <a:off x="2849790" y="5295899"/>
              <a:ext cx="765175" cy="12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1pPr>
              <a:lvl2pPr marL="742950" indent="-285750"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2pPr>
              <a:lvl3pPr marL="1143000" indent="-228600"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3pPr>
              <a:lvl4pPr marL="1600200" indent="-228600"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4pPr>
              <a:lvl5pPr marL="2057400" indent="-228600"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sz="800"/>
                <a:t>4 undulator axes</a:t>
              </a:r>
            </a:p>
          </p:txBody>
        </p:sp>
        <p:sp>
          <p:nvSpPr>
            <p:cNvPr id="74" name="TextBox 70"/>
            <p:cNvSpPr txBox="1">
              <a:spLocks noChangeArrowheads="1"/>
            </p:cNvSpPr>
            <p:nvPr/>
          </p:nvSpPr>
          <p:spPr bwMode="auto">
            <a:xfrm>
              <a:off x="3732440" y="5291137"/>
              <a:ext cx="633412" cy="271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1pPr>
              <a:lvl2pPr marL="742950" indent="-285750"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2pPr>
              <a:lvl3pPr marL="1143000" indent="-228600"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3pPr>
              <a:lvl4pPr marL="1600200" indent="-228600"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4pPr>
              <a:lvl5pPr marL="2057400" indent="-228600"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sz="800" dirty="0"/>
                <a:t>2 quadrupole </a:t>
              </a:r>
            </a:p>
            <a:p>
              <a:pPr eaLnBrk="1" hangingPunct="1">
                <a:buFont typeface="Wingdings" pitchFamily="2" charset="2"/>
                <a:buNone/>
              </a:pPr>
              <a:r>
                <a:rPr lang="en-US" sz="800" dirty="0"/>
                <a:t>mover axes</a:t>
              </a:r>
            </a:p>
          </p:txBody>
        </p:sp>
        <p:sp>
          <p:nvSpPr>
            <p:cNvPr id="75" name="TextBox 71"/>
            <p:cNvSpPr txBox="1">
              <a:spLocks noChangeArrowheads="1"/>
            </p:cNvSpPr>
            <p:nvPr/>
          </p:nvSpPr>
          <p:spPr bwMode="auto">
            <a:xfrm>
              <a:off x="2789465" y="5875337"/>
              <a:ext cx="923925" cy="271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1pPr>
              <a:lvl2pPr marL="742950" indent="-285750"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2pPr>
              <a:lvl3pPr marL="1143000" indent="-228600"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3pPr>
              <a:lvl4pPr marL="1600200" indent="-228600"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4pPr>
              <a:lvl5pPr marL="2057400" indent="-228600"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sz="800"/>
                <a:t>1 phase shiftrer axis</a:t>
              </a:r>
            </a:p>
            <a:p>
              <a:pPr eaLnBrk="1" hangingPunct="1">
                <a:buFont typeface="Wingdings" pitchFamily="2" charset="2"/>
                <a:buNone/>
              </a:pPr>
              <a:r>
                <a:rPr lang="en-US" sz="800"/>
                <a:t>4 air coil correctors</a:t>
              </a:r>
            </a:p>
          </p:txBody>
        </p:sp>
        <p:sp>
          <p:nvSpPr>
            <p:cNvPr id="76" name="Frame 124"/>
            <p:cNvSpPr/>
            <p:nvPr/>
          </p:nvSpPr>
          <p:spPr bwMode="auto">
            <a:xfrm>
              <a:off x="3775302" y="5641974"/>
              <a:ext cx="439738" cy="119063"/>
            </a:xfrm>
            <a:prstGeom prst="frame">
              <a:avLst/>
            </a:prstGeom>
            <a:noFill/>
            <a:ln w="9525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70000" tIns="0">
              <a:spAutoFit/>
            </a:bodyPr>
            <a:lstStyle/>
            <a:p>
              <a:pPr marL="298450" indent="-298450">
                <a:defRPr/>
              </a:pPr>
              <a:endParaRPr lang="en-US"/>
            </a:p>
          </p:txBody>
        </p:sp>
        <p:cxnSp>
          <p:nvCxnSpPr>
            <p:cNvPr id="77" name="AutoShape 25"/>
            <p:cNvCxnSpPr>
              <a:cxnSpLocks noChangeShapeType="1"/>
            </p:cNvCxnSpPr>
            <p:nvPr/>
          </p:nvCxnSpPr>
          <p:spPr bwMode="auto">
            <a:xfrm>
              <a:off x="4005490" y="5564187"/>
              <a:ext cx="0" cy="77787"/>
            </a:xfrm>
            <a:prstGeom prst="straightConnector1">
              <a:avLst/>
            </a:prstGeom>
            <a:noFill/>
            <a:ln w="19050">
              <a:solidFill>
                <a:srgbClr val="F68D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78" name="TextBox 101"/>
            <p:cNvSpPr txBox="1">
              <a:spLocks noChangeArrowheads="1"/>
            </p:cNvSpPr>
            <p:nvPr/>
          </p:nvSpPr>
          <p:spPr bwMode="auto">
            <a:xfrm>
              <a:off x="3929290" y="5883274"/>
              <a:ext cx="542925" cy="271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1pPr>
              <a:lvl2pPr marL="742950" indent="-285750"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2pPr>
              <a:lvl3pPr marL="1143000" indent="-228600"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3pPr>
              <a:lvl4pPr marL="1600200" indent="-228600"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4pPr>
              <a:lvl5pPr marL="2057400" indent="-228600"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sz="800"/>
                <a:t>AMFC</a:t>
              </a:r>
            </a:p>
            <a:p>
              <a:pPr algn="ctr" eaLnBrk="1" hangingPunct="1">
                <a:buFont typeface="Wingdings" pitchFamily="2" charset="2"/>
                <a:buNone/>
              </a:pPr>
              <a:r>
                <a:rPr lang="en-US" sz="800"/>
                <a:t>3-way valve</a:t>
              </a:r>
            </a:p>
          </p:txBody>
        </p:sp>
        <p:pic>
          <p:nvPicPr>
            <p:cNvPr id="79" name="Picture 2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22" r="17033" b="17575"/>
            <a:stretch>
              <a:fillRect/>
            </a:stretch>
          </p:blipFill>
          <p:spPr bwMode="auto">
            <a:xfrm>
              <a:off x="4259490" y="5600699"/>
              <a:ext cx="27940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cxnSp>
          <p:nvCxnSpPr>
            <p:cNvPr id="80" name="AutoShape 25"/>
            <p:cNvCxnSpPr>
              <a:cxnSpLocks noChangeShapeType="1"/>
              <a:endCxn id="79" idx="0"/>
            </p:cNvCxnSpPr>
            <p:nvPr/>
          </p:nvCxnSpPr>
          <p:spPr bwMode="auto">
            <a:xfrm>
              <a:off x="4399190" y="5559424"/>
              <a:ext cx="0" cy="41275"/>
            </a:xfrm>
            <a:prstGeom prst="straightConnector1">
              <a:avLst/>
            </a:prstGeom>
            <a:noFill/>
            <a:ln w="19050">
              <a:solidFill>
                <a:srgbClr val="F68D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81" name="Text Box 2"/>
            <p:cNvSpPr txBox="1">
              <a:spLocks noChangeArrowheads="1"/>
            </p:cNvSpPr>
            <p:nvPr/>
          </p:nvSpPr>
          <p:spPr bwMode="auto">
            <a:xfrm>
              <a:off x="3881665" y="4414837"/>
              <a:ext cx="609600" cy="55562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normAutofit fontScale="92500"/>
            </a:bodyPr>
            <a:lstStyle>
              <a:lvl1pPr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1pPr>
              <a:lvl2pPr marL="742950" indent="-285750"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2pPr>
              <a:lvl3pPr marL="1143000" indent="-228600"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3pPr>
              <a:lvl4pPr marL="1600200" indent="-228600"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4pPr>
              <a:lvl5pPr marL="2057400" indent="-228600"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9pPr>
            </a:lstStyle>
            <a:p>
              <a:pPr algn="ctr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en-US" sz="800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Local Drive 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en-US" sz="800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Motion 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en-US" sz="800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Control of 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en-US" sz="800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undulator 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en-US" sz="800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cell #N</a:t>
              </a:r>
              <a:endParaRPr lang="en-US" sz="8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pic>
          <p:nvPicPr>
            <p:cNvPr id="82" name="Picture 1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1727" y="3713163"/>
              <a:ext cx="315913" cy="315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" name="Picture 1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2640" y="3530600"/>
              <a:ext cx="315912" cy="315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" name="Picture 1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5252" y="3713163"/>
              <a:ext cx="315913" cy="315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" name="Picture 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7665" y="3713163"/>
              <a:ext cx="315912" cy="315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" name="Picture 2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22" r="17033" b="17575"/>
            <a:stretch>
              <a:fillRect/>
            </a:stretch>
          </p:blipFill>
          <p:spPr bwMode="auto">
            <a:xfrm>
              <a:off x="3972152" y="3748088"/>
              <a:ext cx="27940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7" name="Frame 136"/>
            <p:cNvSpPr/>
            <p:nvPr/>
          </p:nvSpPr>
          <p:spPr bwMode="auto">
            <a:xfrm>
              <a:off x="3902302" y="3530600"/>
              <a:ext cx="439738" cy="141288"/>
            </a:xfrm>
            <a:prstGeom prst="frame">
              <a:avLst/>
            </a:prstGeom>
            <a:noFill/>
            <a:ln w="9525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70000" tIns="0">
              <a:spAutoFit/>
            </a:bodyPr>
            <a:lstStyle/>
            <a:p>
              <a:pPr marL="298450" indent="-298450">
                <a:defRPr/>
              </a:pPr>
              <a:endParaRPr lang="en-US"/>
            </a:p>
          </p:txBody>
        </p:sp>
        <p:pic>
          <p:nvPicPr>
            <p:cNvPr id="88" name="Picture 1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BF0"/>
                </a:clrFrom>
                <a:clrTo>
                  <a:srgbClr val="FFFBF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69" t="20920" r="39053" b="22948"/>
            <a:stretch>
              <a:fillRect/>
            </a:stretch>
          </p:blipFill>
          <p:spPr bwMode="auto">
            <a:xfrm>
              <a:off x="3618140" y="3487738"/>
              <a:ext cx="160337" cy="271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9" name="AutoShape 15"/>
            <p:cNvSpPr>
              <a:spLocks noChangeArrowheads="1"/>
            </p:cNvSpPr>
            <p:nvPr/>
          </p:nvSpPr>
          <p:spPr bwMode="auto">
            <a:xfrm>
              <a:off x="2760950" y="3145809"/>
              <a:ext cx="1692039" cy="883265"/>
            </a:xfrm>
            <a:prstGeom prst="roundRect">
              <a:avLst>
                <a:gd name="adj" fmla="val 16667"/>
              </a:avLst>
            </a:prstGeom>
            <a:noFill/>
            <a:ln w="12700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ffectLst/>
          </p:spPr>
          <p:txBody>
            <a:bodyPr lIns="3600" tIns="3600" rIns="3600" bIns="3600"/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900" dirty="0"/>
                <a:t>Virtual axis #N; 2 QM axes; PS axis; AMFC; 3-way valve; </a:t>
              </a:r>
              <a:r>
                <a:rPr lang="de-DE" sz="900" dirty="0"/>
                <a:t>ACC</a:t>
              </a:r>
              <a:endParaRPr lang="en-US" sz="900" dirty="0"/>
            </a:p>
          </p:txBody>
        </p:sp>
        <p:pic>
          <p:nvPicPr>
            <p:cNvPr id="90" name="Picture 1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575" y="4427278"/>
              <a:ext cx="169863" cy="16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1" name="Picture 1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9790" y="4438649"/>
              <a:ext cx="169862" cy="16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" name="Text Box 2"/>
            <p:cNvSpPr txBox="1">
              <a:spLocks noChangeArrowheads="1"/>
            </p:cNvSpPr>
            <p:nvPr/>
          </p:nvSpPr>
          <p:spPr bwMode="auto">
            <a:xfrm>
              <a:off x="2464118" y="6019005"/>
              <a:ext cx="361406" cy="38029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1pPr>
              <a:lvl2pPr marL="742950" indent="-285750"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2pPr>
              <a:lvl3pPr marL="1143000" indent="-228600"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3pPr>
              <a:lvl4pPr marL="1600200" indent="-228600"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4pPr>
              <a:lvl5pPr marL="2057400" indent="-228600"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9pPr>
            </a:lstStyle>
            <a:p>
              <a:pPr algn="ctr" eaLnBrk="1" hangingPunct="1">
                <a:spcAft>
                  <a:spcPts val="1000"/>
                </a:spcAft>
                <a:buFont typeface="Wingdings" pitchFamily="2" charset="2"/>
                <a:buNone/>
              </a:pPr>
              <a:r>
                <a:rPr lang="en-US" sz="2400" dirty="0" smtClean="0">
                  <a:latin typeface="Calibri" pitchFamily="34" charset="0"/>
                </a:rPr>
                <a:t>…</a:t>
              </a:r>
              <a:endParaRPr lang="en-US" sz="2400" dirty="0"/>
            </a:p>
          </p:txBody>
        </p:sp>
        <p:cxnSp>
          <p:nvCxnSpPr>
            <p:cNvPr id="93" name="AutoShape 5"/>
            <p:cNvCxnSpPr>
              <a:cxnSpLocks noChangeShapeType="1"/>
              <a:stCxn id="13" idx="2"/>
              <a:endCxn id="6" idx="0"/>
            </p:cNvCxnSpPr>
            <p:nvPr/>
          </p:nvCxnSpPr>
          <p:spPr bwMode="auto">
            <a:xfrm>
              <a:off x="2651239" y="2247105"/>
              <a:ext cx="1587" cy="180477"/>
            </a:xfrm>
            <a:prstGeom prst="straightConnector1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94" name="Text Box 2"/>
            <p:cNvSpPr txBox="1">
              <a:spLocks noChangeArrowheads="1"/>
            </p:cNvSpPr>
            <p:nvPr/>
          </p:nvSpPr>
          <p:spPr bwMode="auto">
            <a:xfrm>
              <a:off x="2463120" y="3671888"/>
              <a:ext cx="361406" cy="38029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1pPr>
              <a:lvl2pPr marL="742950" indent="-285750"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2pPr>
              <a:lvl3pPr marL="1143000" indent="-228600"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3pPr>
              <a:lvl4pPr marL="1600200" indent="-228600"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4pPr>
              <a:lvl5pPr marL="2057400" indent="-228600"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defRPr sz="1400">
                  <a:solidFill>
                    <a:schemeClr val="tx2"/>
                  </a:solidFill>
                  <a:latin typeface="Arial" charset="0"/>
                  <a:ea typeface="ＭＳ Ｐゴシック" pitchFamily="112" charset="-128"/>
                </a:defRPr>
              </a:lvl9pPr>
            </a:lstStyle>
            <a:p>
              <a:pPr algn="ctr" eaLnBrk="1" hangingPunct="1">
                <a:spcAft>
                  <a:spcPts val="1000"/>
                </a:spcAft>
                <a:buFont typeface="Wingdings" pitchFamily="2" charset="2"/>
                <a:buNone/>
              </a:pPr>
              <a:r>
                <a:rPr lang="en-US" sz="2400" dirty="0" smtClean="0">
                  <a:latin typeface="Calibri" pitchFamily="34" charset="0"/>
                </a:rPr>
                <a:t>…</a:t>
              </a:r>
              <a:endParaRPr lang="en-US" sz="2400" dirty="0"/>
            </a:p>
          </p:txBody>
        </p:sp>
      </p:grpSp>
      <p:pic>
        <p:nvPicPr>
          <p:cNvPr id="69636" name="Picture 4" descr="H:\Bilder\XFEL\WP71_Activities\Bilder Aufbau XFEL\XTD2_SASE1\20141107_EingebauteRacks_Noelle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127" y="4247949"/>
            <a:ext cx="2509091" cy="167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86" name="Picture 2" descr="C:\Users\pflueger\Desktop\SAC14_17March2016\20160301_122838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690" y="1756424"/>
            <a:ext cx="834986" cy="148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499807" y="6095943"/>
            <a:ext cx="1401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400" b="1" dirty="0" smtClean="0">
                <a:solidFill>
                  <a:schemeClr val="accent3"/>
                </a:solidFill>
              </a:rPr>
              <a:t>LCN in SASE1</a:t>
            </a:r>
          </a:p>
        </p:txBody>
      </p:sp>
      <p:sp>
        <p:nvSpPr>
          <p:cNvPr id="99" name="Textfeld 98"/>
          <p:cNvSpPr txBox="1"/>
          <p:nvPr/>
        </p:nvSpPr>
        <p:spPr>
          <a:xfrm>
            <a:off x="5021127" y="3289211"/>
            <a:ext cx="1611339" cy="6001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400" b="1" dirty="0">
                <a:solidFill>
                  <a:schemeClr val="accent3"/>
                </a:solidFill>
              </a:rPr>
              <a:t>C</a:t>
            </a:r>
            <a:r>
              <a:rPr lang="de-DE" sz="1400" b="1" dirty="0" smtClean="0">
                <a:solidFill>
                  <a:schemeClr val="accent3"/>
                </a:solidFill>
              </a:rPr>
              <a:t>CN in </a:t>
            </a:r>
            <a:r>
              <a:rPr lang="de-DE" sz="1400" b="1" dirty="0" err="1" smtClean="0">
                <a:solidFill>
                  <a:schemeClr val="accent3"/>
                </a:solidFill>
              </a:rPr>
              <a:t>Balcony</a:t>
            </a:r>
            <a:r>
              <a:rPr lang="de-DE" sz="1400" b="1" dirty="0" smtClean="0">
                <a:solidFill>
                  <a:schemeClr val="accent3"/>
                </a:solidFill>
              </a:rPr>
              <a:t> </a:t>
            </a:r>
          </a:p>
          <a:p>
            <a:pPr algn="ct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400" b="1" dirty="0" err="1" smtClean="0">
                <a:solidFill>
                  <a:schemeClr val="accent3"/>
                </a:solidFill>
              </a:rPr>
              <a:t>Room</a:t>
            </a:r>
            <a:r>
              <a:rPr lang="de-DE" sz="1400" b="1" dirty="0" smtClean="0">
                <a:solidFill>
                  <a:schemeClr val="accent3"/>
                </a:solidFill>
              </a:rPr>
              <a:t>  in XHEXP</a:t>
            </a:r>
          </a:p>
        </p:txBody>
      </p:sp>
      <p:cxnSp>
        <p:nvCxnSpPr>
          <p:cNvPr id="97" name="Gerade Verbindung 96"/>
          <p:cNvCxnSpPr/>
          <p:nvPr/>
        </p:nvCxnSpPr>
        <p:spPr bwMode="auto">
          <a:xfrm flipH="1">
            <a:off x="3386677" y="2842803"/>
            <a:ext cx="1738013" cy="130318"/>
          </a:xfrm>
          <a:prstGeom prst="line">
            <a:avLst/>
          </a:prstGeom>
          <a:noFill/>
          <a:ln w="254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2" name="Gerade Verbindung 101"/>
          <p:cNvCxnSpPr/>
          <p:nvPr/>
        </p:nvCxnSpPr>
        <p:spPr bwMode="auto">
          <a:xfrm flipH="1">
            <a:off x="3829709" y="5007805"/>
            <a:ext cx="1191418" cy="103693"/>
          </a:xfrm>
          <a:prstGeom prst="line">
            <a:avLst/>
          </a:prstGeom>
          <a:noFill/>
          <a:ln w="254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98" name="Textfeld 97"/>
          <p:cNvSpPr txBox="1"/>
          <p:nvPr/>
        </p:nvSpPr>
        <p:spPr>
          <a:xfrm>
            <a:off x="4260056" y="5124582"/>
            <a:ext cx="8690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600" dirty="0">
                <a:solidFill>
                  <a:schemeClr val="accent3"/>
                </a:solidFill>
              </a:rPr>
              <a:t>x</a:t>
            </a:r>
            <a:r>
              <a:rPr lang="de-DE" sz="1600" dirty="0" smtClean="0">
                <a:solidFill>
                  <a:schemeClr val="accent3"/>
                </a:solidFill>
              </a:rPr>
              <a:t> 35</a:t>
            </a:r>
          </a:p>
        </p:txBody>
      </p:sp>
      <p:sp>
        <p:nvSpPr>
          <p:cNvPr id="101" name="Inhaltsplatzhalter 3"/>
          <p:cNvSpPr>
            <a:spLocks noGrp="1"/>
          </p:cNvSpPr>
          <p:nvPr>
            <p:ph idx="1"/>
          </p:nvPr>
        </p:nvSpPr>
        <p:spPr>
          <a:xfrm>
            <a:off x="198561" y="1149848"/>
            <a:ext cx="8724900" cy="386556"/>
          </a:xfrm>
          <a:solidFill>
            <a:srgbClr val="251555"/>
          </a:solidFill>
        </p:spPr>
        <p:txBody>
          <a:bodyPr/>
          <a:lstStyle/>
          <a:p>
            <a:pPr marL="0" indent="0">
              <a:buNone/>
            </a:pPr>
            <a:r>
              <a:rPr lang="de-DE" sz="1400" b="1" kern="1200" dirty="0" err="1" smtClean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Based</a:t>
            </a:r>
            <a:r>
              <a:rPr lang="de-DE" sz="1400" b="1" kern="1200" dirty="0" smtClean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 </a:t>
            </a:r>
            <a:r>
              <a:rPr lang="de-DE" sz="1400" b="1" kern="1200" dirty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on </a:t>
            </a:r>
            <a:r>
              <a:rPr lang="de-DE" sz="1400" b="1" kern="1200" dirty="0" err="1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industrial</a:t>
            </a:r>
            <a:r>
              <a:rPr lang="de-DE" sz="1400" b="1" kern="1200" dirty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 </a:t>
            </a:r>
            <a:r>
              <a:rPr lang="de-DE" sz="1400" b="1" kern="1200" dirty="0" err="1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Beckhoff</a:t>
            </a:r>
            <a:r>
              <a:rPr lang="de-DE" sz="1400" b="1" kern="1200" dirty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 Hardware </a:t>
            </a:r>
            <a:r>
              <a:rPr lang="de-DE" sz="1400" b="1" kern="1200" dirty="0" err="1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using</a:t>
            </a:r>
            <a:r>
              <a:rPr lang="de-DE" sz="1400" b="1" kern="1200" dirty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 </a:t>
            </a:r>
            <a:r>
              <a:rPr lang="de-DE" sz="1400" b="1" kern="1200" dirty="0" err="1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TwinCAT</a:t>
            </a:r>
            <a:r>
              <a:rPr lang="de-DE" sz="1400" b="1" kern="1200" dirty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 </a:t>
            </a:r>
            <a:r>
              <a:rPr lang="de-DE" sz="1400" b="1" kern="1200" dirty="0" smtClean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Software </a:t>
            </a:r>
            <a:r>
              <a:rPr lang="de-DE" sz="1400" b="1" kern="1200" dirty="0" err="1" smtClean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and</a:t>
            </a:r>
            <a:r>
              <a:rPr lang="de-DE" sz="1400" b="1" kern="1200" dirty="0" smtClean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 fast </a:t>
            </a:r>
            <a:r>
              <a:rPr lang="de-DE" sz="1400" b="1" kern="1200" dirty="0" err="1" smtClean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EtherCAT</a:t>
            </a:r>
            <a:r>
              <a:rPr lang="de-DE" sz="1400" b="1" kern="1200" dirty="0" smtClean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 </a:t>
            </a:r>
            <a:r>
              <a:rPr lang="de-DE" sz="1400" b="1" kern="1200" dirty="0" err="1" smtClean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Fieldbus</a:t>
            </a:r>
            <a:endParaRPr lang="de-DE" sz="1400" b="1" kern="1200" dirty="0">
              <a:solidFill>
                <a:srgbClr val="FCF711"/>
              </a:solidFill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03" name="Textfeld 102"/>
          <p:cNvSpPr txBox="1"/>
          <p:nvPr/>
        </p:nvSpPr>
        <p:spPr>
          <a:xfrm>
            <a:off x="4367224" y="6518034"/>
            <a:ext cx="17437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200" dirty="0" smtClean="0">
                <a:solidFill>
                  <a:schemeClr val="accent3"/>
                </a:solidFill>
              </a:rPr>
              <a:t>S. Karabekyan</a:t>
            </a:r>
          </a:p>
        </p:txBody>
      </p:sp>
      <p:sp>
        <p:nvSpPr>
          <p:cNvPr id="104" name="Textfeld 103"/>
          <p:cNvSpPr txBox="1"/>
          <p:nvPr/>
        </p:nvSpPr>
        <p:spPr>
          <a:xfrm>
            <a:off x="4400465" y="2986725"/>
            <a:ext cx="5881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600" dirty="0">
                <a:solidFill>
                  <a:schemeClr val="accent3"/>
                </a:solidFill>
              </a:rPr>
              <a:t>x</a:t>
            </a:r>
            <a:r>
              <a:rPr lang="de-DE" sz="1600" dirty="0" smtClean="0">
                <a:solidFill>
                  <a:schemeClr val="accent3"/>
                </a:solidFill>
              </a:rPr>
              <a:t> </a:t>
            </a:r>
            <a:r>
              <a:rPr lang="de-DE" sz="1600" dirty="0">
                <a:solidFill>
                  <a:schemeClr val="accent3"/>
                </a:solidFill>
              </a:rPr>
              <a:t>1</a:t>
            </a:r>
            <a:endParaRPr lang="de-DE" sz="16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6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03" y="1341912"/>
            <a:ext cx="8363646" cy="4837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Main user </a:t>
            </a:r>
            <a:r>
              <a:rPr lang="en-US" dirty="0"/>
              <a:t>interface (S. Abeghyan)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91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38" y="672544"/>
            <a:ext cx="3396704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055" y="852544"/>
            <a:ext cx="3526044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67" y="4135714"/>
            <a:ext cx="3545647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56" y="4135714"/>
            <a:ext cx="3545442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1246253" y="297040"/>
            <a:ext cx="18485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1600" dirty="0" smtClean="0"/>
              <a:t>Undulator Control</a:t>
            </a:r>
            <a:endParaRPr lang="de-DE" sz="1600" dirty="0"/>
          </a:p>
        </p:txBody>
      </p:sp>
      <p:sp>
        <p:nvSpPr>
          <p:cNvPr id="8" name="Textfeld 7"/>
          <p:cNvSpPr txBox="1"/>
          <p:nvPr/>
        </p:nvSpPr>
        <p:spPr>
          <a:xfrm>
            <a:off x="5519118" y="297040"/>
            <a:ext cx="2133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1600" dirty="0" smtClean="0"/>
              <a:t>Phase </a:t>
            </a:r>
            <a:r>
              <a:rPr lang="de-DE" sz="1600" dirty="0" err="1" smtClean="0"/>
              <a:t>Shifter</a:t>
            </a:r>
            <a:r>
              <a:rPr lang="de-DE" sz="1600" dirty="0" smtClean="0"/>
              <a:t> Control</a:t>
            </a:r>
            <a:endParaRPr lang="de-DE" sz="1600" dirty="0"/>
          </a:p>
        </p:txBody>
      </p:sp>
      <p:sp>
        <p:nvSpPr>
          <p:cNvPr id="9" name="Textfeld 8"/>
          <p:cNvSpPr txBox="1"/>
          <p:nvPr/>
        </p:nvSpPr>
        <p:spPr>
          <a:xfrm>
            <a:off x="811839" y="3653470"/>
            <a:ext cx="26597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1600" dirty="0" smtClean="0"/>
              <a:t>Quadrupole </a:t>
            </a:r>
            <a:r>
              <a:rPr lang="de-DE" sz="1600" dirty="0" err="1" smtClean="0"/>
              <a:t>Mover</a:t>
            </a:r>
            <a:r>
              <a:rPr lang="de-DE" sz="1600" dirty="0" smtClean="0"/>
              <a:t>  Control</a:t>
            </a:r>
            <a:endParaRPr lang="de-DE" sz="1600" dirty="0"/>
          </a:p>
        </p:txBody>
      </p:sp>
      <p:sp>
        <p:nvSpPr>
          <p:cNvPr id="10" name="Textfeld 9"/>
          <p:cNvSpPr txBox="1"/>
          <p:nvPr/>
        </p:nvSpPr>
        <p:spPr>
          <a:xfrm>
            <a:off x="5805254" y="3653470"/>
            <a:ext cx="1561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1600" dirty="0" smtClean="0"/>
              <a:t>Air Coil Control</a:t>
            </a:r>
            <a:endParaRPr lang="de-DE" sz="1600" dirty="0"/>
          </a:p>
        </p:txBody>
      </p:sp>
      <p:sp>
        <p:nvSpPr>
          <p:cNvPr id="3" name="Rechteck 2"/>
          <p:cNvSpPr/>
          <p:nvPr/>
        </p:nvSpPr>
        <p:spPr>
          <a:xfrm>
            <a:off x="8121860" y="253419"/>
            <a:ext cx="87716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/>
              <a:t>S</a:t>
            </a:r>
            <a:r>
              <a:rPr lang="en-US" dirty="0"/>
              <a:t>. </a:t>
            </a:r>
            <a:r>
              <a:rPr lang="en-US" dirty="0" smtClean="0"/>
              <a:t>Abeghyan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230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Undulator Control System: Properties</a:t>
            </a:r>
            <a:endParaRPr lang="de-DE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106547" y="1076659"/>
            <a:ext cx="8724900" cy="1381124"/>
            <a:chOff x="180975" y="1471613"/>
            <a:chExt cx="8724900" cy="1381124"/>
          </a:xfrm>
        </p:grpSpPr>
        <p:sp>
          <p:nvSpPr>
            <p:cNvPr id="5" name="Inhaltsplatzhalter 3"/>
            <p:cNvSpPr txBox="1">
              <a:spLocks/>
            </p:cNvSpPr>
            <p:nvPr/>
          </p:nvSpPr>
          <p:spPr bwMode="auto">
            <a:xfrm>
              <a:off x="180975" y="1471613"/>
              <a:ext cx="8724900" cy="1381124"/>
            </a:xfrm>
            <a:prstGeom prst="rect">
              <a:avLst/>
            </a:prstGeom>
            <a:solidFill>
              <a:srgbClr val="251555"/>
            </a:solidFill>
            <a:ln>
              <a:noFill/>
            </a:ln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298450" indent="-298450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defRPr sz="24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58800" indent="-258763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2"/>
                  </a:solidFill>
                  <a:latin typeface="+mn-lt"/>
                  <a:ea typeface="+mn-ea"/>
                </a:defRPr>
              </a:lvl2pPr>
              <a:lvl3pPr marL="817563" indent="-257175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itchFamily="2" charset="2"/>
                <a:buChar char=""/>
                <a:defRPr sz="2400">
                  <a:solidFill>
                    <a:schemeClr val="tx2"/>
                  </a:solidFill>
                  <a:latin typeface="+mn-lt"/>
                  <a:ea typeface="+mn-ea"/>
                </a:defRPr>
              </a:lvl3pPr>
              <a:lvl4pPr marL="1077913" indent="-258763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400">
                  <a:solidFill>
                    <a:srgbClr val="100F2E"/>
                  </a:solidFill>
                  <a:latin typeface="+mn-lt"/>
                  <a:ea typeface="+mn-ea"/>
                </a:defRPr>
              </a:lvl4pPr>
              <a:lvl5pPr marL="1312863" indent="-22383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400">
                  <a:solidFill>
                    <a:srgbClr val="100F2E"/>
                  </a:solidFill>
                  <a:latin typeface="+mn-lt"/>
                  <a:ea typeface="+mn-ea"/>
                </a:defRPr>
              </a:lvl5pPr>
              <a:lvl6pPr marL="1770063" indent="-223838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+mn-lt"/>
                  <a:ea typeface="+mn-ea"/>
                </a:defRPr>
              </a:lvl6pPr>
              <a:lvl7pPr marL="2227263" indent="-223838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+mn-lt"/>
                  <a:ea typeface="+mn-ea"/>
                </a:defRPr>
              </a:lvl7pPr>
              <a:lvl8pPr marL="2684463" indent="-223838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+mn-lt"/>
                  <a:ea typeface="+mn-ea"/>
                </a:defRPr>
              </a:lvl8pPr>
              <a:lvl9pPr marL="3141663" indent="-223838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+mn-lt"/>
                  <a:ea typeface="+mn-ea"/>
                </a:defRPr>
              </a:lvl9pPr>
            </a:lstStyle>
            <a:p>
              <a:r>
                <a:rPr lang="de-DE" sz="1600" b="1" dirty="0" err="1" smtClean="0">
                  <a:solidFill>
                    <a:schemeClr val="bg1"/>
                  </a:solidFill>
                  <a:latin typeface="Arial" charset="0"/>
                  <a:ea typeface="ＭＳ Ｐゴシック" pitchFamily="112" charset="-128"/>
                </a:rPr>
                <a:t>Local</a:t>
              </a:r>
              <a:r>
                <a:rPr lang="de-DE" sz="1600" b="1" dirty="0" smtClean="0">
                  <a:solidFill>
                    <a:schemeClr val="bg1"/>
                  </a:solidFill>
                  <a:latin typeface="Arial" charset="0"/>
                  <a:ea typeface="ＭＳ Ｐゴシック" pitchFamily="112" charset="-128"/>
                </a:rPr>
                <a:t> </a:t>
              </a:r>
              <a:r>
                <a:rPr lang="de-DE" sz="1600" b="1" dirty="0">
                  <a:solidFill>
                    <a:schemeClr val="bg1"/>
                  </a:solidFill>
                  <a:latin typeface="Arial" charset="0"/>
                  <a:ea typeface="ＭＳ Ｐゴシック" pitchFamily="112" charset="-128"/>
                </a:rPr>
                <a:t>Control </a:t>
              </a:r>
              <a:r>
                <a:rPr lang="de-DE" sz="1600" b="1" dirty="0" err="1">
                  <a:solidFill>
                    <a:schemeClr val="bg1"/>
                  </a:solidFill>
                  <a:latin typeface="Arial" charset="0"/>
                  <a:ea typeface="ＭＳ Ｐゴシック" pitchFamily="112" charset="-128"/>
                </a:rPr>
                <a:t>Node</a:t>
              </a:r>
              <a:r>
                <a:rPr lang="de-DE" sz="1600" b="1" dirty="0">
                  <a:solidFill>
                    <a:schemeClr val="bg1"/>
                  </a:solidFill>
                  <a:latin typeface="Arial" charset="0"/>
                  <a:ea typeface="ＭＳ Ｐゴシック" pitchFamily="112" charset="-128"/>
                </a:rPr>
                <a:t> (LCN</a:t>
              </a:r>
              <a:r>
                <a:rPr lang="de-DE" sz="1600" b="1" dirty="0" smtClean="0">
                  <a:solidFill>
                    <a:schemeClr val="bg1"/>
                  </a:solidFill>
                  <a:latin typeface="Arial" charset="0"/>
                  <a:ea typeface="ＭＳ Ｐゴシック" pitchFamily="112" charset="-128"/>
                </a:rPr>
                <a:t>); Controls an individual </a:t>
              </a:r>
              <a:r>
                <a:rPr lang="de-DE" sz="1600" b="1" dirty="0" err="1" smtClean="0">
                  <a:solidFill>
                    <a:schemeClr val="bg1"/>
                  </a:solidFill>
                  <a:latin typeface="Arial" charset="0"/>
                  <a:ea typeface="ＭＳ Ｐゴシック" pitchFamily="112" charset="-128"/>
                </a:rPr>
                <a:t>cell</a:t>
              </a:r>
              <a:endParaRPr lang="de-DE" sz="1600" b="1" dirty="0" smtClean="0">
                <a:solidFill>
                  <a:schemeClr val="bg1"/>
                </a:solidFill>
                <a:latin typeface="Arial" charset="0"/>
                <a:ea typeface="ＭＳ Ｐゴシック" pitchFamily="112" charset="-128"/>
              </a:endParaRPr>
            </a:p>
            <a:p>
              <a:pPr lvl="1">
                <a:buClr>
                  <a:schemeClr val="accent2"/>
                </a:buClr>
                <a:buSzPct val="80000"/>
              </a:pPr>
              <a:r>
                <a:rPr lang="de-DE" sz="1400" b="1" dirty="0" err="1" smtClean="0">
                  <a:solidFill>
                    <a:srgbClr val="FCF711"/>
                  </a:solidFill>
                  <a:latin typeface="Arial" charset="0"/>
                  <a:ea typeface="ＭＳ Ｐゴシック" pitchFamily="112" charset="-128"/>
                </a:rPr>
                <a:t>Synchronization</a:t>
              </a:r>
              <a:r>
                <a:rPr lang="de-DE" sz="1400" b="1" dirty="0" smtClean="0">
                  <a:solidFill>
                    <a:srgbClr val="FCF711"/>
                  </a:solidFill>
                  <a:latin typeface="Arial" charset="0"/>
                  <a:ea typeface="ＭＳ Ｐゴシック" pitchFamily="112" charset="-128"/>
                </a:rPr>
                <a:t> </a:t>
              </a:r>
              <a:r>
                <a:rPr lang="de-DE" sz="1400" b="1" dirty="0" err="1" smtClean="0">
                  <a:solidFill>
                    <a:srgbClr val="FCF711"/>
                  </a:solidFill>
                  <a:latin typeface="Arial" charset="0"/>
                  <a:ea typeface="ＭＳ Ｐゴシック" pitchFamily="112" charset="-128"/>
                </a:rPr>
                <a:t>of</a:t>
              </a:r>
              <a:r>
                <a:rPr lang="de-DE" sz="1400" b="1" dirty="0" smtClean="0">
                  <a:solidFill>
                    <a:srgbClr val="FCF711"/>
                  </a:solidFill>
                  <a:latin typeface="Arial" charset="0"/>
                  <a:ea typeface="ＭＳ Ｐゴシック" pitchFamily="112" charset="-128"/>
                </a:rPr>
                <a:t> Gap-Motors</a:t>
              </a:r>
              <a:r>
                <a:rPr lang="de-DE" sz="1400" b="1" dirty="0">
                  <a:solidFill>
                    <a:srgbClr val="FCF711"/>
                  </a:solidFill>
                  <a:latin typeface="Arial" charset="0"/>
                  <a:ea typeface="ＭＳ Ｐゴシック" pitchFamily="112" charset="-128"/>
                </a:rPr>
                <a:t>, </a:t>
              </a:r>
              <a:r>
                <a:rPr lang="de-DE" sz="1400" b="1" dirty="0" smtClean="0">
                  <a:solidFill>
                    <a:srgbClr val="FCF711"/>
                  </a:solidFill>
                  <a:latin typeface="Arial" charset="0"/>
                  <a:ea typeface="ＭＳ Ｐゴシック" pitchFamily="112" charset="-128"/>
                </a:rPr>
                <a:t>Operational </a:t>
              </a:r>
              <a:r>
                <a:rPr lang="de-DE" sz="1400" b="1" dirty="0" err="1" smtClean="0">
                  <a:solidFill>
                    <a:srgbClr val="FCF711"/>
                  </a:solidFill>
                  <a:latin typeface="Arial" charset="0"/>
                  <a:ea typeface="ＭＳ Ｐゴシック" pitchFamily="112" charset="-128"/>
                </a:rPr>
                <a:t>Safety</a:t>
              </a:r>
              <a:r>
                <a:rPr lang="de-DE" sz="1400" b="1" dirty="0" smtClean="0">
                  <a:solidFill>
                    <a:srgbClr val="FCF711"/>
                  </a:solidFill>
                  <a:latin typeface="Arial" charset="0"/>
                  <a:ea typeface="ＭＳ Ｐゴシック" pitchFamily="112" charset="-128"/>
                </a:rPr>
                <a:t>, Phase </a:t>
              </a:r>
              <a:r>
                <a:rPr lang="de-DE" sz="1400" b="1" dirty="0" err="1">
                  <a:solidFill>
                    <a:srgbClr val="FCF711"/>
                  </a:solidFill>
                  <a:latin typeface="Arial" charset="0"/>
                  <a:ea typeface="ＭＳ Ｐゴシック" pitchFamily="112" charset="-128"/>
                </a:rPr>
                <a:t>Shifters</a:t>
              </a:r>
              <a:r>
                <a:rPr lang="de-DE" sz="1400" b="1" dirty="0">
                  <a:solidFill>
                    <a:srgbClr val="FCF711"/>
                  </a:solidFill>
                  <a:latin typeface="Arial" charset="0"/>
                  <a:ea typeface="ＭＳ Ｐゴシック" pitchFamily="112" charset="-128"/>
                </a:rPr>
                <a:t>, Quadrupole </a:t>
              </a:r>
              <a:r>
                <a:rPr lang="de-DE" sz="1400" b="1" dirty="0" err="1">
                  <a:solidFill>
                    <a:srgbClr val="FCF711"/>
                  </a:solidFill>
                  <a:latin typeface="Arial" charset="0"/>
                  <a:ea typeface="ＭＳ Ｐゴシック" pitchFamily="112" charset="-128"/>
                </a:rPr>
                <a:t>Movers</a:t>
              </a:r>
              <a:r>
                <a:rPr lang="de-DE" sz="1400" b="1" dirty="0">
                  <a:solidFill>
                    <a:srgbClr val="FCF711"/>
                  </a:solidFill>
                  <a:latin typeface="Arial" charset="0"/>
                  <a:ea typeface="ＭＳ Ｐゴシック" pitchFamily="112" charset="-128"/>
                </a:rPr>
                <a:t>, </a:t>
              </a:r>
              <a:r>
                <a:rPr lang="de-DE" sz="1400" b="1" dirty="0" err="1" smtClean="0">
                  <a:solidFill>
                    <a:srgbClr val="FCF711"/>
                  </a:solidFill>
                  <a:latin typeface="Arial" charset="0"/>
                  <a:ea typeface="ＭＳ Ｐゴシック" pitchFamily="112" charset="-128"/>
                </a:rPr>
                <a:t>Synchronization</a:t>
              </a:r>
              <a:r>
                <a:rPr lang="de-DE" sz="1400" b="1" dirty="0" smtClean="0">
                  <a:solidFill>
                    <a:srgbClr val="FCF711"/>
                  </a:solidFill>
                  <a:latin typeface="Arial" charset="0"/>
                  <a:ea typeface="ＭＳ Ｐゴシック" pitchFamily="112" charset="-128"/>
                </a:rPr>
                <a:t> </a:t>
              </a:r>
              <a:r>
                <a:rPr lang="de-DE" sz="1400" b="1" dirty="0" err="1" smtClean="0">
                  <a:solidFill>
                    <a:srgbClr val="FCF711"/>
                  </a:solidFill>
                  <a:latin typeface="Arial" charset="0"/>
                  <a:ea typeface="ＭＳ Ｐゴシック" pitchFamily="112" charset="-128"/>
                </a:rPr>
                <a:t>with</a:t>
              </a:r>
              <a:r>
                <a:rPr lang="de-DE" sz="1400" b="1" dirty="0" smtClean="0">
                  <a:solidFill>
                    <a:srgbClr val="FCF711"/>
                  </a:solidFill>
                  <a:latin typeface="Arial" charset="0"/>
                  <a:ea typeface="ＭＳ Ｐゴシック" pitchFamily="112" charset="-128"/>
                </a:rPr>
                <a:t> Air Coils, Phase </a:t>
              </a:r>
              <a:r>
                <a:rPr lang="de-DE" sz="1400" b="1" dirty="0" err="1" smtClean="0">
                  <a:solidFill>
                    <a:srgbClr val="FCF711"/>
                  </a:solidFill>
                  <a:latin typeface="Arial" charset="0"/>
                  <a:ea typeface="ＭＳ Ｐゴシック" pitchFamily="112" charset="-128"/>
                </a:rPr>
                <a:t>Shifters</a:t>
              </a:r>
              <a:r>
                <a:rPr lang="de-DE" sz="1400" b="1" dirty="0" smtClean="0">
                  <a:solidFill>
                    <a:srgbClr val="FCF711"/>
                  </a:solidFill>
                  <a:latin typeface="Arial" charset="0"/>
                  <a:ea typeface="ＭＳ Ｐゴシック" pitchFamily="112" charset="-128"/>
                </a:rPr>
                <a:t>, </a:t>
              </a:r>
              <a:r>
                <a:rPr lang="de-DE" sz="1400" b="1" dirty="0" err="1">
                  <a:solidFill>
                    <a:srgbClr val="FCF711"/>
                  </a:solidFill>
                  <a:latin typeface="Arial" charset="0"/>
                  <a:ea typeface="ＭＳ Ｐゴシック" pitchFamily="112" charset="-128"/>
                </a:rPr>
                <a:t>Vacuum</a:t>
              </a:r>
              <a:r>
                <a:rPr lang="de-DE" sz="1400" b="1" dirty="0">
                  <a:solidFill>
                    <a:srgbClr val="FCF711"/>
                  </a:solidFill>
                  <a:latin typeface="Arial" charset="0"/>
                  <a:ea typeface="ＭＳ Ｐゴシック" pitchFamily="112" charset="-128"/>
                </a:rPr>
                <a:t> </a:t>
              </a:r>
              <a:r>
                <a:rPr lang="de-DE" sz="1400" b="1" dirty="0" err="1">
                  <a:solidFill>
                    <a:srgbClr val="FCF711"/>
                  </a:solidFill>
                  <a:latin typeface="Arial" charset="0"/>
                  <a:ea typeface="ＭＳ Ｐゴシック" pitchFamily="112" charset="-128"/>
                </a:rPr>
                <a:t>Chamber</a:t>
              </a:r>
              <a:r>
                <a:rPr lang="de-DE" sz="1400" b="1" dirty="0">
                  <a:solidFill>
                    <a:srgbClr val="FCF711"/>
                  </a:solidFill>
                  <a:latin typeface="Arial" charset="0"/>
                  <a:ea typeface="ＭＳ Ｐゴシック" pitchFamily="112" charset="-128"/>
                </a:rPr>
                <a:t> </a:t>
              </a:r>
              <a:r>
                <a:rPr lang="de-DE" sz="1400" b="1" dirty="0" err="1" smtClean="0">
                  <a:solidFill>
                    <a:srgbClr val="FCF711"/>
                  </a:solidFill>
                  <a:latin typeface="Arial" charset="0"/>
                  <a:ea typeface="ＭＳ Ｐゴシック" pitchFamily="112" charset="-128"/>
                </a:rPr>
                <a:t>Temperature</a:t>
              </a:r>
              <a:r>
                <a:rPr lang="de-DE" sz="1400" b="1" dirty="0" smtClean="0">
                  <a:solidFill>
                    <a:srgbClr val="FCF711"/>
                  </a:solidFill>
                  <a:latin typeface="Arial" charset="0"/>
                  <a:ea typeface="ＭＳ Ｐゴシック" pitchFamily="112" charset="-128"/>
                </a:rPr>
                <a:t> Control, </a:t>
              </a:r>
              <a:r>
                <a:rPr lang="de-DE" sz="1400" b="1" dirty="0" err="1">
                  <a:solidFill>
                    <a:srgbClr val="FCF711"/>
                  </a:solidFill>
                  <a:latin typeface="Arial" charset="0"/>
                  <a:ea typeface="ＭＳ Ｐゴシック" pitchFamily="112" charset="-128"/>
                </a:rPr>
                <a:t>Temperature</a:t>
              </a:r>
              <a:r>
                <a:rPr lang="de-DE" sz="1400" b="1" dirty="0">
                  <a:solidFill>
                    <a:srgbClr val="FCF711"/>
                  </a:solidFill>
                  <a:latin typeface="Arial" charset="0"/>
                  <a:ea typeface="ＭＳ Ｐゴシック" pitchFamily="112" charset="-128"/>
                </a:rPr>
                <a:t> </a:t>
              </a:r>
              <a:r>
                <a:rPr lang="de-DE" sz="1400" b="1" dirty="0" smtClean="0">
                  <a:solidFill>
                    <a:srgbClr val="FCF711"/>
                  </a:solidFill>
                  <a:latin typeface="Arial" charset="0"/>
                  <a:ea typeface="ＭＳ Ｐゴシック" pitchFamily="112" charset="-128"/>
                </a:rPr>
                <a:t>Monitoring </a:t>
              </a:r>
            </a:p>
            <a:p>
              <a:pPr lvl="1">
                <a:buClr>
                  <a:schemeClr val="accent2"/>
                </a:buClr>
                <a:buSzPct val="80000"/>
              </a:pPr>
              <a:r>
                <a:rPr lang="de-DE" sz="1400" b="1" i="1" dirty="0" err="1" smtClean="0">
                  <a:solidFill>
                    <a:srgbClr val="FCF711"/>
                  </a:solidFill>
                  <a:latin typeface="Arial" charset="0"/>
                  <a:ea typeface="ＭＳ Ｐゴシック" pitchFamily="112" charset="-128"/>
                </a:rPr>
                <a:t>Well</a:t>
              </a:r>
              <a:r>
                <a:rPr lang="de-DE" sz="1400" b="1" i="1" dirty="0" smtClean="0">
                  <a:solidFill>
                    <a:srgbClr val="FCF711"/>
                  </a:solidFill>
                  <a:latin typeface="Arial" charset="0"/>
                  <a:ea typeface="ＭＳ Ｐゴシック" pitchFamily="112" charset="-128"/>
                </a:rPr>
                <a:t> </a:t>
              </a:r>
              <a:r>
                <a:rPr lang="de-DE" sz="1400" b="1" i="1" dirty="0" err="1">
                  <a:solidFill>
                    <a:srgbClr val="FCF711"/>
                  </a:solidFill>
                  <a:latin typeface="Arial" charset="0"/>
                  <a:ea typeface="ＭＳ Ｐゴシック" pitchFamily="112" charset="-128"/>
                </a:rPr>
                <a:t>tested</a:t>
              </a:r>
              <a:r>
                <a:rPr lang="de-DE" sz="1400" b="1" i="1" dirty="0">
                  <a:solidFill>
                    <a:srgbClr val="FCF711"/>
                  </a:solidFill>
                  <a:latin typeface="Arial" charset="0"/>
                  <a:ea typeface="ＭＳ Ｐゴシック" pitchFamily="112" charset="-128"/>
                </a:rPr>
                <a:t> </a:t>
              </a:r>
              <a:r>
                <a:rPr lang="de-DE" sz="1400" b="1" i="1" dirty="0" err="1" smtClean="0">
                  <a:solidFill>
                    <a:srgbClr val="FCF711"/>
                  </a:solidFill>
                  <a:latin typeface="Arial" charset="0"/>
                  <a:ea typeface="ＭＳ Ｐゴシック" pitchFamily="112" charset="-128"/>
                </a:rPr>
                <a:t>during</a:t>
              </a:r>
              <a:r>
                <a:rPr lang="de-DE" sz="1400" b="1" i="1" dirty="0" smtClean="0">
                  <a:solidFill>
                    <a:srgbClr val="FCF711"/>
                  </a:solidFill>
                  <a:latin typeface="Arial" charset="0"/>
                  <a:ea typeface="ＭＳ Ｐゴシック" pitchFamily="112" charset="-128"/>
                </a:rPr>
                <a:t> </a:t>
              </a:r>
              <a:r>
                <a:rPr lang="de-DE" sz="1400" b="1" i="1" dirty="0" err="1">
                  <a:solidFill>
                    <a:srgbClr val="FCF711"/>
                  </a:solidFill>
                  <a:latin typeface="Arial" charset="0"/>
                  <a:ea typeface="ＭＳ Ｐゴシック" pitchFamily="112" charset="-128"/>
                </a:rPr>
                <a:t>magnetic</a:t>
              </a:r>
              <a:r>
                <a:rPr lang="de-DE" sz="1400" b="1" i="1" dirty="0">
                  <a:solidFill>
                    <a:srgbClr val="FCF711"/>
                  </a:solidFill>
                  <a:latin typeface="Arial" charset="0"/>
                  <a:ea typeface="ＭＳ Ｐゴシック" pitchFamily="112" charset="-128"/>
                </a:rPr>
                <a:t> </a:t>
              </a:r>
              <a:r>
                <a:rPr lang="de-DE" sz="1400" b="1" i="1" dirty="0" err="1">
                  <a:solidFill>
                    <a:srgbClr val="FCF711"/>
                  </a:solidFill>
                  <a:latin typeface="Arial" charset="0"/>
                  <a:ea typeface="ＭＳ Ｐゴシック" pitchFamily="112" charset="-128"/>
                </a:rPr>
                <a:t>measurements</a:t>
              </a:r>
              <a:endParaRPr lang="de-DE" sz="1400" b="1" i="1" dirty="0">
                <a:solidFill>
                  <a:srgbClr val="FCF711"/>
                </a:solidFill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9" name="Rechteck 8"/>
            <p:cNvSpPr/>
            <p:nvPr/>
          </p:nvSpPr>
          <p:spPr bwMode="auto">
            <a:xfrm>
              <a:off x="667262" y="2497859"/>
              <a:ext cx="3992204" cy="287079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de-DE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sp>
        <p:nvSpPr>
          <p:cNvPr id="13" name="Textfeld 12"/>
          <p:cNvSpPr txBox="1"/>
          <p:nvPr/>
        </p:nvSpPr>
        <p:spPr>
          <a:xfrm>
            <a:off x="6295545" y="6494901"/>
            <a:ext cx="26889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b="1" dirty="0" smtClean="0">
                <a:solidFill>
                  <a:schemeClr val="accent3"/>
                </a:solidFill>
              </a:rPr>
              <a:t>S. Karabekyan, S. Abeghyan, M. Yakopov</a:t>
            </a:r>
          </a:p>
        </p:txBody>
      </p:sp>
      <p:sp>
        <p:nvSpPr>
          <p:cNvPr id="6" name="Inhaltsplatzhalter 3"/>
          <p:cNvSpPr txBox="1">
            <a:spLocks/>
          </p:cNvSpPr>
          <p:nvPr/>
        </p:nvSpPr>
        <p:spPr bwMode="auto">
          <a:xfrm>
            <a:off x="106547" y="2607404"/>
            <a:ext cx="8724900" cy="4002913"/>
          </a:xfrm>
          <a:prstGeom prst="rect">
            <a:avLst/>
          </a:prstGeom>
          <a:solidFill>
            <a:srgbClr val="251555"/>
          </a:solidFill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r>
              <a:rPr lang="de-DE" sz="1600" b="1" dirty="0">
                <a:solidFill>
                  <a:schemeClr val="bg1"/>
                </a:solidFill>
                <a:latin typeface="Arial" charset="0"/>
                <a:ea typeface="ＭＳ Ｐゴシック" pitchFamily="112" charset="-128"/>
              </a:rPr>
              <a:t>Central Control </a:t>
            </a:r>
            <a:r>
              <a:rPr lang="de-DE" sz="1600" b="1" dirty="0" err="1">
                <a:solidFill>
                  <a:schemeClr val="bg1"/>
                </a:solidFill>
                <a:latin typeface="Arial" charset="0"/>
                <a:ea typeface="ＭＳ Ｐゴシック" pitchFamily="112" charset="-128"/>
              </a:rPr>
              <a:t>Node</a:t>
            </a:r>
            <a:r>
              <a:rPr lang="de-DE" sz="1600" b="1" dirty="0">
                <a:solidFill>
                  <a:schemeClr val="bg1"/>
                </a:solidFill>
                <a:latin typeface="Arial" charset="0"/>
                <a:ea typeface="ＭＳ Ｐゴシック" pitchFamily="112" charset="-128"/>
              </a:rPr>
              <a:t> (CCN</a:t>
            </a:r>
            <a:r>
              <a:rPr lang="de-DE" sz="1600" b="1" dirty="0" smtClean="0">
                <a:solidFill>
                  <a:schemeClr val="bg1"/>
                </a:solidFill>
                <a:latin typeface="Arial" charset="0"/>
                <a:ea typeface="ＭＳ Ｐゴシック" pitchFamily="112" charset="-128"/>
              </a:rPr>
              <a:t>); </a:t>
            </a:r>
            <a:r>
              <a:rPr lang="de-DE" sz="1600" b="1" dirty="0">
                <a:solidFill>
                  <a:schemeClr val="bg1"/>
                </a:solidFill>
                <a:latin typeface="Arial" charset="0"/>
                <a:ea typeface="ＭＳ Ｐゴシック" pitchFamily="112" charset="-128"/>
              </a:rPr>
              <a:t>Controls all </a:t>
            </a:r>
            <a:r>
              <a:rPr lang="de-DE" sz="1600" b="1" dirty="0" err="1">
                <a:solidFill>
                  <a:schemeClr val="bg1"/>
                </a:solidFill>
                <a:latin typeface="Arial" charset="0"/>
                <a:ea typeface="ＭＳ Ｐゴシック" pitchFamily="112" charset="-128"/>
              </a:rPr>
              <a:t>cells</a:t>
            </a:r>
            <a:r>
              <a:rPr lang="de-DE" sz="1600" b="1" dirty="0">
                <a:solidFill>
                  <a:schemeClr val="bg1"/>
                </a:solidFill>
                <a:latin typeface="Arial" charset="0"/>
                <a:ea typeface="ＭＳ Ｐゴシック" pitchFamily="112" charset="-128"/>
              </a:rPr>
              <a:t> </a:t>
            </a:r>
            <a:r>
              <a:rPr lang="de-DE" sz="1600" b="1" dirty="0" err="1">
                <a:solidFill>
                  <a:schemeClr val="bg1"/>
                </a:solidFill>
                <a:latin typeface="Arial" charset="0"/>
                <a:ea typeface="ＭＳ Ｐゴシック" pitchFamily="112" charset="-128"/>
              </a:rPr>
              <a:t>of</a:t>
            </a:r>
            <a:r>
              <a:rPr lang="de-DE" sz="1600" b="1" dirty="0">
                <a:solidFill>
                  <a:schemeClr val="bg1"/>
                </a:solidFill>
                <a:latin typeface="Arial" charset="0"/>
                <a:ea typeface="ＭＳ Ｐゴシック" pitchFamily="112" charset="-128"/>
              </a:rPr>
              <a:t> a SASE </a:t>
            </a:r>
            <a:r>
              <a:rPr lang="de-DE" sz="1600" b="1" dirty="0" smtClean="0">
                <a:solidFill>
                  <a:schemeClr val="bg1"/>
                </a:solidFill>
                <a:latin typeface="Arial" charset="0"/>
                <a:ea typeface="ＭＳ Ｐゴシック" pitchFamily="112" charset="-128"/>
              </a:rPr>
              <a:t>System :</a:t>
            </a:r>
            <a:endParaRPr lang="de-DE" sz="1600" b="1" dirty="0">
              <a:solidFill>
                <a:schemeClr val="bg1"/>
              </a:solidFill>
              <a:latin typeface="Arial" charset="0"/>
              <a:ea typeface="ＭＳ Ｐゴシック" pitchFamily="112" charset="-128"/>
            </a:endParaRPr>
          </a:p>
          <a:p>
            <a:pPr lvl="1">
              <a:buClr>
                <a:schemeClr val="accent2"/>
              </a:buClr>
              <a:buSzPct val="80000"/>
            </a:pPr>
            <a:r>
              <a:rPr lang="de-DE" sz="1400" b="1" dirty="0" err="1" smtClean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Based</a:t>
            </a:r>
            <a:r>
              <a:rPr lang="de-DE" sz="1400" b="1" dirty="0" smtClean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 </a:t>
            </a:r>
            <a:r>
              <a:rPr lang="de-DE" sz="1400" b="1" dirty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on </a:t>
            </a:r>
            <a:r>
              <a:rPr lang="de-DE" sz="1400" b="1" dirty="0" err="1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TwinCAT</a:t>
            </a:r>
            <a:endParaRPr lang="de-DE" sz="1400" b="1" dirty="0">
              <a:solidFill>
                <a:srgbClr val="FCF711"/>
              </a:solidFill>
              <a:latin typeface="Arial" charset="0"/>
              <a:ea typeface="ＭＳ Ｐゴシック" pitchFamily="112" charset="-128"/>
            </a:endParaRPr>
          </a:p>
          <a:p>
            <a:pPr lvl="1">
              <a:buClr>
                <a:schemeClr val="accent2"/>
              </a:buClr>
              <a:buSzPct val="80000"/>
            </a:pPr>
            <a:r>
              <a:rPr lang="de-DE" sz="1400" b="1" dirty="0" smtClean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Controls 35/21 LCNs </a:t>
            </a:r>
            <a:r>
              <a:rPr lang="de-DE" sz="1400" b="1" dirty="0" err="1" smtClean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using</a:t>
            </a:r>
            <a:r>
              <a:rPr lang="de-DE" sz="1400" b="1" dirty="0" smtClean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 redundant </a:t>
            </a:r>
            <a:r>
              <a:rPr lang="de-DE" sz="1400" b="1" dirty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ring </a:t>
            </a:r>
            <a:r>
              <a:rPr lang="de-DE" sz="1400" b="1" dirty="0" err="1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architecture</a:t>
            </a:r>
            <a:r>
              <a:rPr lang="de-DE" sz="1400" b="1" dirty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 </a:t>
            </a:r>
            <a:r>
              <a:rPr lang="de-DE" sz="1400" b="1" dirty="0" err="1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with</a:t>
            </a:r>
            <a:r>
              <a:rPr lang="de-DE" sz="1400" b="1" dirty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 </a:t>
            </a:r>
            <a:r>
              <a:rPr lang="de-DE" sz="1400" b="1" dirty="0" err="1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optical</a:t>
            </a:r>
            <a:r>
              <a:rPr lang="de-DE" sz="1400" b="1" dirty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 </a:t>
            </a:r>
            <a:r>
              <a:rPr lang="de-DE" sz="1400" b="1" dirty="0" err="1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fibers</a:t>
            </a:r>
            <a:r>
              <a:rPr lang="de-DE" sz="1400" b="1" dirty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, </a:t>
            </a:r>
            <a:r>
              <a:rPr lang="de-DE" sz="1400" b="1" dirty="0" err="1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length</a:t>
            </a:r>
            <a:r>
              <a:rPr lang="de-DE" sz="1400" b="1" dirty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 </a:t>
            </a:r>
            <a:r>
              <a:rPr lang="de-DE" sz="1400" b="1" dirty="0">
                <a:solidFill>
                  <a:srgbClr val="FCF711"/>
                </a:solidFill>
                <a:latin typeface="Arial" charset="0"/>
                <a:ea typeface="ＭＳ Ｐゴシック" pitchFamily="112" charset="-128"/>
                <a:sym typeface="Symbol"/>
              </a:rPr>
              <a:t>2km</a:t>
            </a:r>
            <a:r>
              <a:rPr lang="de-DE" sz="1400" b="1" dirty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 </a:t>
            </a:r>
          </a:p>
          <a:p>
            <a:pPr lvl="1">
              <a:buClr>
                <a:schemeClr val="accent2"/>
              </a:buClr>
              <a:buSzPct val="80000"/>
            </a:pPr>
            <a:r>
              <a:rPr lang="de-DE" sz="1400" b="1" dirty="0" err="1" smtClean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Manages</a:t>
            </a:r>
            <a:r>
              <a:rPr lang="de-DE" sz="1400" b="1" dirty="0" smtClean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/</a:t>
            </a:r>
            <a:r>
              <a:rPr lang="de-DE" sz="1400" b="1" dirty="0" err="1" smtClean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archives</a:t>
            </a:r>
            <a:r>
              <a:rPr lang="de-DE" sz="1400" b="1" dirty="0" smtClean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 Hardware </a:t>
            </a:r>
            <a:r>
              <a:rPr lang="de-DE" sz="1400" b="1" dirty="0" err="1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specific</a:t>
            </a:r>
            <a:r>
              <a:rPr lang="de-DE" sz="1400" b="1" dirty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 </a:t>
            </a:r>
            <a:r>
              <a:rPr lang="de-DE" sz="1400" b="1" dirty="0" err="1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data</a:t>
            </a:r>
            <a:r>
              <a:rPr lang="de-DE" sz="1400" b="1" dirty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: Lookup </a:t>
            </a:r>
            <a:r>
              <a:rPr lang="de-DE" sz="1400" b="1" dirty="0" err="1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tables</a:t>
            </a:r>
            <a:r>
              <a:rPr lang="de-DE" sz="1400" b="1" dirty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, operational </a:t>
            </a:r>
            <a:r>
              <a:rPr lang="de-DE" sz="1400" b="1" dirty="0" err="1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parameters</a:t>
            </a:r>
            <a:r>
              <a:rPr lang="de-DE" sz="1400" b="1" dirty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, </a:t>
            </a:r>
            <a:r>
              <a:rPr lang="de-DE" sz="1400" b="1" dirty="0" err="1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offset</a:t>
            </a:r>
            <a:r>
              <a:rPr lang="de-DE" sz="1400" b="1" dirty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 </a:t>
            </a:r>
            <a:r>
              <a:rPr lang="de-DE" sz="1400" b="1" dirty="0" err="1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bias</a:t>
            </a:r>
            <a:r>
              <a:rPr lang="de-DE" sz="1400" b="1" dirty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 </a:t>
            </a:r>
            <a:r>
              <a:rPr lang="de-DE" sz="1400" b="1" dirty="0" err="1" smtClean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values</a:t>
            </a:r>
            <a:endParaRPr lang="de-DE" sz="1400" b="1" dirty="0">
              <a:solidFill>
                <a:srgbClr val="FCF711"/>
              </a:solidFill>
              <a:latin typeface="Arial" charset="0"/>
              <a:ea typeface="ＭＳ Ｐゴシック" pitchFamily="112" charset="-128"/>
            </a:endParaRPr>
          </a:p>
          <a:p>
            <a:pPr lvl="1">
              <a:buClr>
                <a:schemeClr val="accent2"/>
              </a:buClr>
              <a:buSzPct val="80000"/>
            </a:pPr>
            <a:r>
              <a:rPr lang="de-DE" sz="1400" b="1" dirty="0" err="1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Centralized</a:t>
            </a:r>
            <a:r>
              <a:rPr lang="de-DE" sz="1400" b="1" dirty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 </a:t>
            </a:r>
            <a:r>
              <a:rPr lang="de-DE" sz="1400" b="1" dirty="0" err="1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data</a:t>
            </a:r>
            <a:r>
              <a:rPr lang="de-DE" sz="1400" b="1" dirty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 </a:t>
            </a:r>
            <a:r>
              <a:rPr lang="de-DE" sz="1400" b="1" dirty="0" err="1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storage</a:t>
            </a:r>
            <a:r>
              <a:rPr lang="de-DE" sz="1400" b="1" dirty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 in Oracle Database, Backups  </a:t>
            </a:r>
          </a:p>
          <a:p>
            <a:pPr lvl="1">
              <a:buClr>
                <a:schemeClr val="accent2"/>
              </a:buClr>
              <a:buSzPct val="80000"/>
            </a:pPr>
            <a:r>
              <a:rPr lang="de-DE" sz="1400" b="1" dirty="0" err="1" smtClean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Automated</a:t>
            </a:r>
            <a:r>
              <a:rPr lang="de-DE" sz="1400" b="1" dirty="0" smtClean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 </a:t>
            </a:r>
            <a:r>
              <a:rPr lang="de-DE" sz="1400" b="1" dirty="0" err="1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procedures</a:t>
            </a:r>
            <a:r>
              <a:rPr lang="de-DE" sz="1400" b="1" dirty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 </a:t>
            </a:r>
          </a:p>
          <a:p>
            <a:pPr lvl="2">
              <a:buSzPct val="80000"/>
              <a:buFont typeface="Wingdings" panose="05000000000000000000" pitchFamily="2" charset="2"/>
              <a:buChar char="Ø"/>
            </a:pPr>
            <a:r>
              <a:rPr lang="de-DE" sz="1400" b="1" dirty="0" smtClean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IDA (Image </a:t>
            </a:r>
            <a:r>
              <a:rPr lang="de-DE" sz="1400" b="1" dirty="0" err="1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Deployment</a:t>
            </a:r>
            <a:r>
              <a:rPr lang="de-DE" sz="1400" b="1" dirty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 Automation): </a:t>
            </a:r>
            <a:r>
              <a:rPr lang="de-DE" sz="1400" b="1" dirty="0" smtClean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Software Version </a:t>
            </a:r>
            <a:r>
              <a:rPr lang="de-DE" sz="1400" b="1" dirty="0" err="1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control</a:t>
            </a:r>
            <a:r>
              <a:rPr lang="de-DE" sz="1400" b="1" dirty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, </a:t>
            </a:r>
            <a:r>
              <a:rPr lang="de-DE" sz="1400" b="1" dirty="0" err="1" smtClean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updates</a:t>
            </a:r>
            <a:r>
              <a:rPr lang="de-DE" sz="1400" b="1" dirty="0" smtClean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, </a:t>
            </a:r>
            <a:r>
              <a:rPr lang="de-DE" sz="1400" b="1" dirty="0" err="1" smtClean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parameter</a:t>
            </a:r>
            <a:r>
              <a:rPr lang="de-DE" sz="1400" b="1" dirty="0" smtClean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 </a:t>
            </a:r>
            <a:r>
              <a:rPr lang="de-DE" sz="1400" b="1" dirty="0" err="1" smtClean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uploads</a:t>
            </a:r>
            <a:r>
              <a:rPr lang="de-DE" sz="1400" b="1" dirty="0" smtClean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.</a:t>
            </a:r>
          </a:p>
          <a:p>
            <a:pPr lvl="2">
              <a:buSzPct val="80000"/>
              <a:buFont typeface="Wingdings" panose="05000000000000000000" pitchFamily="2" charset="2"/>
              <a:buChar char="Ø"/>
            </a:pPr>
            <a:r>
              <a:rPr lang="de-DE" sz="1400" b="1" dirty="0" err="1" smtClean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Functional</a:t>
            </a:r>
            <a:r>
              <a:rPr lang="de-DE" sz="1400" b="1" dirty="0" smtClean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 </a:t>
            </a:r>
            <a:r>
              <a:rPr lang="de-DE" sz="1400" b="1" dirty="0" err="1" smtClean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tests</a:t>
            </a:r>
            <a:r>
              <a:rPr lang="de-DE" sz="1400" b="1" dirty="0" smtClean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 </a:t>
            </a:r>
            <a:r>
              <a:rPr lang="de-DE" sz="1400" b="1" dirty="0" err="1" smtClean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of</a:t>
            </a:r>
            <a:r>
              <a:rPr lang="de-DE" sz="1400" b="1" dirty="0" smtClean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 Hard/Software </a:t>
            </a:r>
            <a:endParaRPr lang="de-DE" sz="1400" b="1" dirty="0">
              <a:solidFill>
                <a:srgbClr val="FCF711"/>
              </a:solidFill>
              <a:latin typeface="Arial" charset="0"/>
              <a:ea typeface="ＭＳ Ｐゴシック" pitchFamily="112" charset="-128"/>
            </a:endParaRPr>
          </a:p>
          <a:p>
            <a:pPr lvl="1">
              <a:buClr>
                <a:schemeClr val="accent2"/>
              </a:buClr>
              <a:buSzPct val="80000"/>
            </a:pPr>
            <a:r>
              <a:rPr lang="de-DE" sz="1400" b="1" dirty="0" smtClean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Interface </a:t>
            </a:r>
            <a:r>
              <a:rPr lang="de-DE" sz="1400" b="1" dirty="0" err="1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with</a:t>
            </a:r>
            <a:r>
              <a:rPr lang="de-DE" sz="1400" b="1" dirty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 </a:t>
            </a:r>
            <a:r>
              <a:rPr lang="de-DE" sz="1400" b="1" dirty="0" smtClean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DOOCS: Control </a:t>
            </a:r>
            <a:r>
              <a:rPr lang="de-DE" sz="1400" b="1" dirty="0" err="1" smtClean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of</a:t>
            </a:r>
            <a:r>
              <a:rPr lang="de-DE" sz="1400" b="1" dirty="0" smtClean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 all </a:t>
            </a:r>
            <a:r>
              <a:rPr lang="de-DE" sz="1400" b="1" dirty="0" err="1" smtClean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system</a:t>
            </a:r>
            <a:r>
              <a:rPr lang="de-DE" sz="1400" b="1" dirty="0" smtClean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 </a:t>
            </a:r>
            <a:r>
              <a:rPr lang="de-DE" sz="1400" b="1" dirty="0" err="1" smtClean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properties</a:t>
            </a:r>
            <a:r>
              <a:rPr lang="de-DE" sz="1400" b="1" dirty="0" smtClean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 </a:t>
            </a:r>
          </a:p>
          <a:p>
            <a:pPr lvl="1">
              <a:buClr>
                <a:schemeClr val="accent2"/>
              </a:buClr>
              <a:buSzPct val="80000"/>
            </a:pPr>
            <a:r>
              <a:rPr lang="de-DE" sz="1400" b="1" dirty="0" smtClean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CCN </a:t>
            </a:r>
            <a:r>
              <a:rPr lang="de-DE" sz="1400" b="1" dirty="0" err="1" smtClean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of</a:t>
            </a:r>
            <a:r>
              <a:rPr lang="de-DE" sz="1400" b="1" dirty="0" smtClean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 SASE1 + SASE3 </a:t>
            </a:r>
            <a:r>
              <a:rPr lang="de-DE" sz="1400" b="1" dirty="0" err="1" smtClean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fully</a:t>
            </a:r>
            <a:r>
              <a:rPr lang="de-DE" sz="1400" b="1" dirty="0" smtClean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 operational </a:t>
            </a:r>
            <a:r>
              <a:rPr lang="de-DE" sz="1400" b="1" dirty="0" err="1" smtClean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and</a:t>
            </a:r>
            <a:r>
              <a:rPr lang="de-DE" sz="1400" b="1" dirty="0" smtClean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 </a:t>
            </a:r>
            <a:r>
              <a:rPr lang="de-DE" sz="1400" b="1" dirty="0" err="1" smtClean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under</a:t>
            </a:r>
            <a:r>
              <a:rPr lang="de-DE" sz="1400" b="1" dirty="0" smtClean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 remote </a:t>
            </a:r>
            <a:r>
              <a:rPr lang="de-DE" sz="1400" b="1" dirty="0" err="1" smtClean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control</a:t>
            </a:r>
            <a:endParaRPr lang="de-DE" sz="1400" b="1" dirty="0">
              <a:solidFill>
                <a:srgbClr val="FCF711"/>
              </a:solidFill>
              <a:latin typeface="Arial" charset="0"/>
              <a:ea typeface="ＭＳ Ｐゴシック" pitchFamily="112" charset="-128"/>
            </a:endParaRPr>
          </a:p>
          <a:p>
            <a:pPr lvl="1">
              <a:buClr>
                <a:schemeClr val="accent2"/>
              </a:buClr>
              <a:buSzPct val="80000"/>
            </a:pPr>
            <a:r>
              <a:rPr lang="de-DE" sz="1400" b="1" dirty="0" smtClean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User Interface </a:t>
            </a:r>
            <a:r>
              <a:rPr lang="de-DE" sz="1400" b="1" dirty="0" err="1" smtClean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with</a:t>
            </a:r>
            <a:r>
              <a:rPr lang="de-DE" sz="1400" b="1" dirty="0" smtClean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 JDDD (Java Doocs Data Display) </a:t>
            </a:r>
          </a:p>
          <a:p>
            <a:pPr lvl="1">
              <a:buClr>
                <a:schemeClr val="accent2"/>
              </a:buClr>
              <a:buSzPct val="80000"/>
            </a:pPr>
            <a:r>
              <a:rPr lang="de-DE" sz="1400" b="1" dirty="0" smtClean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Future </a:t>
            </a:r>
            <a:r>
              <a:rPr lang="de-DE" sz="1400" b="1" dirty="0" err="1" smtClean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upgrades</a:t>
            </a:r>
            <a:r>
              <a:rPr lang="de-DE" sz="1400" b="1" dirty="0" smtClean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: </a:t>
            </a:r>
            <a:r>
              <a:rPr lang="de-DE" sz="1400" b="1" dirty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Global </a:t>
            </a:r>
            <a:r>
              <a:rPr lang="de-DE" sz="1400" b="1" dirty="0" err="1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synchronization</a:t>
            </a:r>
            <a:r>
              <a:rPr lang="de-DE" sz="1400" b="1" dirty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 </a:t>
            </a:r>
            <a:r>
              <a:rPr lang="de-DE" sz="1400" b="1" dirty="0" err="1" smtClean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of</a:t>
            </a:r>
            <a:r>
              <a:rPr lang="de-DE" sz="1400" b="1" dirty="0" smtClean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 all </a:t>
            </a:r>
            <a:r>
              <a:rPr lang="de-DE" sz="1400" b="1" dirty="0" err="1" smtClean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undulators</a:t>
            </a:r>
            <a:r>
              <a:rPr lang="de-DE" sz="1400" b="1" dirty="0" smtClean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 (</a:t>
            </a:r>
            <a:r>
              <a:rPr lang="de-DE" sz="1400" b="1" dirty="0" err="1" smtClean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Lasing</a:t>
            </a:r>
            <a:r>
              <a:rPr lang="de-DE" sz="1400" b="1" dirty="0" smtClean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 </a:t>
            </a:r>
            <a:r>
              <a:rPr lang="de-DE" sz="1400" b="1" dirty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on </a:t>
            </a:r>
            <a:r>
              <a:rPr lang="de-DE" sz="1400" b="1" dirty="0" err="1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the</a:t>
            </a:r>
            <a:r>
              <a:rPr lang="de-DE" sz="1400" b="1" dirty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 Fly, </a:t>
            </a:r>
            <a:r>
              <a:rPr lang="de-DE" sz="1400" b="1" dirty="0" err="1" smtClean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synchronization</a:t>
            </a:r>
            <a:r>
              <a:rPr lang="de-DE" sz="1400" b="1" dirty="0" smtClean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 </a:t>
            </a:r>
            <a:r>
              <a:rPr lang="de-DE" sz="1400" b="1" dirty="0" err="1" smtClean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with</a:t>
            </a:r>
            <a:r>
              <a:rPr lang="de-DE" sz="1400" b="1" dirty="0" smtClean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 </a:t>
            </a:r>
            <a:r>
              <a:rPr lang="de-DE" sz="1400" b="1" dirty="0" err="1" smtClean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monochromators</a:t>
            </a:r>
            <a:r>
              <a:rPr lang="de-DE" sz="1400" b="1" dirty="0" smtClean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) </a:t>
            </a:r>
            <a:r>
              <a:rPr lang="de-DE" sz="1400" b="1" dirty="0" smtClean="0">
                <a:solidFill>
                  <a:srgbClr val="FCF711"/>
                </a:solidFill>
                <a:latin typeface="Arial" charset="0"/>
                <a:ea typeface="ＭＳ Ｐゴシック" pitchFamily="112" charset="-128"/>
                <a:sym typeface="Wingdings" panose="05000000000000000000" pitchFamily="2" charset="2"/>
              </a:rPr>
              <a:t></a:t>
            </a:r>
            <a:r>
              <a:rPr lang="de-DE" sz="1400" b="1" dirty="0" smtClean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 </a:t>
            </a:r>
            <a:r>
              <a:rPr lang="de-DE" sz="1400" b="1" dirty="0" err="1" smtClean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Make</a:t>
            </a:r>
            <a:r>
              <a:rPr lang="de-DE" sz="1400" b="1" dirty="0" smtClean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 </a:t>
            </a:r>
            <a:r>
              <a:rPr lang="de-DE" sz="1400" b="1" dirty="0" err="1" smtClean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full</a:t>
            </a:r>
            <a:r>
              <a:rPr lang="de-DE" sz="1400" b="1" dirty="0" smtClean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 </a:t>
            </a:r>
            <a:r>
              <a:rPr lang="de-DE" sz="1400" b="1" dirty="0" err="1" smtClean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use</a:t>
            </a:r>
            <a:r>
              <a:rPr lang="de-DE" sz="1400" b="1" dirty="0" smtClean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 </a:t>
            </a:r>
            <a:r>
              <a:rPr lang="de-DE" sz="1400" b="1" dirty="0" err="1" smtClean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of</a:t>
            </a:r>
            <a:r>
              <a:rPr lang="de-DE" sz="1400" b="1" dirty="0" smtClean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 </a:t>
            </a:r>
            <a:r>
              <a:rPr lang="de-DE" sz="1400" b="1" dirty="0" err="1" smtClean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hardware</a:t>
            </a:r>
            <a:r>
              <a:rPr lang="de-DE" sz="1400" b="1" dirty="0" smtClean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 </a:t>
            </a:r>
            <a:r>
              <a:rPr lang="de-DE" sz="1400" b="1" dirty="0" err="1" smtClean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capabilities</a:t>
            </a:r>
            <a:r>
              <a:rPr lang="de-DE" sz="1400" b="1" dirty="0" smtClean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 – </a:t>
            </a:r>
            <a:r>
              <a:rPr lang="de-DE" sz="1400" b="1" dirty="0" err="1" smtClean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Only</a:t>
            </a:r>
            <a:r>
              <a:rPr lang="de-DE" sz="1400" b="1" dirty="0" smtClean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 </a:t>
            </a:r>
            <a:r>
              <a:rPr lang="de-DE" sz="1400" b="1" dirty="0" err="1" smtClean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new</a:t>
            </a:r>
            <a:r>
              <a:rPr lang="de-DE" sz="1400" b="1" dirty="0" smtClean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 </a:t>
            </a:r>
            <a:r>
              <a:rPr lang="de-DE" sz="1400" b="1" dirty="0" err="1" smtClean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software</a:t>
            </a:r>
            <a:r>
              <a:rPr lang="de-DE" sz="1400" b="1" dirty="0" smtClean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 </a:t>
            </a:r>
            <a:r>
              <a:rPr lang="de-DE" sz="1400" b="1" dirty="0" err="1" smtClean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needed</a:t>
            </a:r>
            <a:r>
              <a:rPr lang="de-DE" sz="1400" b="1" dirty="0" smtClean="0">
                <a:solidFill>
                  <a:srgbClr val="FCF711"/>
                </a:solidFill>
                <a:latin typeface="Arial" charset="0"/>
                <a:ea typeface="ＭＳ Ｐゴシック" pitchFamily="112" charset="-128"/>
              </a:rPr>
              <a:t>.</a:t>
            </a:r>
            <a:endParaRPr lang="de-DE" sz="1400" b="1" dirty="0">
              <a:solidFill>
                <a:srgbClr val="FCF711"/>
              </a:solidFill>
              <a:latin typeface="Arial" charset="0"/>
              <a:ea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3191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14284" y="531259"/>
            <a:ext cx="7283450" cy="489467"/>
          </a:xfrm>
        </p:spPr>
        <p:txBody>
          <a:bodyPr/>
          <a:lstStyle/>
          <a:p>
            <a:r>
              <a:rPr lang="de-DE" dirty="0" err="1" smtClean="0"/>
              <a:t>Temperature</a:t>
            </a:r>
            <a:r>
              <a:rPr lang="de-DE" dirty="0" smtClean="0"/>
              <a:t> Distribution  in SASE1 System</a:t>
            </a:r>
            <a:br>
              <a:rPr lang="de-DE" dirty="0" smtClean="0"/>
            </a:br>
            <a:r>
              <a:rPr lang="de-DE" dirty="0" err="1" smtClean="0"/>
              <a:t>measured</a:t>
            </a:r>
            <a:r>
              <a:rPr lang="de-DE" dirty="0" smtClean="0"/>
              <a:t> Sep.3 – </a:t>
            </a:r>
            <a:r>
              <a:rPr lang="de-DE" dirty="0" err="1" smtClean="0"/>
              <a:t>Oct</a:t>
            </a:r>
            <a:r>
              <a:rPr lang="de-DE" dirty="0" smtClean="0"/>
              <a:t>. 3  (Holidays)</a:t>
            </a:r>
            <a:endParaRPr lang="de-DE" dirty="0"/>
          </a:p>
        </p:txBody>
      </p:sp>
      <p:pic>
        <p:nvPicPr>
          <p:cNvPr id="67588" name="Picture 4" descr="H:\My Documents\PowerPoint Vortraege\X-FEL\SAC_MAC\MAC15_8Nov2016\Temperature Time Char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9" r="10276"/>
          <a:stretch/>
        </p:blipFill>
        <p:spPr bwMode="auto">
          <a:xfrm>
            <a:off x="5486400" y="3968363"/>
            <a:ext cx="3326524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89" name="Picture 5" descr="H:\My Documents\PowerPoint Vortraege\X-FEL\SAC_MAC\MAC15_8Nov2016\Temperature Cell Char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0" t="2926" r="10276"/>
          <a:stretch/>
        </p:blipFill>
        <p:spPr bwMode="auto">
          <a:xfrm>
            <a:off x="2743201" y="4068981"/>
            <a:ext cx="3137338" cy="262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0" name="Picture 2" descr="H:\Bilder\XFEL\WP71_Activities\Bilder Aufbau XFEL\XTD2_SASE1\2016-10-26 10.35.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87" y="4435046"/>
            <a:ext cx="2250195" cy="168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95" y="1290696"/>
            <a:ext cx="8060339" cy="232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359888" y="3895939"/>
            <a:ext cx="226473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200" b="1" dirty="0" err="1" smtClean="0">
                <a:solidFill>
                  <a:schemeClr val="accent3"/>
                </a:solidFill>
              </a:rPr>
              <a:t>Temperature</a:t>
            </a:r>
            <a:r>
              <a:rPr lang="de-DE" sz="1200" b="1" dirty="0" smtClean="0">
                <a:solidFill>
                  <a:schemeClr val="accent3"/>
                </a:solidFill>
              </a:rPr>
              <a:t> </a:t>
            </a:r>
            <a:r>
              <a:rPr lang="de-DE" sz="1200" b="1" dirty="0" err="1" smtClean="0">
                <a:solidFill>
                  <a:schemeClr val="accent3"/>
                </a:solidFill>
              </a:rPr>
              <a:t>along</a:t>
            </a:r>
            <a:r>
              <a:rPr lang="de-DE" sz="1200" b="1" dirty="0" smtClean="0">
                <a:solidFill>
                  <a:schemeClr val="accent3"/>
                </a:solidFill>
              </a:rPr>
              <a:t> SASE 1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017293" y="3895939"/>
            <a:ext cx="269077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200" b="1" dirty="0" smtClean="0">
                <a:solidFill>
                  <a:schemeClr val="accent3"/>
                </a:solidFill>
              </a:rPr>
              <a:t>Time </a:t>
            </a:r>
            <a:r>
              <a:rPr lang="de-DE" sz="1200" b="1" dirty="0" err="1" smtClean="0">
                <a:solidFill>
                  <a:schemeClr val="accent3"/>
                </a:solidFill>
              </a:rPr>
              <a:t>Dependence</a:t>
            </a:r>
            <a:r>
              <a:rPr lang="de-DE" sz="1200" b="1" dirty="0" smtClean="0">
                <a:solidFill>
                  <a:schemeClr val="accent3"/>
                </a:solidFill>
              </a:rPr>
              <a:t> at Cells 3, 19,37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788713" y="3898486"/>
            <a:ext cx="169741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200" b="1" dirty="0" smtClean="0">
                <a:solidFill>
                  <a:schemeClr val="accent3"/>
                </a:solidFill>
              </a:rPr>
              <a:t>SASE1 PKG </a:t>
            </a:r>
          </a:p>
        </p:txBody>
      </p:sp>
      <p:cxnSp>
        <p:nvCxnSpPr>
          <p:cNvPr id="6" name="Gerade Verbindung mit Pfeil 5"/>
          <p:cNvCxnSpPr/>
          <p:nvPr/>
        </p:nvCxnSpPr>
        <p:spPr bwMode="auto">
          <a:xfrm>
            <a:off x="1807535" y="5379487"/>
            <a:ext cx="935666" cy="149443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7" name="Textfeld 6"/>
          <p:cNvSpPr txBox="1"/>
          <p:nvPr/>
        </p:nvSpPr>
        <p:spPr>
          <a:xfrm>
            <a:off x="2358159" y="5464840"/>
            <a:ext cx="385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2000" dirty="0" smtClean="0">
                <a:solidFill>
                  <a:srgbClr val="FF0000"/>
                </a:solidFill>
              </a:rPr>
              <a:t>e</a:t>
            </a:r>
            <a:r>
              <a:rPr lang="de-DE" sz="2000" baseline="30000" dirty="0" smtClean="0">
                <a:solidFill>
                  <a:srgbClr val="FF0000"/>
                </a:solidFill>
              </a:rPr>
              <a:t>-</a:t>
            </a:r>
          </a:p>
        </p:txBody>
      </p:sp>
      <p:cxnSp>
        <p:nvCxnSpPr>
          <p:cNvPr id="12" name="Gerade Verbindung mit Pfeil 11"/>
          <p:cNvCxnSpPr/>
          <p:nvPr/>
        </p:nvCxnSpPr>
        <p:spPr bwMode="auto">
          <a:xfrm flipH="1">
            <a:off x="1637421" y="4710223"/>
            <a:ext cx="617822" cy="106326"/>
          </a:xfrm>
          <a:prstGeom prst="straightConnector1">
            <a:avLst/>
          </a:prstGeom>
          <a:noFill/>
          <a:ln w="3175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4" name="Textfeld 13"/>
          <p:cNvSpPr txBox="1"/>
          <p:nvPr/>
        </p:nvSpPr>
        <p:spPr>
          <a:xfrm>
            <a:off x="1637421" y="4424832"/>
            <a:ext cx="4678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600" b="1" dirty="0" smtClean="0">
                <a:solidFill>
                  <a:srgbClr val="00B0F0"/>
                </a:solidFill>
              </a:rPr>
              <a:t>Air</a:t>
            </a:r>
          </a:p>
        </p:txBody>
      </p:sp>
    </p:spTree>
    <p:extLst>
      <p:ext uri="{BB962C8B-B14F-4D97-AF65-F5344CB8AC3E}">
        <p14:creationId xmlns:p14="http://schemas.microsoft.com/office/powerpoint/2010/main" val="270032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de-DE" dirty="0" smtClean="0"/>
              <a:t>Phase Matching --- Look up table for Und &amp; PS</a:t>
            </a:r>
            <a:endParaRPr lang="en-GB" altLang="de-DE" dirty="0" smtClean="0"/>
          </a:p>
        </p:txBody>
      </p:sp>
      <p:sp>
        <p:nvSpPr>
          <p:cNvPr id="409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67738" y="114300"/>
            <a:ext cx="576262" cy="9112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buClr>
                <a:schemeClr val="accent2"/>
              </a:buClr>
              <a:buSzPct val="80000"/>
              <a:defRPr sz="2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buClr>
                <a:schemeClr val="accent1"/>
              </a:buClr>
              <a:buChar char="§"/>
              <a:defRPr sz="2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buClr>
                <a:schemeClr val="folHlink"/>
              </a:buClr>
              <a:buSzPct val="60000"/>
              <a:buChar char=""/>
              <a:defRPr sz="2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buClr>
                <a:schemeClr val="hlink"/>
              </a:buClr>
              <a:buChar char="§"/>
              <a:defRPr sz="2400">
                <a:solidFill>
                  <a:srgbClr val="100F2E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buClrTx/>
              <a:buSzTx/>
            </a:pPr>
            <a:fld id="{0BB4D038-1E08-48E9-82A7-6949118C9466}" type="slidenum">
              <a:rPr lang="en-GB" altLang="de-DE" sz="1000" smtClean="0">
                <a:solidFill>
                  <a:schemeClr val="bg1"/>
                </a:solidFill>
                <a:ea typeface="Geneva" pitchFamily="1" charset="-128"/>
              </a:rPr>
              <a:pPr>
                <a:buClrTx/>
                <a:buSzTx/>
              </a:pPr>
              <a:t>15</a:t>
            </a:fld>
            <a:endParaRPr lang="en-GB" altLang="de-DE" sz="1000" dirty="0" smtClean="0">
              <a:solidFill>
                <a:schemeClr val="bg1"/>
              </a:solidFill>
              <a:ea typeface="Geneva" pitchFamily="1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35457" y="3051606"/>
                <a:ext cx="4434355" cy="15332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buNone/>
                </a:pPr>
                <a:r>
                  <a:rPr lang="de-DE" sz="1600" dirty="0" err="1" smtClean="0"/>
                  <a:t>Complex</a:t>
                </a:r>
                <a:r>
                  <a:rPr lang="de-DE" sz="1600" dirty="0" smtClean="0"/>
                  <a:t> On-Axis </a:t>
                </a:r>
                <a:r>
                  <a:rPr lang="de-DE" sz="1600" dirty="0" err="1" smtClean="0"/>
                  <a:t>vector</a:t>
                </a:r>
                <a:r>
                  <a:rPr lang="de-DE" sz="1600" dirty="0" smtClean="0"/>
                  <a:t> potential </a:t>
                </a:r>
              </a:p>
              <a:p>
                <a:pPr algn="ctr">
                  <a:buNone/>
                </a:pPr>
                <a:r>
                  <a:rPr lang="de-DE" sz="1600" dirty="0" err="1" smtClean="0"/>
                  <a:t>from</a:t>
                </a:r>
                <a:r>
                  <a:rPr lang="de-DE" sz="1600" dirty="0" smtClean="0"/>
                  <a:t> </a:t>
                </a:r>
                <a:r>
                  <a:rPr lang="de-DE" sz="1600" dirty="0" err="1" smtClean="0"/>
                  <a:t>magnetic</a:t>
                </a:r>
                <a:r>
                  <a:rPr lang="de-DE" sz="1600" dirty="0" smtClean="0"/>
                  <a:t> </a:t>
                </a:r>
                <a:r>
                  <a:rPr lang="de-DE" sz="1600" dirty="0" err="1" smtClean="0"/>
                  <a:t>measurements</a:t>
                </a:r>
                <a:r>
                  <a:rPr lang="de-DE" sz="1600" dirty="0" smtClean="0"/>
                  <a:t>:  </a:t>
                </a:r>
                <a:br>
                  <a:rPr lang="de-DE" sz="1600" dirty="0" smtClean="0"/>
                </a:br>
                <a:r>
                  <a:rPr lang="de-DE" sz="16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GB" sz="1600" i="1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GB" sz="1600" i="1"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de-DE" sz="16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GB" sz="16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GB" sz="1600" i="1">
                            <a:latin typeface="Cambria Math"/>
                          </a:rPr>
                          <m:t>𝑧</m:t>
                        </m:r>
                      </m:sup>
                      <m:e>
                        <m:sSub>
                          <m:sSubPr>
                            <m:ctrlPr>
                              <a:rPr lang="de-DE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600" i="1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GB" sz="1600" i="1">
                                <a:latin typeface="Cambria Math"/>
                              </a:rPr>
                              <m:t>1</m:t>
                            </m:r>
                            <m:r>
                              <a:rPr lang="en-GB" sz="1600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  <m:r>
                          <a:rPr lang="en-GB" sz="1600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de-DE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6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GB" sz="16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GB" sz="1600" i="1">
                            <a:latin typeface="Cambria Math"/>
                          </a:rPr>
                          <m:t>)</m:t>
                        </m:r>
                        <m:sSup>
                          <m:sSupPr>
                            <m:ctrlPr>
                              <a:rPr lang="de-DE" sz="1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16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GB" sz="1600" i="1">
                                <a:latin typeface="Cambria Math"/>
                              </a:rPr>
                              <m:t>𝑖</m:t>
                            </m:r>
                            <m:r>
                              <a:rPr lang="en-GB" sz="1600" i="1">
                                <a:latin typeface="Cambria Math"/>
                              </a:rPr>
                              <m:t>𝜑</m:t>
                            </m:r>
                            <m:d>
                              <m:dPr>
                                <m:ctrlPr>
                                  <a:rPr lang="de-DE" sz="16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i="1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GB" sz="16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sup>
                        </m:sSup>
                        <m:r>
                          <a:rPr lang="en-GB" sz="1600" i="1">
                            <a:latin typeface="Cambria Math"/>
                          </a:rPr>
                          <m:t>𝑑</m:t>
                        </m:r>
                        <m:sSub>
                          <m:sSubPr>
                            <m:ctrlPr>
                              <a:rPr lang="de-DE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6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GB" sz="16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nary>
                  </m:oMath>
                </a14:m>
                <a:endParaRPr lang="de-DE" sz="1600" dirty="0" smtClean="0"/>
              </a:p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𝑠𝑢𝑚</m:t>
                          </m:r>
                          <m:r>
                            <a:rPr lang="en-GB" sz="1600" i="1">
                              <a:latin typeface="Cambria Math"/>
                            </a:rPr>
                            <m:t> 1,2</m:t>
                          </m:r>
                        </m:sub>
                      </m:sSub>
                      <m:r>
                        <a:rPr lang="en-GB" sz="1600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de-DE" sz="16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1600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GB" sz="1600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GB" sz="1600" i="1">
                                  <a:latin typeface="Cambria Math"/>
                                </a:rPr>
                                <m:t>,1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de-DE" sz="1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600" i="1">
                              <a:latin typeface="Cambria Math"/>
                            </a:rPr>
                            <m:t>𝑖</m:t>
                          </m:r>
                          <m:sSub>
                            <m:sSubPr>
                              <m:ctrlPr>
                                <a:rPr lang="de-DE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1600" i="1">
                                  <a:latin typeface="Cambria Math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GB" sz="16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GB" sz="1600" i="1">
                          <a:latin typeface="Cambria Math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de-DE" sz="16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1600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GB" sz="1600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GB" sz="1600" i="1">
                                  <a:latin typeface="Cambria Math"/>
                                </a:rPr>
                                <m:t>,2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de-DE" sz="1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600" i="1">
                              <a:latin typeface="Cambria Math"/>
                            </a:rPr>
                            <m:t>𝑖</m:t>
                          </m:r>
                          <m:sSub>
                            <m:sSubPr>
                              <m:ctrlPr>
                                <a:rPr lang="de-DE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1600" i="1">
                                  <a:latin typeface="Cambria Math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GB" sz="16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GB" sz="1600" i="1">
                          <a:latin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600" i="1">
                              <a:latin typeface="Cambria Math"/>
                            </a:rPr>
                            <m:t>𝑖</m:t>
                          </m:r>
                          <m:sSub>
                            <m:sSubPr>
                              <m:ctrlPr>
                                <a:rPr lang="de-DE" sz="1600" i="1"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de-DE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GB" sz="1600" i="1">
                                      <a:latin typeface="Cambria Math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GB" sz="1600" i="1">
                                      <a:latin typeface="Cambria Math"/>
                                    </a:rPr>
                                    <m:t>𝑈𝑛𝑑</m:t>
                                  </m:r>
                                  <m:r>
                                    <a:rPr lang="en-GB" sz="1600" i="1">
                                      <a:latin typeface="Cambria Math"/>
                                    </a:rPr>
                                    <m:t>,1+</m:t>
                                  </m:r>
                                </m:sub>
                              </m:sSub>
                              <m:r>
                                <a:rPr lang="en-GB" sz="1600" i="1">
                                  <a:latin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GB" sz="1600" i="1">
                                  <a:latin typeface="Cambria Math"/>
                                </a:rPr>
                                <m:t>𝑃𝑆</m:t>
                              </m:r>
                            </m:sub>
                          </m:sSub>
                          <m:r>
                            <a:rPr lang="en-GB" sz="1600" i="1"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de-DE" sz="1600" dirty="0" smtClean="0"/>
              </a:p>
              <a:p>
                <a:pPr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GB" sz="16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sz="16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de-DE" sz="1600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DE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600" i="1">
                                <a:latin typeface="Cambria Math"/>
                              </a:rPr>
                              <m:t>𝜑</m:t>
                            </m:r>
                          </m:e>
                          <m:sub>
                            <m:r>
                              <a:rPr lang="en-GB" sz="1600" i="1">
                                <a:latin typeface="Cambria Math"/>
                              </a:rPr>
                              <m:t>𝑢𝑛𝑑</m:t>
                            </m:r>
                            <m:r>
                              <a:rPr lang="en-GB" sz="1600" i="1">
                                <a:latin typeface="Cambria Math"/>
                              </a:rPr>
                              <m:t>,1</m:t>
                            </m:r>
                          </m:sub>
                        </m:sSub>
                        <m:r>
                          <a:rPr lang="en-GB" sz="1600" i="1">
                            <a:latin typeface="Cambria Math"/>
                          </a:rPr>
                          <m:t>+</m:t>
                        </m:r>
                        <m:r>
                          <a:rPr lang="en-GB" sz="1600" i="1"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en-GB" sz="1600" i="1">
                            <a:latin typeface="Cambria Math"/>
                          </a:rPr>
                          <m:t>𝑃𝑆</m:t>
                        </m:r>
                      </m:sub>
                    </m:sSub>
                    <m:r>
                      <a:rPr lang="en-GB" sz="16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de-DE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GB" sz="16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GB" sz="1600" i="1">
                        <a:latin typeface="Cambria Math"/>
                      </a:rPr>
                      <m:t>+2</m:t>
                    </m:r>
                    <m:r>
                      <a:rPr lang="en-GB" sz="1600" i="1">
                        <a:latin typeface="Cambria Math"/>
                      </a:rPr>
                      <m:t>𝑛</m:t>
                    </m:r>
                    <m:r>
                      <a:rPr lang="en-GB" sz="1600" i="1">
                        <a:latin typeface="Cambria Math"/>
                      </a:rPr>
                      <m:t>𝜋</m:t>
                    </m:r>
                  </m:oMath>
                </a14:m>
                <a:r>
                  <a:rPr lang="en-GB" sz="1600" dirty="0"/>
                  <a:t> </a:t>
                </a:r>
                <a:endParaRPr lang="de-DE" sz="16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57" y="3051606"/>
                <a:ext cx="4434355" cy="1533240"/>
              </a:xfrm>
              <a:prstGeom prst="rect">
                <a:avLst/>
              </a:prstGeom>
              <a:blipFill rotWithShape="1">
                <a:blip r:embed="rId3"/>
                <a:stretch>
                  <a:fillRect t="-1195" b="-677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uppieren 3"/>
          <p:cNvGrpSpPr/>
          <p:nvPr/>
        </p:nvGrpSpPr>
        <p:grpSpPr>
          <a:xfrm>
            <a:off x="5208773" y="3420450"/>
            <a:ext cx="2879725" cy="2175510"/>
            <a:chOff x="5283836" y="3801450"/>
            <a:chExt cx="2879725" cy="2175510"/>
          </a:xfrm>
        </p:grpSpPr>
        <p:pic>
          <p:nvPicPr>
            <p:cNvPr id="12" name="Picture 16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89" t="10056" r="12128" b="4471"/>
            <a:stretch/>
          </p:blipFill>
          <p:spPr bwMode="auto">
            <a:xfrm>
              <a:off x="5283836" y="3801450"/>
              <a:ext cx="2879725" cy="217551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" name="Textfeld 8"/>
            <p:cNvSpPr txBox="1"/>
            <p:nvPr/>
          </p:nvSpPr>
          <p:spPr>
            <a:xfrm>
              <a:off x="7239293" y="3863193"/>
              <a:ext cx="8739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de-DE" sz="1200" b="1" dirty="0" smtClean="0">
                  <a:solidFill>
                    <a:schemeClr val="accent3"/>
                  </a:solidFill>
                </a:rPr>
                <a:t>U40-X005</a:t>
              </a:r>
              <a:br>
                <a:rPr lang="de-DE" sz="1200" b="1" dirty="0" smtClean="0">
                  <a:solidFill>
                    <a:schemeClr val="accent3"/>
                  </a:solidFill>
                </a:rPr>
              </a:br>
              <a:r>
                <a:rPr lang="de-DE" sz="1200" b="1" dirty="0" smtClean="0">
                  <a:solidFill>
                    <a:schemeClr val="accent3"/>
                  </a:solidFill>
                </a:rPr>
                <a:t>PS073</a:t>
              </a:r>
              <a:r>
                <a:rPr lang="de-DE" sz="1200" b="1" dirty="0">
                  <a:solidFill>
                    <a:schemeClr val="accent3"/>
                  </a:solidFill>
                </a:rPr>
                <a:t/>
              </a:r>
              <a:br>
                <a:rPr lang="de-DE" sz="1200" b="1" dirty="0">
                  <a:solidFill>
                    <a:schemeClr val="accent3"/>
                  </a:solidFill>
                </a:rPr>
              </a:br>
              <a:r>
                <a:rPr lang="de-DE" sz="1200" b="1" dirty="0" smtClean="0">
                  <a:solidFill>
                    <a:schemeClr val="accent3"/>
                  </a:solidFill>
                </a:rPr>
                <a:t>U40-X006</a:t>
              </a:r>
            </a:p>
          </p:txBody>
        </p:sp>
      </p:grpSp>
      <p:pic>
        <p:nvPicPr>
          <p:cNvPr id="14" name="Picture 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4508205"/>
            <a:ext cx="2154237" cy="1956436"/>
          </a:xfrm>
          <a:prstGeom prst="rect">
            <a:avLst/>
          </a:prstGeom>
        </p:spPr>
      </p:pic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1654" y="1069095"/>
            <a:ext cx="9199562" cy="195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6283168" y="2292541"/>
            <a:ext cx="8810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800" b="1" dirty="0" smtClean="0">
                <a:solidFill>
                  <a:schemeClr val="accent3"/>
                </a:solidFill>
                <a:sym typeface="Symbol"/>
              </a:rPr>
              <a:t></a:t>
            </a:r>
            <a:r>
              <a:rPr lang="de-DE" sz="1800" b="1" baseline="-25000" dirty="0" smtClean="0">
                <a:solidFill>
                  <a:schemeClr val="accent3"/>
                </a:solidFill>
                <a:sym typeface="Symbol"/>
              </a:rPr>
              <a:t>Und, 2</a:t>
            </a:r>
            <a:endParaRPr lang="de-DE" sz="1800" b="1" dirty="0" smtClean="0">
              <a:solidFill>
                <a:schemeClr val="accent3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912102" y="2291866"/>
            <a:ext cx="8810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800" b="1" dirty="0" smtClean="0">
                <a:solidFill>
                  <a:schemeClr val="accent3"/>
                </a:solidFill>
                <a:sym typeface="Symbol"/>
              </a:rPr>
              <a:t></a:t>
            </a:r>
            <a:r>
              <a:rPr lang="de-DE" sz="1800" b="1" baseline="-25000" dirty="0" smtClean="0">
                <a:solidFill>
                  <a:schemeClr val="accent3"/>
                </a:solidFill>
                <a:sym typeface="Symbol"/>
              </a:rPr>
              <a:t>Und, 1</a:t>
            </a:r>
            <a:endParaRPr lang="de-DE" sz="1800" b="1" dirty="0" smtClean="0">
              <a:solidFill>
                <a:schemeClr val="accent3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8352430" y="6507008"/>
            <a:ext cx="7096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200" b="1" dirty="0" smtClean="0">
                <a:solidFill>
                  <a:schemeClr val="accent3"/>
                </a:solidFill>
              </a:rPr>
              <a:t>Y. Li</a:t>
            </a:r>
          </a:p>
        </p:txBody>
      </p:sp>
      <p:sp>
        <p:nvSpPr>
          <p:cNvPr id="7" name="Rechteck 6"/>
          <p:cNvSpPr/>
          <p:nvPr/>
        </p:nvSpPr>
        <p:spPr bwMode="auto">
          <a:xfrm>
            <a:off x="5022376" y="2984697"/>
            <a:ext cx="3808252" cy="3476593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158575" y="5609608"/>
            <a:ext cx="32599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600" b="1" dirty="0" smtClean="0">
                <a:solidFill>
                  <a:schemeClr val="accent3"/>
                </a:solidFill>
              </a:rPr>
              <a:t>Pairing </a:t>
            </a:r>
            <a:r>
              <a:rPr lang="de-DE" sz="1600" b="1" dirty="0" err="1" smtClean="0">
                <a:solidFill>
                  <a:schemeClr val="accent3"/>
                </a:solidFill>
              </a:rPr>
              <a:t>Needed</a:t>
            </a:r>
            <a:r>
              <a:rPr lang="de-DE" sz="1600" b="1" dirty="0">
                <a:solidFill>
                  <a:schemeClr val="accent3"/>
                </a:solidFill>
              </a:rPr>
              <a:t> </a:t>
            </a:r>
            <a:r>
              <a:rPr lang="de-DE" sz="1600" b="1" dirty="0" smtClean="0">
                <a:solidFill>
                  <a:schemeClr val="accent3"/>
                </a:solidFill>
              </a:rPr>
              <a:t>for Undulator</a:t>
            </a:r>
            <a:br>
              <a:rPr lang="de-DE" sz="1600" b="1" dirty="0" smtClean="0">
                <a:solidFill>
                  <a:schemeClr val="accent3"/>
                </a:solidFill>
              </a:rPr>
            </a:br>
            <a:r>
              <a:rPr lang="de-DE" sz="1600" b="1" dirty="0" smtClean="0">
                <a:solidFill>
                  <a:schemeClr val="accent3"/>
                </a:solidFill>
              </a:rPr>
              <a:t>Phase </a:t>
            </a:r>
            <a:r>
              <a:rPr lang="de-DE" sz="1600" b="1" dirty="0" err="1" smtClean="0">
                <a:solidFill>
                  <a:schemeClr val="accent3"/>
                </a:solidFill>
              </a:rPr>
              <a:t>Shifter</a:t>
            </a:r>
            <a:r>
              <a:rPr lang="de-DE" sz="1600" b="1" dirty="0" smtClean="0">
                <a:solidFill>
                  <a:schemeClr val="accent3"/>
                </a:solidFill>
              </a:rPr>
              <a:t> </a:t>
            </a:r>
            <a:r>
              <a:rPr lang="de-DE" sz="1600" b="1" dirty="0" err="1" smtClean="0">
                <a:solidFill>
                  <a:schemeClr val="accent3"/>
                </a:solidFill>
              </a:rPr>
              <a:t>combination</a:t>
            </a:r>
            <a:r>
              <a:rPr lang="de-DE" sz="1600" b="1" dirty="0" smtClean="0">
                <a:solidFill>
                  <a:schemeClr val="accent3"/>
                </a:solidFill>
              </a:rPr>
              <a:t> </a:t>
            </a:r>
            <a:r>
              <a:rPr lang="de-DE" sz="1600" b="1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</a:t>
            </a:r>
            <a:br>
              <a:rPr lang="de-DE" sz="1600" b="1" dirty="0" smtClean="0">
                <a:solidFill>
                  <a:schemeClr val="accent3"/>
                </a:solidFill>
                <a:sym typeface="Wingdings" panose="05000000000000000000" pitchFamily="2" charset="2"/>
              </a:rPr>
            </a:br>
            <a:r>
              <a:rPr lang="de-DE" sz="1600" b="1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Lookup Table in </a:t>
            </a:r>
            <a:r>
              <a:rPr lang="de-DE" sz="1600" b="1" dirty="0" err="1" smtClean="0">
                <a:solidFill>
                  <a:schemeClr val="accent3"/>
                </a:solidFill>
                <a:sym typeface="Wingdings" panose="05000000000000000000" pitchFamily="2" charset="2"/>
              </a:rPr>
              <a:t>control</a:t>
            </a:r>
            <a:r>
              <a:rPr lang="de-DE" sz="1600" b="1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 </a:t>
            </a:r>
            <a:r>
              <a:rPr lang="de-DE" sz="1600" b="1" dirty="0" err="1" smtClean="0">
                <a:solidFill>
                  <a:schemeClr val="accent3"/>
                </a:solidFill>
                <a:sym typeface="Wingdings" panose="05000000000000000000" pitchFamily="2" charset="2"/>
              </a:rPr>
              <a:t>system</a:t>
            </a:r>
            <a:endParaRPr lang="de-DE" sz="1600" b="1" dirty="0" smtClean="0">
              <a:solidFill>
                <a:schemeClr val="accent3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208773" y="3051606"/>
            <a:ext cx="35269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600" b="1" dirty="0" smtClean="0">
                <a:solidFill>
                  <a:schemeClr val="accent3"/>
                </a:solidFill>
              </a:rPr>
              <a:t>Phase </a:t>
            </a:r>
            <a:r>
              <a:rPr lang="de-DE" sz="1600" b="1" dirty="0" err="1" smtClean="0">
                <a:solidFill>
                  <a:schemeClr val="accent3"/>
                </a:solidFill>
              </a:rPr>
              <a:t>Shifter</a:t>
            </a:r>
            <a:r>
              <a:rPr lang="de-DE" sz="1600" b="1" dirty="0" smtClean="0">
                <a:solidFill>
                  <a:schemeClr val="accent3"/>
                </a:solidFill>
              </a:rPr>
              <a:t> Gap vs. Undulator K</a:t>
            </a:r>
            <a:endParaRPr lang="de-DE" sz="2000" b="1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06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3500" y="361950"/>
            <a:ext cx="6610350" cy="431800"/>
          </a:xfrm>
        </p:spPr>
        <p:txBody>
          <a:bodyPr/>
          <a:lstStyle/>
          <a:p>
            <a:r>
              <a:rPr lang="de-DE" dirty="0" smtClean="0"/>
              <a:t>SPECTRA </a:t>
            </a:r>
            <a:r>
              <a:rPr lang="de-DE" dirty="0" err="1" smtClean="0"/>
              <a:t>results</a:t>
            </a:r>
            <a:r>
              <a:rPr lang="de-DE" dirty="0" smtClean="0"/>
              <a:t> </a:t>
            </a:r>
            <a:r>
              <a:rPr lang="de-DE" dirty="0" err="1" smtClean="0"/>
              <a:t>using</a:t>
            </a:r>
            <a:r>
              <a:rPr lang="de-DE" dirty="0" smtClean="0"/>
              <a:t> </a:t>
            </a:r>
            <a:r>
              <a:rPr lang="de-DE" dirty="0" err="1" smtClean="0"/>
              <a:t>measured</a:t>
            </a:r>
            <a:r>
              <a:rPr lang="de-DE" dirty="0" smtClean="0"/>
              <a:t> </a:t>
            </a:r>
            <a:r>
              <a:rPr lang="de-DE" dirty="0" err="1" smtClean="0"/>
              <a:t>field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endParaRPr lang="de-DE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6045116"/>
              </p:ext>
            </p:extLst>
          </p:nvPr>
        </p:nvGraphicFramePr>
        <p:xfrm>
          <a:off x="79124" y="978564"/>
          <a:ext cx="7181502" cy="5043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51" name="Graph" r:id="rId3" imgW="4132440" imgH="2901600" progId="Origin50.Graph">
                  <p:embed/>
                </p:oleObj>
              </mc:Choice>
              <mc:Fallback>
                <p:oleObj name="Graph" r:id="rId3" imgW="413244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124" y="978564"/>
                        <a:ext cx="7181502" cy="50433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369191" y="1516590"/>
                <a:ext cx="2668483" cy="34778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7800" indent="-177800"/>
                <a:r>
                  <a:rPr lang="de-DE" sz="1400" dirty="0" smtClean="0"/>
                  <a:t>Phase </a:t>
                </a:r>
                <a:r>
                  <a:rPr lang="de-DE" sz="1400" dirty="0" err="1" smtClean="0"/>
                  <a:t>Matching</a:t>
                </a:r>
                <a:r>
                  <a:rPr lang="de-DE" sz="1400" dirty="0" smtClean="0"/>
                  <a:t>: </a:t>
                </a:r>
                <a:br>
                  <a:rPr lang="de-DE" sz="1400" dirty="0" smtClean="0"/>
                </a:br>
                <a:r>
                  <a:rPr lang="de-DE" sz="1400" dirty="0" smtClean="0"/>
                  <a:t>On </a:t>
                </a:r>
                <a:r>
                  <a:rPr lang="de-DE" sz="1400" dirty="0" err="1" smtClean="0"/>
                  <a:t>axis</a:t>
                </a:r>
                <a:r>
                  <a:rPr lang="de-DE" sz="1400" dirty="0" smtClean="0"/>
                  <a:t> </a:t>
                </a:r>
                <a:r>
                  <a:rPr lang="en-US" sz="1400" dirty="0" smtClean="0"/>
                  <a:t>intensity from two </a:t>
                </a:r>
                <a:r>
                  <a:rPr lang="en-US" sz="1400" dirty="0" err="1" smtClean="0"/>
                  <a:t>Undulators</a:t>
                </a:r>
                <a:r>
                  <a:rPr lang="en-US" sz="1400" dirty="0" smtClean="0"/>
                  <a:t> is 4 times that of one.</a:t>
                </a:r>
                <a:r>
                  <a:rPr lang="en-US" sz="1400" dirty="0"/>
                  <a:t/>
                </a:r>
                <a:br>
                  <a:rPr lang="en-US" sz="1400" dirty="0"/>
                </a:br>
                <a:endParaRPr lang="en-US" sz="1400" dirty="0"/>
              </a:p>
              <a:p>
                <a:pPr marL="177800" indent="-177800"/>
                <a:r>
                  <a:rPr lang="en-US" sz="1400" dirty="0">
                    <a:sym typeface="Symbol"/>
                  </a:rPr>
                  <a:t>Rough K </a:t>
                </a:r>
                <a:r>
                  <a:rPr lang="en-US" sz="1400" dirty="0"/>
                  <a:t>Estimate:</a:t>
                </a:r>
              </a:p>
              <a:p>
                <a:pPr marL="177800" indent="-17780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</a:rPr>
                        <m:t>=8442</m:t>
                      </m:r>
                      <m:r>
                        <a:rPr lang="de-DE" sz="1400" b="0" i="1" smtClean="0">
                          <a:latin typeface="Cambria Math"/>
                        </a:rPr>
                        <m:t>𝑒𝑉</m:t>
                      </m:r>
                      <m:r>
                        <a:rPr lang="de-DE" sz="1400" b="0" i="0" smtClean="0">
                          <a:latin typeface="Cambria Math"/>
                        </a:rPr>
                        <m:t>;  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=10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𝑒𝑉</m:t>
                      </m:r>
                    </m:oMath>
                  </m:oMathPara>
                </a14:m>
                <a:endParaRPr lang="de-DE" sz="1400" dirty="0" smtClean="0"/>
              </a:p>
              <a:p>
                <a:pPr marL="177800" indent="-17780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1400" i="1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𝐾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𝐾</m:t>
                          </m:r>
                        </m:den>
                      </m:f>
                      <m:r>
                        <a:rPr lang="de-DE" sz="1400" b="0" i="1" smtClean="0">
                          <a:latin typeface="Cambria Math"/>
                        </a:rPr>
                        <m:t>=0.566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1400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1400" i="1">
                              <a:latin typeface="Cambria Math"/>
                              <a:ea typeface="Cambria Math"/>
                            </a:rPr>
                            <m:t>Δ</m:t>
                          </m:r>
                          <m:sSub>
                            <m:sSubPr>
                              <m:ctrlPr>
                                <a:rPr lang="el-GR" sz="1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i="1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4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400" dirty="0"/>
              </a:p>
              <a:p>
                <a:pPr marL="177800" indent="-17780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1400" i="1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𝐾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𝐾</m:t>
                          </m:r>
                        </m:den>
                      </m:f>
                      <m:r>
                        <a:rPr lang="de-DE" sz="1400" b="0" i="1" smtClean="0">
                          <a:latin typeface="Cambria Math"/>
                        </a:rPr>
                        <m:t>=6.7</m:t>
                      </m:r>
                      <m:r>
                        <a:rPr lang="de-DE" sz="1400" b="0" i="1" smtClean="0">
                          <a:latin typeface="Cambria Math"/>
                        </a:rPr>
                        <m:t>𝐸</m:t>
                      </m:r>
                      <m:r>
                        <a:rPr lang="de-DE" sz="1400" b="0" i="1" smtClean="0">
                          <a:latin typeface="Cambria Math"/>
                        </a:rPr>
                        <m:t>−4</m:t>
                      </m:r>
                    </m:oMath>
                  </m:oMathPara>
                </a14:m>
                <a:endParaRPr lang="en-US" sz="1400" dirty="0"/>
              </a:p>
              <a:p>
                <a:pPr marL="177800" indent="-177800">
                  <a:buNone/>
                </a:pPr>
                <a:endParaRPr lang="en-US" sz="1400" dirty="0"/>
              </a:p>
              <a:p>
                <a:pPr marL="177800" indent="-177800"/>
                <a:r>
                  <a:rPr lang="en-US" sz="1400" dirty="0" smtClean="0"/>
                  <a:t>All six </a:t>
                </a:r>
                <a:r>
                  <a:rPr lang="en-US" sz="1400" dirty="0" err="1" smtClean="0"/>
                  <a:t>undulators</a:t>
                </a:r>
                <a:r>
                  <a:rPr lang="en-US" sz="1400" dirty="0" smtClean="0"/>
                  <a:t> within  this limit</a:t>
                </a:r>
              </a:p>
              <a:p>
                <a:pPr marL="177800" indent="-177800">
                  <a:buNone/>
                </a:pPr>
                <a:endParaRPr lang="de-DE" sz="1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9191" y="1516590"/>
                <a:ext cx="2668483" cy="3477812"/>
              </a:xfrm>
              <a:prstGeom prst="rect">
                <a:avLst/>
              </a:prstGeom>
              <a:blipFill rotWithShape="1">
                <a:blip r:embed="rId5"/>
                <a:stretch>
                  <a:fillRect l="-457" t="-17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feld 4"/>
          <p:cNvSpPr txBox="1"/>
          <p:nvPr/>
        </p:nvSpPr>
        <p:spPr>
          <a:xfrm>
            <a:off x="8196192" y="6517682"/>
            <a:ext cx="7096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200" b="1" dirty="0" smtClean="0">
                <a:solidFill>
                  <a:schemeClr val="accent3"/>
                </a:solidFill>
              </a:rPr>
              <a:t>Y. Li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70362" y="5812082"/>
            <a:ext cx="770435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2000" b="1" dirty="0" smtClean="0">
                <a:solidFill>
                  <a:schemeClr val="accent3"/>
                </a:solidFill>
              </a:rPr>
              <a:t>Message: </a:t>
            </a:r>
            <a:r>
              <a:rPr lang="de-DE" sz="2000" b="1" dirty="0" err="1" smtClean="0">
                <a:solidFill>
                  <a:schemeClr val="accent3"/>
                </a:solidFill>
              </a:rPr>
              <a:t>Undulators</a:t>
            </a:r>
            <a:r>
              <a:rPr lang="de-DE" sz="2000" b="1" dirty="0" smtClean="0">
                <a:solidFill>
                  <a:schemeClr val="accent3"/>
                </a:solidFill>
              </a:rPr>
              <a:t>  </a:t>
            </a:r>
            <a:r>
              <a:rPr lang="de-DE" sz="2000" b="1" dirty="0" err="1" smtClean="0">
                <a:solidFill>
                  <a:schemeClr val="accent3"/>
                </a:solidFill>
              </a:rPr>
              <a:t>behave</a:t>
            </a:r>
            <a:r>
              <a:rPr lang="de-DE" sz="2000" b="1" dirty="0" smtClean="0">
                <a:solidFill>
                  <a:schemeClr val="accent3"/>
                </a:solidFill>
              </a:rPr>
              <a:t> </a:t>
            </a:r>
            <a:r>
              <a:rPr lang="de-DE" sz="2000" b="1" dirty="0" err="1" smtClean="0">
                <a:solidFill>
                  <a:schemeClr val="accent3"/>
                </a:solidFill>
              </a:rPr>
              <a:t>perfect</a:t>
            </a:r>
            <a:r>
              <a:rPr lang="de-DE" sz="2000" b="1" dirty="0" smtClean="0">
                <a:solidFill>
                  <a:schemeClr val="accent3"/>
                </a:solidFill>
              </a:rPr>
              <a:t>, Phase </a:t>
            </a:r>
            <a:r>
              <a:rPr lang="de-DE" sz="2000" b="1" dirty="0" err="1" smtClean="0">
                <a:solidFill>
                  <a:schemeClr val="accent3"/>
                </a:solidFill>
              </a:rPr>
              <a:t>Matching</a:t>
            </a:r>
            <a:r>
              <a:rPr lang="de-DE" sz="2000" b="1" dirty="0" smtClean="0">
                <a:solidFill>
                  <a:schemeClr val="accent3"/>
                </a:solidFill>
              </a:rPr>
              <a:t> </a:t>
            </a:r>
            <a:r>
              <a:rPr lang="de-DE" sz="2000" b="1" dirty="0" err="1" smtClean="0">
                <a:solidFill>
                  <a:schemeClr val="accent3"/>
                </a:solidFill>
              </a:rPr>
              <a:t>works</a:t>
            </a:r>
            <a:r>
              <a:rPr lang="de-DE" sz="2000" b="1" dirty="0" smtClean="0">
                <a:solidFill>
                  <a:schemeClr val="accent3"/>
                </a:solidFill>
              </a:rPr>
              <a:t>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02674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SASE1 Status &amp; Plans</a:t>
            </a:r>
            <a:br>
              <a:rPr lang="de-DE" dirty="0" smtClean="0"/>
            </a:br>
            <a:r>
              <a:rPr lang="de-DE" dirty="0" smtClean="0"/>
              <a:t>November 2016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99875" y="1324256"/>
            <a:ext cx="7119632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200" b="1" dirty="0" smtClean="0"/>
              <a:t>Status</a:t>
            </a:r>
          </a:p>
          <a:p>
            <a:r>
              <a:rPr lang="de-DE" sz="1200" dirty="0"/>
              <a:t>Undulator Hardware </a:t>
            </a:r>
            <a:r>
              <a:rPr lang="de-DE" sz="1200" dirty="0" err="1"/>
              <a:t>installed</a:t>
            </a:r>
            <a:r>
              <a:rPr lang="de-DE" sz="1200" dirty="0"/>
              <a:t>, </a:t>
            </a:r>
            <a:r>
              <a:rPr lang="de-DE" sz="1200" dirty="0" err="1"/>
              <a:t>including</a:t>
            </a:r>
            <a:r>
              <a:rPr lang="de-DE" sz="1200" dirty="0"/>
              <a:t> XQAs, Magnet Power, </a:t>
            </a:r>
            <a:r>
              <a:rPr lang="de-DE" sz="1200" dirty="0" err="1"/>
              <a:t>Cooling</a:t>
            </a:r>
            <a:r>
              <a:rPr lang="de-DE" sz="1200" dirty="0"/>
              <a:t> </a:t>
            </a:r>
            <a:r>
              <a:rPr lang="de-DE" sz="1200" dirty="0" err="1"/>
              <a:t>Water</a:t>
            </a:r>
            <a:r>
              <a:rPr lang="de-DE" sz="1200" dirty="0"/>
              <a:t>, QMs, Phase </a:t>
            </a:r>
            <a:r>
              <a:rPr lang="de-DE" sz="1200" dirty="0" err="1"/>
              <a:t>Shifters</a:t>
            </a:r>
            <a:r>
              <a:rPr lang="de-DE" sz="1200" dirty="0"/>
              <a:t>, </a:t>
            </a:r>
          </a:p>
          <a:p>
            <a:r>
              <a:rPr lang="de-DE" sz="1200" dirty="0"/>
              <a:t>Undulator Control System </a:t>
            </a:r>
            <a:r>
              <a:rPr lang="de-DE" sz="1200" dirty="0" err="1"/>
              <a:t>commissioned</a:t>
            </a:r>
            <a:r>
              <a:rPr lang="de-DE" sz="1200" dirty="0"/>
              <a:t>, </a:t>
            </a:r>
            <a:r>
              <a:rPr lang="de-DE" sz="1200" dirty="0" smtClean="0"/>
              <a:t>operational</a:t>
            </a:r>
          </a:p>
          <a:p>
            <a:r>
              <a:rPr lang="de-DE" sz="1200" dirty="0" smtClean="0"/>
              <a:t>Interlock </a:t>
            </a:r>
            <a:r>
              <a:rPr lang="de-DE" sz="1200" dirty="0" err="1" smtClean="0"/>
              <a:t>installed</a:t>
            </a:r>
            <a:endParaRPr lang="de-DE" sz="1200" dirty="0" smtClean="0"/>
          </a:p>
          <a:p>
            <a:r>
              <a:rPr lang="de-DE" sz="1200" dirty="0" smtClean="0"/>
              <a:t>Air </a:t>
            </a:r>
            <a:r>
              <a:rPr lang="de-DE" sz="1200" dirty="0" err="1" smtClean="0"/>
              <a:t>Conditioning</a:t>
            </a:r>
            <a:r>
              <a:rPr lang="de-DE" sz="1200" dirty="0" smtClean="0"/>
              <a:t> System </a:t>
            </a:r>
            <a:r>
              <a:rPr lang="de-DE" sz="1200" dirty="0" err="1" smtClean="0"/>
              <a:t>installed</a:t>
            </a:r>
            <a:r>
              <a:rPr lang="de-DE" sz="1200" dirty="0" smtClean="0"/>
              <a:t> &amp; </a:t>
            </a:r>
            <a:r>
              <a:rPr lang="de-DE" sz="1200" dirty="0" err="1" smtClean="0"/>
              <a:t>commissioned</a:t>
            </a:r>
            <a:endParaRPr lang="de-DE" sz="1200" dirty="0" smtClean="0"/>
          </a:p>
          <a:p>
            <a:r>
              <a:rPr lang="de-DE" sz="1200" dirty="0" smtClean="0"/>
              <a:t>SLRS </a:t>
            </a:r>
            <a:r>
              <a:rPr lang="de-DE" sz="1200" dirty="0" err="1"/>
              <a:t>i</a:t>
            </a:r>
            <a:r>
              <a:rPr lang="de-DE" sz="1200" dirty="0" err="1" smtClean="0"/>
              <a:t>nstalled</a:t>
            </a:r>
            <a:r>
              <a:rPr lang="de-DE" sz="1200" dirty="0" smtClean="0"/>
              <a:t> &amp; </a:t>
            </a:r>
            <a:r>
              <a:rPr lang="de-DE" sz="1200" dirty="0" err="1" smtClean="0"/>
              <a:t>commissioned</a:t>
            </a:r>
            <a:endParaRPr lang="de-DE" sz="1200" dirty="0" smtClean="0"/>
          </a:p>
        </p:txBody>
      </p:sp>
      <p:sp>
        <p:nvSpPr>
          <p:cNvPr id="12" name="Textfeld 11"/>
          <p:cNvSpPr txBox="1"/>
          <p:nvPr/>
        </p:nvSpPr>
        <p:spPr>
          <a:xfrm>
            <a:off x="99875" y="3294070"/>
            <a:ext cx="7002674" cy="29731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200" b="1" dirty="0" smtClean="0"/>
              <a:t>Plan</a:t>
            </a:r>
          </a:p>
          <a:p>
            <a:r>
              <a:rPr lang="de-DE" sz="1200" dirty="0" smtClean="0"/>
              <a:t>Re-</a:t>
            </a:r>
            <a:r>
              <a:rPr lang="de-DE" sz="1200" dirty="0" err="1" smtClean="0"/>
              <a:t>alignment</a:t>
            </a:r>
            <a:r>
              <a:rPr lang="de-DE" sz="1200" dirty="0" smtClean="0"/>
              <a:t> </a:t>
            </a:r>
            <a:r>
              <a:rPr lang="de-DE" sz="1200" dirty="0" err="1" smtClean="0"/>
              <a:t>of</a:t>
            </a:r>
            <a:r>
              <a:rPr lang="de-DE" sz="1200" dirty="0" smtClean="0"/>
              <a:t> Undulator System </a:t>
            </a:r>
            <a:r>
              <a:rPr lang="de-DE" sz="1200" dirty="0" err="1" smtClean="0"/>
              <a:t>using</a:t>
            </a:r>
            <a:r>
              <a:rPr lang="de-DE" sz="1200" dirty="0" smtClean="0"/>
              <a:t> SLRS: Total 6 </a:t>
            </a:r>
            <a:r>
              <a:rPr lang="de-DE" sz="1200" dirty="0" err="1" smtClean="0"/>
              <a:t>weeks</a:t>
            </a:r>
            <a:r>
              <a:rPr lang="de-DE" sz="1200" dirty="0" smtClean="0"/>
              <a:t>   End: </a:t>
            </a:r>
            <a:r>
              <a:rPr lang="de-DE" sz="1200" dirty="0" err="1" smtClean="0"/>
              <a:t>Dec</a:t>
            </a:r>
            <a:r>
              <a:rPr lang="de-DE" sz="1200" dirty="0" smtClean="0"/>
              <a:t> 9 </a:t>
            </a:r>
          </a:p>
          <a:p>
            <a:r>
              <a:rPr lang="de-DE" sz="1200" dirty="0"/>
              <a:t>Commissioning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smtClean="0"/>
              <a:t>35 Undulator </a:t>
            </a:r>
            <a:r>
              <a:rPr lang="de-DE" sz="1200" dirty="0"/>
              <a:t>Segments</a:t>
            </a:r>
            <a:r>
              <a:rPr lang="de-DE" sz="1200" dirty="0" smtClean="0"/>
              <a:t>: </a:t>
            </a:r>
            <a:r>
              <a:rPr lang="de-DE" sz="1200" dirty="0" err="1" smtClean="0"/>
              <a:t>Removal</a:t>
            </a:r>
            <a:r>
              <a:rPr lang="de-DE" sz="1200" dirty="0" smtClean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Safety</a:t>
            </a:r>
            <a:r>
              <a:rPr lang="de-DE" sz="1200" dirty="0"/>
              <a:t> </a:t>
            </a:r>
            <a:r>
              <a:rPr lang="de-DE" sz="1200" dirty="0" err="1"/>
              <a:t>covers</a:t>
            </a:r>
            <a:r>
              <a:rPr lang="de-DE" sz="1200" dirty="0" smtClean="0"/>
              <a:t>, </a:t>
            </a:r>
            <a:r>
              <a:rPr lang="de-DE" sz="1200" dirty="0" err="1"/>
              <a:t>Safety</a:t>
            </a:r>
            <a:r>
              <a:rPr lang="de-DE" sz="1200" dirty="0"/>
              <a:t> </a:t>
            </a:r>
            <a:r>
              <a:rPr lang="de-DE" sz="1200" dirty="0" err="1"/>
              <a:t>Precautions</a:t>
            </a:r>
            <a:r>
              <a:rPr lang="de-DE" sz="1200" dirty="0" smtClean="0"/>
              <a:t> </a:t>
            </a:r>
            <a:br>
              <a:rPr lang="de-DE" sz="1200" dirty="0" smtClean="0"/>
            </a:br>
            <a:r>
              <a:rPr lang="de-DE" sz="1200" dirty="0" smtClean="0"/>
              <a:t/>
            </a:r>
            <a:br>
              <a:rPr lang="de-DE" sz="1200" dirty="0" smtClean="0"/>
            </a:br>
            <a:r>
              <a:rPr lang="de-DE" sz="1200" dirty="0" smtClean="0"/>
              <a:t/>
            </a:r>
            <a:br>
              <a:rPr lang="de-DE" sz="1200" dirty="0" smtClean="0"/>
            </a:br>
            <a:endParaRPr lang="de-DE" sz="1200" dirty="0" smtClean="0"/>
          </a:p>
          <a:p>
            <a:pPr>
              <a:buNone/>
            </a:pPr>
            <a:r>
              <a:rPr lang="de-DE" sz="1200" dirty="0" smtClean="0"/>
              <a:t/>
            </a:r>
            <a:br>
              <a:rPr lang="de-DE" sz="1200" dirty="0" smtClean="0"/>
            </a:br>
            <a:endParaRPr lang="de-DE" sz="1200" dirty="0" smtClean="0"/>
          </a:p>
          <a:p>
            <a:pPr>
              <a:buNone/>
            </a:pPr>
            <a:endParaRPr lang="de-DE" sz="1200" dirty="0" smtClean="0"/>
          </a:p>
          <a:p>
            <a:pPr>
              <a:buNone/>
            </a:pPr>
            <a:endParaRPr lang="de-DE" sz="1200" dirty="0"/>
          </a:p>
          <a:p>
            <a:pPr marL="171450" indent="-171450"/>
            <a:r>
              <a:rPr lang="de-DE" sz="1200" dirty="0"/>
              <a:t>Fine </a:t>
            </a:r>
            <a:r>
              <a:rPr lang="de-DE" sz="1200" dirty="0" err="1"/>
              <a:t>alignment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vacuum</a:t>
            </a:r>
            <a:r>
              <a:rPr lang="de-DE" sz="1200" dirty="0"/>
              <a:t> </a:t>
            </a:r>
            <a:r>
              <a:rPr lang="de-DE" sz="1200" dirty="0" err="1"/>
              <a:t>chambers</a:t>
            </a:r>
            <a:r>
              <a:rPr lang="de-DE" sz="1200" dirty="0"/>
              <a:t>, </a:t>
            </a:r>
            <a:r>
              <a:rPr lang="de-DE" sz="1200" dirty="0" err="1"/>
              <a:t>closing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gap</a:t>
            </a:r>
            <a:r>
              <a:rPr lang="de-DE" sz="1200" dirty="0"/>
              <a:t> </a:t>
            </a:r>
            <a:r>
              <a:rPr lang="de-DE" sz="1200" dirty="0" err="1"/>
              <a:t>to</a:t>
            </a:r>
            <a:r>
              <a:rPr lang="de-DE" sz="1200" dirty="0"/>
              <a:t> 10.000mm, Fine </a:t>
            </a:r>
            <a:r>
              <a:rPr lang="de-DE" sz="1200" dirty="0" err="1"/>
              <a:t>adjustment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limit</a:t>
            </a:r>
            <a:r>
              <a:rPr lang="de-DE" sz="1200" dirty="0"/>
              <a:t> </a:t>
            </a:r>
            <a:r>
              <a:rPr lang="de-DE" sz="1200" dirty="0" err="1"/>
              <a:t>switches</a:t>
            </a:r>
            <a:r>
              <a:rPr lang="de-DE" sz="1200" dirty="0"/>
              <a:t>, CALs, </a:t>
            </a:r>
            <a:r>
              <a:rPr lang="de-DE" sz="1200" dirty="0" err="1"/>
              <a:t>Hardstop</a:t>
            </a:r>
            <a:r>
              <a:rPr lang="de-DE" sz="1200" dirty="0"/>
              <a:t>, Installation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Radfets</a:t>
            </a:r>
            <a:r>
              <a:rPr lang="de-DE" sz="1200" dirty="0"/>
              <a:t>, Air Coils: 8 </a:t>
            </a:r>
            <a:r>
              <a:rPr lang="de-DE" sz="1200" dirty="0" err="1"/>
              <a:t>weeks</a:t>
            </a:r>
            <a:r>
              <a:rPr lang="de-DE" sz="1200" dirty="0"/>
              <a:t>; End: Feb 8, </a:t>
            </a:r>
            <a:r>
              <a:rPr lang="de-DE" sz="1200" dirty="0" smtClean="0"/>
              <a:t>2017</a:t>
            </a:r>
          </a:p>
          <a:p>
            <a:r>
              <a:rPr lang="de-DE" sz="1200" b="1" dirty="0" err="1" smtClean="0"/>
              <a:t>Ready</a:t>
            </a:r>
            <a:r>
              <a:rPr lang="de-DE" sz="1200" b="1" dirty="0" smtClean="0"/>
              <a:t> </a:t>
            </a:r>
            <a:r>
              <a:rPr lang="de-DE" sz="1200" b="1" dirty="0"/>
              <a:t>For Beam: </a:t>
            </a:r>
            <a:r>
              <a:rPr lang="de-DE" sz="1200" b="1" dirty="0" err="1"/>
              <a:t>Beginning</a:t>
            </a:r>
            <a:r>
              <a:rPr lang="de-DE" sz="1200" b="1" dirty="0"/>
              <a:t> </a:t>
            </a:r>
            <a:r>
              <a:rPr lang="de-DE" sz="1200" b="1" dirty="0" err="1"/>
              <a:t>of</a:t>
            </a:r>
            <a:r>
              <a:rPr lang="de-DE" sz="1200" b="1" dirty="0"/>
              <a:t> </a:t>
            </a:r>
            <a:r>
              <a:rPr lang="de-DE" sz="1200" b="1" dirty="0" err="1"/>
              <a:t>February</a:t>
            </a:r>
            <a:r>
              <a:rPr lang="de-DE" sz="1200" b="1" dirty="0"/>
              <a:t> 2017 </a:t>
            </a:r>
          </a:p>
          <a:p>
            <a:endParaRPr lang="de-DE" sz="1200" dirty="0" smtClean="0"/>
          </a:p>
        </p:txBody>
      </p:sp>
      <p:pic>
        <p:nvPicPr>
          <p:cNvPr id="71682" name="Picture 2" descr="C:\Users\pflueger\Dropbox\Kamera-Uploads\2016-09-12 10.26.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850" y="1130850"/>
            <a:ext cx="135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3" name="Picture 3" descr="C:\Users\pflueger\Dropbox\Kamera-Uploads\2016-10-07 16.02.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286" y="3774751"/>
            <a:ext cx="135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456464" y="2986828"/>
            <a:ext cx="154882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400" dirty="0" err="1" smtClean="0">
                <a:solidFill>
                  <a:schemeClr val="accent3"/>
                </a:solidFill>
              </a:rPr>
              <a:t>Enclosure</a:t>
            </a:r>
            <a:r>
              <a:rPr lang="de-DE" sz="1400" dirty="0" smtClean="0">
                <a:solidFill>
                  <a:schemeClr val="accent3"/>
                </a:solidFill>
              </a:rPr>
              <a:t> </a:t>
            </a:r>
            <a:r>
              <a:rPr lang="de-DE" sz="1400" dirty="0" err="1" smtClean="0">
                <a:solidFill>
                  <a:schemeClr val="accent3"/>
                </a:solidFill>
              </a:rPr>
              <a:t>closed</a:t>
            </a:r>
            <a:endParaRPr lang="de-DE" sz="1400" dirty="0" smtClean="0">
              <a:solidFill>
                <a:schemeClr val="accent3"/>
              </a:solidFill>
            </a:endParaRPr>
          </a:p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400" dirty="0" smtClean="0">
                <a:solidFill>
                  <a:schemeClr val="accent3"/>
                </a:solidFill>
              </a:rPr>
              <a:t>Sep 2016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7525394" y="5655658"/>
            <a:ext cx="147989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400" dirty="0" smtClean="0">
                <a:solidFill>
                  <a:schemeClr val="accent3"/>
                </a:solidFill>
              </a:rPr>
              <a:t>Re-</a:t>
            </a:r>
            <a:r>
              <a:rPr lang="de-DE" sz="1400" dirty="0" err="1" smtClean="0">
                <a:solidFill>
                  <a:schemeClr val="accent3"/>
                </a:solidFill>
              </a:rPr>
              <a:t>opened</a:t>
            </a:r>
            <a:r>
              <a:rPr lang="de-DE" sz="1400" dirty="0" smtClean="0">
                <a:solidFill>
                  <a:schemeClr val="accent3"/>
                </a:solidFill>
              </a:rPr>
              <a:t> for </a:t>
            </a:r>
            <a:br>
              <a:rPr lang="de-DE" sz="1400" dirty="0" smtClean="0">
                <a:solidFill>
                  <a:schemeClr val="accent3"/>
                </a:solidFill>
              </a:rPr>
            </a:br>
            <a:r>
              <a:rPr lang="de-DE" sz="1400" dirty="0" smtClean="0">
                <a:solidFill>
                  <a:schemeClr val="accent3"/>
                </a:solidFill>
              </a:rPr>
              <a:t>SLRS </a:t>
            </a:r>
            <a:r>
              <a:rPr lang="de-DE" sz="1400" dirty="0" err="1" smtClean="0">
                <a:solidFill>
                  <a:schemeClr val="accent3"/>
                </a:solidFill>
              </a:rPr>
              <a:t>alignment</a:t>
            </a:r>
            <a:r>
              <a:rPr lang="de-DE" sz="1400" dirty="0" smtClean="0">
                <a:solidFill>
                  <a:schemeClr val="accent3"/>
                </a:solidFill>
              </a:rPr>
              <a:t/>
            </a:r>
            <a:br>
              <a:rPr lang="de-DE" sz="1400" dirty="0" smtClean="0">
                <a:solidFill>
                  <a:schemeClr val="accent3"/>
                </a:solidFill>
              </a:rPr>
            </a:br>
            <a:r>
              <a:rPr lang="de-DE" sz="1400" dirty="0" smtClean="0">
                <a:solidFill>
                  <a:schemeClr val="accent3"/>
                </a:solidFill>
              </a:rPr>
              <a:t>22.10.2016</a:t>
            </a:r>
          </a:p>
        </p:txBody>
      </p:sp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930" y="3994470"/>
            <a:ext cx="1808402" cy="136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879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SASE3 Status &amp; Plans</a:t>
            </a:r>
            <a:br>
              <a:rPr lang="de-DE" dirty="0" smtClean="0"/>
            </a:br>
            <a:r>
              <a:rPr lang="de-DE" dirty="0" smtClean="0"/>
              <a:t>November 2016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99874" y="1324256"/>
            <a:ext cx="7356589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200" b="1" dirty="0" smtClean="0"/>
              <a:t>Status</a:t>
            </a:r>
          </a:p>
          <a:p>
            <a:r>
              <a:rPr lang="de-DE" sz="1200" dirty="0" smtClean="0"/>
              <a:t>Undulator Hardware </a:t>
            </a:r>
            <a:r>
              <a:rPr lang="de-DE" sz="1200" dirty="0" err="1" smtClean="0"/>
              <a:t>installed</a:t>
            </a:r>
            <a:r>
              <a:rPr lang="de-DE" sz="1200" dirty="0" smtClean="0"/>
              <a:t>, </a:t>
            </a:r>
            <a:r>
              <a:rPr lang="de-DE" sz="1200" dirty="0" err="1" smtClean="0"/>
              <a:t>including</a:t>
            </a:r>
            <a:r>
              <a:rPr lang="de-DE" sz="1200" dirty="0" smtClean="0"/>
              <a:t> XQAs, Magnet Power, </a:t>
            </a:r>
            <a:r>
              <a:rPr lang="de-DE" sz="1200" dirty="0" err="1" smtClean="0"/>
              <a:t>Cooling</a:t>
            </a:r>
            <a:r>
              <a:rPr lang="de-DE" sz="1200" dirty="0" smtClean="0"/>
              <a:t> </a:t>
            </a:r>
            <a:r>
              <a:rPr lang="de-DE" sz="1200" dirty="0" err="1" smtClean="0"/>
              <a:t>Water</a:t>
            </a:r>
            <a:r>
              <a:rPr lang="de-DE" sz="1200" dirty="0" smtClean="0"/>
              <a:t>, </a:t>
            </a:r>
            <a:r>
              <a:rPr lang="de-DE" sz="1200" dirty="0"/>
              <a:t>QMs, Phase </a:t>
            </a:r>
            <a:r>
              <a:rPr lang="de-DE" sz="1200" dirty="0" err="1"/>
              <a:t>Shifters</a:t>
            </a:r>
            <a:r>
              <a:rPr lang="de-DE" sz="1200" dirty="0"/>
              <a:t>, </a:t>
            </a:r>
            <a:endParaRPr lang="de-DE" sz="1200" dirty="0" smtClean="0"/>
          </a:p>
          <a:p>
            <a:r>
              <a:rPr lang="de-DE" sz="1200" dirty="0" smtClean="0"/>
              <a:t>Undulator Control System </a:t>
            </a:r>
            <a:r>
              <a:rPr lang="de-DE" sz="1200" dirty="0" err="1" smtClean="0"/>
              <a:t>commissioned</a:t>
            </a:r>
            <a:r>
              <a:rPr lang="de-DE" sz="1200" dirty="0" smtClean="0"/>
              <a:t>, operational</a:t>
            </a:r>
          </a:p>
          <a:p>
            <a:r>
              <a:rPr lang="de-DE" sz="1200" dirty="0" smtClean="0"/>
              <a:t>Air </a:t>
            </a:r>
            <a:r>
              <a:rPr lang="de-DE" sz="1200" dirty="0" err="1" smtClean="0"/>
              <a:t>Conditioning</a:t>
            </a:r>
            <a:r>
              <a:rPr lang="de-DE" sz="1200" dirty="0" smtClean="0"/>
              <a:t> System </a:t>
            </a:r>
            <a:r>
              <a:rPr lang="de-DE" sz="1200" dirty="0" err="1" smtClean="0"/>
              <a:t>installed</a:t>
            </a:r>
            <a:r>
              <a:rPr lang="de-DE" sz="1200" dirty="0" smtClean="0"/>
              <a:t>, </a:t>
            </a:r>
            <a:r>
              <a:rPr lang="de-DE" sz="1200" dirty="0" err="1" smtClean="0"/>
              <a:t>commissioning</a:t>
            </a:r>
            <a:r>
              <a:rPr lang="de-DE" sz="1200" dirty="0" smtClean="0"/>
              <a:t> in </a:t>
            </a:r>
            <a:r>
              <a:rPr lang="de-DE" sz="1200" dirty="0" err="1" smtClean="0"/>
              <a:t>progress</a:t>
            </a:r>
            <a:endParaRPr lang="de-DE" sz="1200" dirty="0" smtClean="0"/>
          </a:p>
          <a:p>
            <a:r>
              <a:rPr lang="de-DE" sz="1200" dirty="0" smtClean="0"/>
              <a:t>Interlock not </a:t>
            </a:r>
            <a:r>
              <a:rPr lang="de-DE" sz="1200" dirty="0" err="1" smtClean="0"/>
              <a:t>yet</a:t>
            </a:r>
            <a:r>
              <a:rPr lang="de-DE" sz="1200" dirty="0" smtClean="0"/>
              <a:t> </a:t>
            </a:r>
            <a:r>
              <a:rPr lang="de-DE" sz="1200" dirty="0" err="1" smtClean="0"/>
              <a:t>installed</a:t>
            </a:r>
            <a:endParaRPr lang="de-DE" sz="1200" dirty="0" smtClean="0"/>
          </a:p>
          <a:p>
            <a:r>
              <a:rPr lang="de-DE" sz="1200" dirty="0" smtClean="0"/>
              <a:t>SLRS in </a:t>
            </a:r>
            <a:r>
              <a:rPr lang="de-DE" sz="1200" dirty="0" err="1" smtClean="0"/>
              <a:t>installation</a:t>
            </a:r>
            <a:r>
              <a:rPr lang="de-DE" sz="1200" dirty="0" smtClean="0"/>
              <a:t>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7456464" y="3261219"/>
            <a:ext cx="15488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400" dirty="0" err="1" smtClean="0">
                <a:solidFill>
                  <a:schemeClr val="accent3"/>
                </a:solidFill>
              </a:rPr>
              <a:t>Enclosure</a:t>
            </a:r>
            <a:r>
              <a:rPr lang="de-DE" sz="1400" dirty="0" smtClean="0">
                <a:solidFill>
                  <a:schemeClr val="accent3"/>
                </a:solidFill>
              </a:rPr>
              <a:t> </a:t>
            </a:r>
            <a:r>
              <a:rPr lang="de-DE" sz="1400" dirty="0" err="1" smtClean="0">
                <a:solidFill>
                  <a:schemeClr val="accent3"/>
                </a:solidFill>
              </a:rPr>
              <a:t>closed</a:t>
            </a:r>
            <a:endParaRPr lang="de-DE" sz="1400" dirty="0" smtClean="0">
              <a:solidFill>
                <a:schemeClr val="accent3"/>
              </a:solidFill>
            </a:endParaRPr>
          </a:p>
        </p:txBody>
      </p:sp>
      <p:pic>
        <p:nvPicPr>
          <p:cNvPr id="72706" name="Picture 2" descr="H:\Bilder\XFEL\WP71_Activities\Bilder Aufbau XFEL\XTD4_SASE3\20160912 Einhausung2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093" y="1262175"/>
            <a:ext cx="135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pieren 2"/>
          <p:cNvGrpSpPr/>
          <p:nvPr/>
        </p:nvGrpSpPr>
        <p:grpSpPr>
          <a:xfrm>
            <a:off x="60867" y="2952873"/>
            <a:ext cx="7002674" cy="3416320"/>
            <a:chOff x="99875" y="3106763"/>
            <a:chExt cx="7002674" cy="3416320"/>
          </a:xfrm>
        </p:grpSpPr>
        <p:sp>
          <p:nvSpPr>
            <p:cNvPr id="7" name="Textfeld 6"/>
            <p:cNvSpPr txBox="1"/>
            <p:nvPr/>
          </p:nvSpPr>
          <p:spPr>
            <a:xfrm>
              <a:off x="99875" y="3106763"/>
              <a:ext cx="7002674" cy="34163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de-DE" sz="1200" b="1" dirty="0" smtClean="0"/>
                <a:t>Plan</a:t>
              </a:r>
            </a:p>
            <a:p>
              <a:r>
                <a:rPr lang="de-DE" sz="1200" dirty="0" smtClean="0"/>
                <a:t>Commissioning </a:t>
              </a:r>
              <a:r>
                <a:rPr lang="de-DE" sz="1200" dirty="0" err="1" smtClean="0"/>
                <a:t>of</a:t>
              </a:r>
              <a:r>
                <a:rPr lang="de-DE" sz="1200" dirty="0" smtClean="0"/>
                <a:t> SLRS </a:t>
              </a:r>
            </a:p>
            <a:p>
              <a:r>
                <a:rPr lang="de-DE" sz="1200" dirty="0" smtClean="0"/>
                <a:t>Re-</a:t>
              </a:r>
              <a:r>
                <a:rPr lang="de-DE" sz="1200" dirty="0" err="1" smtClean="0"/>
                <a:t>alignment</a:t>
              </a:r>
              <a:r>
                <a:rPr lang="de-DE" sz="1200" dirty="0" smtClean="0"/>
                <a:t> </a:t>
              </a:r>
              <a:r>
                <a:rPr lang="de-DE" sz="1200" dirty="0" err="1" smtClean="0"/>
                <a:t>of</a:t>
              </a:r>
              <a:r>
                <a:rPr lang="de-DE" sz="1200" dirty="0" smtClean="0"/>
                <a:t> Undulator System </a:t>
              </a:r>
              <a:r>
                <a:rPr lang="de-DE" sz="1200" dirty="0" err="1" smtClean="0"/>
                <a:t>using</a:t>
              </a:r>
              <a:r>
                <a:rPr lang="de-DE" sz="1200" dirty="0" smtClean="0"/>
                <a:t> SLRS: Total 6 </a:t>
              </a:r>
              <a:r>
                <a:rPr lang="de-DE" sz="1200" dirty="0" err="1" smtClean="0"/>
                <a:t>weeks</a:t>
              </a:r>
              <a:r>
                <a:rPr lang="de-DE" sz="1200" dirty="0" smtClean="0"/>
                <a:t>   End: Jan 31, 2017 </a:t>
              </a:r>
            </a:p>
            <a:p>
              <a:r>
                <a:rPr lang="de-DE" sz="1200" dirty="0"/>
                <a:t>Commissioning </a:t>
              </a:r>
              <a:r>
                <a:rPr lang="de-DE" sz="1200" dirty="0" err="1"/>
                <a:t>of</a:t>
              </a:r>
              <a:r>
                <a:rPr lang="de-DE" sz="1200" dirty="0"/>
                <a:t> </a:t>
              </a:r>
              <a:r>
                <a:rPr lang="de-DE" sz="1200" dirty="0" smtClean="0"/>
                <a:t>35 Undulator </a:t>
              </a:r>
              <a:r>
                <a:rPr lang="de-DE" sz="1200" dirty="0"/>
                <a:t>Segments</a:t>
              </a:r>
              <a:r>
                <a:rPr lang="de-DE" sz="1200" dirty="0" smtClean="0"/>
                <a:t>: </a:t>
              </a:r>
              <a:r>
                <a:rPr lang="de-DE" sz="1200" dirty="0" err="1" smtClean="0"/>
                <a:t>Removal</a:t>
              </a:r>
              <a:r>
                <a:rPr lang="de-DE" sz="1200" dirty="0" smtClean="0"/>
                <a:t> </a:t>
              </a:r>
              <a:r>
                <a:rPr lang="de-DE" sz="1200" dirty="0" err="1"/>
                <a:t>of</a:t>
              </a:r>
              <a:r>
                <a:rPr lang="de-DE" sz="1200" dirty="0"/>
                <a:t> </a:t>
              </a:r>
              <a:r>
                <a:rPr lang="de-DE" sz="1200" dirty="0" err="1"/>
                <a:t>Safety</a:t>
              </a:r>
              <a:r>
                <a:rPr lang="de-DE" sz="1200" dirty="0"/>
                <a:t> </a:t>
              </a:r>
              <a:r>
                <a:rPr lang="de-DE" sz="1200" dirty="0" err="1"/>
                <a:t>covers</a:t>
              </a:r>
              <a:r>
                <a:rPr lang="de-DE" sz="1200" dirty="0" smtClean="0"/>
                <a:t>, </a:t>
              </a:r>
              <a:r>
                <a:rPr lang="de-DE" sz="1200" dirty="0" err="1"/>
                <a:t>Safety</a:t>
              </a:r>
              <a:r>
                <a:rPr lang="de-DE" sz="1200" dirty="0"/>
                <a:t> </a:t>
              </a:r>
              <a:r>
                <a:rPr lang="de-DE" sz="1200" dirty="0" err="1" smtClean="0"/>
                <a:t>Precautions</a:t>
              </a:r>
              <a:r>
                <a:rPr lang="de-DE" sz="1200" dirty="0" smtClean="0"/>
                <a:t>: </a:t>
              </a:r>
              <a:br>
                <a:rPr lang="de-DE" sz="1200" dirty="0" smtClean="0"/>
              </a:br>
              <a:r>
                <a:rPr lang="de-DE" sz="1200" dirty="0" smtClean="0"/>
                <a:t/>
              </a:r>
              <a:br>
                <a:rPr lang="de-DE" sz="1200" dirty="0" smtClean="0"/>
              </a:br>
              <a:r>
                <a:rPr lang="de-DE" sz="1200" dirty="0" smtClean="0"/>
                <a:t/>
              </a:r>
              <a:br>
                <a:rPr lang="de-DE" sz="1200" dirty="0" smtClean="0"/>
              </a:br>
              <a:endParaRPr lang="de-DE" sz="1200" dirty="0" smtClean="0"/>
            </a:p>
            <a:p>
              <a:pPr>
                <a:buNone/>
              </a:pPr>
              <a:r>
                <a:rPr lang="de-DE" sz="1200" dirty="0" smtClean="0"/>
                <a:t/>
              </a:r>
              <a:br>
                <a:rPr lang="de-DE" sz="1200" dirty="0" smtClean="0"/>
              </a:br>
              <a:endParaRPr lang="de-DE" sz="1200" dirty="0" smtClean="0"/>
            </a:p>
            <a:p>
              <a:pPr>
                <a:buNone/>
              </a:pPr>
              <a:endParaRPr lang="de-DE" sz="1200" dirty="0" smtClean="0"/>
            </a:p>
            <a:p>
              <a:pPr>
                <a:buNone/>
              </a:pPr>
              <a:endParaRPr lang="de-DE" sz="1200" dirty="0" smtClean="0"/>
            </a:p>
            <a:p>
              <a:pPr>
                <a:buNone/>
              </a:pPr>
              <a:endParaRPr lang="de-DE" sz="1200" dirty="0"/>
            </a:p>
            <a:p>
              <a:pPr marL="171450" indent="-171450"/>
              <a:r>
                <a:rPr lang="de-DE" sz="1200" dirty="0"/>
                <a:t>Fine </a:t>
              </a:r>
              <a:r>
                <a:rPr lang="de-DE" sz="1200" dirty="0" err="1"/>
                <a:t>alignment</a:t>
              </a:r>
              <a:r>
                <a:rPr lang="de-DE" sz="1200" dirty="0"/>
                <a:t> </a:t>
              </a:r>
              <a:r>
                <a:rPr lang="de-DE" sz="1200" dirty="0" err="1"/>
                <a:t>of</a:t>
              </a:r>
              <a:r>
                <a:rPr lang="de-DE" sz="1200" dirty="0"/>
                <a:t> </a:t>
              </a:r>
              <a:r>
                <a:rPr lang="de-DE" sz="1200" dirty="0" err="1"/>
                <a:t>the</a:t>
              </a:r>
              <a:r>
                <a:rPr lang="de-DE" sz="1200" dirty="0"/>
                <a:t> </a:t>
              </a:r>
              <a:r>
                <a:rPr lang="de-DE" sz="1200" dirty="0" err="1"/>
                <a:t>vacuum</a:t>
              </a:r>
              <a:r>
                <a:rPr lang="de-DE" sz="1200" dirty="0"/>
                <a:t> </a:t>
              </a:r>
              <a:r>
                <a:rPr lang="de-DE" sz="1200" dirty="0" err="1"/>
                <a:t>chambers</a:t>
              </a:r>
              <a:r>
                <a:rPr lang="de-DE" sz="1200" dirty="0"/>
                <a:t>, </a:t>
              </a:r>
              <a:r>
                <a:rPr lang="de-DE" sz="1200" dirty="0" err="1"/>
                <a:t>closing</a:t>
              </a:r>
              <a:r>
                <a:rPr lang="de-DE" sz="1200" dirty="0"/>
                <a:t> </a:t>
              </a:r>
              <a:r>
                <a:rPr lang="de-DE" sz="1200" dirty="0" err="1"/>
                <a:t>the</a:t>
              </a:r>
              <a:r>
                <a:rPr lang="de-DE" sz="1200" dirty="0"/>
                <a:t> </a:t>
              </a:r>
              <a:r>
                <a:rPr lang="de-DE" sz="1200" dirty="0" err="1"/>
                <a:t>gap</a:t>
              </a:r>
              <a:r>
                <a:rPr lang="de-DE" sz="1200" dirty="0"/>
                <a:t> </a:t>
              </a:r>
              <a:r>
                <a:rPr lang="de-DE" sz="1200" dirty="0" err="1"/>
                <a:t>to</a:t>
              </a:r>
              <a:r>
                <a:rPr lang="de-DE" sz="1200" dirty="0"/>
                <a:t> 10.000mm, Fine </a:t>
              </a:r>
              <a:r>
                <a:rPr lang="de-DE" sz="1200" dirty="0" err="1"/>
                <a:t>adjustment</a:t>
              </a:r>
              <a:r>
                <a:rPr lang="de-DE" sz="1200" dirty="0"/>
                <a:t> </a:t>
              </a:r>
              <a:r>
                <a:rPr lang="de-DE" sz="1200" dirty="0" err="1"/>
                <a:t>of</a:t>
              </a:r>
              <a:r>
                <a:rPr lang="de-DE" sz="1200" dirty="0"/>
                <a:t> </a:t>
              </a:r>
              <a:r>
                <a:rPr lang="de-DE" sz="1200" dirty="0" err="1"/>
                <a:t>limit</a:t>
              </a:r>
              <a:r>
                <a:rPr lang="de-DE" sz="1200" dirty="0"/>
                <a:t> </a:t>
              </a:r>
              <a:r>
                <a:rPr lang="de-DE" sz="1200" dirty="0" err="1"/>
                <a:t>switches</a:t>
              </a:r>
              <a:r>
                <a:rPr lang="de-DE" sz="1200" dirty="0"/>
                <a:t>, CALs, </a:t>
              </a:r>
              <a:r>
                <a:rPr lang="de-DE" sz="1200" dirty="0" err="1"/>
                <a:t>Hardstop</a:t>
              </a:r>
              <a:r>
                <a:rPr lang="de-DE" sz="1200" dirty="0"/>
                <a:t>, Installation </a:t>
              </a:r>
              <a:r>
                <a:rPr lang="de-DE" sz="1200" dirty="0" err="1"/>
                <a:t>of</a:t>
              </a:r>
              <a:r>
                <a:rPr lang="de-DE" sz="1200" dirty="0"/>
                <a:t> </a:t>
              </a:r>
              <a:r>
                <a:rPr lang="de-DE" sz="1200" dirty="0" err="1"/>
                <a:t>Radfets</a:t>
              </a:r>
              <a:r>
                <a:rPr lang="de-DE" sz="1200" dirty="0"/>
                <a:t>, Air Coils: 8 </a:t>
              </a:r>
              <a:r>
                <a:rPr lang="de-DE" sz="1200" dirty="0" err="1"/>
                <a:t>weeks</a:t>
              </a:r>
              <a:r>
                <a:rPr lang="de-DE" sz="1200" dirty="0"/>
                <a:t>; End: </a:t>
              </a:r>
              <a:r>
                <a:rPr lang="de-DE" sz="1200" dirty="0" smtClean="0"/>
                <a:t>March 21,, 2017</a:t>
              </a:r>
            </a:p>
            <a:p>
              <a:r>
                <a:rPr lang="de-DE" sz="1200" b="1" dirty="0" err="1" smtClean="0"/>
                <a:t>Ready</a:t>
              </a:r>
              <a:r>
                <a:rPr lang="de-DE" sz="1200" b="1" dirty="0" smtClean="0"/>
                <a:t> </a:t>
              </a:r>
              <a:r>
                <a:rPr lang="de-DE" sz="1200" b="1" dirty="0"/>
                <a:t>For Beam: </a:t>
              </a:r>
              <a:r>
                <a:rPr lang="de-DE" sz="1200" b="1" dirty="0" smtClean="0"/>
                <a:t>End </a:t>
              </a:r>
              <a:r>
                <a:rPr lang="de-DE" sz="1200" b="1" dirty="0" err="1"/>
                <a:t>of</a:t>
              </a:r>
              <a:r>
                <a:rPr lang="de-DE" sz="1200" b="1" dirty="0"/>
                <a:t> </a:t>
              </a:r>
              <a:r>
                <a:rPr lang="de-DE" sz="1200" b="1" dirty="0" smtClean="0"/>
                <a:t>March </a:t>
              </a:r>
              <a:r>
                <a:rPr lang="de-DE" sz="1200" b="1" dirty="0"/>
                <a:t>2017 </a:t>
              </a:r>
            </a:p>
            <a:p>
              <a:endParaRPr lang="de-DE" sz="1200" dirty="0" smtClean="0"/>
            </a:p>
          </p:txBody>
        </p:sp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3930" y="4151438"/>
              <a:ext cx="1808402" cy="13605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3298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23347" y="172803"/>
            <a:ext cx="7283450" cy="714375"/>
          </a:xfrm>
        </p:spPr>
        <p:txBody>
          <a:bodyPr/>
          <a:lstStyle/>
          <a:p>
            <a:pPr algn="ctr"/>
            <a:r>
              <a:rPr lang="de-DE" dirty="0" smtClean="0"/>
              <a:t>SASE2 Status &amp; Plans</a:t>
            </a:r>
            <a:br>
              <a:rPr lang="de-DE" dirty="0" smtClean="0"/>
            </a:br>
            <a:r>
              <a:rPr lang="de-DE" dirty="0" smtClean="0"/>
              <a:t>November 2016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62865" y="995969"/>
            <a:ext cx="49582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400" b="1" dirty="0" smtClean="0">
                <a:solidFill>
                  <a:schemeClr val="accent3"/>
                </a:solidFill>
              </a:rPr>
              <a:t>Status</a:t>
            </a:r>
          </a:p>
          <a:p>
            <a:pPr marL="285750" indent="-285750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de-DE" sz="1400" dirty="0" smtClean="0">
                <a:solidFill>
                  <a:schemeClr val="accent3"/>
                </a:solidFill>
              </a:rPr>
              <a:t>SASE2 </a:t>
            </a:r>
            <a:r>
              <a:rPr lang="de-DE" sz="1400" dirty="0" err="1" smtClean="0">
                <a:solidFill>
                  <a:schemeClr val="accent3"/>
                </a:solidFill>
              </a:rPr>
              <a:t>has</a:t>
            </a:r>
            <a:r>
              <a:rPr lang="de-DE" sz="1400" dirty="0" smtClean="0">
                <a:solidFill>
                  <a:schemeClr val="accent3"/>
                </a:solidFill>
              </a:rPr>
              <a:t> </a:t>
            </a:r>
            <a:r>
              <a:rPr lang="de-DE" sz="1400" dirty="0" err="1" smtClean="0">
                <a:solidFill>
                  <a:schemeClr val="accent3"/>
                </a:solidFill>
              </a:rPr>
              <a:t>low</a:t>
            </a:r>
            <a:r>
              <a:rPr lang="de-DE" sz="1400" dirty="0" smtClean="0">
                <a:solidFill>
                  <a:schemeClr val="accent3"/>
                </a:solidFill>
              </a:rPr>
              <a:t> </a:t>
            </a:r>
            <a:r>
              <a:rPr lang="de-DE" sz="1400" dirty="0" err="1" smtClean="0">
                <a:solidFill>
                  <a:schemeClr val="accent3"/>
                </a:solidFill>
              </a:rPr>
              <a:t>priority</a:t>
            </a:r>
            <a:endParaRPr lang="de-DE" sz="1400" dirty="0" smtClean="0">
              <a:solidFill>
                <a:schemeClr val="accent3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de-DE" sz="1400" dirty="0" err="1" smtClean="0">
                <a:solidFill>
                  <a:schemeClr val="accent3"/>
                </a:solidFill>
              </a:rPr>
              <a:t>Pillars</a:t>
            </a:r>
            <a:r>
              <a:rPr lang="de-DE" sz="1400" dirty="0" smtClean="0">
                <a:solidFill>
                  <a:schemeClr val="accent3"/>
                </a:solidFill>
              </a:rPr>
              <a:t>, </a:t>
            </a:r>
            <a:r>
              <a:rPr lang="de-DE" sz="1400" dirty="0" err="1" smtClean="0">
                <a:solidFill>
                  <a:schemeClr val="accent3"/>
                </a:solidFill>
              </a:rPr>
              <a:t>Granites</a:t>
            </a:r>
            <a:r>
              <a:rPr lang="de-DE" sz="1400" dirty="0" smtClean="0">
                <a:solidFill>
                  <a:schemeClr val="accent3"/>
                </a:solidFill>
              </a:rPr>
              <a:t>, Floor Mounts </a:t>
            </a:r>
            <a:r>
              <a:rPr lang="de-DE" sz="1400" dirty="0" err="1" smtClean="0">
                <a:solidFill>
                  <a:schemeClr val="accent3"/>
                </a:solidFill>
              </a:rPr>
              <a:t>installed</a:t>
            </a:r>
            <a:endParaRPr lang="de-DE" sz="1400" dirty="0" smtClean="0">
              <a:solidFill>
                <a:schemeClr val="accent3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de-DE" sz="1400" dirty="0" smtClean="0">
                <a:solidFill>
                  <a:schemeClr val="accent3"/>
                </a:solidFill>
              </a:rPr>
              <a:t>Air </a:t>
            </a:r>
            <a:r>
              <a:rPr lang="de-DE" sz="1400" dirty="0" err="1" smtClean="0">
                <a:solidFill>
                  <a:schemeClr val="accent3"/>
                </a:solidFill>
              </a:rPr>
              <a:t>Conditioning</a:t>
            </a:r>
            <a:r>
              <a:rPr lang="de-DE" sz="1400" dirty="0" smtClean="0">
                <a:solidFill>
                  <a:schemeClr val="accent3"/>
                </a:solidFill>
              </a:rPr>
              <a:t>:  </a:t>
            </a:r>
            <a:r>
              <a:rPr lang="de-DE" sz="1400" dirty="0" err="1" smtClean="0">
                <a:solidFill>
                  <a:schemeClr val="accent3"/>
                </a:solidFill>
              </a:rPr>
              <a:t>Enclosure</a:t>
            </a:r>
            <a:r>
              <a:rPr lang="de-DE" sz="1400" dirty="0" smtClean="0">
                <a:solidFill>
                  <a:schemeClr val="accent3"/>
                </a:solidFill>
              </a:rPr>
              <a:t> + Unit </a:t>
            </a:r>
            <a:r>
              <a:rPr lang="de-DE" sz="1400" dirty="0" err="1" smtClean="0">
                <a:solidFill>
                  <a:schemeClr val="accent3"/>
                </a:solidFill>
              </a:rPr>
              <a:t>installed</a:t>
            </a:r>
            <a:endParaRPr lang="de-DE" sz="1400" dirty="0" smtClean="0">
              <a:solidFill>
                <a:schemeClr val="accent3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de-DE" sz="1400" dirty="0" smtClean="0">
                <a:solidFill>
                  <a:schemeClr val="accent3"/>
                </a:solidFill>
              </a:rPr>
              <a:t>25 out </a:t>
            </a:r>
            <a:r>
              <a:rPr lang="de-DE" sz="1400" dirty="0" err="1" smtClean="0">
                <a:solidFill>
                  <a:schemeClr val="accent3"/>
                </a:solidFill>
              </a:rPr>
              <a:t>of</a:t>
            </a:r>
            <a:r>
              <a:rPr lang="de-DE" sz="1400" dirty="0" smtClean="0">
                <a:solidFill>
                  <a:schemeClr val="accent3"/>
                </a:solidFill>
              </a:rPr>
              <a:t> 35 undulator </a:t>
            </a:r>
            <a:r>
              <a:rPr lang="de-DE" sz="1400" dirty="0" err="1" smtClean="0">
                <a:solidFill>
                  <a:schemeClr val="accent3"/>
                </a:solidFill>
              </a:rPr>
              <a:t>control</a:t>
            </a:r>
            <a:r>
              <a:rPr lang="de-DE" sz="1400" dirty="0" smtClean="0">
                <a:solidFill>
                  <a:schemeClr val="accent3"/>
                </a:solidFill>
              </a:rPr>
              <a:t> </a:t>
            </a:r>
            <a:r>
              <a:rPr lang="de-DE" sz="1400" dirty="0" err="1" smtClean="0">
                <a:solidFill>
                  <a:schemeClr val="accent3"/>
                </a:solidFill>
              </a:rPr>
              <a:t>units</a:t>
            </a:r>
            <a:r>
              <a:rPr lang="de-DE" sz="1400" dirty="0" smtClean="0">
                <a:solidFill>
                  <a:schemeClr val="accent3"/>
                </a:solidFill>
              </a:rPr>
              <a:t> </a:t>
            </a:r>
            <a:r>
              <a:rPr lang="de-DE" sz="1400" dirty="0" err="1" smtClean="0">
                <a:solidFill>
                  <a:schemeClr val="accent3"/>
                </a:solidFill>
              </a:rPr>
              <a:t>installed</a:t>
            </a:r>
            <a:r>
              <a:rPr lang="de-DE" sz="1400" dirty="0" smtClean="0">
                <a:solidFill>
                  <a:schemeClr val="accent3"/>
                </a:solidFill>
              </a:rPr>
              <a:t> </a:t>
            </a:r>
          </a:p>
          <a:p>
            <a:pPr marL="285750" indent="-285750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de-DE" sz="1400" dirty="0">
                <a:solidFill>
                  <a:schemeClr val="accent3"/>
                </a:solidFill>
              </a:rPr>
              <a:t>Posts </a:t>
            </a:r>
            <a:r>
              <a:rPr lang="de-DE" sz="1400" dirty="0" err="1">
                <a:solidFill>
                  <a:schemeClr val="accent3"/>
                </a:solidFill>
              </a:rPr>
              <a:t>and</a:t>
            </a:r>
            <a:r>
              <a:rPr lang="de-DE" sz="1400" dirty="0">
                <a:solidFill>
                  <a:schemeClr val="accent3"/>
                </a:solidFill>
              </a:rPr>
              <a:t> </a:t>
            </a:r>
            <a:r>
              <a:rPr lang="de-DE" sz="1400" dirty="0" err="1">
                <a:solidFill>
                  <a:schemeClr val="accent3"/>
                </a:solidFill>
              </a:rPr>
              <a:t>adjustors</a:t>
            </a:r>
            <a:r>
              <a:rPr lang="de-DE" sz="1400" dirty="0">
                <a:solidFill>
                  <a:schemeClr val="accent3"/>
                </a:solidFill>
              </a:rPr>
              <a:t> for </a:t>
            </a:r>
            <a:r>
              <a:rPr lang="de-DE" sz="1400" dirty="0" err="1">
                <a:solidFill>
                  <a:schemeClr val="accent3"/>
                </a:solidFill>
              </a:rPr>
              <a:t>vacuum</a:t>
            </a:r>
            <a:r>
              <a:rPr lang="de-DE" sz="1400" dirty="0">
                <a:solidFill>
                  <a:schemeClr val="accent3"/>
                </a:solidFill>
              </a:rPr>
              <a:t> </a:t>
            </a:r>
            <a:r>
              <a:rPr lang="de-DE" sz="1400" dirty="0" err="1">
                <a:solidFill>
                  <a:schemeClr val="accent3"/>
                </a:solidFill>
              </a:rPr>
              <a:t>system</a:t>
            </a:r>
            <a:r>
              <a:rPr lang="de-DE" sz="1400" dirty="0">
                <a:solidFill>
                  <a:schemeClr val="accent3"/>
                </a:solidFill>
              </a:rPr>
              <a:t> </a:t>
            </a:r>
            <a:r>
              <a:rPr lang="de-DE" sz="1400" dirty="0" err="1">
                <a:solidFill>
                  <a:schemeClr val="accent3"/>
                </a:solidFill>
              </a:rPr>
              <a:t>installed</a:t>
            </a:r>
            <a:endParaRPr lang="de-DE" sz="1400" dirty="0">
              <a:solidFill>
                <a:schemeClr val="accent3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de-DE" sz="1400" dirty="0" smtClean="0">
                <a:solidFill>
                  <a:schemeClr val="accent3"/>
                </a:solidFill>
              </a:rPr>
              <a:t>QMs </a:t>
            </a:r>
            <a:r>
              <a:rPr lang="de-DE" sz="1400" dirty="0" err="1">
                <a:solidFill>
                  <a:schemeClr val="accent3"/>
                </a:solidFill>
              </a:rPr>
              <a:t>and</a:t>
            </a:r>
            <a:r>
              <a:rPr lang="de-DE" sz="1400" dirty="0">
                <a:solidFill>
                  <a:schemeClr val="accent3"/>
                </a:solidFill>
              </a:rPr>
              <a:t> XQAs </a:t>
            </a:r>
            <a:r>
              <a:rPr lang="de-DE" sz="1400" dirty="0" err="1" smtClean="0">
                <a:solidFill>
                  <a:schemeClr val="accent3"/>
                </a:solidFill>
              </a:rPr>
              <a:t>mounted</a:t>
            </a:r>
            <a:r>
              <a:rPr lang="de-DE" sz="1400" dirty="0" smtClean="0">
                <a:solidFill>
                  <a:schemeClr val="accent3"/>
                </a:solidFill>
              </a:rPr>
              <a:t> </a:t>
            </a:r>
            <a:endParaRPr lang="de-DE" sz="1400" dirty="0">
              <a:solidFill>
                <a:schemeClr val="accent3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2865" y="3063493"/>
            <a:ext cx="8866454" cy="37394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400" b="1" dirty="0" smtClean="0">
                <a:solidFill>
                  <a:schemeClr val="accent3"/>
                </a:solidFill>
              </a:rPr>
              <a:t>Plan</a:t>
            </a:r>
          </a:p>
          <a:p>
            <a:pPr marL="285750" indent="-285750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de-DE" sz="1400" dirty="0" err="1" smtClean="0">
                <a:solidFill>
                  <a:schemeClr val="accent3"/>
                </a:solidFill>
              </a:rPr>
              <a:t>Instal</a:t>
            </a:r>
            <a:r>
              <a:rPr lang="de-DE" sz="1400" dirty="0" smtClean="0">
                <a:solidFill>
                  <a:schemeClr val="accent3"/>
                </a:solidFill>
              </a:rPr>
              <a:t> &amp; </a:t>
            </a:r>
            <a:r>
              <a:rPr lang="de-DE" sz="1400" dirty="0" err="1" smtClean="0">
                <a:solidFill>
                  <a:schemeClr val="accent3"/>
                </a:solidFill>
              </a:rPr>
              <a:t>align</a:t>
            </a:r>
            <a:r>
              <a:rPr lang="de-DE" sz="1400" dirty="0" smtClean="0">
                <a:solidFill>
                  <a:schemeClr val="accent3"/>
                </a:solidFill>
              </a:rPr>
              <a:t> </a:t>
            </a:r>
            <a:r>
              <a:rPr lang="de-DE" sz="1400" dirty="0" err="1" smtClean="0">
                <a:solidFill>
                  <a:schemeClr val="accent3"/>
                </a:solidFill>
              </a:rPr>
              <a:t>vacuum</a:t>
            </a:r>
            <a:r>
              <a:rPr lang="de-DE" sz="1400" dirty="0" smtClean="0">
                <a:solidFill>
                  <a:schemeClr val="accent3"/>
                </a:solidFill>
              </a:rPr>
              <a:t> </a:t>
            </a:r>
            <a:r>
              <a:rPr lang="de-DE" sz="1400" dirty="0" err="1" smtClean="0">
                <a:solidFill>
                  <a:schemeClr val="accent3"/>
                </a:solidFill>
              </a:rPr>
              <a:t>system</a:t>
            </a:r>
            <a:r>
              <a:rPr lang="de-DE" sz="1400" dirty="0" smtClean="0">
                <a:solidFill>
                  <a:schemeClr val="accent3"/>
                </a:solidFill>
              </a:rPr>
              <a:t>, </a:t>
            </a:r>
            <a:r>
              <a:rPr lang="de-DE" sz="1400" dirty="0">
                <a:solidFill>
                  <a:schemeClr val="accent3"/>
                </a:solidFill>
              </a:rPr>
              <a:t>BPMs, BLMs </a:t>
            </a:r>
            <a:r>
              <a:rPr lang="de-DE" sz="1400" dirty="0" smtClean="0">
                <a:solidFill>
                  <a:schemeClr val="accent3"/>
                </a:solidFill>
              </a:rPr>
              <a:t>undulator </a:t>
            </a:r>
            <a:r>
              <a:rPr lang="de-DE" sz="1400" dirty="0" err="1" smtClean="0">
                <a:solidFill>
                  <a:schemeClr val="accent3"/>
                </a:solidFill>
              </a:rPr>
              <a:t>chambers</a:t>
            </a:r>
            <a:r>
              <a:rPr lang="de-DE" sz="1400" dirty="0">
                <a:solidFill>
                  <a:schemeClr val="accent3"/>
                </a:solidFill>
              </a:rPr>
              <a:t> </a:t>
            </a:r>
            <a:r>
              <a:rPr lang="de-DE" sz="1400" dirty="0" smtClean="0">
                <a:solidFill>
                  <a:schemeClr val="accent3"/>
                </a:solidFill>
              </a:rPr>
              <a:t>:</a:t>
            </a:r>
            <a:br>
              <a:rPr lang="de-DE" sz="1400" dirty="0" smtClean="0">
                <a:solidFill>
                  <a:schemeClr val="accent3"/>
                </a:solidFill>
              </a:rPr>
            </a:br>
            <a:r>
              <a:rPr lang="de-DE" sz="1400" dirty="0" err="1" smtClean="0">
                <a:solidFill>
                  <a:schemeClr val="accent3"/>
                </a:solidFill>
              </a:rPr>
              <a:t>Pre-Condition</a:t>
            </a:r>
            <a:r>
              <a:rPr lang="de-DE" sz="1400" dirty="0" smtClean="0">
                <a:solidFill>
                  <a:schemeClr val="accent3"/>
                </a:solidFill>
              </a:rPr>
              <a:t>: Baustromversorgung </a:t>
            </a:r>
            <a:r>
              <a:rPr lang="de-DE" sz="1400" dirty="0" err="1" smtClean="0">
                <a:solidFill>
                  <a:schemeClr val="accent3"/>
                </a:solidFill>
              </a:rPr>
              <a:t>needs</a:t>
            </a:r>
            <a:r>
              <a:rPr lang="de-DE" sz="1400" dirty="0" smtClean="0">
                <a:solidFill>
                  <a:schemeClr val="accent3"/>
                </a:solidFill>
              </a:rPr>
              <a:t> </a:t>
            </a:r>
            <a:r>
              <a:rPr lang="de-DE" sz="1400" dirty="0" err="1" smtClean="0">
                <a:solidFill>
                  <a:schemeClr val="accent3"/>
                </a:solidFill>
              </a:rPr>
              <a:t>to</a:t>
            </a:r>
            <a:r>
              <a:rPr lang="de-DE" sz="1400" dirty="0" smtClean="0">
                <a:solidFill>
                  <a:schemeClr val="accent3"/>
                </a:solidFill>
              </a:rPr>
              <a:t> </a:t>
            </a:r>
            <a:r>
              <a:rPr lang="de-DE" sz="1400" dirty="0" err="1" smtClean="0">
                <a:solidFill>
                  <a:schemeClr val="accent3"/>
                </a:solidFill>
              </a:rPr>
              <a:t>be</a:t>
            </a:r>
            <a:r>
              <a:rPr lang="de-DE" sz="1400" dirty="0" smtClean="0">
                <a:solidFill>
                  <a:schemeClr val="accent3"/>
                </a:solidFill>
              </a:rPr>
              <a:t> </a:t>
            </a:r>
            <a:r>
              <a:rPr lang="de-DE" sz="1400" dirty="0" err="1" smtClean="0">
                <a:solidFill>
                  <a:schemeClr val="accent3"/>
                </a:solidFill>
              </a:rPr>
              <a:t>removed</a:t>
            </a:r>
            <a:r>
              <a:rPr lang="de-DE" sz="1400" dirty="0" smtClean="0">
                <a:solidFill>
                  <a:schemeClr val="accent3"/>
                </a:solidFill>
              </a:rPr>
              <a:t> </a:t>
            </a:r>
            <a:r>
              <a:rPr lang="de-DE" sz="1400" dirty="0" err="1" smtClean="0">
                <a:solidFill>
                  <a:schemeClr val="accent3"/>
                </a:solidFill>
              </a:rPr>
              <a:t>first</a:t>
            </a:r>
            <a:endParaRPr lang="de-DE" sz="1400" dirty="0">
              <a:solidFill>
                <a:schemeClr val="accent3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de-DE" sz="1400" dirty="0">
                <a:solidFill>
                  <a:schemeClr val="accent3"/>
                </a:solidFill>
              </a:rPr>
              <a:t>SLRS </a:t>
            </a:r>
            <a:r>
              <a:rPr lang="de-DE" sz="1400" dirty="0" err="1" smtClean="0">
                <a:solidFill>
                  <a:schemeClr val="accent3"/>
                </a:solidFill>
              </a:rPr>
              <a:t>installation</a:t>
            </a:r>
            <a:r>
              <a:rPr lang="de-DE" sz="1400" dirty="0" smtClean="0">
                <a:solidFill>
                  <a:schemeClr val="accent3"/>
                </a:solidFill>
              </a:rPr>
              <a:t> </a:t>
            </a:r>
            <a:r>
              <a:rPr lang="de-DE" sz="1400" dirty="0" err="1" smtClean="0">
                <a:solidFill>
                  <a:schemeClr val="accent3"/>
                </a:solidFill>
              </a:rPr>
              <a:t>and</a:t>
            </a:r>
            <a:r>
              <a:rPr lang="de-DE" sz="1400" dirty="0" smtClean="0">
                <a:solidFill>
                  <a:schemeClr val="accent3"/>
                </a:solidFill>
              </a:rPr>
              <a:t> </a:t>
            </a:r>
            <a:r>
              <a:rPr lang="de-DE" sz="1400" dirty="0" err="1" smtClean="0">
                <a:solidFill>
                  <a:schemeClr val="accent3"/>
                </a:solidFill>
              </a:rPr>
              <a:t>commissioning</a:t>
            </a:r>
            <a:r>
              <a:rPr lang="de-DE" sz="1400" dirty="0" smtClean="0">
                <a:solidFill>
                  <a:schemeClr val="accent3"/>
                </a:solidFill>
              </a:rPr>
              <a:t> </a:t>
            </a:r>
          </a:p>
          <a:p>
            <a:pPr marL="285750" indent="-285750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de-DE" sz="1400" dirty="0" smtClean="0">
                <a:solidFill>
                  <a:schemeClr val="accent3"/>
                </a:solidFill>
              </a:rPr>
              <a:t>Installation/</a:t>
            </a:r>
            <a:r>
              <a:rPr lang="de-DE" sz="1400" dirty="0" err="1" smtClean="0">
                <a:solidFill>
                  <a:schemeClr val="accent3"/>
                </a:solidFill>
              </a:rPr>
              <a:t>Completion</a:t>
            </a:r>
            <a:r>
              <a:rPr lang="de-DE" sz="1400" dirty="0" smtClean="0">
                <a:solidFill>
                  <a:schemeClr val="accent3"/>
                </a:solidFill>
              </a:rPr>
              <a:t> </a:t>
            </a:r>
            <a:r>
              <a:rPr lang="de-DE" sz="1400" dirty="0" err="1" smtClean="0">
                <a:solidFill>
                  <a:schemeClr val="accent3"/>
                </a:solidFill>
              </a:rPr>
              <a:t>of</a:t>
            </a:r>
            <a:r>
              <a:rPr lang="de-DE" sz="1400" dirty="0" smtClean="0">
                <a:solidFill>
                  <a:schemeClr val="accent3"/>
                </a:solidFill>
              </a:rPr>
              <a:t> Infrastructure (Interlock, </a:t>
            </a:r>
            <a:r>
              <a:rPr lang="de-DE" sz="1400" dirty="0" err="1" smtClean="0">
                <a:solidFill>
                  <a:schemeClr val="accent3"/>
                </a:solidFill>
              </a:rPr>
              <a:t>cooling</a:t>
            </a:r>
            <a:r>
              <a:rPr lang="de-DE" sz="1400" dirty="0" smtClean="0">
                <a:solidFill>
                  <a:schemeClr val="accent3"/>
                </a:solidFill>
              </a:rPr>
              <a:t> </a:t>
            </a:r>
            <a:r>
              <a:rPr lang="de-DE" sz="1400" dirty="0" err="1" smtClean="0">
                <a:solidFill>
                  <a:schemeClr val="accent3"/>
                </a:solidFill>
              </a:rPr>
              <a:t>water</a:t>
            </a:r>
            <a:r>
              <a:rPr lang="de-DE" sz="1400" dirty="0" smtClean="0">
                <a:solidFill>
                  <a:schemeClr val="accent3"/>
                </a:solidFill>
              </a:rPr>
              <a:t>, </a:t>
            </a:r>
            <a:r>
              <a:rPr lang="de-DE" sz="1400" dirty="0" err="1" smtClean="0">
                <a:solidFill>
                  <a:schemeClr val="accent3"/>
                </a:solidFill>
              </a:rPr>
              <a:t>magnet</a:t>
            </a:r>
            <a:r>
              <a:rPr lang="de-DE" sz="1400" dirty="0" smtClean="0">
                <a:solidFill>
                  <a:schemeClr val="accent3"/>
                </a:solidFill>
              </a:rPr>
              <a:t> power)</a:t>
            </a:r>
          </a:p>
          <a:p>
            <a:pPr marL="285750" indent="-285750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de-DE" sz="1400" dirty="0" smtClean="0">
                <a:solidFill>
                  <a:schemeClr val="accent3"/>
                </a:solidFill>
              </a:rPr>
              <a:t>Phase </a:t>
            </a:r>
            <a:r>
              <a:rPr lang="de-DE" sz="1400" dirty="0" err="1" smtClean="0">
                <a:solidFill>
                  <a:schemeClr val="accent3"/>
                </a:solidFill>
              </a:rPr>
              <a:t>Shifter</a:t>
            </a:r>
            <a:r>
              <a:rPr lang="de-DE" sz="1400" dirty="0">
                <a:solidFill>
                  <a:schemeClr val="accent3"/>
                </a:solidFill>
              </a:rPr>
              <a:t> Installation(1 </a:t>
            </a:r>
            <a:r>
              <a:rPr lang="de-DE" sz="1400" dirty="0" err="1" smtClean="0">
                <a:solidFill>
                  <a:schemeClr val="accent3"/>
                </a:solidFill>
              </a:rPr>
              <a:t>week</a:t>
            </a:r>
            <a:r>
              <a:rPr lang="de-DE" sz="1400" dirty="0" smtClean="0">
                <a:solidFill>
                  <a:schemeClr val="accent3"/>
                </a:solidFill>
              </a:rPr>
              <a:t>)</a:t>
            </a:r>
          </a:p>
          <a:p>
            <a:pPr marL="285750" indent="-285750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de-DE" sz="1400" dirty="0" smtClean="0">
                <a:solidFill>
                  <a:schemeClr val="accent3"/>
                </a:solidFill>
              </a:rPr>
              <a:t>Undulator Installation (</a:t>
            </a:r>
            <a:r>
              <a:rPr lang="de-DE" sz="1400" dirty="0">
                <a:solidFill>
                  <a:schemeClr val="accent3"/>
                </a:solidFill>
              </a:rPr>
              <a:t>3 </a:t>
            </a:r>
            <a:r>
              <a:rPr lang="de-DE" sz="1400" dirty="0" err="1" smtClean="0">
                <a:solidFill>
                  <a:schemeClr val="accent3"/>
                </a:solidFill>
              </a:rPr>
              <a:t>weeks</a:t>
            </a:r>
            <a:r>
              <a:rPr lang="de-DE" sz="1400" dirty="0" smtClean="0">
                <a:solidFill>
                  <a:schemeClr val="accent3"/>
                </a:solidFill>
              </a:rPr>
              <a:t>)</a:t>
            </a:r>
          </a:p>
          <a:p>
            <a:pPr marL="285750" indent="-285750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de-DE" sz="1400" dirty="0" err="1" smtClean="0">
                <a:solidFill>
                  <a:schemeClr val="accent3"/>
                </a:solidFill>
              </a:rPr>
              <a:t>Cabling</a:t>
            </a:r>
            <a:r>
              <a:rPr lang="de-DE" sz="1400" dirty="0" smtClean="0">
                <a:solidFill>
                  <a:schemeClr val="accent3"/>
                </a:solidFill>
              </a:rPr>
              <a:t> </a:t>
            </a:r>
            <a:r>
              <a:rPr lang="de-DE" sz="1400" dirty="0" err="1" smtClean="0">
                <a:solidFill>
                  <a:schemeClr val="accent3"/>
                </a:solidFill>
              </a:rPr>
              <a:t>and</a:t>
            </a:r>
            <a:r>
              <a:rPr lang="de-DE" sz="1400" dirty="0" smtClean="0">
                <a:solidFill>
                  <a:schemeClr val="accent3"/>
                </a:solidFill>
              </a:rPr>
              <a:t> </a:t>
            </a:r>
            <a:r>
              <a:rPr lang="de-DE" sz="1400" dirty="0" err="1" smtClean="0">
                <a:solidFill>
                  <a:schemeClr val="accent3"/>
                </a:solidFill>
              </a:rPr>
              <a:t>connecting</a:t>
            </a:r>
            <a:r>
              <a:rPr lang="de-DE" sz="1400" dirty="0" smtClean="0">
                <a:solidFill>
                  <a:schemeClr val="accent3"/>
                </a:solidFill>
              </a:rPr>
              <a:t> </a:t>
            </a:r>
            <a:r>
              <a:rPr lang="de-DE" sz="1400" dirty="0" err="1" smtClean="0">
                <a:solidFill>
                  <a:schemeClr val="accent3"/>
                </a:solidFill>
              </a:rPr>
              <a:t>of</a:t>
            </a:r>
            <a:r>
              <a:rPr lang="de-DE" sz="1400" dirty="0" smtClean="0">
                <a:solidFill>
                  <a:schemeClr val="accent3"/>
                </a:solidFill>
              </a:rPr>
              <a:t> 35 </a:t>
            </a:r>
            <a:r>
              <a:rPr lang="de-DE" sz="1400" dirty="0" err="1" smtClean="0">
                <a:solidFill>
                  <a:schemeClr val="accent3"/>
                </a:solidFill>
              </a:rPr>
              <a:t>cells</a:t>
            </a:r>
            <a:r>
              <a:rPr lang="de-DE" sz="1400" dirty="0">
                <a:solidFill>
                  <a:schemeClr val="accent3"/>
                </a:solidFill>
              </a:rPr>
              <a:t>, </a:t>
            </a:r>
            <a:r>
              <a:rPr lang="de-DE" sz="1400" dirty="0" err="1" smtClean="0">
                <a:solidFill>
                  <a:schemeClr val="accent3"/>
                </a:solidFill>
              </a:rPr>
              <a:t>first</a:t>
            </a:r>
            <a:r>
              <a:rPr lang="de-DE" sz="1400" dirty="0" smtClean="0">
                <a:solidFill>
                  <a:schemeClr val="accent3"/>
                </a:solidFill>
              </a:rPr>
              <a:t> </a:t>
            </a:r>
            <a:r>
              <a:rPr lang="de-DE" sz="1400" dirty="0" err="1">
                <a:solidFill>
                  <a:schemeClr val="accent3"/>
                </a:solidFill>
              </a:rPr>
              <a:t>commissioning</a:t>
            </a:r>
            <a:r>
              <a:rPr lang="de-DE" sz="1400" dirty="0">
                <a:solidFill>
                  <a:schemeClr val="accent3"/>
                </a:solidFill>
              </a:rPr>
              <a:t> </a:t>
            </a:r>
            <a:r>
              <a:rPr lang="de-DE" sz="1400" dirty="0" err="1">
                <a:solidFill>
                  <a:schemeClr val="accent3"/>
                </a:solidFill>
              </a:rPr>
              <a:t>of</a:t>
            </a:r>
            <a:r>
              <a:rPr lang="de-DE" sz="1400" dirty="0">
                <a:solidFill>
                  <a:schemeClr val="accent3"/>
                </a:solidFill>
              </a:rPr>
              <a:t> undulator </a:t>
            </a:r>
            <a:r>
              <a:rPr lang="de-DE" sz="1400" dirty="0" err="1">
                <a:solidFill>
                  <a:schemeClr val="accent3"/>
                </a:solidFill>
              </a:rPr>
              <a:t>controls</a:t>
            </a:r>
            <a:r>
              <a:rPr lang="de-DE" sz="1400" dirty="0">
                <a:solidFill>
                  <a:schemeClr val="accent3"/>
                </a:solidFill>
              </a:rPr>
              <a:t> </a:t>
            </a:r>
            <a:r>
              <a:rPr lang="de-DE" sz="1400" dirty="0" smtClean="0">
                <a:solidFill>
                  <a:schemeClr val="accent3"/>
                </a:solidFill>
              </a:rPr>
              <a:t>(3 </a:t>
            </a:r>
            <a:r>
              <a:rPr lang="de-DE" sz="1400" dirty="0" err="1" smtClean="0">
                <a:solidFill>
                  <a:schemeClr val="accent3"/>
                </a:solidFill>
              </a:rPr>
              <a:t>weeks</a:t>
            </a:r>
            <a:r>
              <a:rPr lang="de-DE" sz="1400" dirty="0" smtClean="0">
                <a:solidFill>
                  <a:schemeClr val="accent3"/>
                </a:solidFill>
              </a:rPr>
              <a:t>) </a:t>
            </a:r>
          </a:p>
          <a:p>
            <a:pPr marL="285750" indent="-285750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de-DE" sz="1400" dirty="0" smtClean="0">
                <a:solidFill>
                  <a:schemeClr val="accent3"/>
                </a:solidFill>
              </a:rPr>
              <a:t>Final </a:t>
            </a:r>
            <a:r>
              <a:rPr lang="de-DE" sz="1400" dirty="0" err="1" smtClean="0">
                <a:solidFill>
                  <a:schemeClr val="accent3"/>
                </a:solidFill>
              </a:rPr>
              <a:t>alignment</a:t>
            </a:r>
            <a:r>
              <a:rPr lang="de-DE" sz="1400" dirty="0" smtClean="0">
                <a:solidFill>
                  <a:schemeClr val="accent3"/>
                </a:solidFill>
              </a:rPr>
              <a:t> </a:t>
            </a:r>
            <a:r>
              <a:rPr lang="de-DE" sz="1400" dirty="0" err="1" smtClean="0">
                <a:solidFill>
                  <a:schemeClr val="accent3"/>
                </a:solidFill>
              </a:rPr>
              <a:t>using</a:t>
            </a:r>
            <a:r>
              <a:rPr lang="de-DE" sz="1400" dirty="0" smtClean="0">
                <a:solidFill>
                  <a:schemeClr val="accent3"/>
                </a:solidFill>
              </a:rPr>
              <a:t> SLRS (3 </a:t>
            </a:r>
            <a:r>
              <a:rPr lang="de-DE" sz="1400" dirty="0" err="1" smtClean="0">
                <a:solidFill>
                  <a:schemeClr val="accent3"/>
                </a:solidFill>
              </a:rPr>
              <a:t>weeks</a:t>
            </a:r>
            <a:r>
              <a:rPr lang="de-DE" sz="1400" dirty="0" smtClean="0">
                <a:solidFill>
                  <a:schemeClr val="accent3"/>
                </a:solidFill>
              </a:rPr>
              <a:t>) </a:t>
            </a:r>
          </a:p>
          <a:p>
            <a:pPr marL="285750" indent="-285750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de-DE" sz="1400" dirty="0" err="1" smtClean="0">
                <a:solidFill>
                  <a:schemeClr val="accent3"/>
                </a:solidFill>
              </a:rPr>
              <a:t>Install</a:t>
            </a:r>
            <a:r>
              <a:rPr lang="de-DE" sz="1400" dirty="0" smtClean="0">
                <a:solidFill>
                  <a:schemeClr val="accent3"/>
                </a:solidFill>
              </a:rPr>
              <a:t> </a:t>
            </a:r>
            <a:r>
              <a:rPr lang="de-DE" sz="1400" dirty="0" err="1" smtClean="0">
                <a:solidFill>
                  <a:schemeClr val="accent3"/>
                </a:solidFill>
              </a:rPr>
              <a:t>panels</a:t>
            </a:r>
            <a:r>
              <a:rPr lang="de-DE" sz="1400" dirty="0" smtClean="0">
                <a:solidFill>
                  <a:schemeClr val="accent3"/>
                </a:solidFill>
              </a:rPr>
              <a:t> for Air </a:t>
            </a:r>
            <a:r>
              <a:rPr lang="de-DE" sz="1400" dirty="0" err="1" smtClean="0">
                <a:solidFill>
                  <a:schemeClr val="accent3"/>
                </a:solidFill>
              </a:rPr>
              <a:t>Conditioning</a:t>
            </a:r>
            <a:r>
              <a:rPr lang="de-DE" sz="1400" dirty="0" smtClean="0">
                <a:solidFill>
                  <a:schemeClr val="accent3"/>
                </a:solidFill>
              </a:rPr>
              <a:t> </a:t>
            </a:r>
            <a:r>
              <a:rPr lang="de-DE" sz="1400" dirty="0" err="1" smtClean="0">
                <a:solidFill>
                  <a:schemeClr val="accent3"/>
                </a:solidFill>
              </a:rPr>
              <a:t>Enclosure</a:t>
            </a:r>
            <a:r>
              <a:rPr lang="de-DE" sz="1400" dirty="0" smtClean="0">
                <a:solidFill>
                  <a:schemeClr val="accent3"/>
                </a:solidFill>
              </a:rPr>
              <a:t> (3weeks)</a:t>
            </a:r>
          </a:p>
          <a:p>
            <a:pPr marL="285750" indent="-285750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de-DE" sz="1400" dirty="0" smtClean="0">
                <a:solidFill>
                  <a:schemeClr val="accent3"/>
                </a:solidFill>
              </a:rPr>
              <a:t>Commissioning </a:t>
            </a:r>
            <a:r>
              <a:rPr lang="de-DE" sz="1400" dirty="0" err="1" smtClean="0">
                <a:solidFill>
                  <a:schemeClr val="accent3"/>
                </a:solidFill>
              </a:rPr>
              <a:t>of</a:t>
            </a:r>
            <a:r>
              <a:rPr lang="de-DE" sz="1400" dirty="0" smtClean="0">
                <a:solidFill>
                  <a:schemeClr val="accent3"/>
                </a:solidFill>
              </a:rPr>
              <a:t> Air </a:t>
            </a:r>
            <a:r>
              <a:rPr lang="de-DE" sz="1400" dirty="0" err="1" smtClean="0">
                <a:solidFill>
                  <a:schemeClr val="accent3"/>
                </a:solidFill>
              </a:rPr>
              <a:t>Conditioning</a:t>
            </a:r>
            <a:r>
              <a:rPr lang="de-DE" sz="1400" dirty="0" smtClean="0">
                <a:solidFill>
                  <a:schemeClr val="accent3"/>
                </a:solidFill>
              </a:rPr>
              <a:t> System (2 </a:t>
            </a:r>
            <a:r>
              <a:rPr lang="de-DE" sz="1400" dirty="0" err="1" smtClean="0">
                <a:solidFill>
                  <a:schemeClr val="accent3"/>
                </a:solidFill>
              </a:rPr>
              <a:t>weeks</a:t>
            </a:r>
            <a:r>
              <a:rPr lang="de-DE" sz="1400" dirty="0" smtClean="0">
                <a:solidFill>
                  <a:schemeClr val="accent3"/>
                </a:solidFill>
              </a:rPr>
              <a:t>)</a:t>
            </a:r>
          </a:p>
          <a:p>
            <a:pPr marL="285750" indent="-285750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de-DE" sz="1400" dirty="0" smtClean="0">
                <a:solidFill>
                  <a:schemeClr val="accent3"/>
                </a:solidFill>
              </a:rPr>
              <a:t>Commissioning </a:t>
            </a:r>
            <a:r>
              <a:rPr lang="de-DE" sz="1400" dirty="0" err="1" smtClean="0">
                <a:solidFill>
                  <a:schemeClr val="accent3"/>
                </a:solidFill>
              </a:rPr>
              <a:t>of</a:t>
            </a:r>
            <a:r>
              <a:rPr lang="de-DE" sz="1400" dirty="0" smtClean="0">
                <a:solidFill>
                  <a:schemeClr val="accent3"/>
                </a:solidFill>
              </a:rPr>
              <a:t> Undulator System </a:t>
            </a:r>
            <a:r>
              <a:rPr lang="de-DE" sz="1400" dirty="0" err="1" smtClean="0">
                <a:solidFill>
                  <a:schemeClr val="accent3"/>
                </a:solidFill>
              </a:rPr>
              <a:t>guarantee</a:t>
            </a:r>
            <a:r>
              <a:rPr lang="de-DE" sz="1400" dirty="0" smtClean="0">
                <a:solidFill>
                  <a:schemeClr val="accent3"/>
                </a:solidFill>
              </a:rPr>
              <a:t> </a:t>
            </a:r>
            <a:r>
              <a:rPr lang="de-DE" sz="1400" dirty="0" err="1" smtClean="0">
                <a:solidFill>
                  <a:schemeClr val="accent3"/>
                </a:solidFill>
              </a:rPr>
              <a:t>safe</a:t>
            </a:r>
            <a:r>
              <a:rPr lang="de-DE" sz="1400" dirty="0" smtClean="0">
                <a:solidFill>
                  <a:schemeClr val="accent3"/>
                </a:solidFill>
              </a:rPr>
              <a:t> </a:t>
            </a:r>
            <a:r>
              <a:rPr lang="de-DE" sz="1400" dirty="0" err="1" smtClean="0">
                <a:solidFill>
                  <a:schemeClr val="accent3"/>
                </a:solidFill>
              </a:rPr>
              <a:t>operation</a:t>
            </a:r>
            <a:r>
              <a:rPr lang="de-DE" sz="1400" dirty="0" smtClean="0">
                <a:solidFill>
                  <a:schemeClr val="accent3"/>
                </a:solidFill>
              </a:rPr>
              <a:t> for Gap 10.000mm (8weeks)</a:t>
            </a:r>
            <a:endParaRPr lang="de-DE" sz="1400" dirty="0">
              <a:solidFill>
                <a:schemeClr val="accent3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de-DE" sz="1400" b="1" dirty="0" err="1" smtClean="0">
                <a:solidFill>
                  <a:schemeClr val="accent3"/>
                </a:solidFill>
              </a:rPr>
              <a:t>Ready</a:t>
            </a:r>
            <a:r>
              <a:rPr lang="de-DE" sz="1400" b="1" dirty="0" smtClean="0">
                <a:solidFill>
                  <a:schemeClr val="accent3"/>
                </a:solidFill>
              </a:rPr>
              <a:t> For Beam: June 2017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712276" y="3322625"/>
            <a:ext cx="18181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400" b="1" dirty="0" smtClean="0">
                <a:solidFill>
                  <a:schemeClr val="accent3"/>
                </a:solidFill>
              </a:rPr>
              <a:t>SASE2   26.10.2016</a:t>
            </a:r>
          </a:p>
        </p:txBody>
      </p:sp>
      <p:pic>
        <p:nvPicPr>
          <p:cNvPr id="8" name="Picture 2" descr="H:\Bilder\XFEL\WP71_Activities\Bilder Aufbau XFEL\XTD1_SASE2\2016-10-26 10.51.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319" y="1134193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77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0" y="1866900"/>
            <a:ext cx="9144000" cy="3012224"/>
          </a:xfrm>
        </p:spPr>
        <p:txBody>
          <a:bodyPr/>
          <a:lstStyle/>
          <a:p>
            <a:r>
              <a:rPr lang="en-US" sz="2200" dirty="0" smtClean="0"/>
              <a:t>The Undulator Systems of the European XFEL   </a:t>
            </a:r>
            <a:endParaRPr lang="en-US" sz="2200" dirty="0"/>
          </a:p>
          <a:p>
            <a:r>
              <a:rPr lang="en-US" sz="2200" dirty="0" smtClean="0"/>
              <a:t>Representative </a:t>
            </a:r>
            <a:r>
              <a:rPr lang="en-US" sz="2200" dirty="0"/>
              <a:t>Magnetic Measurements, Re-measurement </a:t>
            </a:r>
            <a:r>
              <a:rPr lang="en-US" sz="2200" dirty="0" smtClean="0"/>
              <a:t>Campaign </a:t>
            </a:r>
          </a:p>
          <a:p>
            <a:r>
              <a:rPr lang="en-US" sz="2200" dirty="0" smtClean="0">
                <a:sym typeface="Wingdings" panose="05000000000000000000" pitchFamily="2" charset="2"/>
              </a:rPr>
              <a:t> </a:t>
            </a:r>
            <a:r>
              <a:rPr lang="en-US" sz="2200" dirty="0" smtClean="0"/>
              <a:t>Startup Strategy for Commissioning</a:t>
            </a:r>
          </a:p>
          <a:p>
            <a:r>
              <a:rPr lang="en-US" sz="2200" dirty="0" smtClean="0"/>
              <a:t>Status of Undulator Control System</a:t>
            </a:r>
            <a:endParaRPr lang="en-US" sz="2200" dirty="0"/>
          </a:p>
          <a:p>
            <a:pPr marL="298450" lvl="1" indent="-298450">
              <a:buClr>
                <a:schemeClr val="accent2"/>
              </a:buClr>
              <a:buSzPct val="80000"/>
              <a:buFont typeface="Wingdings" pitchFamily="2" charset="2"/>
              <a:buChar char="n"/>
            </a:pPr>
            <a:r>
              <a:rPr lang="en-US" sz="2200" dirty="0" smtClean="0"/>
              <a:t>Status &amp; Plan of </a:t>
            </a:r>
            <a:r>
              <a:rPr lang="en-US" sz="2200" dirty="0"/>
              <a:t>Tunnel Installation: SASE1, </a:t>
            </a:r>
            <a:r>
              <a:rPr lang="en-US" sz="2200" dirty="0" smtClean="0"/>
              <a:t>SASE2, SASE3 </a:t>
            </a:r>
            <a:endParaRPr lang="en-US" sz="2200" dirty="0"/>
          </a:p>
          <a:p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11990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99792" y="2852936"/>
            <a:ext cx="3735139" cy="1145108"/>
          </a:xfrm>
        </p:spPr>
        <p:txBody>
          <a:bodyPr/>
          <a:lstStyle/>
          <a:p>
            <a:pPr marL="0" indent="0">
              <a:buNone/>
            </a:pPr>
            <a:r>
              <a:rPr lang="de-DE" sz="6000" b="1" dirty="0" smtClean="0"/>
              <a:t>The End</a:t>
            </a:r>
            <a:endParaRPr lang="de-DE" sz="6000" b="1" dirty="0"/>
          </a:p>
        </p:txBody>
      </p:sp>
    </p:spTree>
    <p:extLst>
      <p:ext uri="{BB962C8B-B14F-4D97-AF65-F5344CB8AC3E}">
        <p14:creationId xmlns:p14="http://schemas.microsoft.com/office/powerpoint/2010/main" val="389742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The XFEL Undulator Systems </a:t>
            </a:r>
            <a:br>
              <a:rPr lang="de-DE" dirty="0" smtClean="0"/>
            </a:br>
            <a:r>
              <a:rPr lang="de-DE" dirty="0" smtClean="0"/>
              <a:t>in Tunnels XTD1, XTD2 </a:t>
            </a:r>
            <a:r>
              <a:rPr lang="de-DE" dirty="0" err="1" smtClean="0"/>
              <a:t>and</a:t>
            </a:r>
            <a:r>
              <a:rPr lang="de-DE" dirty="0" smtClean="0"/>
              <a:t> XTD4</a:t>
            </a:r>
            <a:endParaRPr lang="de-DE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748" y="3489533"/>
            <a:ext cx="3876586" cy="2178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"/>
          <a:stretch/>
        </p:blipFill>
        <p:spPr bwMode="auto">
          <a:xfrm>
            <a:off x="281684" y="3135126"/>
            <a:ext cx="4434082" cy="2148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81684" y="4944748"/>
            <a:ext cx="21579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200" b="1" dirty="0" smtClean="0">
                <a:solidFill>
                  <a:schemeClr val="accent3"/>
                </a:solidFill>
              </a:rPr>
              <a:t>“</a:t>
            </a:r>
            <a:r>
              <a:rPr lang="de-DE" sz="1200" b="1" dirty="0" err="1" smtClean="0">
                <a:solidFill>
                  <a:schemeClr val="accent3"/>
                </a:solidFill>
              </a:rPr>
              <a:t>Naked</a:t>
            </a:r>
            <a:r>
              <a:rPr lang="de-DE" sz="1200" b="1" dirty="0" smtClean="0">
                <a:solidFill>
                  <a:schemeClr val="accent3"/>
                </a:solidFill>
              </a:rPr>
              <a:t>“ Undulator System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282048" y="3431091"/>
            <a:ext cx="2726726" cy="5386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endParaRPr lang="de-DE" sz="1200" b="1" dirty="0" smtClean="0">
              <a:solidFill>
                <a:schemeClr val="accent3"/>
              </a:solidFill>
            </a:endParaRPr>
          </a:p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200" b="1" dirty="0" err="1" smtClean="0">
                <a:solidFill>
                  <a:schemeClr val="accent3"/>
                </a:solidFill>
              </a:rPr>
              <a:t>With</a:t>
            </a:r>
            <a:r>
              <a:rPr lang="de-DE" sz="1200" b="1" dirty="0" smtClean="0">
                <a:solidFill>
                  <a:schemeClr val="accent3"/>
                </a:solidFill>
              </a:rPr>
              <a:t> Air </a:t>
            </a:r>
            <a:r>
              <a:rPr lang="de-DE" sz="1200" b="1" dirty="0" err="1" smtClean="0">
                <a:solidFill>
                  <a:schemeClr val="accent3"/>
                </a:solidFill>
              </a:rPr>
              <a:t>Conditioning</a:t>
            </a:r>
            <a:r>
              <a:rPr lang="de-DE" sz="1200" b="1" dirty="0" smtClean="0">
                <a:solidFill>
                  <a:schemeClr val="accent3"/>
                </a:solidFill>
              </a:rPr>
              <a:t>  </a:t>
            </a:r>
            <a:r>
              <a:rPr lang="de-DE" sz="1200" b="1" dirty="0" err="1" smtClean="0">
                <a:solidFill>
                  <a:schemeClr val="accent3"/>
                </a:solidFill>
              </a:rPr>
              <a:t>Enclosures</a:t>
            </a:r>
            <a:endParaRPr lang="de-DE" sz="1200" b="1" dirty="0" smtClean="0">
              <a:solidFill>
                <a:schemeClr val="accent3"/>
              </a:solidFill>
            </a:endParaRPr>
          </a:p>
        </p:txBody>
      </p:sp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2" y="1343706"/>
            <a:ext cx="3554045" cy="1698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uppieren 8"/>
          <p:cNvGrpSpPr/>
          <p:nvPr/>
        </p:nvGrpSpPr>
        <p:grpSpPr>
          <a:xfrm>
            <a:off x="3774827" y="1474338"/>
            <a:ext cx="2131286" cy="1437359"/>
            <a:chOff x="6614864" y="2894963"/>
            <a:chExt cx="2131286" cy="1437359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4864" y="2894963"/>
              <a:ext cx="1058225" cy="994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300" y="2894963"/>
              <a:ext cx="1011850" cy="1014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feld 11"/>
            <p:cNvSpPr txBox="1"/>
            <p:nvPr/>
          </p:nvSpPr>
          <p:spPr>
            <a:xfrm>
              <a:off x="6744898" y="3935290"/>
              <a:ext cx="1889185" cy="397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smtClean="0"/>
                <a:t>SASE2                        SASE1/3</a:t>
              </a:r>
            </a:p>
            <a:p>
              <a:pPr algn="ctr">
                <a:buNone/>
              </a:pPr>
              <a:r>
                <a:rPr lang="en-US" dirty="0" smtClean="0"/>
                <a:t>        Downstream View</a:t>
              </a:r>
            </a:p>
          </p:txBody>
        </p:sp>
      </p:grpSp>
      <p:graphicFrame>
        <p:nvGraphicFramePr>
          <p:cNvPr id="14" name="Tabel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666560"/>
              </p:ext>
            </p:extLst>
          </p:nvPr>
        </p:nvGraphicFramePr>
        <p:xfrm>
          <a:off x="6135964" y="1474338"/>
          <a:ext cx="2855595" cy="1683617"/>
        </p:xfrm>
        <a:graphic>
          <a:graphicData uri="http://schemas.openxmlformats.org/drawingml/2006/table">
            <a:tbl>
              <a:tblPr firstRow="1" firstCol="1" bandRow="1"/>
              <a:tblGrid>
                <a:gridCol w="1384300"/>
                <a:gridCol w="841375"/>
                <a:gridCol w="629920"/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de-DE" sz="1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</a:lnT>
                    <a:lnB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SASE1/2</a:t>
                      </a:r>
                      <a:endParaRPr lang="de-DE" sz="10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</a:lnT>
                    <a:lnB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SASE3</a:t>
                      </a:r>
                      <a:endParaRPr lang="de-DE" sz="10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</a:lnR>
                    <a:lnT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</a:lnT>
                    <a:lnB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sym typeface="Symbol"/>
                        </a:rPr>
                        <a:t></a:t>
                      </a:r>
                      <a:r>
                        <a:rPr lang="en-GB" sz="1000" baseline="-25000">
                          <a:effectLst/>
                        </a:rPr>
                        <a:t>0</a:t>
                      </a:r>
                      <a:r>
                        <a:rPr lang="en-GB" sz="1000">
                          <a:effectLst/>
                        </a:rPr>
                        <a:t> [mm]</a:t>
                      </a:r>
                      <a:endParaRPr lang="de-DE" sz="10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</a:lnT>
                    <a:lnB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40</a:t>
                      </a:r>
                      <a:endParaRPr lang="de-DE" sz="10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</a:lnT>
                    <a:lnB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68</a:t>
                      </a:r>
                      <a:endParaRPr lang="de-DE" sz="10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</a:lnR>
                    <a:lnT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</a:lnT>
                    <a:lnB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Operational Gap </a:t>
                      </a:r>
                      <a:endParaRPr lang="de-DE" sz="1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Range [mm]</a:t>
                      </a:r>
                      <a:endParaRPr lang="de-DE" sz="1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</a:lnT>
                    <a:lnB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10-20</a:t>
                      </a:r>
                      <a:endParaRPr lang="de-DE" sz="1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</a:lnT>
                    <a:lnB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10-25</a:t>
                      </a:r>
                      <a:endParaRPr lang="de-DE" sz="1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</a:lnR>
                    <a:lnT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</a:lnT>
                    <a:lnB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K-Range</a:t>
                      </a:r>
                      <a:endParaRPr lang="de-DE" sz="1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</a:lnT>
                    <a:lnB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3.9–1.65</a:t>
                      </a:r>
                      <a:endParaRPr lang="de-DE" sz="10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</a:lnT>
                    <a:lnB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9.3-4</a:t>
                      </a:r>
                      <a:endParaRPr lang="de-DE" sz="1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</a:lnR>
                    <a:lnT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</a:lnT>
                    <a:lnB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9617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Radiation Wavelength</a:t>
                      </a:r>
                      <a:r>
                        <a:rPr lang="de-DE" sz="1000" baseline="0" dirty="0" smtClean="0">
                          <a:effectLst/>
                        </a:rPr>
                        <a:t> </a:t>
                      </a:r>
                      <a:r>
                        <a:rPr lang="en-GB" sz="1000" dirty="0" smtClean="0">
                          <a:effectLst/>
                        </a:rPr>
                        <a:t>Range </a:t>
                      </a:r>
                      <a:r>
                        <a:rPr lang="en-GB" sz="1000" dirty="0">
                          <a:effectLst/>
                        </a:rPr>
                        <a:t>[</a:t>
                      </a:r>
                      <a:r>
                        <a:rPr lang="en-GB" sz="1000" dirty="0" smtClean="0">
                          <a:effectLst/>
                        </a:rPr>
                        <a:t>nm]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</a:lnT>
                    <a:lnB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0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de-DE" sz="10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</a:lnR>
                    <a:lnT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</a:lnT>
                    <a:lnB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@ 17.5 GeV</a:t>
                      </a:r>
                      <a:endParaRPr lang="de-DE" sz="10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</a:lnT>
                    <a:lnB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0.147-0.040</a:t>
                      </a:r>
                      <a:endParaRPr lang="de-DE" sz="10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</a:lnT>
                    <a:lnB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1.22-0.27</a:t>
                      </a:r>
                      <a:endParaRPr lang="de-DE" sz="10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</a:lnR>
                    <a:lnT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</a:lnT>
                    <a:lnB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@ 14.0 GeV</a:t>
                      </a:r>
                      <a:endParaRPr lang="de-DE" sz="10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</a:lnT>
                    <a:lnB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0.230-0.063</a:t>
                      </a:r>
                      <a:endParaRPr lang="de-DE" sz="10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</a:lnT>
                    <a:lnB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1.90-0.42</a:t>
                      </a:r>
                      <a:endParaRPr lang="de-DE" sz="10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</a:lnR>
                    <a:lnT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</a:lnT>
                    <a:lnB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@   8.5 GeV</a:t>
                      </a:r>
                      <a:endParaRPr lang="de-DE" sz="10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</a:lnT>
                    <a:lnB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0.625-0.171</a:t>
                      </a:r>
                      <a:endParaRPr lang="de-DE" sz="10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</a:lnT>
                    <a:lnB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5.17-1.15</a:t>
                      </a:r>
                      <a:endParaRPr lang="de-DE" sz="10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</a:lnR>
                    <a:lnT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</a:lnT>
                    <a:lnB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# of Segments</a:t>
                      </a:r>
                      <a:endParaRPr lang="de-DE" sz="10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</a:lnT>
                    <a:lnB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35</a:t>
                      </a:r>
                      <a:endParaRPr lang="de-DE" sz="10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</a:lnT>
                    <a:lnB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21</a:t>
                      </a:r>
                      <a:endParaRPr lang="de-DE" sz="10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</a:lnR>
                    <a:lnT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</a:lnT>
                    <a:lnB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System Length [m]</a:t>
                      </a:r>
                      <a:endParaRPr lang="de-DE" sz="10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</a:lnT>
                    <a:lnB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213.5</a:t>
                      </a:r>
                      <a:endParaRPr lang="de-DE" sz="10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</a:lnT>
                    <a:lnB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128.1</a:t>
                      </a:r>
                      <a:endParaRPr lang="de-DE" sz="1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</a:lnR>
                    <a:lnT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</a:lnT>
                    <a:lnB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46332" y="5477934"/>
            <a:ext cx="5619751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600" b="1" dirty="0" smtClean="0">
                <a:solidFill>
                  <a:schemeClr val="accent3"/>
                </a:solidFill>
              </a:rPr>
              <a:t>WP71 </a:t>
            </a:r>
            <a:r>
              <a:rPr lang="de-DE" sz="1600" b="1" dirty="0" err="1" smtClean="0">
                <a:solidFill>
                  <a:schemeClr val="accent3"/>
                </a:solidFill>
              </a:rPr>
              <a:t>Scope</a:t>
            </a:r>
            <a:r>
              <a:rPr lang="de-DE" sz="1600" b="1" dirty="0" smtClean="0">
                <a:solidFill>
                  <a:schemeClr val="accent3"/>
                </a:solidFill>
              </a:rPr>
              <a:t> &amp; </a:t>
            </a:r>
            <a:r>
              <a:rPr lang="de-DE" sz="1600" b="1" dirty="0" err="1" smtClean="0">
                <a:solidFill>
                  <a:schemeClr val="accent3"/>
                </a:solidFill>
              </a:rPr>
              <a:t>Responsibility</a:t>
            </a:r>
            <a:r>
              <a:rPr lang="de-DE" sz="1600" b="1" dirty="0" smtClean="0">
                <a:solidFill>
                  <a:schemeClr val="accent3"/>
                </a:solidFill>
              </a:rPr>
              <a:t>: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600" b="1" dirty="0" err="1" smtClean="0">
                <a:solidFill>
                  <a:schemeClr val="accent3"/>
                </a:solidFill>
              </a:rPr>
              <a:t>Organization</a:t>
            </a:r>
            <a:r>
              <a:rPr lang="de-DE" sz="1600" b="1" dirty="0" smtClean="0">
                <a:solidFill>
                  <a:schemeClr val="accent3"/>
                </a:solidFill>
              </a:rPr>
              <a:t> , </a:t>
            </a:r>
            <a:r>
              <a:rPr lang="de-DE" sz="1600" b="1" dirty="0" err="1" smtClean="0">
                <a:solidFill>
                  <a:schemeClr val="accent3"/>
                </a:solidFill>
              </a:rPr>
              <a:t>production</a:t>
            </a:r>
            <a:r>
              <a:rPr lang="de-DE" sz="1600" b="1" dirty="0" smtClean="0">
                <a:solidFill>
                  <a:schemeClr val="accent3"/>
                </a:solidFill>
              </a:rPr>
              <a:t> </a:t>
            </a:r>
            <a:r>
              <a:rPr lang="de-DE" sz="1600" b="1" dirty="0" err="1" smtClean="0">
                <a:solidFill>
                  <a:schemeClr val="accent3"/>
                </a:solidFill>
              </a:rPr>
              <a:t>either</a:t>
            </a:r>
            <a:r>
              <a:rPr lang="de-DE" sz="1600" b="1" dirty="0" smtClean="0">
                <a:solidFill>
                  <a:schemeClr val="accent3"/>
                </a:solidFill>
              </a:rPr>
              <a:t> in </a:t>
            </a:r>
            <a:r>
              <a:rPr lang="de-DE" sz="1600" b="1" dirty="0" err="1" smtClean="0">
                <a:solidFill>
                  <a:schemeClr val="accent3"/>
                </a:solidFill>
              </a:rPr>
              <a:t>house</a:t>
            </a:r>
            <a:r>
              <a:rPr lang="de-DE" sz="1600" b="1" dirty="0" smtClean="0">
                <a:solidFill>
                  <a:schemeClr val="accent3"/>
                </a:solidFill>
              </a:rPr>
              <a:t> </a:t>
            </a:r>
            <a:r>
              <a:rPr lang="de-DE" sz="1600" b="1" dirty="0" err="1" smtClean="0">
                <a:solidFill>
                  <a:schemeClr val="accent3"/>
                </a:solidFill>
              </a:rPr>
              <a:t>or</a:t>
            </a:r>
            <a:r>
              <a:rPr lang="de-DE" sz="1600" b="1" dirty="0" smtClean="0">
                <a:solidFill>
                  <a:schemeClr val="accent3"/>
                </a:solidFill>
              </a:rPr>
              <a:t> </a:t>
            </a:r>
            <a:r>
              <a:rPr lang="de-DE" sz="1600" b="1" dirty="0" err="1" smtClean="0">
                <a:solidFill>
                  <a:schemeClr val="accent3"/>
                </a:solidFill>
              </a:rPr>
              <a:t>through</a:t>
            </a:r>
            <a:r>
              <a:rPr lang="de-DE" sz="1600" b="1" dirty="0" smtClean="0">
                <a:solidFill>
                  <a:schemeClr val="accent3"/>
                </a:solidFill>
              </a:rPr>
              <a:t> </a:t>
            </a:r>
            <a:r>
              <a:rPr lang="de-DE" sz="1600" b="1" dirty="0" err="1" smtClean="0">
                <a:solidFill>
                  <a:schemeClr val="accent3"/>
                </a:solidFill>
              </a:rPr>
              <a:t>numerous</a:t>
            </a:r>
            <a:r>
              <a:rPr lang="de-DE" sz="1600" b="1" dirty="0" smtClean="0">
                <a:solidFill>
                  <a:schemeClr val="accent3"/>
                </a:solidFill>
              </a:rPr>
              <a:t> IKCs </a:t>
            </a:r>
            <a:r>
              <a:rPr lang="de-DE" sz="1600" b="1" dirty="0">
                <a:solidFill>
                  <a:schemeClr val="accent3"/>
                </a:solidFill>
              </a:rPr>
              <a:t>&amp; </a:t>
            </a:r>
            <a:r>
              <a:rPr lang="de-DE" sz="1600" b="1" dirty="0" err="1">
                <a:solidFill>
                  <a:schemeClr val="accent3"/>
                </a:solidFill>
              </a:rPr>
              <a:t>installation</a:t>
            </a:r>
            <a:r>
              <a:rPr lang="de-DE" sz="1600" b="1" dirty="0">
                <a:solidFill>
                  <a:schemeClr val="accent3"/>
                </a:solidFill>
              </a:rPr>
              <a:t> </a:t>
            </a:r>
            <a:r>
              <a:rPr lang="de-DE" sz="1600" b="1" dirty="0" err="1">
                <a:solidFill>
                  <a:schemeClr val="accent3"/>
                </a:solidFill>
              </a:rPr>
              <a:t>of</a:t>
            </a:r>
            <a:r>
              <a:rPr lang="de-DE" sz="1600" b="1" dirty="0">
                <a:solidFill>
                  <a:schemeClr val="accent3"/>
                </a:solidFill>
              </a:rPr>
              <a:t> </a:t>
            </a:r>
            <a:r>
              <a:rPr lang="de-DE" sz="1600" b="1" dirty="0" err="1" smtClean="0">
                <a:solidFill>
                  <a:schemeClr val="accent3"/>
                </a:solidFill>
              </a:rPr>
              <a:t>the</a:t>
            </a:r>
            <a:r>
              <a:rPr lang="de-DE" sz="1600" b="1" dirty="0" smtClean="0">
                <a:solidFill>
                  <a:schemeClr val="accent3"/>
                </a:solidFill>
              </a:rPr>
              <a:t> Undulator Systems</a:t>
            </a:r>
          </a:p>
        </p:txBody>
      </p:sp>
    </p:spTree>
    <p:extLst>
      <p:ext uri="{BB962C8B-B14F-4D97-AF65-F5344CB8AC3E}">
        <p14:creationId xmlns:p14="http://schemas.microsoft.com/office/powerpoint/2010/main" val="286197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WP71 Hardware Status November 2016</a:t>
            </a:r>
            <a:endParaRPr lang="de-DE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6305664" y="1383759"/>
            <a:ext cx="2695103" cy="1831629"/>
            <a:chOff x="5467512" y="1866900"/>
            <a:chExt cx="3365281" cy="2530183"/>
          </a:xfrm>
        </p:grpSpPr>
        <p:pic>
          <p:nvPicPr>
            <p:cNvPr id="4" name="Picture 2" descr="H:\Bilder\XFEL\WP71_Activities\Bilder Aufbau XFEL\Halle Geb 36\2015-01-28 13.31.5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7512" y="1866900"/>
              <a:ext cx="3315326" cy="2486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feld 4"/>
            <p:cNvSpPr txBox="1"/>
            <p:nvPr/>
          </p:nvSpPr>
          <p:spPr>
            <a:xfrm>
              <a:off x="7783546" y="4014441"/>
              <a:ext cx="1049247" cy="3826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de-DE" sz="1200" b="1" dirty="0" err="1" smtClean="0">
                  <a:solidFill>
                    <a:schemeClr val="bg1"/>
                  </a:solidFill>
                </a:rPr>
                <a:t>Dec</a:t>
              </a:r>
              <a:r>
                <a:rPr lang="de-DE" sz="1200" b="1" dirty="0" smtClean="0">
                  <a:solidFill>
                    <a:schemeClr val="bg1"/>
                  </a:solidFill>
                </a:rPr>
                <a:t> 2014</a:t>
              </a:r>
            </a:p>
          </p:txBody>
        </p:sp>
      </p:grpSp>
      <p:grpSp>
        <p:nvGrpSpPr>
          <p:cNvPr id="6" name="Gruppieren 5"/>
          <p:cNvGrpSpPr/>
          <p:nvPr/>
        </p:nvGrpSpPr>
        <p:grpSpPr>
          <a:xfrm>
            <a:off x="6305664" y="3257780"/>
            <a:ext cx="2744514" cy="1608809"/>
            <a:chOff x="2900109" y="1081778"/>
            <a:chExt cx="2600542" cy="1989588"/>
          </a:xfrm>
        </p:grpSpPr>
        <p:pic>
          <p:nvPicPr>
            <p:cNvPr id="7" name="Picture 2" descr="C:\Users\pflueger\Desktop\SAC14_17March2016\20160217_170000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0109" y="1081778"/>
              <a:ext cx="2554486" cy="1915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feld 7"/>
            <p:cNvSpPr txBox="1"/>
            <p:nvPr/>
          </p:nvSpPr>
          <p:spPr>
            <a:xfrm>
              <a:off x="4702918" y="2728806"/>
              <a:ext cx="797733" cy="3425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de-DE" sz="1200" b="1" dirty="0" smtClean="0">
                  <a:solidFill>
                    <a:schemeClr val="bg1"/>
                  </a:solidFill>
                </a:rPr>
                <a:t>Feb 2016</a:t>
              </a:r>
            </a:p>
          </p:txBody>
        </p:sp>
      </p:grpSp>
      <p:sp>
        <p:nvSpPr>
          <p:cNvPr id="9" name="Textfeld 8"/>
          <p:cNvSpPr txBox="1"/>
          <p:nvPr/>
        </p:nvSpPr>
        <p:spPr>
          <a:xfrm>
            <a:off x="37231" y="1139210"/>
            <a:ext cx="6373861" cy="245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1300" b="1" dirty="0" smtClean="0"/>
              <a:t>WP71 Status </a:t>
            </a:r>
            <a:r>
              <a:rPr lang="de-DE" sz="1300" b="1" dirty="0" err="1" smtClean="0"/>
              <a:t>of</a:t>
            </a:r>
            <a:r>
              <a:rPr lang="de-DE" sz="1300" b="1" dirty="0"/>
              <a:t> </a:t>
            </a:r>
            <a:r>
              <a:rPr lang="de-DE" sz="1300" b="1" dirty="0" smtClean="0"/>
              <a:t>Hardware </a:t>
            </a:r>
            <a:r>
              <a:rPr lang="de-DE" sz="1300" b="1" dirty="0" err="1"/>
              <a:t>Production</a:t>
            </a:r>
            <a:r>
              <a:rPr lang="de-DE" sz="1300" b="1" dirty="0"/>
              <a:t> </a:t>
            </a:r>
          </a:p>
          <a:p>
            <a:r>
              <a:rPr lang="de-DE" sz="1300" dirty="0" smtClean="0"/>
              <a:t>92 </a:t>
            </a:r>
            <a:r>
              <a:rPr lang="de-DE" sz="1300" dirty="0"/>
              <a:t>Undulator Segments </a:t>
            </a:r>
            <a:r>
              <a:rPr lang="de-DE" sz="1300" dirty="0" err="1"/>
              <a:t>produced</a:t>
            </a:r>
            <a:r>
              <a:rPr lang="de-DE" sz="1300" dirty="0"/>
              <a:t>, </a:t>
            </a:r>
            <a:r>
              <a:rPr lang="de-DE" sz="1300" dirty="0" err="1" smtClean="0"/>
              <a:t>tuned</a:t>
            </a:r>
            <a:r>
              <a:rPr lang="de-DE" sz="1300" dirty="0" smtClean="0"/>
              <a:t> </a:t>
            </a:r>
            <a:r>
              <a:rPr lang="de-DE" sz="1300" dirty="0"/>
              <a:t>&amp; </a:t>
            </a:r>
            <a:r>
              <a:rPr lang="de-DE" sz="1300" dirty="0" err="1" smtClean="0"/>
              <a:t>commissioned</a:t>
            </a:r>
            <a:endParaRPr lang="de-DE" sz="1300" b="1" dirty="0"/>
          </a:p>
          <a:p>
            <a:r>
              <a:rPr lang="de-DE" sz="1300" dirty="0" smtClean="0"/>
              <a:t>92 </a:t>
            </a:r>
            <a:r>
              <a:rPr lang="de-DE" sz="1300" dirty="0"/>
              <a:t>Undulator </a:t>
            </a:r>
            <a:r>
              <a:rPr lang="de-DE" sz="1300" dirty="0" smtClean="0"/>
              <a:t>Segments for SASE1-SASE3 </a:t>
            </a:r>
            <a:r>
              <a:rPr lang="de-DE" sz="1300" dirty="0" err="1" smtClean="0"/>
              <a:t>re-measured</a:t>
            </a:r>
            <a:r>
              <a:rPr lang="de-DE" sz="1300" dirty="0" smtClean="0"/>
              <a:t> </a:t>
            </a:r>
          </a:p>
          <a:p>
            <a:r>
              <a:rPr lang="de-DE" sz="1300" dirty="0"/>
              <a:t> 5</a:t>
            </a:r>
            <a:r>
              <a:rPr lang="de-DE" sz="1300" dirty="0" smtClean="0"/>
              <a:t>6 undulator </a:t>
            </a:r>
            <a:r>
              <a:rPr lang="de-DE" sz="1300" dirty="0" err="1" smtClean="0"/>
              <a:t>segments</a:t>
            </a:r>
            <a:r>
              <a:rPr lang="de-DE" sz="1300" dirty="0" smtClean="0"/>
              <a:t> for SASE1+3 </a:t>
            </a:r>
            <a:r>
              <a:rPr lang="de-DE" sz="1300" dirty="0" err="1" smtClean="0"/>
              <a:t>installed</a:t>
            </a:r>
            <a:r>
              <a:rPr lang="de-DE" sz="1300" dirty="0" smtClean="0"/>
              <a:t>, 35 for SASE2 RFI</a:t>
            </a:r>
            <a:endParaRPr lang="de-DE" sz="1300" dirty="0"/>
          </a:p>
          <a:p>
            <a:r>
              <a:rPr lang="de-DE" sz="1300" dirty="0" smtClean="0"/>
              <a:t>100 </a:t>
            </a:r>
            <a:r>
              <a:rPr lang="de-DE" sz="1300" dirty="0" err="1" smtClean="0"/>
              <a:t>Pillars</a:t>
            </a:r>
            <a:r>
              <a:rPr lang="de-DE" sz="1300" dirty="0" smtClean="0"/>
              <a:t>, </a:t>
            </a:r>
            <a:r>
              <a:rPr lang="de-DE" sz="1300" dirty="0"/>
              <a:t>Granite </a:t>
            </a:r>
            <a:r>
              <a:rPr lang="de-DE" sz="1300" dirty="0" smtClean="0"/>
              <a:t>Bases for SASE1-3 </a:t>
            </a:r>
            <a:r>
              <a:rPr lang="de-DE" sz="1300" dirty="0" err="1" smtClean="0"/>
              <a:t>installed</a:t>
            </a:r>
            <a:r>
              <a:rPr lang="de-DE" sz="1300" dirty="0" smtClean="0"/>
              <a:t> </a:t>
            </a:r>
            <a:endParaRPr lang="de-DE" sz="1300" dirty="0"/>
          </a:p>
          <a:p>
            <a:r>
              <a:rPr lang="de-DE" sz="1300" dirty="0" smtClean="0"/>
              <a:t>96 </a:t>
            </a:r>
            <a:r>
              <a:rPr lang="de-DE" sz="1300" dirty="0"/>
              <a:t>Phase </a:t>
            </a:r>
            <a:r>
              <a:rPr lang="de-DE" sz="1300" dirty="0" err="1"/>
              <a:t>Shifters</a:t>
            </a:r>
            <a:r>
              <a:rPr lang="de-DE" sz="1300" dirty="0"/>
              <a:t> in </a:t>
            </a:r>
            <a:r>
              <a:rPr lang="de-DE" sz="1300" dirty="0" err="1"/>
              <a:t>house</a:t>
            </a:r>
            <a:r>
              <a:rPr lang="de-DE" sz="1300" dirty="0"/>
              <a:t>; </a:t>
            </a:r>
            <a:r>
              <a:rPr lang="de-DE" sz="1300" dirty="0" smtClean="0"/>
              <a:t>56 </a:t>
            </a:r>
            <a:r>
              <a:rPr lang="de-DE" sz="1300" dirty="0"/>
              <a:t>(</a:t>
            </a:r>
            <a:r>
              <a:rPr lang="de-DE" sz="1300" dirty="0" smtClean="0"/>
              <a:t>SASE1+3) </a:t>
            </a:r>
            <a:r>
              <a:rPr lang="de-DE" sz="1300" dirty="0" err="1" smtClean="0"/>
              <a:t>installed</a:t>
            </a:r>
            <a:r>
              <a:rPr lang="de-DE" sz="1300" dirty="0" smtClean="0"/>
              <a:t>, </a:t>
            </a:r>
            <a:r>
              <a:rPr lang="de-DE" sz="1300" dirty="0" err="1" smtClean="0"/>
              <a:t>rest</a:t>
            </a:r>
            <a:r>
              <a:rPr lang="de-DE" sz="1300" dirty="0" smtClean="0"/>
              <a:t> RFI</a:t>
            </a:r>
            <a:endParaRPr lang="de-DE" sz="1300" dirty="0"/>
          </a:p>
          <a:p>
            <a:r>
              <a:rPr lang="de-DE" sz="1300" dirty="0" smtClean="0"/>
              <a:t>91 Quadrupole </a:t>
            </a:r>
            <a:r>
              <a:rPr lang="de-DE" sz="1300" dirty="0" err="1" smtClean="0"/>
              <a:t>Movers</a:t>
            </a:r>
            <a:r>
              <a:rPr lang="de-DE" sz="1300" dirty="0" smtClean="0"/>
              <a:t> (CIEMAT IKC) 56 (SASE1-3) </a:t>
            </a:r>
            <a:r>
              <a:rPr lang="de-DE" sz="1300" dirty="0" err="1" smtClean="0"/>
              <a:t>installed</a:t>
            </a:r>
            <a:endParaRPr lang="de-DE" sz="1300" dirty="0" smtClean="0"/>
          </a:p>
          <a:p>
            <a:r>
              <a:rPr lang="de-DE" sz="1300" dirty="0"/>
              <a:t>9</a:t>
            </a:r>
            <a:r>
              <a:rPr lang="de-DE" sz="1300" dirty="0" smtClean="0"/>
              <a:t>1 </a:t>
            </a:r>
            <a:r>
              <a:rPr lang="de-DE" sz="1300" dirty="0" err="1" smtClean="0"/>
              <a:t>Intersection</a:t>
            </a:r>
            <a:r>
              <a:rPr lang="de-DE" sz="1300" dirty="0" smtClean="0"/>
              <a:t> Control Racks (CIEMAT IKC) SASE1-3 </a:t>
            </a:r>
            <a:r>
              <a:rPr lang="de-DE" sz="1300" dirty="0" err="1" smtClean="0"/>
              <a:t>installed</a:t>
            </a:r>
            <a:endParaRPr lang="de-DE" sz="1300" dirty="0">
              <a:solidFill>
                <a:schemeClr val="accent3"/>
              </a:solidFill>
            </a:endParaRPr>
          </a:p>
          <a:p>
            <a:r>
              <a:rPr lang="de-DE" sz="1300" dirty="0" smtClean="0"/>
              <a:t>200  Air Coils, </a:t>
            </a:r>
            <a:r>
              <a:rPr lang="de-DE" sz="1300" dirty="0" err="1" smtClean="0"/>
              <a:t>produced</a:t>
            </a:r>
            <a:r>
              <a:rPr lang="de-DE" sz="1300" dirty="0" smtClean="0"/>
              <a:t>, </a:t>
            </a:r>
            <a:r>
              <a:rPr lang="de-DE" sz="1300" dirty="0" err="1" smtClean="0"/>
              <a:t>tested</a:t>
            </a:r>
            <a:r>
              <a:rPr lang="de-DE" sz="1300" dirty="0" smtClean="0"/>
              <a:t>,  RFI</a:t>
            </a:r>
          </a:p>
          <a:p>
            <a:r>
              <a:rPr lang="de-DE" sz="1300" dirty="0" smtClean="0"/>
              <a:t>Air </a:t>
            </a:r>
            <a:r>
              <a:rPr lang="de-DE" sz="1300" dirty="0" err="1" smtClean="0"/>
              <a:t>Condition</a:t>
            </a:r>
            <a:r>
              <a:rPr lang="de-DE" sz="1300" dirty="0" smtClean="0"/>
              <a:t>: SASE1 operational, SASE3 in </a:t>
            </a:r>
            <a:r>
              <a:rPr lang="de-DE" sz="1300" dirty="0" err="1" smtClean="0"/>
              <a:t>commissioning</a:t>
            </a:r>
            <a:r>
              <a:rPr lang="de-DE" sz="1300" dirty="0" smtClean="0"/>
              <a:t>, SASE2 March 2017  </a:t>
            </a:r>
            <a:endParaRPr lang="de-DE" sz="1300" dirty="0"/>
          </a:p>
        </p:txBody>
      </p:sp>
      <p:sp>
        <p:nvSpPr>
          <p:cNvPr id="10" name="Textfeld 9"/>
          <p:cNvSpPr txBox="1"/>
          <p:nvPr/>
        </p:nvSpPr>
        <p:spPr>
          <a:xfrm>
            <a:off x="37231" y="3743204"/>
            <a:ext cx="6022257" cy="1932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300" b="1" dirty="0" err="1" smtClean="0"/>
              <a:t>Contributions</a:t>
            </a:r>
            <a:r>
              <a:rPr lang="de-DE" sz="1300" b="1" dirty="0" smtClean="0"/>
              <a:t> </a:t>
            </a:r>
            <a:r>
              <a:rPr lang="de-DE" sz="1300" b="1" dirty="0" err="1" smtClean="0"/>
              <a:t>from</a:t>
            </a:r>
            <a:r>
              <a:rPr lang="de-DE" sz="1300" b="1" dirty="0" smtClean="0"/>
              <a:t> </a:t>
            </a:r>
            <a:r>
              <a:rPr lang="de-DE" sz="1300" b="1" dirty="0" err="1" smtClean="0"/>
              <a:t>Accelerator</a:t>
            </a:r>
            <a:r>
              <a:rPr lang="de-DE" sz="1300" b="1" dirty="0" smtClean="0"/>
              <a:t> </a:t>
            </a:r>
            <a:r>
              <a:rPr lang="de-DE" sz="1300" b="1" dirty="0" err="1" smtClean="0"/>
              <a:t>Consortium</a:t>
            </a:r>
            <a:endParaRPr lang="de-DE" sz="1300" b="1" dirty="0" smtClean="0"/>
          </a:p>
          <a:p>
            <a:r>
              <a:rPr lang="de-DE" sz="1300" dirty="0" smtClean="0"/>
              <a:t>XQA </a:t>
            </a:r>
            <a:r>
              <a:rPr lang="de-DE" sz="1300" dirty="0" err="1" smtClean="0"/>
              <a:t>Quadrupoles</a:t>
            </a:r>
            <a:endParaRPr lang="de-DE" sz="1300" dirty="0" smtClean="0"/>
          </a:p>
          <a:p>
            <a:r>
              <a:rPr lang="de-DE" sz="1300" dirty="0" err="1" smtClean="0"/>
              <a:t>Cavity</a:t>
            </a:r>
            <a:r>
              <a:rPr lang="de-DE" sz="1300" dirty="0" smtClean="0"/>
              <a:t> </a:t>
            </a:r>
            <a:r>
              <a:rPr lang="de-DE" sz="1300" dirty="0"/>
              <a:t>BPMs , DESY WP17, PSI; 97 RFI; 60 SASE1+3 </a:t>
            </a:r>
            <a:r>
              <a:rPr lang="de-DE" sz="1300" dirty="0" err="1" smtClean="0"/>
              <a:t>installed</a:t>
            </a:r>
            <a:r>
              <a:rPr lang="de-DE" sz="1300" dirty="0" smtClean="0"/>
              <a:t>, Rest RFI</a:t>
            </a:r>
            <a:endParaRPr lang="de-DE" sz="1300" dirty="0"/>
          </a:p>
          <a:p>
            <a:r>
              <a:rPr lang="de-DE" sz="1300" dirty="0"/>
              <a:t>BLMs, DESY WP17, IHEP </a:t>
            </a:r>
            <a:r>
              <a:rPr lang="de-DE" sz="1300" dirty="0" err="1"/>
              <a:t>Protvino</a:t>
            </a:r>
            <a:r>
              <a:rPr lang="de-DE" sz="1300" dirty="0"/>
              <a:t>; 97 RFI; 60 SASE1+3 </a:t>
            </a:r>
            <a:r>
              <a:rPr lang="de-DE" sz="1300" dirty="0" err="1" smtClean="0"/>
              <a:t>installed</a:t>
            </a:r>
            <a:r>
              <a:rPr lang="de-DE" sz="1300" dirty="0" smtClean="0"/>
              <a:t>,  </a:t>
            </a:r>
            <a:r>
              <a:rPr lang="de-DE" sz="1300" dirty="0"/>
              <a:t>Rest </a:t>
            </a:r>
            <a:r>
              <a:rPr lang="de-DE" sz="1300" dirty="0" smtClean="0"/>
              <a:t>RFI</a:t>
            </a:r>
          </a:p>
          <a:p>
            <a:r>
              <a:rPr lang="de-DE" sz="1300" dirty="0" err="1" smtClean="0"/>
              <a:t>Vacuum</a:t>
            </a:r>
            <a:r>
              <a:rPr lang="de-DE" sz="1300" dirty="0" smtClean="0"/>
              <a:t> Supports SASE1-3 </a:t>
            </a:r>
            <a:r>
              <a:rPr lang="de-DE" sz="1300" dirty="0" err="1" smtClean="0"/>
              <a:t>installed</a:t>
            </a:r>
            <a:endParaRPr lang="de-DE" sz="1300" dirty="0"/>
          </a:p>
          <a:p>
            <a:r>
              <a:rPr lang="de-DE" sz="1300" dirty="0" err="1" smtClean="0"/>
              <a:t>Intersection</a:t>
            </a:r>
            <a:r>
              <a:rPr lang="de-DE" sz="1300" dirty="0" smtClean="0"/>
              <a:t> </a:t>
            </a:r>
            <a:r>
              <a:rPr lang="de-DE" sz="1300" dirty="0" err="1"/>
              <a:t>Vacuum</a:t>
            </a:r>
            <a:r>
              <a:rPr lang="de-DE" sz="1300" dirty="0"/>
              <a:t>, DESY WP19, </a:t>
            </a:r>
            <a:r>
              <a:rPr lang="de-DE" sz="1300" dirty="0" smtClean="0"/>
              <a:t>BINP 60 </a:t>
            </a:r>
            <a:r>
              <a:rPr lang="de-DE" sz="1300" dirty="0" err="1" smtClean="0"/>
              <a:t>installed</a:t>
            </a:r>
            <a:r>
              <a:rPr lang="de-DE" sz="1300" dirty="0" smtClean="0"/>
              <a:t> SASE1+3 </a:t>
            </a:r>
            <a:r>
              <a:rPr lang="de-DE" sz="1300" dirty="0" err="1" smtClean="0"/>
              <a:t>installed</a:t>
            </a:r>
            <a:r>
              <a:rPr lang="de-DE" sz="1300" dirty="0" smtClean="0"/>
              <a:t>, Rest RFI</a:t>
            </a:r>
            <a:endParaRPr lang="de-DE" sz="1300" dirty="0"/>
          </a:p>
          <a:p>
            <a:r>
              <a:rPr lang="de-DE" sz="1300" dirty="0"/>
              <a:t>Undulator </a:t>
            </a:r>
            <a:r>
              <a:rPr lang="de-DE" sz="1300" dirty="0" err="1"/>
              <a:t>Vacuum</a:t>
            </a:r>
            <a:r>
              <a:rPr lang="de-DE" sz="1300" dirty="0"/>
              <a:t> Chambers, DESY WP19: </a:t>
            </a:r>
            <a:r>
              <a:rPr lang="de-DE" sz="1300" dirty="0" smtClean="0"/>
              <a:t>62  SASE1+3 </a:t>
            </a:r>
            <a:r>
              <a:rPr lang="de-DE" sz="1300" dirty="0" err="1" smtClean="0"/>
              <a:t>installed</a:t>
            </a:r>
            <a:r>
              <a:rPr lang="de-DE" sz="1300" dirty="0" smtClean="0"/>
              <a:t>, Rest RFI</a:t>
            </a:r>
            <a:endParaRPr lang="de-DE" sz="1300" dirty="0"/>
          </a:p>
        </p:txBody>
      </p:sp>
      <p:grpSp>
        <p:nvGrpSpPr>
          <p:cNvPr id="12" name="Gruppieren 11"/>
          <p:cNvGrpSpPr/>
          <p:nvPr/>
        </p:nvGrpSpPr>
        <p:grpSpPr>
          <a:xfrm>
            <a:off x="6305664" y="4866589"/>
            <a:ext cx="2501094" cy="1859978"/>
            <a:chOff x="3019483" y="1866900"/>
            <a:chExt cx="2501094" cy="1859978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019483" y="1866900"/>
              <a:ext cx="2400000" cy="180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feld 13"/>
            <p:cNvSpPr txBox="1"/>
            <p:nvPr/>
          </p:nvSpPr>
          <p:spPr>
            <a:xfrm>
              <a:off x="4696312" y="3449879"/>
              <a:ext cx="8242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de-DE" sz="1200" b="1" dirty="0" err="1" smtClean="0">
                  <a:solidFill>
                    <a:schemeClr val="bg1"/>
                  </a:solidFill>
                </a:rPr>
                <a:t>Oct</a:t>
              </a:r>
              <a:r>
                <a:rPr lang="de-DE" sz="1200" b="1" dirty="0" smtClean="0">
                  <a:solidFill>
                    <a:schemeClr val="bg1"/>
                  </a:solidFill>
                </a:rPr>
                <a:t> 2016</a:t>
              </a:r>
            </a:p>
          </p:txBody>
        </p:sp>
      </p:grpSp>
      <p:sp>
        <p:nvSpPr>
          <p:cNvPr id="15" name="Textfeld 14"/>
          <p:cNvSpPr txBox="1"/>
          <p:nvPr/>
        </p:nvSpPr>
        <p:spPr>
          <a:xfrm>
            <a:off x="7140929" y="1023748"/>
            <a:ext cx="1010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2000" b="1" dirty="0" smtClean="0">
                <a:solidFill>
                  <a:schemeClr val="accent3"/>
                </a:solidFill>
              </a:rPr>
              <a:t>Hall 36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55051" y="5633440"/>
            <a:ext cx="6043730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400" b="1" dirty="0" smtClean="0"/>
              <a:t>Message: </a:t>
            </a:r>
          </a:p>
          <a:p>
            <a:pPr>
              <a:buNone/>
            </a:pPr>
            <a:r>
              <a:rPr lang="de-DE" sz="1400" b="1" dirty="0" smtClean="0"/>
              <a:t>All WP71 Hardware </a:t>
            </a:r>
            <a:r>
              <a:rPr lang="de-DE" sz="1400" b="1" dirty="0" err="1" smtClean="0"/>
              <a:t>is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either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installed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or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Ready</a:t>
            </a:r>
            <a:r>
              <a:rPr lang="de-DE" sz="1400" b="1" dirty="0" smtClean="0"/>
              <a:t> for Installation (RFI)</a:t>
            </a:r>
          </a:p>
        </p:txBody>
      </p:sp>
    </p:spTree>
    <p:extLst>
      <p:ext uri="{BB962C8B-B14F-4D97-AF65-F5344CB8AC3E}">
        <p14:creationId xmlns:p14="http://schemas.microsoft.com/office/powerpoint/2010/main" val="381986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Undulators</a:t>
            </a:r>
            <a:r>
              <a:rPr lang="en-US" dirty="0" smtClean="0"/>
              <a:t>: Representative magnetic </a:t>
            </a:r>
            <a:br>
              <a:rPr lang="en-US" dirty="0" smtClean="0"/>
            </a:br>
            <a:r>
              <a:rPr lang="en-US" dirty="0" smtClean="0"/>
              <a:t>Results: U40-X046</a:t>
            </a:r>
            <a:endParaRPr lang="de-DE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2166116" y="1113525"/>
            <a:ext cx="7240642" cy="4325938"/>
            <a:chOff x="-9525" y="917575"/>
            <a:chExt cx="5655097" cy="2801938"/>
          </a:xfrm>
        </p:grpSpPr>
        <p:graphicFrame>
          <p:nvGraphicFramePr>
            <p:cNvPr id="4" name="Objek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18145526"/>
                </p:ext>
              </p:extLst>
            </p:nvPr>
          </p:nvGraphicFramePr>
          <p:xfrm>
            <a:off x="-9525" y="2178050"/>
            <a:ext cx="2216150" cy="1541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018" name="Graph" r:id="rId3" imgW="4132440" imgH="2901600" progId="Origin50.Graph">
                    <p:embed/>
                  </p:oleObj>
                </mc:Choice>
                <mc:Fallback>
                  <p:oleObj name="Graph" r:id="rId3" imgW="4132440" imgH="2901600" progId="Origin50.Graph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9525" y="2178050"/>
                          <a:ext cx="2216150" cy="15414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k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61183117"/>
                </p:ext>
              </p:extLst>
            </p:nvPr>
          </p:nvGraphicFramePr>
          <p:xfrm>
            <a:off x="-9525" y="917575"/>
            <a:ext cx="2178050" cy="1516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019" name="Graph" r:id="rId5" imgW="4132440" imgH="2901600" progId="Origin50.Graph">
                    <p:embed/>
                  </p:oleObj>
                </mc:Choice>
                <mc:Fallback>
                  <p:oleObj name="Graph" r:id="rId5" imgW="4132440" imgH="2901600" progId="Origin50.Graph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9525" y="917575"/>
                          <a:ext cx="2178050" cy="15160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k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92370816"/>
                </p:ext>
              </p:extLst>
            </p:nvPr>
          </p:nvGraphicFramePr>
          <p:xfrm>
            <a:off x="1707024" y="951828"/>
            <a:ext cx="2116137" cy="1471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020" name="Graph" r:id="rId7" imgW="4132440" imgH="2901600" progId="Origin50.Graph">
                    <p:embed/>
                  </p:oleObj>
                </mc:Choice>
                <mc:Fallback>
                  <p:oleObj name="Graph" r:id="rId7" imgW="4132440" imgH="2901600" progId="Origin50.Graph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07024" y="951828"/>
                          <a:ext cx="2116137" cy="14716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k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13311780"/>
                </p:ext>
              </p:extLst>
            </p:nvPr>
          </p:nvGraphicFramePr>
          <p:xfrm>
            <a:off x="3469882" y="2198473"/>
            <a:ext cx="2127250" cy="1471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021" name="Graph" r:id="rId9" imgW="4150080" imgH="2895480" progId="Origin50.Graph">
                    <p:embed/>
                  </p:oleObj>
                </mc:Choice>
                <mc:Fallback>
                  <p:oleObj name="Graph" r:id="rId9" imgW="4150080" imgH="2895480" progId="Origin50.Graph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69882" y="2198473"/>
                          <a:ext cx="2127250" cy="1471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k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46016602"/>
                </p:ext>
              </p:extLst>
            </p:nvPr>
          </p:nvGraphicFramePr>
          <p:xfrm>
            <a:off x="1700923" y="2189377"/>
            <a:ext cx="2174875" cy="1512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022" name="Graph" r:id="rId11" imgW="4132440" imgH="2901600" progId="Origin50.Graph">
                    <p:embed/>
                  </p:oleObj>
                </mc:Choice>
                <mc:Fallback>
                  <p:oleObj name="Graph" r:id="rId11" imgW="4132440" imgH="2901600" progId="Origin50.Graph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00923" y="2189377"/>
                          <a:ext cx="2174875" cy="1512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k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18791544"/>
                </p:ext>
              </p:extLst>
            </p:nvPr>
          </p:nvGraphicFramePr>
          <p:xfrm>
            <a:off x="3418309" y="967516"/>
            <a:ext cx="2227263" cy="14821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023" name="Graph" r:id="rId13" imgW="4150080" imgH="2895480" progId="Origin50.Graph">
                    <p:embed/>
                  </p:oleObj>
                </mc:Choice>
                <mc:Fallback>
                  <p:oleObj name="Graph" r:id="rId13" imgW="4150080" imgH="2895480" progId="Origin50.Graph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18309" y="967516"/>
                          <a:ext cx="2227263" cy="14821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266555"/>
              </p:ext>
            </p:extLst>
          </p:nvPr>
        </p:nvGraphicFramePr>
        <p:xfrm>
          <a:off x="0" y="1257198"/>
          <a:ext cx="2254103" cy="1927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4932"/>
                <a:gridCol w="520706"/>
                <a:gridCol w="478465"/>
              </a:tblGrid>
              <a:tr h="158783">
                <a:tc>
                  <a:txBody>
                    <a:bodyPr/>
                    <a:lstStyle/>
                    <a:p>
                      <a:r>
                        <a:rPr lang="en-US" sz="900" b="1" dirty="0" smtClean="0"/>
                        <a:t>XFEL Specs</a:t>
                      </a:r>
                      <a:endParaRPr lang="en-US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 smtClean="0"/>
                        <a:t>U40</a:t>
                      </a:r>
                      <a:endParaRPr lang="en-US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 smtClean="0"/>
                        <a:t>U68</a:t>
                      </a:r>
                      <a:endParaRPr lang="en-US" sz="900" b="1" dirty="0"/>
                    </a:p>
                  </a:txBody>
                  <a:tcPr/>
                </a:tc>
              </a:tr>
              <a:tr h="266683">
                <a:tc>
                  <a:txBody>
                    <a:bodyPr/>
                    <a:lstStyle/>
                    <a:p>
                      <a:r>
                        <a:rPr lang="en-US" sz="900" b="1" dirty="0" smtClean="0"/>
                        <a:t>Operational Gap Range [mm]</a:t>
                      </a:r>
                      <a:endParaRPr lang="en-US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 smtClean="0"/>
                        <a:t>10-20</a:t>
                      </a:r>
                      <a:endParaRPr lang="en-US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 smtClean="0"/>
                        <a:t>10-25</a:t>
                      </a:r>
                      <a:endParaRPr lang="en-US" sz="900" b="1" dirty="0"/>
                    </a:p>
                  </a:txBody>
                  <a:tcPr/>
                </a:tc>
              </a:tr>
              <a:tr h="266683">
                <a:tc>
                  <a:txBody>
                    <a:bodyPr/>
                    <a:lstStyle/>
                    <a:p>
                      <a:r>
                        <a:rPr lang="en-US" sz="900" b="1" dirty="0" smtClean="0"/>
                        <a:t>B</a:t>
                      </a:r>
                      <a:r>
                        <a:rPr lang="en-US" sz="900" b="1" baseline="-25000" dirty="0" smtClean="0"/>
                        <a:t>0</a:t>
                      </a:r>
                      <a:r>
                        <a:rPr lang="en-US" sz="900" b="1" baseline="0" dirty="0" smtClean="0"/>
                        <a:t> @ 10mm Gap [T]</a:t>
                      </a:r>
                      <a:endParaRPr lang="en-US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 smtClean="0"/>
                        <a:t>1.14</a:t>
                      </a:r>
                      <a:endParaRPr lang="en-US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 smtClean="0"/>
                        <a:t>1.66</a:t>
                      </a:r>
                      <a:endParaRPr lang="en-US" sz="900" b="1" dirty="0"/>
                    </a:p>
                  </a:txBody>
                  <a:tcPr/>
                </a:tc>
              </a:tr>
              <a:tr h="266683">
                <a:tc>
                  <a:txBody>
                    <a:bodyPr/>
                    <a:lstStyle/>
                    <a:p>
                      <a:r>
                        <a:rPr lang="en-US" sz="900" b="1" dirty="0" smtClean="0"/>
                        <a:t>K @ 10mm Gap</a:t>
                      </a:r>
                      <a:endParaRPr lang="en-US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 smtClean="0"/>
                        <a:t>3.9</a:t>
                      </a:r>
                      <a:endParaRPr lang="en-US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 smtClean="0"/>
                        <a:t>9.0</a:t>
                      </a:r>
                      <a:endParaRPr lang="en-US" sz="900" b="1" dirty="0"/>
                    </a:p>
                  </a:txBody>
                  <a:tcPr/>
                </a:tc>
              </a:tr>
              <a:tr h="266683">
                <a:tc>
                  <a:txBody>
                    <a:bodyPr/>
                    <a:lstStyle/>
                    <a:p>
                      <a:r>
                        <a:rPr lang="en-US" sz="900" b="1" dirty="0" smtClean="0"/>
                        <a:t>RMS I2</a:t>
                      </a:r>
                      <a:r>
                        <a:rPr lang="en-US" sz="900" b="1" baseline="-25000" dirty="0" smtClean="0"/>
                        <a:t>Y</a:t>
                      </a:r>
                      <a:r>
                        <a:rPr lang="en-US" sz="900" b="1" baseline="0" dirty="0" smtClean="0"/>
                        <a:t> [Tmm</a:t>
                      </a:r>
                      <a:r>
                        <a:rPr lang="en-US" sz="900" b="1" baseline="30000" dirty="0" smtClean="0"/>
                        <a:t>2</a:t>
                      </a:r>
                      <a:r>
                        <a:rPr lang="en-US" sz="900" b="1" baseline="0" dirty="0" smtClean="0"/>
                        <a:t>]</a:t>
                      </a:r>
                      <a:endParaRPr lang="en-US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 smtClean="0"/>
                        <a:t>&lt; 100</a:t>
                      </a:r>
                      <a:endParaRPr lang="en-US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 smtClean="0"/>
                        <a:t>&lt; 210</a:t>
                      </a:r>
                      <a:endParaRPr lang="en-US" sz="900" b="1" dirty="0"/>
                    </a:p>
                  </a:txBody>
                  <a:tcPr/>
                </a:tc>
              </a:tr>
              <a:tr h="266683">
                <a:tc>
                  <a:txBody>
                    <a:bodyPr/>
                    <a:lstStyle/>
                    <a:p>
                      <a:r>
                        <a:rPr lang="en-US" sz="900" b="1" dirty="0" smtClean="0"/>
                        <a:t>RMS I2</a:t>
                      </a:r>
                      <a:r>
                        <a:rPr lang="en-US" sz="900" b="1" baseline="-25000" dirty="0" smtClean="0"/>
                        <a:t>Z</a:t>
                      </a:r>
                      <a:r>
                        <a:rPr lang="en-US" sz="900" b="1" baseline="0" dirty="0" smtClean="0"/>
                        <a:t> [Tmm</a:t>
                      </a:r>
                      <a:r>
                        <a:rPr lang="en-US" sz="900" b="1" baseline="30000" dirty="0" smtClean="0"/>
                        <a:t>2</a:t>
                      </a:r>
                      <a:r>
                        <a:rPr lang="en-US" sz="900" b="1" baseline="0" dirty="0" smtClean="0"/>
                        <a:t>]</a:t>
                      </a:r>
                      <a:endParaRPr lang="en-US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 smtClean="0"/>
                        <a:t>&lt; 100</a:t>
                      </a:r>
                      <a:endParaRPr lang="en-US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 smtClean="0"/>
                        <a:t>&lt; 100</a:t>
                      </a:r>
                      <a:endParaRPr lang="en-US" sz="900" b="1" dirty="0"/>
                    </a:p>
                  </a:txBody>
                  <a:tcPr/>
                </a:tc>
              </a:tr>
              <a:tr h="266683">
                <a:tc>
                  <a:txBody>
                    <a:bodyPr/>
                    <a:lstStyle/>
                    <a:p>
                      <a:r>
                        <a:rPr lang="en-US" sz="900" b="1" dirty="0" smtClean="0"/>
                        <a:t>Phase Jitter [°]</a:t>
                      </a:r>
                      <a:endParaRPr lang="en-US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 smtClean="0"/>
                        <a:t>≤ 8</a:t>
                      </a:r>
                      <a:endParaRPr lang="en-US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≤ 8</a:t>
                      </a:r>
                      <a:endParaRPr lang="en-US" sz="1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feld 12"/>
          <p:cNvSpPr txBox="1"/>
          <p:nvPr/>
        </p:nvSpPr>
        <p:spPr>
          <a:xfrm>
            <a:off x="0" y="5385566"/>
            <a:ext cx="8523889" cy="147732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400" b="1" dirty="0" err="1" smtClean="0">
                <a:solidFill>
                  <a:schemeClr val="accent3"/>
                </a:solidFill>
              </a:rPr>
              <a:t>Documentation</a:t>
            </a:r>
            <a:r>
              <a:rPr lang="de-DE" sz="1400" b="1" dirty="0" smtClean="0">
                <a:solidFill>
                  <a:schemeClr val="accent3"/>
                </a:solidFill>
              </a:rPr>
              <a:t> Data Base in EDMS</a:t>
            </a:r>
          </a:p>
          <a:p>
            <a:pPr marL="285750" indent="-285750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de-DE" sz="1400" dirty="0" err="1">
                <a:solidFill>
                  <a:schemeClr val="accent3"/>
                </a:solidFill>
              </a:rPr>
              <a:t>Drawings</a:t>
            </a:r>
            <a:endParaRPr lang="de-DE" sz="1400" dirty="0">
              <a:solidFill>
                <a:schemeClr val="accent3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de-DE" sz="1400" dirty="0">
                <a:solidFill>
                  <a:schemeClr val="accent3"/>
                </a:solidFill>
              </a:rPr>
              <a:t>Tender Material</a:t>
            </a:r>
          </a:p>
          <a:p>
            <a:pPr marL="285750" indent="-285750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de-DE" sz="1400" dirty="0" err="1" smtClean="0">
                <a:solidFill>
                  <a:schemeClr val="accent3"/>
                </a:solidFill>
              </a:rPr>
              <a:t>Production</a:t>
            </a:r>
            <a:r>
              <a:rPr lang="de-DE" sz="1400" dirty="0" smtClean="0">
                <a:solidFill>
                  <a:schemeClr val="accent3"/>
                </a:solidFill>
              </a:rPr>
              <a:t> </a:t>
            </a:r>
            <a:r>
              <a:rPr lang="de-DE" sz="1400" dirty="0" err="1">
                <a:solidFill>
                  <a:schemeClr val="accent3"/>
                </a:solidFill>
              </a:rPr>
              <a:t>data</a:t>
            </a:r>
            <a:r>
              <a:rPr lang="de-DE" sz="1400" dirty="0">
                <a:solidFill>
                  <a:schemeClr val="accent3"/>
                </a:solidFill>
              </a:rPr>
              <a:t> </a:t>
            </a:r>
            <a:r>
              <a:rPr lang="de-DE" sz="1400" dirty="0" err="1">
                <a:solidFill>
                  <a:schemeClr val="accent3"/>
                </a:solidFill>
              </a:rPr>
              <a:t>of</a:t>
            </a:r>
            <a:r>
              <a:rPr lang="de-DE" sz="1400" dirty="0">
                <a:solidFill>
                  <a:schemeClr val="accent3"/>
                </a:solidFill>
              </a:rPr>
              <a:t> all WP71 </a:t>
            </a:r>
            <a:r>
              <a:rPr lang="de-DE" sz="1400" dirty="0" err="1">
                <a:solidFill>
                  <a:schemeClr val="accent3"/>
                </a:solidFill>
              </a:rPr>
              <a:t>components</a:t>
            </a:r>
            <a:r>
              <a:rPr lang="de-DE" sz="1400" dirty="0">
                <a:solidFill>
                  <a:schemeClr val="accent3"/>
                </a:solidFill>
              </a:rPr>
              <a:t> </a:t>
            </a:r>
            <a:endParaRPr lang="de-DE" sz="1400" dirty="0" smtClean="0">
              <a:solidFill>
                <a:schemeClr val="accent3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accent2"/>
              </a:buClr>
              <a:buSzPct val="80000"/>
            </a:pPr>
            <a:endParaRPr lang="de-DE" sz="1400" dirty="0" smtClean="0">
              <a:solidFill>
                <a:schemeClr val="accent3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de-DE" sz="1400" dirty="0" err="1" smtClean="0">
                <a:solidFill>
                  <a:schemeClr val="accent3"/>
                </a:solidFill>
              </a:rPr>
              <a:t>Acceptance</a:t>
            </a:r>
            <a:r>
              <a:rPr lang="de-DE" sz="1400" dirty="0" smtClean="0">
                <a:solidFill>
                  <a:schemeClr val="accent3"/>
                </a:solidFill>
              </a:rPr>
              <a:t> Tests</a:t>
            </a:r>
          </a:p>
          <a:p>
            <a:pPr marL="285750" indent="-285750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de-DE" sz="1400" dirty="0" err="1" smtClean="0">
                <a:solidFill>
                  <a:schemeClr val="accent3"/>
                </a:solidFill>
              </a:rPr>
              <a:t>Magnetic</a:t>
            </a:r>
            <a:r>
              <a:rPr lang="de-DE" sz="1400" dirty="0" smtClean="0">
                <a:solidFill>
                  <a:schemeClr val="accent3"/>
                </a:solidFill>
              </a:rPr>
              <a:t> </a:t>
            </a:r>
            <a:r>
              <a:rPr lang="de-DE" sz="1400" dirty="0" err="1">
                <a:solidFill>
                  <a:schemeClr val="accent3"/>
                </a:solidFill>
              </a:rPr>
              <a:t>data</a:t>
            </a:r>
            <a:r>
              <a:rPr lang="de-DE" sz="1400" dirty="0">
                <a:solidFill>
                  <a:schemeClr val="accent3"/>
                </a:solidFill>
              </a:rPr>
              <a:t>  </a:t>
            </a:r>
            <a:r>
              <a:rPr lang="de-DE" sz="1400" dirty="0" err="1">
                <a:solidFill>
                  <a:schemeClr val="accent3"/>
                </a:solidFill>
              </a:rPr>
              <a:t>of</a:t>
            </a:r>
            <a:r>
              <a:rPr lang="de-DE" sz="1400" dirty="0">
                <a:solidFill>
                  <a:schemeClr val="accent3"/>
                </a:solidFill>
              </a:rPr>
              <a:t> all Undulator </a:t>
            </a:r>
            <a:r>
              <a:rPr lang="de-DE" sz="1400" dirty="0" smtClean="0">
                <a:solidFill>
                  <a:schemeClr val="accent3"/>
                </a:solidFill>
              </a:rPr>
              <a:t>Segments, Phase </a:t>
            </a:r>
            <a:r>
              <a:rPr lang="de-DE" sz="1400" dirty="0" err="1" smtClean="0">
                <a:solidFill>
                  <a:schemeClr val="accent3"/>
                </a:solidFill>
              </a:rPr>
              <a:t>Shifters</a:t>
            </a:r>
            <a:r>
              <a:rPr lang="de-DE" sz="1400" dirty="0" smtClean="0">
                <a:solidFill>
                  <a:schemeClr val="accent3"/>
                </a:solidFill>
              </a:rPr>
              <a:t>, Air Coils</a:t>
            </a:r>
          </a:p>
          <a:p>
            <a:pPr marL="285750" indent="-285750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de-DE" sz="1400" dirty="0" smtClean="0">
                <a:solidFill>
                  <a:schemeClr val="accent3"/>
                </a:solidFill>
              </a:rPr>
              <a:t>Installation</a:t>
            </a:r>
          </a:p>
          <a:p>
            <a:pPr marL="285750" indent="-285750">
              <a:spcBef>
                <a:spcPts val="600"/>
              </a:spcBef>
              <a:buClr>
                <a:schemeClr val="accent2"/>
              </a:buClr>
              <a:buSzPct val="80000"/>
            </a:pPr>
            <a:endParaRPr lang="de-DE" sz="14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25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3464" y="345057"/>
            <a:ext cx="4478876" cy="547897"/>
          </a:xfrm>
        </p:spPr>
        <p:txBody>
          <a:bodyPr/>
          <a:lstStyle/>
          <a:p>
            <a:r>
              <a:rPr lang="de-DE" dirty="0" smtClean="0"/>
              <a:t>Re-Measurement </a:t>
            </a:r>
            <a:r>
              <a:rPr lang="de-DE" dirty="0" err="1" smtClean="0"/>
              <a:t>Campaign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61387" y="1157858"/>
            <a:ext cx="38712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2000" b="1" dirty="0" smtClean="0">
                <a:solidFill>
                  <a:schemeClr val="accent3"/>
                </a:solidFill>
              </a:rPr>
              <a:t>	      </a:t>
            </a:r>
            <a:r>
              <a:rPr lang="de-DE" sz="2000" b="1" dirty="0" err="1" smtClean="0">
                <a:solidFill>
                  <a:schemeClr val="accent3"/>
                </a:solidFill>
              </a:rPr>
              <a:t>Reasons</a:t>
            </a:r>
            <a:r>
              <a:rPr lang="de-DE" sz="2000" b="1" dirty="0" smtClean="0">
                <a:solidFill>
                  <a:schemeClr val="accent3"/>
                </a:solidFill>
              </a:rPr>
              <a:t>:</a:t>
            </a:r>
          </a:p>
          <a:p>
            <a:pPr marL="266700" lvl="1" indent="-266700">
              <a:spcBef>
                <a:spcPts val="600"/>
              </a:spcBef>
              <a:buClrTx/>
              <a:buSzPct val="80000"/>
              <a:buFont typeface="+mj-lt"/>
              <a:buAutoNum type="arabicPeriod"/>
            </a:pPr>
            <a:r>
              <a:rPr lang="de-DE" sz="1600" dirty="0" smtClean="0">
                <a:solidFill>
                  <a:schemeClr val="accent3"/>
                </a:solidFill>
              </a:rPr>
              <a:t>60% </a:t>
            </a:r>
            <a:r>
              <a:rPr lang="de-DE" sz="1600" dirty="0" err="1" smtClean="0">
                <a:solidFill>
                  <a:schemeClr val="accent3"/>
                </a:solidFill>
              </a:rPr>
              <a:t>of</a:t>
            </a:r>
            <a:r>
              <a:rPr lang="de-DE" sz="1600" dirty="0" smtClean="0">
                <a:solidFill>
                  <a:schemeClr val="accent3"/>
                </a:solidFill>
              </a:rPr>
              <a:t> </a:t>
            </a:r>
            <a:r>
              <a:rPr lang="de-DE" sz="1600" dirty="0" err="1" smtClean="0">
                <a:solidFill>
                  <a:schemeClr val="accent3"/>
                </a:solidFill>
              </a:rPr>
              <a:t>the</a:t>
            </a:r>
            <a:r>
              <a:rPr lang="de-DE" sz="1600" dirty="0" smtClean="0">
                <a:solidFill>
                  <a:schemeClr val="accent3"/>
                </a:solidFill>
              </a:rPr>
              <a:t> Undulator Segments </a:t>
            </a:r>
            <a:r>
              <a:rPr lang="de-DE" sz="1600" dirty="0" err="1" smtClean="0">
                <a:solidFill>
                  <a:schemeClr val="accent3"/>
                </a:solidFill>
              </a:rPr>
              <a:t>were</a:t>
            </a:r>
            <a:r>
              <a:rPr lang="de-DE" sz="1600" dirty="0" smtClean="0">
                <a:solidFill>
                  <a:schemeClr val="accent3"/>
                </a:solidFill>
              </a:rPr>
              <a:t> </a:t>
            </a:r>
            <a:r>
              <a:rPr lang="de-DE" sz="1600" dirty="0" err="1" smtClean="0">
                <a:solidFill>
                  <a:schemeClr val="accent3"/>
                </a:solidFill>
              </a:rPr>
              <a:t>stored</a:t>
            </a:r>
            <a:r>
              <a:rPr lang="de-DE" sz="1600" dirty="0" smtClean="0">
                <a:solidFill>
                  <a:schemeClr val="accent3"/>
                </a:solidFill>
              </a:rPr>
              <a:t> outside </a:t>
            </a:r>
            <a:r>
              <a:rPr lang="de-DE" sz="1600" dirty="0" err="1" smtClean="0">
                <a:solidFill>
                  <a:schemeClr val="accent3"/>
                </a:solidFill>
              </a:rPr>
              <a:t>up</a:t>
            </a:r>
            <a:r>
              <a:rPr lang="de-DE" sz="1600" dirty="0" smtClean="0">
                <a:solidFill>
                  <a:schemeClr val="accent3"/>
                </a:solidFill>
              </a:rPr>
              <a:t> </a:t>
            </a:r>
            <a:r>
              <a:rPr lang="de-DE" sz="1600" dirty="0" err="1" smtClean="0">
                <a:solidFill>
                  <a:schemeClr val="accent3"/>
                </a:solidFill>
              </a:rPr>
              <a:t>to</a:t>
            </a:r>
            <a:r>
              <a:rPr lang="de-DE" sz="1600" dirty="0" smtClean="0">
                <a:solidFill>
                  <a:schemeClr val="accent3"/>
                </a:solidFill>
              </a:rPr>
              <a:t> 2 ½ </a:t>
            </a:r>
            <a:r>
              <a:rPr lang="de-DE" sz="1600" dirty="0" err="1" smtClean="0">
                <a:solidFill>
                  <a:schemeClr val="accent3"/>
                </a:solidFill>
              </a:rPr>
              <a:t>years</a:t>
            </a:r>
            <a:r>
              <a:rPr lang="de-DE" sz="1600" dirty="0" smtClean="0">
                <a:solidFill>
                  <a:schemeClr val="accent3"/>
                </a:solidFill>
              </a:rPr>
              <a:t> </a:t>
            </a:r>
            <a:r>
              <a:rPr lang="de-DE" sz="1600" dirty="0" err="1" smtClean="0">
                <a:solidFill>
                  <a:schemeClr val="accent3"/>
                </a:solidFill>
              </a:rPr>
              <a:t>with</a:t>
            </a:r>
            <a:r>
              <a:rPr lang="de-DE" sz="1600" dirty="0" smtClean="0">
                <a:solidFill>
                  <a:schemeClr val="accent3"/>
                </a:solidFill>
              </a:rPr>
              <a:t> </a:t>
            </a:r>
            <a:r>
              <a:rPr lang="de-DE" sz="1600" dirty="0" err="1" smtClean="0">
                <a:solidFill>
                  <a:schemeClr val="accent3"/>
                </a:solidFill>
              </a:rPr>
              <a:t>no</a:t>
            </a:r>
            <a:r>
              <a:rPr lang="de-DE" sz="1600" dirty="0" smtClean="0">
                <a:solidFill>
                  <a:schemeClr val="accent3"/>
                </a:solidFill>
              </a:rPr>
              <a:t> </a:t>
            </a:r>
            <a:r>
              <a:rPr lang="de-DE" sz="1600" dirty="0" err="1" smtClean="0">
                <a:solidFill>
                  <a:schemeClr val="accent3"/>
                </a:solidFill>
              </a:rPr>
              <a:t>temperature</a:t>
            </a:r>
            <a:r>
              <a:rPr lang="de-DE" sz="1600" dirty="0" smtClean="0">
                <a:solidFill>
                  <a:schemeClr val="accent3"/>
                </a:solidFill>
              </a:rPr>
              <a:t> </a:t>
            </a:r>
            <a:r>
              <a:rPr lang="de-DE" sz="1600" dirty="0" err="1" smtClean="0">
                <a:solidFill>
                  <a:schemeClr val="accent3"/>
                </a:solidFill>
              </a:rPr>
              <a:t>control</a:t>
            </a:r>
            <a:r>
              <a:rPr lang="de-DE" sz="1600" dirty="0" smtClean="0">
                <a:solidFill>
                  <a:schemeClr val="accent3"/>
                </a:solidFill>
              </a:rPr>
              <a:t>  (8-30°C)</a:t>
            </a:r>
            <a:br>
              <a:rPr lang="de-DE" sz="1600" dirty="0" smtClean="0">
                <a:solidFill>
                  <a:schemeClr val="accent3"/>
                </a:solidFill>
              </a:rPr>
            </a:br>
            <a:r>
              <a:rPr lang="de-DE" sz="1600" dirty="0" smtClean="0">
                <a:solidFill>
                  <a:schemeClr val="accent3"/>
                </a:solidFill>
              </a:rPr>
              <a:t>Check </a:t>
            </a:r>
            <a:r>
              <a:rPr lang="de-DE" sz="1600" dirty="0" err="1" smtClean="0">
                <a:solidFill>
                  <a:schemeClr val="accent3"/>
                </a:solidFill>
              </a:rPr>
              <a:t>prior</a:t>
            </a:r>
            <a:r>
              <a:rPr lang="de-DE" sz="1600" dirty="0" smtClean="0">
                <a:solidFill>
                  <a:schemeClr val="accent3"/>
                </a:solidFill>
              </a:rPr>
              <a:t> </a:t>
            </a:r>
            <a:r>
              <a:rPr lang="de-DE" sz="1600" dirty="0" err="1" smtClean="0">
                <a:solidFill>
                  <a:schemeClr val="accent3"/>
                </a:solidFill>
              </a:rPr>
              <a:t>to</a:t>
            </a:r>
            <a:r>
              <a:rPr lang="de-DE" sz="1600" dirty="0" smtClean="0">
                <a:solidFill>
                  <a:schemeClr val="accent3"/>
                </a:solidFill>
              </a:rPr>
              <a:t> </a:t>
            </a:r>
            <a:r>
              <a:rPr lang="de-DE" sz="1600" dirty="0" err="1" smtClean="0">
                <a:solidFill>
                  <a:schemeClr val="accent3"/>
                </a:solidFill>
              </a:rPr>
              <a:t>installation</a:t>
            </a:r>
            <a:r>
              <a:rPr lang="de-DE" sz="1600" dirty="0" smtClean="0">
                <a:solidFill>
                  <a:schemeClr val="accent3"/>
                </a:solidFill>
              </a:rPr>
              <a:t> </a:t>
            </a:r>
            <a:r>
              <a:rPr lang="de-DE" sz="1600" dirty="0" err="1" smtClean="0">
                <a:solidFill>
                  <a:schemeClr val="accent3"/>
                </a:solidFill>
              </a:rPr>
              <a:t>requested</a:t>
            </a:r>
            <a:r>
              <a:rPr lang="de-DE" sz="1600" dirty="0" smtClean="0">
                <a:solidFill>
                  <a:schemeClr val="accent3"/>
                </a:solidFill>
              </a:rPr>
              <a:t>! </a:t>
            </a:r>
          </a:p>
          <a:p>
            <a:pPr marL="266700" lvl="1" indent="-266700">
              <a:spcBef>
                <a:spcPts val="600"/>
              </a:spcBef>
              <a:buClrTx/>
              <a:buSzPct val="80000"/>
              <a:buFont typeface="+mj-lt"/>
              <a:buAutoNum type="arabicPeriod"/>
            </a:pPr>
            <a:r>
              <a:rPr lang="de-DE" sz="1600" dirty="0" err="1" smtClean="0">
                <a:solidFill>
                  <a:schemeClr val="accent3"/>
                </a:solidFill>
              </a:rPr>
              <a:t>Improve</a:t>
            </a:r>
            <a:r>
              <a:rPr lang="de-DE" sz="1600" dirty="0" smtClean="0">
                <a:solidFill>
                  <a:schemeClr val="accent3"/>
                </a:solidFill>
              </a:rPr>
              <a:t> </a:t>
            </a:r>
            <a:r>
              <a:rPr lang="de-DE" sz="1600" dirty="0" err="1" smtClean="0">
                <a:solidFill>
                  <a:schemeClr val="accent3"/>
                </a:solidFill>
              </a:rPr>
              <a:t>accuracy</a:t>
            </a:r>
            <a:r>
              <a:rPr lang="de-DE" sz="1600" dirty="0" smtClean="0">
                <a:solidFill>
                  <a:schemeClr val="accent3"/>
                </a:solidFill>
              </a:rPr>
              <a:t> </a:t>
            </a:r>
            <a:r>
              <a:rPr lang="de-DE" sz="1600" dirty="0" err="1" smtClean="0">
                <a:solidFill>
                  <a:schemeClr val="accent3"/>
                </a:solidFill>
              </a:rPr>
              <a:t>of</a:t>
            </a:r>
            <a:r>
              <a:rPr lang="de-DE" sz="1600" dirty="0" smtClean="0">
                <a:solidFill>
                  <a:schemeClr val="accent3"/>
                </a:solidFill>
              </a:rPr>
              <a:t> Hall Probe </a:t>
            </a:r>
            <a:r>
              <a:rPr lang="de-DE" sz="1600" dirty="0" err="1" smtClean="0">
                <a:solidFill>
                  <a:schemeClr val="accent3"/>
                </a:solidFill>
              </a:rPr>
              <a:t>measurements</a:t>
            </a:r>
            <a:r>
              <a:rPr lang="de-DE" sz="1600" dirty="0" smtClean="0">
                <a:solidFill>
                  <a:schemeClr val="accent3"/>
                </a:solidFill>
              </a:rPr>
              <a:t> </a:t>
            </a:r>
            <a:r>
              <a:rPr lang="de-DE" sz="1600" dirty="0" err="1" smtClean="0">
                <a:solidFill>
                  <a:schemeClr val="accent3"/>
                </a:solidFill>
              </a:rPr>
              <a:t>to</a:t>
            </a:r>
            <a:r>
              <a:rPr lang="de-DE" sz="1600" dirty="0" smtClean="0">
                <a:solidFill>
                  <a:schemeClr val="accent3"/>
                </a:solidFill>
              </a:rPr>
              <a:t> </a:t>
            </a:r>
            <a:r>
              <a:rPr lang="de-DE" sz="1600" dirty="0" smtClean="0">
                <a:solidFill>
                  <a:schemeClr val="accent3"/>
                </a:solidFill>
                <a:sym typeface="Symbol"/>
              </a:rPr>
              <a:t>K/K =</a:t>
            </a:r>
            <a:r>
              <a:rPr lang="de-DE" sz="1600" dirty="0" smtClean="0">
                <a:solidFill>
                  <a:schemeClr val="accent3"/>
                </a:solidFill>
              </a:rPr>
              <a:t>2 </a:t>
            </a:r>
            <a:r>
              <a:rPr lang="de-DE" sz="1600" dirty="0">
                <a:solidFill>
                  <a:schemeClr val="accent3"/>
                </a:solidFill>
              </a:rPr>
              <a:t>x </a:t>
            </a:r>
            <a:r>
              <a:rPr lang="de-DE" sz="1600" dirty="0" smtClean="0">
                <a:solidFill>
                  <a:schemeClr val="accent3"/>
                </a:solidFill>
              </a:rPr>
              <a:t>10</a:t>
            </a:r>
            <a:r>
              <a:rPr lang="de-DE" sz="1600" baseline="30000" dirty="0" smtClean="0">
                <a:solidFill>
                  <a:schemeClr val="accent3"/>
                </a:solidFill>
              </a:rPr>
              <a:t>-4</a:t>
            </a:r>
            <a:r>
              <a:rPr lang="de-DE" sz="1600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  </a:t>
            </a:r>
            <a:r>
              <a:rPr lang="de-DE" sz="1600" dirty="0" err="1" smtClean="0">
                <a:solidFill>
                  <a:schemeClr val="accent3"/>
                </a:solidFill>
                <a:sym typeface="Wingdings" panose="05000000000000000000" pitchFamily="2" charset="2"/>
              </a:rPr>
              <a:t>using</a:t>
            </a:r>
            <a:r>
              <a:rPr lang="de-DE" sz="1600" dirty="0" smtClean="0">
                <a:solidFill>
                  <a:schemeClr val="accent3"/>
                </a:solidFill>
              </a:rPr>
              <a:t> </a:t>
            </a:r>
            <a:r>
              <a:rPr lang="de-DE" sz="1600" dirty="0" err="1" smtClean="0">
                <a:solidFill>
                  <a:schemeClr val="accent3"/>
                </a:solidFill>
              </a:rPr>
              <a:t>n</a:t>
            </a:r>
            <a:r>
              <a:rPr lang="de-DE" sz="1600" dirty="0" err="1" smtClean="0">
                <a:solidFill>
                  <a:schemeClr val="accent3"/>
                </a:solidFill>
                <a:sym typeface="Wingdings" panose="05000000000000000000" pitchFamily="2" charset="2"/>
              </a:rPr>
              <a:t>ew</a:t>
            </a:r>
            <a:r>
              <a:rPr lang="de-DE" sz="1600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 </a:t>
            </a:r>
            <a:r>
              <a:rPr lang="de-DE" sz="1600" dirty="0">
                <a:solidFill>
                  <a:schemeClr val="accent3"/>
                </a:solidFill>
                <a:sym typeface="Wingdings" panose="05000000000000000000" pitchFamily="2" charset="2"/>
              </a:rPr>
              <a:t>high </a:t>
            </a:r>
            <a:r>
              <a:rPr lang="de-DE" sz="1600" dirty="0" err="1">
                <a:solidFill>
                  <a:schemeClr val="accent3"/>
                </a:solidFill>
                <a:sym typeface="Wingdings" panose="05000000000000000000" pitchFamily="2" charset="2"/>
              </a:rPr>
              <a:t>stability</a:t>
            </a:r>
            <a:r>
              <a:rPr lang="de-DE" sz="1600" dirty="0">
                <a:solidFill>
                  <a:schemeClr val="accent3"/>
                </a:solidFill>
                <a:sym typeface="Wingdings" panose="05000000000000000000" pitchFamily="2" charset="2"/>
              </a:rPr>
              <a:t>, </a:t>
            </a:r>
            <a:r>
              <a:rPr lang="de-DE" sz="1600" dirty="0" err="1">
                <a:solidFill>
                  <a:schemeClr val="accent3"/>
                </a:solidFill>
                <a:sym typeface="Wingdings" panose="05000000000000000000" pitchFamily="2" charset="2"/>
              </a:rPr>
              <a:t>low</a:t>
            </a:r>
            <a:r>
              <a:rPr lang="de-DE" sz="1600" dirty="0">
                <a:solidFill>
                  <a:schemeClr val="accent3"/>
                </a:solidFill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olidFill>
                  <a:schemeClr val="accent3"/>
                </a:solidFill>
                <a:sym typeface="Wingdings" panose="05000000000000000000" pitchFamily="2" charset="2"/>
              </a:rPr>
              <a:t>drift</a:t>
            </a:r>
            <a:r>
              <a:rPr lang="de-DE" sz="1600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, </a:t>
            </a:r>
            <a:r>
              <a:rPr lang="de-DE" sz="1600" dirty="0" err="1" smtClean="0">
                <a:solidFill>
                  <a:schemeClr val="accent3"/>
                </a:solidFill>
                <a:sym typeface="Wingdings" panose="05000000000000000000" pitchFamily="2" charset="2"/>
              </a:rPr>
              <a:t>low</a:t>
            </a:r>
            <a:r>
              <a:rPr lang="de-DE" sz="1600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olidFill>
                  <a:schemeClr val="accent3"/>
                </a:solidFill>
                <a:sym typeface="Wingdings" panose="05000000000000000000" pitchFamily="2" charset="2"/>
              </a:rPr>
              <a:t>noise</a:t>
            </a:r>
            <a:r>
              <a:rPr lang="de-DE" sz="1600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 </a:t>
            </a:r>
            <a:r>
              <a:rPr lang="de-DE" sz="1600" dirty="0" err="1">
                <a:solidFill>
                  <a:schemeClr val="accent3"/>
                </a:solidFill>
                <a:sym typeface="Wingdings" panose="05000000000000000000" pitchFamily="2" charset="2"/>
              </a:rPr>
              <a:t>p</a:t>
            </a:r>
            <a:r>
              <a:rPr lang="de-DE" sz="1600" dirty="0" err="1" smtClean="0">
                <a:solidFill>
                  <a:schemeClr val="accent3"/>
                </a:solidFill>
                <a:sym typeface="Wingdings" panose="05000000000000000000" pitchFamily="2" charset="2"/>
              </a:rPr>
              <a:t>robes</a:t>
            </a:r>
            <a:r>
              <a:rPr lang="de-DE" sz="1600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  (SENIS H3A-0YJ02F-B02T0K5K) </a:t>
            </a:r>
          </a:p>
          <a:p>
            <a:pPr marL="266700" lvl="1" indent="-266700">
              <a:spcBef>
                <a:spcPts val="600"/>
              </a:spcBef>
              <a:buClrTx/>
              <a:buSzPct val="80000"/>
              <a:buFont typeface="+mj-lt"/>
              <a:buAutoNum type="arabicPeriod"/>
            </a:pPr>
            <a:r>
              <a:rPr lang="en-GB" sz="1600" dirty="0" smtClean="0">
                <a:solidFill>
                  <a:schemeClr val="accent3"/>
                </a:solidFill>
              </a:rPr>
              <a:t>Apply exactly the same specs and procedures to </a:t>
            </a:r>
            <a:r>
              <a:rPr lang="en-GB" sz="1600" dirty="0">
                <a:solidFill>
                  <a:schemeClr val="accent3"/>
                </a:solidFill>
              </a:rPr>
              <a:t>all </a:t>
            </a:r>
            <a:r>
              <a:rPr lang="en-GB" sz="1600" dirty="0" smtClean="0">
                <a:solidFill>
                  <a:schemeClr val="accent3"/>
                </a:solidFill>
              </a:rPr>
              <a:t>segments. </a:t>
            </a:r>
            <a:endParaRPr lang="de-DE" sz="1600" dirty="0">
              <a:solidFill>
                <a:schemeClr val="accent3"/>
              </a:solidFill>
            </a:endParaRPr>
          </a:p>
          <a:p>
            <a:pPr marL="266700" lvl="1" indent="-266700">
              <a:spcBef>
                <a:spcPts val="600"/>
              </a:spcBef>
              <a:buClrTx/>
              <a:buSzPct val="80000"/>
              <a:buFont typeface="+mj-lt"/>
              <a:buAutoNum type="arabicPeriod"/>
            </a:pPr>
            <a:r>
              <a:rPr lang="de-DE" sz="1600" dirty="0" smtClean="0">
                <a:solidFill>
                  <a:schemeClr val="accent3"/>
                </a:solidFill>
              </a:rPr>
              <a:t>Precision Air Coil </a:t>
            </a:r>
            <a:r>
              <a:rPr lang="de-DE" sz="1600" dirty="0" err="1" smtClean="0">
                <a:solidFill>
                  <a:schemeClr val="accent3"/>
                </a:solidFill>
              </a:rPr>
              <a:t>settings</a:t>
            </a:r>
            <a:r>
              <a:rPr lang="de-DE" sz="1600" dirty="0" smtClean="0">
                <a:solidFill>
                  <a:schemeClr val="accent3"/>
                </a:solidFill>
              </a:rPr>
              <a:t> for </a:t>
            </a:r>
            <a:r>
              <a:rPr lang="de-DE" sz="1600" dirty="0" err="1" smtClean="0">
                <a:solidFill>
                  <a:schemeClr val="accent3"/>
                </a:solidFill>
              </a:rPr>
              <a:t>Entrance</a:t>
            </a:r>
            <a:r>
              <a:rPr lang="de-DE" sz="1600" dirty="0" smtClean="0">
                <a:solidFill>
                  <a:schemeClr val="accent3"/>
                </a:solidFill>
              </a:rPr>
              <a:t>/Exit </a:t>
            </a:r>
            <a:r>
              <a:rPr lang="de-DE" sz="1600" dirty="0">
                <a:solidFill>
                  <a:schemeClr val="accent3"/>
                </a:solidFill>
              </a:rPr>
              <a:t>Kicks </a:t>
            </a:r>
            <a:r>
              <a:rPr lang="de-DE" sz="1600" dirty="0" err="1" smtClean="0">
                <a:solidFill>
                  <a:schemeClr val="accent3"/>
                </a:solidFill>
              </a:rPr>
              <a:t>using</a:t>
            </a:r>
            <a:r>
              <a:rPr lang="de-DE" sz="1600" dirty="0" smtClean="0">
                <a:solidFill>
                  <a:schemeClr val="accent3"/>
                </a:solidFill>
              </a:rPr>
              <a:t> </a:t>
            </a:r>
            <a:r>
              <a:rPr lang="de-DE" sz="1600" dirty="0" err="1" smtClean="0">
                <a:solidFill>
                  <a:schemeClr val="accent3"/>
                </a:solidFill>
              </a:rPr>
              <a:t>the</a:t>
            </a:r>
            <a:r>
              <a:rPr lang="de-DE" sz="1600" dirty="0" smtClean="0">
                <a:solidFill>
                  <a:schemeClr val="accent3"/>
                </a:solidFill>
              </a:rPr>
              <a:t>  </a:t>
            </a:r>
            <a:r>
              <a:rPr lang="de-DE" sz="1600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Long </a:t>
            </a:r>
            <a:r>
              <a:rPr lang="de-DE" sz="1600" dirty="0" err="1" smtClean="0">
                <a:solidFill>
                  <a:schemeClr val="accent3"/>
                </a:solidFill>
                <a:sym typeface="Wingdings" panose="05000000000000000000" pitchFamily="2" charset="2"/>
              </a:rPr>
              <a:t>Moving</a:t>
            </a:r>
            <a:r>
              <a:rPr lang="de-DE" sz="1600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olidFill>
                  <a:schemeClr val="accent3"/>
                </a:solidFill>
                <a:sym typeface="Wingdings" panose="05000000000000000000" pitchFamily="2" charset="2"/>
              </a:rPr>
              <a:t>Wire</a:t>
            </a:r>
            <a:r>
              <a:rPr lang="de-DE" sz="1600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olidFill>
                  <a:schemeClr val="accent3"/>
                </a:solidFill>
                <a:sym typeface="Wingdings" panose="05000000000000000000" pitchFamily="2" charset="2"/>
              </a:rPr>
              <a:t>Method</a:t>
            </a:r>
            <a:r>
              <a:rPr lang="de-DE" sz="1600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olidFill>
                  <a:schemeClr val="accent3"/>
                </a:solidFill>
                <a:sym typeface="Wingdings" panose="05000000000000000000" pitchFamily="2" charset="2"/>
              </a:rPr>
              <a:t>rather</a:t>
            </a:r>
            <a:r>
              <a:rPr lang="de-DE" sz="1600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olidFill>
                  <a:schemeClr val="accent3"/>
                </a:solidFill>
                <a:sym typeface="Wingdings" panose="05000000000000000000" pitchFamily="2" charset="2"/>
              </a:rPr>
              <a:t>than</a:t>
            </a:r>
            <a:r>
              <a:rPr lang="de-DE" sz="1600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 Hall </a:t>
            </a:r>
            <a:r>
              <a:rPr lang="de-DE" sz="1600" dirty="0" err="1" smtClean="0">
                <a:solidFill>
                  <a:schemeClr val="accent3"/>
                </a:solidFill>
                <a:sym typeface="Wingdings" panose="05000000000000000000" pitchFamily="2" charset="2"/>
              </a:rPr>
              <a:t>Probes</a:t>
            </a:r>
            <a:r>
              <a:rPr lang="de-DE" sz="1600" dirty="0" smtClean="0">
                <a:solidFill>
                  <a:schemeClr val="accent3"/>
                </a:solidFill>
              </a:rPr>
              <a:t>.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710019" y="6023721"/>
            <a:ext cx="3515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200" b="1" dirty="0" smtClean="0">
                <a:solidFill>
                  <a:schemeClr val="accent3"/>
                </a:solidFill>
                <a:sym typeface="Symbol"/>
              </a:rPr>
              <a:t>Message:   </a:t>
            </a:r>
            <a:r>
              <a:rPr lang="de-DE" sz="1200" b="1" dirty="0" err="1" smtClean="0">
                <a:solidFill>
                  <a:schemeClr val="accent3"/>
                </a:solidFill>
                <a:sym typeface="Symbol"/>
              </a:rPr>
              <a:t>Accuracy</a:t>
            </a:r>
            <a:r>
              <a:rPr lang="de-DE" sz="1200" b="1" dirty="0" smtClean="0">
                <a:solidFill>
                  <a:schemeClr val="accent3"/>
                </a:solidFill>
                <a:sym typeface="Symbol"/>
              </a:rPr>
              <a:t> Limit, K/K </a:t>
            </a:r>
            <a:r>
              <a:rPr lang="de-DE" sz="1200" b="1" dirty="0" smtClean="0">
                <a:solidFill>
                  <a:schemeClr val="accent3"/>
                </a:solidFill>
                <a:latin typeface="Arial"/>
                <a:cs typeface="Arial"/>
                <a:sym typeface="Symbol"/>
              </a:rPr>
              <a:t>≤ ±</a:t>
            </a:r>
            <a:r>
              <a:rPr lang="de-DE" sz="1200" b="1" dirty="0" smtClean="0">
                <a:solidFill>
                  <a:schemeClr val="accent3"/>
                </a:solidFill>
                <a:sym typeface="Symbol"/>
              </a:rPr>
              <a:t>2.0x10</a:t>
            </a:r>
            <a:r>
              <a:rPr lang="de-DE" sz="1200" b="1" baseline="30000" dirty="0" smtClean="0">
                <a:solidFill>
                  <a:schemeClr val="accent3"/>
                </a:solidFill>
                <a:sym typeface="Symbol"/>
              </a:rPr>
              <a:t>-4</a:t>
            </a:r>
            <a:br>
              <a:rPr lang="de-DE" sz="1200" b="1" baseline="30000" dirty="0" smtClean="0">
                <a:solidFill>
                  <a:schemeClr val="accent3"/>
                </a:solidFill>
                <a:sym typeface="Symbol"/>
              </a:rPr>
            </a:br>
            <a:r>
              <a:rPr lang="de-DE" sz="1200" b="1" dirty="0" err="1" smtClean="0">
                <a:solidFill>
                  <a:schemeClr val="accent3"/>
                </a:solidFill>
                <a:sym typeface="Symbol"/>
              </a:rPr>
              <a:t>during</a:t>
            </a:r>
            <a:r>
              <a:rPr lang="de-DE" sz="1200" b="1" dirty="0" smtClean="0">
                <a:solidFill>
                  <a:schemeClr val="accent3"/>
                </a:solidFill>
                <a:sym typeface="Symbol"/>
              </a:rPr>
              <a:t> </a:t>
            </a:r>
            <a:r>
              <a:rPr lang="de-DE" sz="1200" b="1" dirty="0" err="1" smtClean="0">
                <a:solidFill>
                  <a:schemeClr val="accent3"/>
                </a:solidFill>
                <a:sym typeface="Symbol"/>
              </a:rPr>
              <a:t>the</a:t>
            </a:r>
            <a:r>
              <a:rPr lang="de-DE" sz="1200" b="1" dirty="0" smtClean="0">
                <a:solidFill>
                  <a:schemeClr val="accent3"/>
                </a:solidFill>
                <a:sym typeface="Symbol"/>
              </a:rPr>
              <a:t> </a:t>
            </a:r>
            <a:r>
              <a:rPr lang="de-DE" sz="1200" b="1" dirty="0" err="1" smtClean="0">
                <a:solidFill>
                  <a:schemeClr val="accent3"/>
                </a:solidFill>
                <a:sym typeface="Symbol"/>
              </a:rPr>
              <a:t>whole</a:t>
            </a:r>
            <a:r>
              <a:rPr lang="de-DE" sz="1200" b="1" dirty="0" smtClean="0">
                <a:solidFill>
                  <a:schemeClr val="accent3"/>
                </a:solidFill>
                <a:sym typeface="Symbol"/>
              </a:rPr>
              <a:t> </a:t>
            </a:r>
            <a:r>
              <a:rPr lang="de-DE" sz="1200" b="1" dirty="0" err="1" smtClean="0">
                <a:solidFill>
                  <a:schemeClr val="accent3"/>
                </a:solidFill>
                <a:sym typeface="Symbol"/>
              </a:rPr>
              <a:t>re-measurement</a:t>
            </a:r>
            <a:r>
              <a:rPr lang="de-DE" sz="1200" b="1" dirty="0" smtClean="0">
                <a:solidFill>
                  <a:schemeClr val="accent3"/>
                </a:solidFill>
                <a:sym typeface="Symbol"/>
              </a:rPr>
              <a:t> </a:t>
            </a:r>
            <a:r>
              <a:rPr lang="de-DE" sz="1200" b="1" dirty="0" err="1" smtClean="0">
                <a:solidFill>
                  <a:schemeClr val="accent3"/>
                </a:solidFill>
                <a:sym typeface="Symbol"/>
              </a:rPr>
              <a:t>campaign</a:t>
            </a:r>
            <a:r>
              <a:rPr lang="de-DE" sz="1200" b="1" dirty="0" smtClean="0">
                <a:solidFill>
                  <a:schemeClr val="accent3"/>
                </a:solidFill>
                <a:sym typeface="Symbol"/>
              </a:rPr>
              <a:t/>
            </a:r>
            <a:br>
              <a:rPr lang="de-DE" sz="1200" b="1" dirty="0" smtClean="0">
                <a:solidFill>
                  <a:schemeClr val="accent3"/>
                </a:solidFill>
                <a:sym typeface="Symbol"/>
              </a:rPr>
            </a:br>
            <a:r>
              <a:rPr lang="de-DE" sz="1200" b="1" dirty="0" smtClean="0">
                <a:solidFill>
                  <a:schemeClr val="accent3"/>
                </a:solidFill>
                <a:sym typeface="Symbol"/>
              </a:rPr>
              <a:t>Fall 2014 – September 2016 </a:t>
            </a:r>
          </a:p>
        </p:txBody>
      </p:sp>
      <p:pic>
        <p:nvPicPr>
          <p:cNvPr id="68610" name="Picture 2" descr="H:\My Documents\PowerPoint Vortraege\X-FEL\SAC_MAC\MAC15_8Nov2016\DeltaK_vs_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627" y="2523378"/>
            <a:ext cx="4953301" cy="350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/>
          <p:cNvSpPr/>
          <p:nvPr/>
        </p:nvSpPr>
        <p:spPr>
          <a:xfrm>
            <a:off x="5869832" y="1109971"/>
            <a:ext cx="11961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2000" b="1" dirty="0" err="1" smtClean="0">
                <a:solidFill>
                  <a:schemeClr val="accent3"/>
                </a:solidFill>
              </a:rPr>
              <a:t>Results</a:t>
            </a:r>
            <a:r>
              <a:rPr lang="de-DE" sz="2000" b="1" dirty="0">
                <a:solidFill>
                  <a:schemeClr val="accent3"/>
                </a:solidFill>
              </a:rPr>
              <a:t>:</a:t>
            </a:r>
            <a:endParaRPr lang="de-DE" sz="2000" b="1" dirty="0" smtClean="0">
              <a:solidFill>
                <a:schemeClr val="accent3"/>
              </a:solidFill>
            </a:endParaRPr>
          </a:p>
        </p:txBody>
      </p:sp>
      <p:cxnSp>
        <p:nvCxnSpPr>
          <p:cNvPr id="8" name="Gerade Verbindung 7"/>
          <p:cNvCxnSpPr/>
          <p:nvPr/>
        </p:nvCxnSpPr>
        <p:spPr bwMode="auto">
          <a:xfrm>
            <a:off x="4214941" y="1031358"/>
            <a:ext cx="0" cy="5826642"/>
          </a:xfrm>
          <a:prstGeom prst="line">
            <a:avLst/>
          </a:prstGeom>
          <a:noFill/>
          <a:ln w="381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6" name="Textfeld 5"/>
          <p:cNvSpPr txBox="1"/>
          <p:nvPr/>
        </p:nvSpPr>
        <p:spPr>
          <a:xfrm flipH="1">
            <a:off x="4348706" y="1517886"/>
            <a:ext cx="479529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de-DE" sz="1400" dirty="0" err="1" smtClean="0">
                <a:solidFill>
                  <a:schemeClr val="accent3"/>
                </a:solidFill>
              </a:rPr>
              <a:t>Only</a:t>
            </a:r>
            <a:r>
              <a:rPr lang="de-DE" sz="1400" dirty="0" smtClean="0">
                <a:solidFill>
                  <a:schemeClr val="accent3"/>
                </a:solidFill>
              </a:rPr>
              <a:t> minor </a:t>
            </a:r>
            <a:r>
              <a:rPr lang="de-DE" sz="1400" dirty="0" err="1" smtClean="0">
                <a:solidFill>
                  <a:schemeClr val="accent3"/>
                </a:solidFill>
              </a:rPr>
              <a:t>changes</a:t>
            </a:r>
            <a:r>
              <a:rPr lang="de-DE" sz="1400" dirty="0" smtClean="0">
                <a:solidFill>
                  <a:schemeClr val="accent3"/>
                </a:solidFill>
              </a:rPr>
              <a:t> </a:t>
            </a:r>
            <a:r>
              <a:rPr lang="de-DE" sz="1400" dirty="0" err="1" smtClean="0">
                <a:solidFill>
                  <a:schemeClr val="accent3"/>
                </a:solidFill>
              </a:rPr>
              <a:t>observed</a:t>
            </a:r>
            <a:r>
              <a:rPr lang="de-DE" sz="1400" dirty="0" smtClean="0">
                <a:solidFill>
                  <a:schemeClr val="accent3"/>
                </a:solidFill>
              </a:rPr>
              <a:t> (</a:t>
            </a:r>
            <a:r>
              <a:rPr lang="de-DE" sz="1400" dirty="0" err="1" smtClean="0">
                <a:solidFill>
                  <a:schemeClr val="accent3"/>
                </a:solidFill>
              </a:rPr>
              <a:t>entrance</a:t>
            </a:r>
            <a:r>
              <a:rPr lang="de-DE" sz="1400" dirty="0" smtClean="0">
                <a:solidFill>
                  <a:schemeClr val="accent3"/>
                </a:solidFill>
              </a:rPr>
              <a:t>/</a:t>
            </a:r>
            <a:r>
              <a:rPr lang="de-DE" sz="1400" dirty="0" err="1" smtClean="0">
                <a:solidFill>
                  <a:schemeClr val="accent3"/>
                </a:solidFill>
              </a:rPr>
              <a:t>exit</a:t>
            </a:r>
            <a:r>
              <a:rPr lang="de-DE" sz="1400" dirty="0" smtClean="0">
                <a:solidFill>
                  <a:schemeClr val="accent3"/>
                </a:solidFill>
              </a:rPr>
              <a:t> kicks)</a:t>
            </a:r>
          </a:p>
          <a:p>
            <a:pPr marL="285750" indent="-285750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de-DE" sz="1400" dirty="0" smtClean="0">
                <a:solidFill>
                  <a:schemeClr val="accent3"/>
                </a:solidFill>
              </a:rPr>
              <a:t>Phase </a:t>
            </a:r>
            <a:r>
              <a:rPr lang="de-DE" sz="1400" dirty="0" err="1" smtClean="0">
                <a:solidFill>
                  <a:schemeClr val="accent3"/>
                </a:solidFill>
              </a:rPr>
              <a:t>Jitter</a:t>
            </a:r>
            <a:r>
              <a:rPr lang="de-DE" sz="1400" dirty="0" smtClean="0">
                <a:solidFill>
                  <a:schemeClr val="accent3"/>
                </a:solidFill>
              </a:rPr>
              <a:t>, </a:t>
            </a:r>
            <a:r>
              <a:rPr lang="de-DE" sz="1400" dirty="0" err="1" smtClean="0">
                <a:solidFill>
                  <a:schemeClr val="accent3"/>
                </a:solidFill>
              </a:rPr>
              <a:t>straightness</a:t>
            </a:r>
            <a:r>
              <a:rPr lang="de-DE" sz="1400" dirty="0" smtClean="0">
                <a:solidFill>
                  <a:schemeClr val="accent3"/>
                </a:solidFill>
              </a:rPr>
              <a:t> </a:t>
            </a:r>
            <a:r>
              <a:rPr lang="de-DE" sz="1400" dirty="0" err="1" smtClean="0">
                <a:solidFill>
                  <a:schemeClr val="accent3"/>
                </a:solidFill>
              </a:rPr>
              <a:t>unchanged</a:t>
            </a:r>
            <a:endParaRPr lang="de-DE" sz="1400" dirty="0" smtClean="0">
              <a:solidFill>
                <a:schemeClr val="accent3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de-DE" sz="1400" dirty="0" smtClean="0">
                <a:solidFill>
                  <a:schemeClr val="accent3"/>
                </a:solidFill>
              </a:rPr>
              <a:t>Probe </a:t>
            </a:r>
            <a:r>
              <a:rPr lang="de-DE" sz="1400" dirty="0" err="1" smtClean="0">
                <a:solidFill>
                  <a:schemeClr val="accent3"/>
                </a:solidFill>
              </a:rPr>
              <a:t>data</a:t>
            </a:r>
            <a:r>
              <a:rPr lang="de-DE" sz="1400" dirty="0" smtClean="0">
                <a:solidFill>
                  <a:schemeClr val="accent3"/>
                </a:solidFill>
              </a:rPr>
              <a:t> </a:t>
            </a:r>
            <a:r>
              <a:rPr lang="de-DE" sz="1400" dirty="0" err="1" smtClean="0">
                <a:solidFill>
                  <a:schemeClr val="accent3"/>
                </a:solidFill>
              </a:rPr>
              <a:t>are</a:t>
            </a:r>
            <a:r>
              <a:rPr lang="de-DE" sz="1400" dirty="0" smtClean="0">
                <a:solidFill>
                  <a:schemeClr val="accent3"/>
                </a:solidFill>
              </a:rPr>
              <a:t> </a:t>
            </a:r>
            <a:r>
              <a:rPr lang="de-DE" sz="1400" dirty="0" err="1" smtClean="0">
                <a:solidFill>
                  <a:schemeClr val="accent3"/>
                </a:solidFill>
              </a:rPr>
              <a:t>much</a:t>
            </a:r>
            <a:r>
              <a:rPr lang="de-DE" sz="1400" dirty="0" smtClean="0">
                <a:solidFill>
                  <a:schemeClr val="accent3"/>
                </a:solidFill>
              </a:rPr>
              <a:t> </a:t>
            </a:r>
            <a:r>
              <a:rPr lang="de-DE" sz="1400" dirty="0" err="1" smtClean="0">
                <a:solidFill>
                  <a:schemeClr val="accent3"/>
                </a:solidFill>
              </a:rPr>
              <a:t>more</a:t>
            </a:r>
            <a:r>
              <a:rPr lang="de-DE" sz="1400" dirty="0" smtClean="0">
                <a:solidFill>
                  <a:schemeClr val="accent3"/>
                </a:solidFill>
              </a:rPr>
              <a:t> </a:t>
            </a:r>
            <a:r>
              <a:rPr lang="de-DE" sz="1400" dirty="0" err="1" smtClean="0">
                <a:solidFill>
                  <a:schemeClr val="accent3"/>
                </a:solidFill>
              </a:rPr>
              <a:t>stable</a:t>
            </a:r>
            <a:r>
              <a:rPr lang="de-DE" sz="1400" dirty="0" smtClean="0">
                <a:solidFill>
                  <a:schemeClr val="accent3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02656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6"/>
          <p:cNvSpPr txBox="1"/>
          <p:nvPr/>
        </p:nvSpPr>
        <p:spPr>
          <a:xfrm>
            <a:off x="271552" y="6399287"/>
            <a:ext cx="42306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000" b="1" dirty="0"/>
              <a:t>D. </a:t>
            </a:r>
            <a:r>
              <a:rPr lang="en-US" sz="1000" b="1" dirty="0" err="1"/>
              <a:t>Zangrando</a:t>
            </a:r>
            <a:r>
              <a:rPr lang="en-US" sz="1000" b="1" dirty="0"/>
              <a:t>, R.P. Walker</a:t>
            </a:r>
            <a:r>
              <a:rPr lang="en-US" sz="1000" b="1" dirty="0" smtClean="0"/>
              <a:t>,  </a:t>
            </a:r>
            <a:r>
              <a:rPr lang="en-US" sz="1000" b="1" dirty="0" err="1"/>
              <a:t>Nucl</a:t>
            </a:r>
            <a:r>
              <a:rPr lang="en-US" sz="1000" b="1" dirty="0"/>
              <a:t>. Instr. And Meth, A376 (1996), 275</a:t>
            </a:r>
            <a:endParaRPr lang="de-DE" sz="1000" b="1" dirty="0" smtClean="0">
              <a:solidFill>
                <a:schemeClr val="accent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3"/>
              <p:cNvSpPr txBox="1"/>
              <p:nvPr/>
            </p:nvSpPr>
            <p:spPr>
              <a:xfrm>
                <a:off x="742033" y="5859615"/>
                <a:ext cx="3114955" cy="4427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600"/>
                  </a:spcBef>
                  <a:buClr>
                    <a:schemeClr val="accent2"/>
                  </a:buClr>
                  <a:buSzPct val="8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1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100" b="1" i="0">
                              <a:latin typeface="Cambria Math"/>
                            </a:rPr>
                            <m:t>𝐈𝟏</m:t>
                          </m:r>
                        </m:e>
                        <m:sub/>
                      </m:sSub>
                      <m:r>
                        <a:rPr lang="en-US" sz="1100" b="1" i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100" b="1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1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100" b="1" i="0">
                                  <a:latin typeface="Cambria Math"/>
                                </a:rPr>
                                <m:t>𝚫𝛟</m:t>
                              </m:r>
                            </m:e>
                            <m:sub>
                              <m:r>
                                <a:rPr lang="en-US" sz="1100" b="1" i="0">
                                  <a:latin typeface="Cambria Math"/>
                                </a:rPr>
                                <m:t>𝐏</m:t>
                              </m:r>
                            </m:sub>
                          </m:sSub>
                        </m:num>
                        <m:den>
                          <m:r>
                            <a:rPr lang="de-DE" sz="1100" b="1" i="0">
                              <a:latin typeface="Cambria Math"/>
                            </a:rPr>
                            <m:t>𝐍</m:t>
                          </m:r>
                          <m:r>
                            <a:rPr lang="en-US" sz="1100" b="1" i="0" smtClean="0">
                              <a:latin typeface="Cambria Math"/>
                            </a:rPr>
                            <m:t> </m:t>
                          </m:r>
                          <m:r>
                            <a:rPr lang="en-US" sz="1100" b="1">
                              <a:latin typeface="Cambria Math"/>
                            </a:rPr>
                            <m:t>𝚫</m:t>
                          </m:r>
                          <m:r>
                            <a:rPr lang="de-DE" sz="1100" b="1" i="0">
                              <a:latin typeface="Cambria Math"/>
                            </a:rPr>
                            <m:t>𝐲</m:t>
                          </m:r>
                          <m:r>
                            <a:rPr lang="de-DE" sz="1100" b="1" i="0" smtClean="0">
                              <a:latin typeface="Cambria Math"/>
                            </a:rPr>
                            <m:t>,</m:t>
                          </m:r>
                          <m:r>
                            <a:rPr lang="de-DE" sz="1100" b="1" i="0" smtClean="0">
                              <a:latin typeface="Cambria Math"/>
                            </a:rPr>
                            <m:t>𝐳</m:t>
                          </m:r>
                        </m:den>
                      </m:f>
                      <m:r>
                        <a:rPr lang="de-DE" sz="1100" b="1" i="0" smtClean="0">
                          <a:latin typeface="Cambria Math"/>
                        </a:rPr>
                        <m:t>;        </m:t>
                      </m:r>
                      <m:sSub>
                        <m:sSubPr>
                          <m:ctrlPr>
                            <a:rPr lang="de-DE" sz="11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100" b="1" i="0">
                              <a:latin typeface="Cambria Math"/>
                            </a:rPr>
                            <m:t>𝐈𝟐</m:t>
                          </m:r>
                        </m:e>
                        <m:sub>
                          <m:r>
                            <a:rPr lang="en-US" sz="1100" b="1" i="0">
                              <a:latin typeface="Cambria Math"/>
                            </a:rPr>
                            <m:t>𝐁</m:t>
                          </m:r>
                        </m:sub>
                      </m:sSub>
                      <m:r>
                        <a:rPr lang="en-US" sz="1100" b="1" i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1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100" b="1" i="0">
                              <a:latin typeface="Cambria Math"/>
                            </a:rPr>
                            <m:t>𝐋</m:t>
                          </m:r>
                          <m:r>
                            <a:rPr lang="en-US" sz="1100" b="1" i="0">
                              <a:latin typeface="Cambria Math"/>
                            </a:rPr>
                            <m:t>/</m:t>
                          </m:r>
                          <m:r>
                            <a:rPr lang="en-US" sz="1100" b="1" i="0"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1100" b="1" i="0">
                              <a:latin typeface="Cambria Math"/>
                            </a:rPr>
                            <m:t>𝐍</m:t>
                          </m:r>
                          <m:r>
                            <a:rPr lang="en-US" sz="1100" b="1" i="0">
                              <a:latin typeface="Cambria Math"/>
                            </a:rPr>
                            <m:t> </m:t>
                          </m:r>
                          <m:r>
                            <a:rPr lang="en-US" sz="1100" b="1" i="0">
                              <a:latin typeface="Cambria Math"/>
                            </a:rPr>
                            <m:t>𝚫</m:t>
                          </m:r>
                          <m:r>
                            <a:rPr lang="en-US" sz="1100" b="1" i="0">
                              <a:latin typeface="Cambria Math"/>
                            </a:rPr>
                            <m:t>𝐲</m:t>
                          </m:r>
                          <m:r>
                            <a:rPr lang="de-DE" sz="1100" b="1" i="0" smtClean="0">
                              <a:latin typeface="Cambria Math"/>
                            </a:rPr>
                            <m:t>,</m:t>
                          </m:r>
                          <m:r>
                            <a:rPr lang="de-DE" sz="1100" b="1" i="0" smtClean="0">
                              <a:latin typeface="Cambria Math"/>
                            </a:rPr>
                            <m:t>𝐳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de-DE" sz="1100" b="1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1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100" b="1" i="0">
                                  <a:latin typeface="Cambria Math"/>
                                </a:rPr>
                                <m:t>𝚫𝛟</m:t>
                              </m:r>
                            </m:e>
                            <m:sub>
                              <m:r>
                                <a:rPr lang="en-US" sz="1100" b="1" i="0">
                                  <a:latin typeface="Cambria Math"/>
                                </a:rPr>
                                <m:t>𝐏</m:t>
                              </m:r>
                            </m:sub>
                          </m:sSub>
                          <m:r>
                            <a:rPr lang="en-US" sz="1100" b="1" i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1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100" b="1" i="0">
                                  <a:latin typeface="Cambria Math"/>
                                </a:rPr>
                                <m:t>𝚫𝛟</m:t>
                              </m:r>
                            </m:e>
                            <m:sub>
                              <m:r>
                                <a:rPr lang="en-US" sz="1100" b="1" i="0">
                                  <a:latin typeface="Cambria Math"/>
                                </a:rPr>
                                <m:t>𝐀𝐏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100" b="1" dirty="0"/>
              </a:p>
            </p:txBody>
          </p:sp>
        </mc:Choice>
        <mc:Fallback xmlns="">
          <p:sp>
            <p:nvSpPr>
              <p:cNvPr id="13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033" y="5859615"/>
                <a:ext cx="3114955" cy="442750"/>
              </a:xfrm>
              <a:prstGeom prst="rect">
                <a:avLst/>
              </a:prstGeom>
              <a:blipFill rotWithShape="1">
                <a:blip r:embed="rId3"/>
                <a:stretch>
                  <a:fillRect b="-274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uppieren 17"/>
          <p:cNvGrpSpPr/>
          <p:nvPr/>
        </p:nvGrpSpPr>
        <p:grpSpPr>
          <a:xfrm>
            <a:off x="392165" y="1422232"/>
            <a:ext cx="3732289" cy="2678281"/>
            <a:chOff x="5004102" y="2284706"/>
            <a:chExt cx="3732289" cy="2678281"/>
          </a:xfrm>
        </p:grpSpPr>
        <p:grpSp>
          <p:nvGrpSpPr>
            <p:cNvPr id="4" name="Group 22"/>
            <p:cNvGrpSpPr>
              <a:grpSpLocks noChangeAspect="1"/>
            </p:cNvGrpSpPr>
            <p:nvPr/>
          </p:nvGrpSpPr>
          <p:grpSpPr>
            <a:xfrm>
              <a:off x="5004102" y="2284706"/>
              <a:ext cx="3732289" cy="2678281"/>
              <a:chOff x="68375" y="-271360"/>
              <a:chExt cx="8810079" cy="6480720"/>
            </a:xfrm>
          </p:grpSpPr>
          <p:pic>
            <p:nvPicPr>
              <p:cNvPr id="5" name="Picture 76"/>
              <p:cNvPicPr/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375" y="-271360"/>
                <a:ext cx="8678540" cy="6480720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2371367" y="1498859"/>
                <a:ext cx="1803743" cy="53336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0"/>
                  </a:spcAft>
                  <a:buNone/>
                </a:pPr>
                <a:r>
                  <a:rPr lang="de-DE" sz="800" b="1" kern="1200" dirty="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Undulator</a:t>
                </a:r>
                <a:endParaRPr lang="de-DE" sz="8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5582251" y="1494212"/>
                <a:ext cx="1111172" cy="5380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0"/>
                  </a:spcAft>
                  <a:buNone/>
                </a:pPr>
                <a:r>
                  <a:rPr lang="de-DE" sz="700" b="1" kern="1200" dirty="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Air </a:t>
                </a:r>
                <a:r>
                  <a:rPr lang="de-DE" sz="700" b="1" kern="1200" dirty="0" err="1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coil</a:t>
                </a:r>
                <a:endParaRPr lang="de-DE" sz="700" dirty="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8" name="Straight Arrow Connector 81"/>
              <p:cNvCxnSpPr/>
              <p:nvPr/>
            </p:nvCxnSpPr>
            <p:spPr>
              <a:xfrm flipH="1">
                <a:off x="7610373" y="1197424"/>
                <a:ext cx="276080" cy="458760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4"/>
              <p:cNvCxnSpPr/>
              <p:nvPr/>
            </p:nvCxnSpPr>
            <p:spPr>
              <a:xfrm flipH="1">
                <a:off x="8102477" y="1193242"/>
                <a:ext cx="144016" cy="2644537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85"/>
              <p:cNvCxnSpPr/>
              <p:nvPr/>
            </p:nvCxnSpPr>
            <p:spPr>
              <a:xfrm>
                <a:off x="6456364" y="2056228"/>
                <a:ext cx="0" cy="672792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" name="TextBox 6"/>
              <p:cNvSpPr txBox="1"/>
              <p:nvPr/>
            </p:nvSpPr>
            <p:spPr>
              <a:xfrm>
                <a:off x="7326499" y="418408"/>
                <a:ext cx="1551955" cy="77483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0"/>
                  </a:spcAft>
                  <a:buNone/>
                </a:pPr>
                <a:r>
                  <a:rPr lang="de-DE" sz="800" b="1" kern="1200" dirty="0" err="1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Moveable</a:t>
                </a:r>
                <a:r>
                  <a:rPr lang="de-DE" sz="800" b="1" kern="1200" dirty="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 </a:t>
                </a:r>
                <a:r>
                  <a:rPr lang="de-DE" sz="800" b="1" kern="1200" dirty="0" err="1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stages</a:t>
                </a:r>
                <a:endParaRPr lang="de-DE" sz="800" dirty="0">
                  <a:effectLst/>
                  <a:latin typeface="Times New Roman"/>
                  <a:ea typeface="Times New Roman"/>
                </a:endParaRPr>
              </a:p>
            </p:txBody>
          </p:sp>
        </p:grpSp>
        <p:sp>
          <p:nvSpPr>
            <p:cNvPr id="15" name="TextBox 5"/>
            <p:cNvSpPr txBox="1"/>
            <p:nvPr/>
          </p:nvSpPr>
          <p:spPr>
            <a:xfrm>
              <a:off x="5777931" y="3678377"/>
              <a:ext cx="1035142" cy="22042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  <a:buNone/>
              </a:pPr>
              <a:r>
                <a:rPr lang="de-DE" sz="800" b="1" kern="1200" dirty="0" smtClean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0.1mmØ </a:t>
              </a:r>
              <a:r>
                <a:rPr lang="de-DE" sz="800" b="1" kern="1200" dirty="0" err="1" smtClean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CuBe</a:t>
              </a:r>
              <a:r>
                <a:rPr lang="de-DE" sz="800" b="1" kern="1200" dirty="0" smtClean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 </a:t>
              </a:r>
              <a:r>
                <a:rPr lang="de-DE" sz="800" b="1" kern="1200" dirty="0" err="1" smtClean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Wire</a:t>
              </a:r>
              <a:endParaRPr lang="de-DE" sz="800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6" name="Straight Arrow Connector 85"/>
            <p:cNvCxnSpPr/>
            <p:nvPr/>
          </p:nvCxnSpPr>
          <p:spPr>
            <a:xfrm flipV="1">
              <a:off x="6532628" y="3460245"/>
              <a:ext cx="48683" cy="201484"/>
            </a:xfrm>
            <a:prstGeom prst="straightConnector1">
              <a:avLst/>
            </a:prstGeom>
            <a:ln>
              <a:solidFill>
                <a:srgbClr val="FFC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20" name="Objek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2167729"/>
              </p:ext>
            </p:extLst>
          </p:nvPr>
        </p:nvGraphicFramePr>
        <p:xfrm>
          <a:off x="2402339" y="4551672"/>
          <a:ext cx="2064360" cy="116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74" r:id="rId5" imgW="3281941" imgH="1853094" progId="Visio.Drawing.11">
                  <p:embed/>
                </p:oleObj>
              </mc:Choice>
              <mc:Fallback>
                <p:oleObj r:id="rId5" imgW="3281941" imgH="185309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2339" y="4551672"/>
                        <a:ext cx="2064360" cy="11668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23" name="Objek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3860813"/>
              </p:ext>
            </p:extLst>
          </p:nvPr>
        </p:nvGraphicFramePr>
        <p:xfrm>
          <a:off x="322352" y="4559059"/>
          <a:ext cx="2028825" cy="1173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75" r:id="rId7" imgW="3212296" imgH="1853094" progId="Visio.Drawing.11">
                  <p:embed/>
                </p:oleObj>
              </mc:Choice>
              <mc:Fallback>
                <p:oleObj r:id="rId7" imgW="3212296" imgH="185309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352" y="4559059"/>
                        <a:ext cx="2028825" cy="11739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itel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2000" dirty="0"/>
              <a:t>Precision Measurement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Entrance</a:t>
            </a:r>
            <a:r>
              <a:rPr lang="de-DE" sz="2000" dirty="0"/>
              <a:t> &amp;Exit Kick </a:t>
            </a:r>
            <a:r>
              <a:rPr lang="de-DE" sz="2000" dirty="0" err="1"/>
              <a:t>using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Moving</a:t>
            </a:r>
            <a:r>
              <a:rPr lang="de-DE" sz="2000" dirty="0"/>
              <a:t> </a:t>
            </a:r>
            <a:r>
              <a:rPr lang="de-DE" sz="2000" dirty="0" err="1" smtClean="0"/>
              <a:t>Wire</a:t>
            </a:r>
            <a:endParaRPr lang="de-DE" sz="2000" dirty="0"/>
          </a:p>
        </p:txBody>
      </p:sp>
      <p:sp>
        <p:nvSpPr>
          <p:cNvPr id="32" name="Textfeld 31"/>
          <p:cNvSpPr txBox="1"/>
          <p:nvPr/>
        </p:nvSpPr>
        <p:spPr>
          <a:xfrm>
            <a:off x="4981504" y="1081759"/>
            <a:ext cx="3491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600" dirty="0" err="1" smtClean="0">
                <a:solidFill>
                  <a:schemeClr val="accent3"/>
                </a:solidFill>
              </a:rPr>
              <a:t>Results</a:t>
            </a:r>
            <a:r>
              <a:rPr lang="de-DE" sz="1600" dirty="0" smtClean="0">
                <a:solidFill>
                  <a:schemeClr val="accent3"/>
                </a:solidFill>
              </a:rPr>
              <a:t> on    U40-X001, X042, X057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781743" y="4319655"/>
            <a:ext cx="1172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400" b="1" dirty="0" err="1" smtClean="0">
                <a:solidFill>
                  <a:schemeClr val="accent3"/>
                </a:solidFill>
              </a:rPr>
              <a:t>Paralell</a:t>
            </a:r>
            <a:r>
              <a:rPr lang="de-DE" sz="1400" b="1" dirty="0" smtClean="0">
                <a:solidFill>
                  <a:schemeClr val="accent3"/>
                </a:solidFill>
              </a:rPr>
              <a:t> “P“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2672537" y="4319656"/>
            <a:ext cx="1588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400" b="1" dirty="0" smtClean="0">
                <a:solidFill>
                  <a:schemeClr val="accent3"/>
                </a:solidFill>
              </a:rPr>
              <a:t>Anti-</a:t>
            </a:r>
            <a:r>
              <a:rPr lang="de-DE" sz="1400" b="1" dirty="0" err="1" smtClean="0">
                <a:solidFill>
                  <a:schemeClr val="accent3"/>
                </a:solidFill>
              </a:rPr>
              <a:t>Paralell</a:t>
            </a:r>
            <a:r>
              <a:rPr lang="de-DE" sz="1400" b="1" dirty="0" smtClean="0">
                <a:solidFill>
                  <a:schemeClr val="accent3"/>
                </a:solidFill>
              </a:rPr>
              <a:t> “A“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4626379" y="5684121"/>
            <a:ext cx="418132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600" b="1" dirty="0" err="1" smtClean="0">
                <a:solidFill>
                  <a:schemeClr val="accent3"/>
                </a:solidFill>
              </a:rPr>
              <a:t>Accuracy</a:t>
            </a:r>
            <a:r>
              <a:rPr lang="de-DE" sz="1600" b="1" dirty="0" smtClean="0">
                <a:solidFill>
                  <a:schemeClr val="accent3"/>
                </a:solidFill>
              </a:rPr>
              <a:t>:</a:t>
            </a:r>
            <a:r>
              <a:rPr lang="de-DE" sz="1600" b="1" dirty="0">
                <a:solidFill>
                  <a:schemeClr val="accent3"/>
                </a:solidFill>
                <a:sym typeface="Symbol"/>
              </a:rPr>
              <a:t> I1</a:t>
            </a:r>
            <a:r>
              <a:rPr lang="de-DE" sz="1600" b="1" dirty="0">
                <a:solidFill>
                  <a:schemeClr val="accent3"/>
                </a:solidFill>
                <a:latin typeface="Arial"/>
                <a:cs typeface="Arial"/>
                <a:sym typeface="Symbol"/>
              </a:rPr>
              <a:t>≤</a:t>
            </a:r>
            <a:r>
              <a:rPr lang="de-DE" sz="1600" b="1" dirty="0">
                <a:solidFill>
                  <a:schemeClr val="accent3"/>
                </a:solidFill>
                <a:sym typeface="Symbol"/>
              </a:rPr>
              <a:t>±5</a:t>
            </a:r>
            <a:r>
              <a:rPr lang="el-GR" sz="1600" b="1" dirty="0">
                <a:solidFill>
                  <a:schemeClr val="accent3"/>
                </a:solidFill>
                <a:sym typeface="Symbol"/>
              </a:rPr>
              <a:t>μ</a:t>
            </a:r>
            <a:r>
              <a:rPr lang="de-DE" sz="1600" b="1" dirty="0" smtClean="0">
                <a:solidFill>
                  <a:schemeClr val="accent3"/>
                </a:solidFill>
                <a:sym typeface="Symbol"/>
              </a:rPr>
              <a:t>Tm;  </a:t>
            </a:r>
            <a:r>
              <a:rPr lang="de-DE" sz="1600" b="1" dirty="0">
                <a:solidFill>
                  <a:schemeClr val="accent3"/>
                </a:solidFill>
                <a:sym typeface="Symbol"/>
              </a:rPr>
              <a:t></a:t>
            </a:r>
            <a:r>
              <a:rPr lang="de-DE" sz="1600" b="1" dirty="0" smtClean="0">
                <a:solidFill>
                  <a:schemeClr val="accent3"/>
                </a:solidFill>
                <a:sym typeface="Symbol"/>
              </a:rPr>
              <a:t>I2</a:t>
            </a:r>
            <a:r>
              <a:rPr lang="de-DE" sz="1600" b="1" dirty="0" smtClean="0">
                <a:solidFill>
                  <a:schemeClr val="accent3"/>
                </a:solidFill>
                <a:latin typeface="Arial"/>
                <a:cs typeface="Arial"/>
                <a:sym typeface="Symbol"/>
              </a:rPr>
              <a:t>≤</a:t>
            </a:r>
            <a:r>
              <a:rPr lang="de-DE" sz="1600" b="1" dirty="0" smtClean="0">
                <a:solidFill>
                  <a:schemeClr val="accent3"/>
                </a:solidFill>
                <a:sym typeface="Symbol"/>
              </a:rPr>
              <a:t>±20</a:t>
            </a:r>
            <a:r>
              <a:rPr lang="el-GR" sz="1600" b="1" dirty="0">
                <a:solidFill>
                  <a:schemeClr val="accent3"/>
                </a:solidFill>
                <a:sym typeface="Symbol"/>
              </a:rPr>
              <a:t> μ</a:t>
            </a:r>
            <a:r>
              <a:rPr lang="de-DE" sz="1600" b="1" dirty="0">
                <a:solidFill>
                  <a:schemeClr val="accent3"/>
                </a:solidFill>
                <a:sym typeface="Symbol"/>
              </a:rPr>
              <a:t>Tm</a:t>
            </a:r>
            <a:r>
              <a:rPr lang="de-DE" sz="1600" b="1" baseline="30000" dirty="0">
                <a:solidFill>
                  <a:schemeClr val="accent3"/>
                </a:solidFill>
                <a:sym typeface="Symbol"/>
              </a:rPr>
              <a:t>2</a:t>
            </a:r>
            <a:r>
              <a:rPr lang="de-DE" sz="1600" b="1" dirty="0" smtClean="0">
                <a:solidFill>
                  <a:schemeClr val="accent3"/>
                </a:solidFill>
                <a:sym typeface="Symbol"/>
              </a:rPr>
              <a:t>; 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600" b="1" dirty="0" smtClean="0">
                <a:solidFill>
                  <a:schemeClr val="accent3"/>
                </a:solidFill>
                <a:sym typeface="Symbol"/>
              </a:rPr>
              <a:t>For </a:t>
            </a:r>
            <a:r>
              <a:rPr lang="de-DE" sz="1600" b="1" dirty="0" err="1" smtClean="0">
                <a:solidFill>
                  <a:schemeClr val="accent3"/>
                </a:solidFill>
                <a:sym typeface="Symbol"/>
              </a:rPr>
              <a:t>Comparison</a:t>
            </a:r>
            <a:r>
              <a:rPr lang="de-DE" sz="1600" b="1" dirty="0" smtClean="0">
                <a:solidFill>
                  <a:schemeClr val="accent3"/>
                </a:solidFill>
                <a:sym typeface="Symbol"/>
              </a:rPr>
              <a:t>: 1</a:t>
            </a:r>
            <a:r>
              <a:rPr lang="el-GR" sz="1600" b="1" dirty="0" smtClean="0">
                <a:solidFill>
                  <a:schemeClr val="accent3"/>
                </a:solidFill>
                <a:sym typeface="Symbol"/>
              </a:rPr>
              <a:t>μ</a:t>
            </a:r>
            <a:r>
              <a:rPr lang="de-DE" sz="1600" b="1" dirty="0" smtClean="0">
                <a:solidFill>
                  <a:schemeClr val="accent3"/>
                </a:solidFill>
                <a:sym typeface="Symbol"/>
              </a:rPr>
              <a:t>m ^ 68</a:t>
            </a:r>
            <a:r>
              <a:rPr lang="el-GR" sz="1600" b="1" dirty="0">
                <a:solidFill>
                  <a:schemeClr val="accent3"/>
                </a:solidFill>
                <a:sym typeface="Symbol"/>
              </a:rPr>
              <a:t> μ</a:t>
            </a:r>
            <a:r>
              <a:rPr lang="de-DE" sz="1600" b="1" dirty="0">
                <a:solidFill>
                  <a:schemeClr val="accent3"/>
                </a:solidFill>
                <a:sym typeface="Symbol"/>
              </a:rPr>
              <a:t>Tm</a:t>
            </a:r>
            <a:r>
              <a:rPr lang="de-DE" sz="1600" b="1" baseline="30000" dirty="0">
                <a:solidFill>
                  <a:schemeClr val="accent3"/>
                </a:solidFill>
                <a:sym typeface="Symbol"/>
              </a:rPr>
              <a:t>2</a:t>
            </a:r>
            <a:endParaRPr lang="de-DE" sz="1600" b="1" dirty="0" smtClean="0">
              <a:solidFill>
                <a:schemeClr val="accent3"/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7388336" y="6423403"/>
            <a:ext cx="14193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200" b="1" dirty="0" smtClean="0">
                <a:solidFill>
                  <a:schemeClr val="accent3"/>
                </a:solidFill>
              </a:rPr>
              <a:t>F. Wolff-Fabris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4617540" y="1449930"/>
            <a:ext cx="4178300" cy="4171950"/>
            <a:chOff x="4629403" y="1360059"/>
            <a:chExt cx="4178300" cy="4171950"/>
          </a:xfrm>
        </p:grpSpPr>
        <p:graphicFrame>
          <p:nvGraphicFramePr>
            <p:cNvPr id="38" name="Objek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77495634"/>
                </p:ext>
              </p:extLst>
            </p:nvPr>
          </p:nvGraphicFramePr>
          <p:xfrm>
            <a:off x="4656390" y="3952446"/>
            <a:ext cx="2244725" cy="1579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176" name="Graph" r:id="rId9" imgW="4127500" imgH="2908300" progId="Origin50.Graph">
                    <p:embed/>
                  </p:oleObj>
                </mc:Choice>
                <mc:Fallback>
                  <p:oleObj name="Graph" r:id="rId9" imgW="4127500" imgH="2908300" progId="Origin50.Graph">
                    <p:embed/>
                    <p:pic>
                      <p:nvPicPr>
                        <p:cNvPr id="0" name="Objek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56390" y="3952446"/>
                          <a:ext cx="2244725" cy="1579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kt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95494174"/>
                </p:ext>
              </p:extLst>
            </p:nvPr>
          </p:nvGraphicFramePr>
          <p:xfrm>
            <a:off x="4629403" y="1360059"/>
            <a:ext cx="2271712" cy="158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177" name="Graph" r:id="rId11" imgW="4152900" imgH="2908300" progId="Origin50.Graph">
                    <p:embed/>
                  </p:oleObj>
                </mc:Choice>
                <mc:Fallback>
                  <p:oleObj name="Graph" r:id="rId11" imgW="4152900" imgH="2908300" progId="Origin50.Graph">
                    <p:embed/>
                    <p:pic>
                      <p:nvPicPr>
                        <p:cNvPr id="0" name="Objek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29403" y="1360059"/>
                          <a:ext cx="2271712" cy="1587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k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55524393"/>
                </p:ext>
              </p:extLst>
            </p:nvPr>
          </p:nvGraphicFramePr>
          <p:xfrm>
            <a:off x="4656390" y="2655459"/>
            <a:ext cx="2244725" cy="1566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178" name="Graph" r:id="rId13" imgW="4152900" imgH="2908300" progId="Origin50.Graph">
                    <p:embed/>
                  </p:oleObj>
                </mc:Choice>
                <mc:Fallback>
                  <p:oleObj name="Graph" r:id="rId13" imgW="4152900" imgH="2908300" progId="Origin50.Graph">
                    <p:embed/>
                    <p:pic>
                      <p:nvPicPr>
                        <p:cNvPr id="0" name="Objek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56390" y="2655459"/>
                          <a:ext cx="2244725" cy="15668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k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18529024"/>
                </p:ext>
              </p:extLst>
            </p:nvPr>
          </p:nvGraphicFramePr>
          <p:xfrm>
            <a:off x="6555040" y="1360059"/>
            <a:ext cx="2243138" cy="158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179" name="Graph" r:id="rId15" imgW="3924300" imgH="2997200" progId="Origin50.Graph">
                    <p:embed/>
                  </p:oleObj>
                </mc:Choice>
                <mc:Fallback>
                  <p:oleObj name="Graph" r:id="rId15" imgW="3924300" imgH="2997200" progId="Origin50.Graph">
                    <p:embed/>
                    <p:pic>
                      <p:nvPicPr>
                        <p:cNvPr id="0" name="Objek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55040" y="1360059"/>
                          <a:ext cx="2243138" cy="1587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kt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11295526"/>
                </p:ext>
              </p:extLst>
            </p:nvPr>
          </p:nvGraphicFramePr>
          <p:xfrm>
            <a:off x="6555040" y="2655459"/>
            <a:ext cx="2243138" cy="1566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180" name="Graph" r:id="rId17" imgW="3924300" imgH="2997200" progId="Origin50.Graph">
                    <p:embed/>
                  </p:oleObj>
                </mc:Choice>
                <mc:Fallback>
                  <p:oleObj name="Graph" r:id="rId17" imgW="3924300" imgH="2997200" progId="Origin50.Graph">
                    <p:embed/>
                    <p:pic>
                      <p:nvPicPr>
                        <p:cNvPr id="0" name="Objek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55040" y="2655459"/>
                          <a:ext cx="2243138" cy="15668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k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73272772"/>
                </p:ext>
              </p:extLst>
            </p:nvPr>
          </p:nvGraphicFramePr>
          <p:xfrm>
            <a:off x="6555040" y="3952446"/>
            <a:ext cx="2252663" cy="1579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181" name="Graph" r:id="rId19" imgW="3924300" imgH="2997200" progId="Origin50.Graph">
                    <p:embed/>
                  </p:oleObj>
                </mc:Choice>
                <mc:Fallback>
                  <p:oleObj name="Graph" r:id="rId19" imgW="3924300" imgH="2997200" progId="Origin50.Graph">
                    <p:embed/>
                    <p:pic>
                      <p:nvPicPr>
                        <p:cNvPr id="0" name="Objek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55040" y="3952446"/>
                          <a:ext cx="2252663" cy="1579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extfeld 1"/>
          <p:cNvSpPr txBox="1"/>
          <p:nvPr/>
        </p:nvSpPr>
        <p:spPr>
          <a:xfrm>
            <a:off x="5178053" y="1420313"/>
            <a:ext cx="1268296" cy="2238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000" b="1" dirty="0" smtClean="0">
                <a:solidFill>
                  <a:schemeClr val="accent3"/>
                </a:solidFill>
              </a:rPr>
              <a:t>1</a:t>
            </a:r>
            <a:r>
              <a:rPr lang="de-DE" sz="1000" b="1" baseline="30000" dirty="0" smtClean="0">
                <a:solidFill>
                  <a:schemeClr val="accent3"/>
                </a:solidFill>
              </a:rPr>
              <a:t>st</a:t>
            </a:r>
            <a:r>
              <a:rPr lang="de-DE" sz="1000" b="1" dirty="0" smtClean="0">
                <a:solidFill>
                  <a:schemeClr val="accent3"/>
                </a:solidFill>
              </a:rPr>
              <a:t> Field Integrals 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7079740" y="1420313"/>
            <a:ext cx="1297150" cy="2238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000" b="1" dirty="0" smtClean="0">
                <a:solidFill>
                  <a:schemeClr val="accent3"/>
                </a:solidFill>
              </a:rPr>
              <a:t>2</a:t>
            </a:r>
            <a:r>
              <a:rPr lang="de-DE" sz="1000" b="1" baseline="30000" dirty="0" smtClean="0">
                <a:solidFill>
                  <a:schemeClr val="accent3"/>
                </a:solidFill>
              </a:rPr>
              <a:t>nd</a:t>
            </a:r>
            <a:r>
              <a:rPr lang="de-DE" sz="1000" b="1" dirty="0" smtClean="0">
                <a:solidFill>
                  <a:schemeClr val="accent3"/>
                </a:solidFill>
              </a:rPr>
              <a:t> Field Integrals </a:t>
            </a:r>
          </a:p>
        </p:txBody>
      </p:sp>
    </p:spTree>
    <p:extLst>
      <p:ext uri="{BB962C8B-B14F-4D97-AF65-F5344CB8AC3E}">
        <p14:creationId xmlns:p14="http://schemas.microsoft.com/office/powerpoint/2010/main" val="267833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Global Orbit Control in Undulator Systems</a:t>
            </a:r>
            <a:endParaRPr lang="de-DE" dirty="0"/>
          </a:p>
        </p:txBody>
      </p:sp>
      <p:grpSp>
        <p:nvGrpSpPr>
          <p:cNvPr id="64" name="Gruppieren 63"/>
          <p:cNvGrpSpPr/>
          <p:nvPr/>
        </p:nvGrpSpPr>
        <p:grpSpPr>
          <a:xfrm>
            <a:off x="172397" y="3070097"/>
            <a:ext cx="8820651" cy="3324894"/>
            <a:chOff x="205790" y="1134517"/>
            <a:chExt cx="8901883" cy="3324894"/>
          </a:xfrm>
        </p:grpSpPr>
        <p:grpSp>
          <p:nvGrpSpPr>
            <p:cNvPr id="34" name="Gruppieren 33"/>
            <p:cNvGrpSpPr/>
            <p:nvPr/>
          </p:nvGrpSpPr>
          <p:grpSpPr>
            <a:xfrm>
              <a:off x="257230" y="1899200"/>
              <a:ext cx="6469868" cy="1810444"/>
              <a:chOff x="838436" y="1999608"/>
              <a:chExt cx="6469868" cy="1810444"/>
            </a:xfrm>
          </p:grpSpPr>
          <p:cxnSp>
            <p:nvCxnSpPr>
              <p:cNvPr id="5" name="Gerade Verbindung 4"/>
              <p:cNvCxnSpPr/>
              <p:nvPr/>
            </p:nvCxnSpPr>
            <p:spPr bwMode="auto">
              <a:xfrm flipV="1">
                <a:off x="838436" y="3305996"/>
                <a:ext cx="936104" cy="504056"/>
              </a:xfrm>
              <a:prstGeom prst="line">
                <a:avLst/>
              </a:prstGeom>
              <a:noFill/>
              <a:ln w="38100" cap="flat" cmpd="sng" algn="ctr">
                <a:solidFill>
                  <a:schemeClr val="folHlink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" name="Gerade Verbindung 7"/>
              <p:cNvCxnSpPr/>
              <p:nvPr/>
            </p:nvCxnSpPr>
            <p:spPr bwMode="auto">
              <a:xfrm flipV="1">
                <a:off x="2638636" y="2985780"/>
                <a:ext cx="936104" cy="504056"/>
              </a:xfrm>
              <a:prstGeom prst="line">
                <a:avLst/>
              </a:prstGeom>
              <a:noFill/>
              <a:ln w="38100" cap="flat" cmpd="sng" algn="ctr">
                <a:solidFill>
                  <a:schemeClr val="folHlink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" name="Gerade Verbindung 8"/>
              <p:cNvCxnSpPr/>
              <p:nvPr/>
            </p:nvCxnSpPr>
            <p:spPr bwMode="auto">
              <a:xfrm flipV="1">
                <a:off x="4654860" y="2801940"/>
                <a:ext cx="936104" cy="504056"/>
              </a:xfrm>
              <a:prstGeom prst="line">
                <a:avLst/>
              </a:prstGeom>
              <a:noFill/>
              <a:ln w="38100" cap="flat" cmpd="sng" algn="ctr">
                <a:solidFill>
                  <a:schemeClr val="folHlink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" name="Gerade Verbindung 9"/>
              <p:cNvCxnSpPr/>
              <p:nvPr/>
            </p:nvCxnSpPr>
            <p:spPr bwMode="auto">
              <a:xfrm>
                <a:off x="3574740" y="2985780"/>
                <a:ext cx="1080120" cy="320216"/>
              </a:xfrm>
              <a:prstGeom prst="line">
                <a:avLst/>
              </a:prstGeom>
              <a:noFill/>
              <a:ln w="38100" cap="flat" cmpd="sng" algn="ctr">
                <a:solidFill>
                  <a:schemeClr val="folHlink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" name="Gerade Verbindung 10"/>
              <p:cNvCxnSpPr/>
              <p:nvPr/>
            </p:nvCxnSpPr>
            <p:spPr bwMode="auto">
              <a:xfrm>
                <a:off x="1763688" y="3305996"/>
                <a:ext cx="874948" cy="152400"/>
              </a:xfrm>
              <a:prstGeom prst="line">
                <a:avLst/>
              </a:prstGeom>
              <a:noFill/>
              <a:ln w="38100" cap="flat" cmpd="sng" algn="ctr">
                <a:solidFill>
                  <a:schemeClr val="folHlink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" name="Gerade Verbindung 13"/>
              <p:cNvCxnSpPr/>
              <p:nvPr/>
            </p:nvCxnSpPr>
            <p:spPr bwMode="auto">
              <a:xfrm flipV="1">
                <a:off x="6228184" y="1999608"/>
                <a:ext cx="1080120" cy="72008"/>
              </a:xfrm>
              <a:prstGeom prst="line">
                <a:avLst/>
              </a:prstGeom>
              <a:noFill/>
              <a:ln w="38100" cap="flat" cmpd="sng" algn="ctr">
                <a:solidFill>
                  <a:schemeClr val="folHlink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" name="Gerade Verbindung 14"/>
              <p:cNvCxnSpPr/>
              <p:nvPr/>
            </p:nvCxnSpPr>
            <p:spPr bwMode="auto">
              <a:xfrm flipV="1">
                <a:off x="5590964" y="2081860"/>
                <a:ext cx="648072" cy="720080"/>
              </a:xfrm>
              <a:prstGeom prst="line">
                <a:avLst/>
              </a:prstGeom>
              <a:noFill/>
              <a:ln w="38100" cap="flat" cmpd="sng" algn="ctr">
                <a:solidFill>
                  <a:schemeClr val="folHlink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1" name="Gruppieren 50"/>
            <p:cNvGrpSpPr/>
            <p:nvPr/>
          </p:nvGrpSpPr>
          <p:grpSpPr>
            <a:xfrm>
              <a:off x="205790" y="1314691"/>
              <a:ext cx="5381736" cy="363767"/>
              <a:chOff x="880160" y="1268971"/>
              <a:chExt cx="5381736" cy="363767"/>
            </a:xfrm>
          </p:grpSpPr>
          <p:cxnSp>
            <p:nvCxnSpPr>
              <p:cNvPr id="26" name="Gerade Verbindung mit Pfeil 25"/>
              <p:cNvCxnSpPr/>
              <p:nvPr/>
            </p:nvCxnSpPr>
            <p:spPr bwMode="auto">
              <a:xfrm>
                <a:off x="1782054" y="1268971"/>
                <a:ext cx="10852" cy="363767"/>
              </a:xfrm>
              <a:prstGeom prst="straightConnector1">
                <a:avLst/>
              </a:prstGeom>
              <a:noFill/>
              <a:ln w="12700" cap="flat" cmpd="sng" algn="ctr">
                <a:solidFill>
                  <a:schemeClr val="folHlink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8" name="Gerade Verbindung mit Pfeil 27"/>
              <p:cNvCxnSpPr/>
              <p:nvPr/>
            </p:nvCxnSpPr>
            <p:spPr bwMode="auto">
              <a:xfrm>
                <a:off x="2628190" y="1268971"/>
                <a:ext cx="10852" cy="363767"/>
              </a:xfrm>
              <a:prstGeom prst="straightConnector1">
                <a:avLst/>
              </a:prstGeom>
              <a:noFill/>
              <a:ln w="12700" cap="flat" cmpd="sng" algn="ctr">
                <a:solidFill>
                  <a:schemeClr val="folHlink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9" name="Gerade Verbindung mit Pfeil 28"/>
              <p:cNvCxnSpPr/>
              <p:nvPr/>
            </p:nvCxnSpPr>
            <p:spPr bwMode="auto">
              <a:xfrm>
                <a:off x="3635896" y="1268971"/>
                <a:ext cx="10852" cy="363767"/>
              </a:xfrm>
              <a:prstGeom prst="straightConnector1">
                <a:avLst/>
              </a:prstGeom>
              <a:noFill/>
              <a:ln w="12700" cap="flat" cmpd="sng" algn="ctr">
                <a:solidFill>
                  <a:schemeClr val="folHlink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" name="Gerade Verbindung mit Pfeil 29"/>
              <p:cNvCxnSpPr/>
              <p:nvPr/>
            </p:nvCxnSpPr>
            <p:spPr bwMode="auto">
              <a:xfrm>
                <a:off x="880160" y="1268971"/>
                <a:ext cx="10852" cy="363767"/>
              </a:xfrm>
              <a:prstGeom prst="straightConnector1">
                <a:avLst/>
              </a:prstGeom>
              <a:noFill/>
              <a:ln w="12700" cap="flat" cmpd="sng" algn="ctr">
                <a:solidFill>
                  <a:schemeClr val="folHlink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" name="Gerade Verbindung mit Pfeil 30"/>
              <p:cNvCxnSpPr/>
              <p:nvPr/>
            </p:nvCxnSpPr>
            <p:spPr bwMode="auto">
              <a:xfrm>
                <a:off x="4658760" y="1268971"/>
                <a:ext cx="10852" cy="363767"/>
              </a:xfrm>
              <a:prstGeom prst="straightConnector1">
                <a:avLst/>
              </a:prstGeom>
              <a:noFill/>
              <a:ln w="12700" cap="flat" cmpd="sng" algn="ctr">
                <a:solidFill>
                  <a:schemeClr val="folHlink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2" name="Gerade Verbindung mit Pfeil 31"/>
              <p:cNvCxnSpPr/>
              <p:nvPr/>
            </p:nvCxnSpPr>
            <p:spPr bwMode="auto">
              <a:xfrm>
                <a:off x="5584686" y="1268971"/>
                <a:ext cx="10852" cy="363767"/>
              </a:xfrm>
              <a:prstGeom prst="straightConnector1">
                <a:avLst/>
              </a:prstGeom>
              <a:noFill/>
              <a:ln w="12700" cap="flat" cmpd="sng" algn="ctr">
                <a:solidFill>
                  <a:schemeClr val="folHlink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" name="Gerade Verbindung mit Pfeil 32"/>
              <p:cNvCxnSpPr/>
              <p:nvPr/>
            </p:nvCxnSpPr>
            <p:spPr bwMode="auto">
              <a:xfrm>
                <a:off x="6251044" y="1268971"/>
                <a:ext cx="10852" cy="363767"/>
              </a:xfrm>
              <a:prstGeom prst="straightConnector1">
                <a:avLst/>
              </a:prstGeom>
              <a:noFill/>
              <a:ln w="12700" cap="flat" cmpd="sng" algn="ctr">
                <a:solidFill>
                  <a:schemeClr val="folHlink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5" name="Gruppieren 34"/>
            <p:cNvGrpSpPr/>
            <p:nvPr/>
          </p:nvGrpSpPr>
          <p:grpSpPr>
            <a:xfrm>
              <a:off x="281814" y="4259356"/>
              <a:ext cx="6584148" cy="0"/>
              <a:chOff x="838436" y="3305996"/>
              <a:chExt cx="6584148" cy="0"/>
            </a:xfrm>
          </p:grpSpPr>
          <p:cxnSp>
            <p:nvCxnSpPr>
              <p:cNvPr id="36" name="Gerade Verbindung 35"/>
              <p:cNvCxnSpPr/>
              <p:nvPr/>
            </p:nvCxnSpPr>
            <p:spPr bwMode="auto">
              <a:xfrm>
                <a:off x="838436" y="3305996"/>
                <a:ext cx="936104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folHlink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" name="Gerade Verbindung 36"/>
              <p:cNvCxnSpPr/>
              <p:nvPr/>
            </p:nvCxnSpPr>
            <p:spPr bwMode="auto">
              <a:xfrm>
                <a:off x="2637916" y="3305996"/>
                <a:ext cx="936824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folHlink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Gerade Verbindung 37"/>
              <p:cNvCxnSpPr/>
              <p:nvPr/>
            </p:nvCxnSpPr>
            <p:spPr bwMode="auto">
              <a:xfrm>
                <a:off x="4654860" y="3305996"/>
                <a:ext cx="936104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folHlink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" name="Gerade Verbindung 38"/>
              <p:cNvCxnSpPr/>
              <p:nvPr/>
            </p:nvCxnSpPr>
            <p:spPr bwMode="auto">
              <a:xfrm>
                <a:off x="3584446" y="3305996"/>
                <a:ext cx="1070414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folHlink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0" name="Gerade Verbindung 39"/>
              <p:cNvCxnSpPr/>
              <p:nvPr/>
            </p:nvCxnSpPr>
            <p:spPr bwMode="auto">
              <a:xfrm>
                <a:off x="1763688" y="3305996"/>
                <a:ext cx="907920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folHlink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1" name="Gerade Verbindung 40"/>
              <p:cNvCxnSpPr/>
              <p:nvPr/>
            </p:nvCxnSpPr>
            <p:spPr bwMode="auto">
              <a:xfrm>
                <a:off x="6558488" y="3305996"/>
                <a:ext cx="864096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folHlink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2" name="Gerade Verbindung 41"/>
              <p:cNvCxnSpPr/>
              <p:nvPr/>
            </p:nvCxnSpPr>
            <p:spPr bwMode="auto">
              <a:xfrm>
                <a:off x="5601796" y="3305996"/>
                <a:ext cx="956692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folHlink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52" name="Textfeld 51"/>
            <p:cNvSpPr txBox="1"/>
            <p:nvPr/>
          </p:nvSpPr>
          <p:spPr>
            <a:xfrm>
              <a:off x="6865962" y="1134517"/>
              <a:ext cx="224171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de-DE" dirty="0" err="1" smtClean="0">
                  <a:solidFill>
                    <a:schemeClr val="accent3"/>
                  </a:solidFill>
                </a:rPr>
                <a:t>Corrector</a:t>
              </a:r>
              <a:r>
                <a:rPr lang="de-DE" dirty="0" smtClean="0">
                  <a:solidFill>
                    <a:schemeClr val="accent3"/>
                  </a:solidFill>
                </a:rPr>
                <a:t> &amp; BPMs </a:t>
              </a:r>
              <a:r>
                <a:rPr lang="de-DE" dirty="0" err="1" smtClean="0">
                  <a:solidFill>
                    <a:schemeClr val="accent3"/>
                  </a:solidFill>
                </a:rPr>
                <a:t>Positions</a:t>
              </a:r>
              <a:endParaRPr lang="de-DE" dirty="0" smtClean="0">
                <a:solidFill>
                  <a:schemeClr val="accent3"/>
                </a:solidFill>
              </a:endParaRPr>
            </a:p>
          </p:txBody>
        </p:sp>
        <p:sp>
          <p:nvSpPr>
            <p:cNvPr id="53" name="Textfeld 52"/>
            <p:cNvSpPr txBox="1"/>
            <p:nvPr/>
          </p:nvSpPr>
          <p:spPr>
            <a:xfrm>
              <a:off x="7226251" y="1894646"/>
              <a:ext cx="10631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de-DE" sz="2000" dirty="0" err="1" smtClean="0">
                  <a:solidFill>
                    <a:schemeClr val="accent3"/>
                  </a:solidFill>
                </a:rPr>
                <a:t>Without</a:t>
              </a:r>
              <a:endParaRPr lang="de-DE" sz="2000" dirty="0" smtClean="0">
                <a:solidFill>
                  <a:schemeClr val="accent3"/>
                </a:solidFill>
              </a:endParaRPr>
            </a:p>
          </p:txBody>
        </p:sp>
        <p:sp>
          <p:nvSpPr>
            <p:cNvPr id="62" name="Textfeld 61"/>
            <p:cNvSpPr txBox="1"/>
            <p:nvPr/>
          </p:nvSpPr>
          <p:spPr>
            <a:xfrm>
              <a:off x="7337744" y="4059301"/>
              <a:ext cx="13058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de-DE" sz="2000" dirty="0" err="1" smtClean="0">
                  <a:solidFill>
                    <a:schemeClr val="accent3"/>
                  </a:solidFill>
                </a:rPr>
                <a:t>With</a:t>
              </a:r>
              <a:r>
                <a:rPr lang="de-DE" sz="2000" dirty="0" smtClean="0">
                  <a:solidFill>
                    <a:schemeClr val="accent3"/>
                  </a:solidFill>
                </a:rPr>
                <a:t> MW </a:t>
              </a:r>
            </a:p>
          </p:txBody>
        </p:sp>
        <p:sp>
          <p:nvSpPr>
            <p:cNvPr id="63" name="Textfeld 62"/>
            <p:cNvSpPr txBox="1"/>
            <p:nvPr/>
          </p:nvSpPr>
          <p:spPr>
            <a:xfrm>
              <a:off x="2223334" y="3890024"/>
              <a:ext cx="6527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de-DE" sz="1600" b="1" dirty="0" smtClean="0">
                  <a:solidFill>
                    <a:schemeClr val="accent3"/>
                  </a:solidFill>
                </a:rPr>
                <a:t>6.1m</a:t>
              </a:r>
            </a:p>
          </p:txBody>
        </p:sp>
      </p:grpSp>
      <p:cxnSp>
        <p:nvCxnSpPr>
          <p:cNvPr id="66" name="Gerade Verbindung mit Pfeil 65"/>
          <p:cNvCxnSpPr/>
          <p:nvPr/>
        </p:nvCxnSpPr>
        <p:spPr bwMode="auto">
          <a:xfrm>
            <a:off x="6748173" y="3273157"/>
            <a:ext cx="10753" cy="363767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68" name="Textfeld 67"/>
          <p:cNvSpPr txBox="1"/>
          <p:nvPr/>
        </p:nvSpPr>
        <p:spPr>
          <a:xfrm>
            <a:off x="286373" y="1279209"/>
            <a:ext cx="817405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de-DE" sz="2000" dirty="0" smtClean="0">
                <a:solidFill>
                  <a:schemeClr val="accent3"/>
                </a:solidFill>
              </a:rPr>
              <a:t>Orbit inside each Undulator segment is straight within specs </a:t>
            </a:r>
            <a:br>
              <a:rPr lang="de-DE" sz="2000" dirty="0" smtClean="0">
                <a:solidFill>
                  <a:schemeClr val="accent3"/>
                </a:solidFill>
              </a:rPr>
            </a:br>
            <a:r>
              <a:rPr lang="de-DE" sz="2000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 Accuracy of  Hall probe sufficient </a:t>
            </a:r>
            <a:endParaRPr lang="de-DE" sz="2000" dirty="0" smtClean="0">
              <a:solidFill>
                <a:schemeClr val="accent3"/>
              </a:solidFill>
            </a:endParaRPr>
          </a:p>
          <a:p>
            <a:pPr marL="266700" indent="-266700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de-DE" sz="2000" dirty="0" smtClean="0">
                <a:solidFill>
                  <a:schemeClr val="accent3"/>
                </a:solidFill>
              </a:rPr>
              <a:t>Hall measurements insufficient for End Corrector  (Air Coils) </a:t>
            </a:r>
            <a:r>
              <a:rPr lang="de-DE" sz="2000" dirty="0" err="1" smtClean="0">
                <a:solidFill>
                  <a:schemeClr val="accent3"/>
                </a:solidFill>
              </a:rPr>
              <a:t>setting</a:t>
            </a:r>
            <a:endParaRPr lang="de-DE" sz="2000" dirty="0">
              <a:solidFill>
                <a:schemeClr val="accent3"/>
              </a:solidFill>
            </a:endParaRPr>
          </a:p>
          <a:p>
            <a:pPr marL="266700" indent="-266700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de-DE" sz="2000" dirty="0" smtClean="0">
                <a:solidFill>
                  <a:schemeClr val="accent3"/>
                </a:solidFill>
              </a:rPr>
              <a:t>Long Moving wire measurements provide accurate data for a straight global </a:t>
            </a:r>
            <a:r>
              <a:rPr lang="de-DE" sz="2000" dirty="0" err="1" smtClean="0">
                <a:solidFill>
                  <a:schemeClr val="accent3"/>
                </a:solidFill>
              </a:rPr>
              <a:t>orbit</a:t>
            </a:r>
            <a:r>
              <a:rPr lang="de-DE" sz="2000" dirty="0" smtClean="0">
                <a:solidFill>
                  <a:schemeClr val="accent3"/>
                </a:solidFill>
              </a:rPr>
              <a:t> </a:t>
            </a:r>
          </a:p>
        </p:txBody>
      </p:sp>
      <p:cxnSp>
        <p:nvCxnSpPr>
          <p:cNvPr id="4" name="Gerade Verbindung mit Pfeil 3"/>
          <p:cNvCxnSpPr/>
          <p:nvPr/>
        </p:nvCxnSpPr>
        <p:spPr bwMode="auto">
          <a:xfrm>
            <a:off x="3051125" y="5994881"/>
            <a:ext cx="312186" cy="0"/>
          </a:xfrm>
          <a:prstGeom prst="straightConnector1">
            <a:avLst/>
          </a:prstGeom>
          <a:noFill/>
          <a:ln w="25400" cap="flat" cmpd="sng" algn="ctr">
            <a:solidFill>
              <a:schemeClr val="folHlink"/>
            </a:solidFill>
            <a:prstDash val="solid"/>
            <a:round/>
            <a:headEnd type="arrow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3" name="Gerade Verbindung mit Pfeil 42"/>
          <p:cNvCxnSpPr/>
          <p:nvPr/>
        </p:nvCxnSpPr>
        <p:spPr bwMode="auto">
          <a:xfrm>
            <a:off x="1862359" y="5994881"/>
            <a:ext cx="312186" cy="0"/>
          </a:xfrm>
          <a:prstGeom prst="straightConnector1">
            <a:avLst/>
          </a:prstGeom>
          <a:noFill/>
          <a:ln w="254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6452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02656" y="554465"/>
            <a:ext cx="7283450" cy="454025"/>
          </a:xfrm>
        </p:spPr>
        <p:txBody>
          <a:bodyPr/>
          <a:lstStyle/>
          <a:p>
            <a:pPr algn="ctr"/>
            <a:r>
              <a:rPr lang="de-DE" dirty="0" smtClean="0"/>
              <a:t>Phase </a:t>
            </a:r>
            <a:r>
              <a:rPr lang="de-DE" dirty="0" err="1" smtClean="0"/>
              <a:t>Shifters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very</a:t>
            </a:r>
            <a:r>
              <a:rPr lang="de-DE" dirty="0" smtClean="0"/>
              <a:t> </a:t>
            </a:r>
            <a:r>
              <a:rPr lang="de-DE" dirty="0" err="1" smtClean="0"/>
              <a:t>low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1st Field Intergral </a:t>
            </a:r>
            <a:r>
              <a:rPr lang="de-DE" dirty="0" err="1" smtClean="0"/>
              <a:t>errors</a:t>
            </a:r>
            <a:r>
              <a:rPr lang="de-DE" dirty="0" smtClean="0"/>
              <a:t>: </a:t>
            </a:r>
            <a:r>
              <a:rPr lang="de-DE" dirty="0" err="1" smtClean="0"/>
              <a:t>Representative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52228" name="Picture 4" descr="H:\My Documents\PowerPoint Vortraege\X-FEL\SAC_MAC\MAC_18May2015\PS005_PhaseIntegral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" t="9525" r="3632" b="3003"/>
          <a:stretch/>
        </p:blipFill>
        <p:spPr bwMode="auto">
          <a:xfrm>
            <a:off x="5443060" y="1535078"/>
            <a:ext cx="2870849" cy="186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102656" y="4141497"/>
            <a:ext cx="6275414" cy="2330902"/>
            <a:chOff x="204728" y="4178595"/>
            <a:chExt cx="5760000" cy="2065090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30" t="9904" r="6111" b="6030"/>
            <a:stretch/>
          </p:blipFill>
          <p:spPr bwMode="auto">
            <a:xfrm>
              <a:off x="204728" y="4178595"/>
              <a:ext cx="5760000" cy="20650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</p:pic>
        <p:sp>
          <p:nvSpPr>
            <p:cNvPr id="15" name="Textfeld 14"/>
            <p:cNvSpPr txBox="1"/>
            <p:nvPr/>
          </p:nvSpPr>
          <p:spPr>
            <a:xfrm>
              <a:off x="896052" y="5615944"/>
              <a:ext cx="1929116" cy="24416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de-DE" sz="1100" b="1" dirty="0" smtClean="0">
                  <a:solidFill>
                    <a:schemeClr val="accent3"/>
                  </a:solidFill>
                </a:rPr>
                <a:t>Horizontal 1</a:t>
              </a:r>
              <a:r>
                <a:rPr lang="de-DE" sz="1100" b="1" baseline="30000" dirty="0" smtClean="0">
                  <a:solidFill>
                    <a:schemeClr val="accent3"/>
                  </a:solidFill>
                </a:rPr>
                <a:t>st</a:t>
              </a:r>
              <a:r>
                <a:rPr lang="de-DE" sz="1100" b="1" dirty="0" smtClean="0">
                  <a:solidFill>
                    <a:schemeClr val="accent3"/>
                  </a:solidFill>
                </a:rPr>
                <a:t> Field Integral</a:t>
              </a: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3825057" y="5631699"/>
              <a:ext cx="1753488" cy="24416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de-DE" sz="1100" b="1" dirty="0" err="1" smtClean="0">
                  <a:solidFill>
                    <a:schemeClr val="accent3"/>
                  </a:solidFill>
                </a:rPr>
                <a:t>Vertical</a:t>
              </a:r>
              <a:r>
                <a:rPr lang="de-DE" sz="1100" b="1" dirty="0" smtClean="0">
                  <a:solidFill>
                    <a:schemeClr val="accent3"/>
                  </a:solidFill>
                </a:rPr>
                <a:t> 1</a:t>
              </a:r>
              <a:r>
                <a:rPr lang="de-DE" sz="1100" b="1" baseline="30000" dirty="0" smtClean="0">
                  <a:solidFill>
                    <a:schemeClr val="accent3"/>
                  </a:solidFill>
                </a:rPr>
                <a:t>st</a:t>
              </a:r>
              <a:r>
                <a:rPr lang="de-DE" sz="1100" b="1" dirty="0" smtClean="0">
                  <a:solidFill>
                    <a:schemeClr val="accent3"/>
                  </a:solidFill>
                </a:rPr>
                <a:t> Field Integral</a:t>
              </a:r>
            </a:p>
          </p:txBody>
        </p:sp>
      </p:grp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1584017" y="1115172"/>
            <a:ext cx="3445183" cy="2149025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8024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171450" indent="-171450">
              <a:spcAft>
                <a:spcPts val="0"/>
              </a:spcAft>
              <a:buClrTx/>
              <a:buFont typeface="Arial" pitchFamily="34" charset="0"/>
              <a:buChar char="−"/>
            </a:pPr>
            <a:r>
              <a:rPr lang="en-GB" sz="1200" dirty="0" smtClean="0">
                <a:effectLst/>
                <a:latin typeface="Arial"/>
                <a:ea typeface="Times New Roman"/>
                <a:cs typeface="Times New Roman"/>
              </a:rPr>
              <a:t>Period length:</a:t>
            </a:r>
            <a:r>
              <a:rPr lang="en-GB" sz="1200" dirty="0">
                <a:latin typeface="Arial"/>
                <a:ea typeface="Times New Roman"/>
                <a:cs typeface="Times New Roman"/>
              </a:rPr>
              <a:t> </a:t>
            </a:r>
            <a:r>
              <a:rPr lang="en-GB" sz="1200" dirty="0" smtClean="0">
                <a:latin typeface="Arial"/>
                <a:ea typeface="Times New Roman"/>
                <a:cs typeface="Times New Roman"/>
              </a:rPr>
              <a:t>              </a:t>
            </a:r>
            <a:r>
              <a:rPr lang="en-GB" sz="1200" dirty="0" smtClean="0">
                <a:effectLst/>
                <a:latin typeface="Arial"/>
                <a:ea typeface="Times New Roman"/>
                <a:cs typeface="Times New Roman"/>
              </a:rPr>
              <a:t>55mm </a:t>
            </a:r>
            <a:endParaRPr lang="en-US" sz="1200" dirty="0">
              <a:effectLst/>
              <a:latin typeface="Arial"/>
              <a:ea typeface="Times New Roman"/>
              <a:cs typeface="Times New Roman"/>
            </a:endParaRPr>
          </a:p>
          <a:p>
            <a:pPr marL="171450" indent="-171450">
              <a:spcAft>
                <a:spcPts val="0"/>
              </a:spcAft>
              <a:buClrTx/>
              <a:buFont typeface="Arial" pitchFamily="34" charset="0"/>
              <a:buChar char="−"/>
            </a:pPr>
            <a:r>
              <a:rPr lang="en-GB" sz="1200" dirty="0">
                <a:effectLst/>
                <a:latin typeface="Arial"/>
                <a:ea typeface="Times New Roman"/>
                <a:cs typeface="Times New Roman"/>
              </a:rPr>
              <a:t>Gap </a:t>
            </a:r>
            <a:r>
              <a:rPr lang="en-GB" sz="1200" dirty="0" smtClean="0">
                <a:effectLst/>
                <a:latin typeface="Arial"/>
                <a:ea typeface="Times New Roman"/>
                <a:cs typeface="Times New Roman"/>
              </a:rPr>
              <a:t>range:                    10.5 to </a:t>
            </a:r>
            <a:r>
              <a:rPr lang="en-GB" sz="1200" dirty="0">
                <a:effectLst/>
                <a:latin typeface="Arial"/>
                <a:ea typeface="Times New Roman"/>
                <a:cs typeface="Times New Roman"/>
                <a:sym typeface="Symbol"/>
              </a:rPr>
              <a:t></a:t>
            </a:r>
            <a:r>
              <a:rPr lang="en-GB" sz="1200" dirty="0">
                <a:effectLst/>
                <a:latin typeface="Arial"/>
                <a:ea typeface="Times New Roman"/>
                <a:cs typeface="Times New Roman"/>
              </a:rPr>
              <a:t>&gt;100mm</a:t>
            </a:r>
            <a:endParaRPr lang="en-US" sz="1200" dirty="0">
              <a:effectLst/>
              <a:latin typeface="Arial"/>
              <a:ea typeface="Times New Roman"/>
              <a:cs typeface="Times New Roman"/>
            </a:endParaRPr>
          </a:p>
          <a:p>
            <a:pPr marL="171450" indent="-171450">
              <a:spcAft>
                <a:spcPts val="0"/>
              </a:spcAft>
              <a:buClrTx/>
              <a:buFont typeface="Arial" pitchFamily="34" charset="0"/>
              <a:buChar char="−"/>
            </a:pPr>
            <a:r>
              <a:rPr lang="en-GB" sz="1200" dirty="0">
                <a:effectLst/>
                <a:latin typeface="Arial"/>
                <a:ea typeface="Times New Roman"/>
                <a:cs typeface="Times New Roman"/>
              </a:rPr>
              <a:t>Max. Phase </a:t>
            </a:r>
            <a:r>
              <a:rPr lang="en-GB" sz="1200" dirty="0">
                <a:latin typeface="Arial"/>
                <a:ea typeface="Times New Roman"/>
                <a:cs typeface="Times New Roman"/>
              </a:rPr>
              <a:t>Integral </a:t>
            </a:r>
            <a:r>
              <a:rPr lang="en-GB" sz="1200" dirty="0" smtClean="0">
                <a:latin typeface="Arial"/>
                <a:ea typeface="Times New Roman"/>
                <a:cs typeface="Times New Roman"/>
              </a:rPr>
              <a:t/>
            </a:r>
            <a:br>
              <a:rPr lang="en-GB" sz="1200" dirty="0" smtClean="0">
                <a:latin typeface="Arial"/>
                <a:ea typeface="Times New Roman"/>
                <a:cs typeface="Times New Roman"/>
              </a:rPr>
            </a:br>
            <a:r>
              <a:rPr lang="en-GB" sz="1200" dirty="0" smtClean="0">
                <a:latin typeface="Arial"/>
                <a:ea typeface="Times New Roman"/>
                <a:cs typeface="Times New Roman"/>
              </a:rPr>
              <a:t>@ </a:t>
            </a:r>
            <a:r>
              <a:rPr lang="en-GB" sz="1200" dirty="0">
                <a:latin typeface="Arial"/>
                <a:ea typeface="Times New Roman"/>
                <a:cs typeface="Times New Roman"/>
              </a:rPr>
              <a:t>gap 10.5mm : </a:t>
            </a:r>
            <a:r>
              <a:rPr lang="en-GB" sz="1200" dirty="0">
                <a:effectLst/>
                <a:latin typeface="Arial"/>
                <a:ea typeface="Times New Roman"/>
                <a:cs typeface="Times New Roman"/>
              </a:rPr>
              <a:t>	</a:t>
            </a:r>
            <a:r>
              <a:rPr lang="en-GB" sz="1200" dirty="0" smtClean="0">
                <a:effectLst/>
                <a:latin typeface="Arial"/>
                <a:ea typeface="Times New Roman"/>
                <a:cs typeface="Times New Roman"/>
                <a:sym typeface="Symbol"/>
              </a:rPr>
              <a:t></a:t>
            </a:r>
            <a:r>
              <a:rPr lang="en-GB" sz="1200" dirty="0">
                <a:effectLst/>
                <a:latin typeface="Arial"/>
                <a:ea typeface="Times New Roman"/>
                <a:cs typeface="Times New Roman"/>
              </a:rPr>
              <a:t>23400 </a:t>
            </a:r>
            <a:r>
              <a:rPr lang="en-GB" sz="1200" dirty="0" smtClean="0">
                <a:effectLst/>
                <a:latin typeface="Arial"/>
                <a:ea typeface="Times New Roman"/>
                <a:cs typeface="Times New Roman"/>
              </a:rPr>
              <a:t>T</a:t>
            </a:r>
            <a:r>
              <a:rPr lang="en-GB" sz="1200" baseline="30000" dirty="0" smtClean="0">
                <a:effectLst/>
                <a:latin typeface="Arial"/>
                <a:ea typeface="Times New Roman"/>
                <a:cs typeface="Times New Roman"/>
              </a:rPr>
              <a:t>2</a:t>
            </a:r>
            <a:r>
              <a:rPr lang="en-GB" sz="1200" dirty="0" smtClean="0">
                <a:effectLst/>
                <a:latin typeface="Arial"/>
                <a:ea typeface="Times New Roman"/>
                <a:cs typeface="Times New Roman"/>
              </a:rPr>
              <a:t>mm</a:t>
            </a:r>
            <a:r>
              <a:rPr lang="en-GB" sz="1200" baseline="30000" dirty="0" smtClean="0">
                <a:effectLst/>
                <a:latin typeface="Arial"/>
                <a:ea typeface="Times New Roman"/>
                <a:cs typeface="Times New Roman"/>
              </a:rPr>
              <a:t>3</a:t>
            </a:r>
            <a:endParaRPr lang="en-US" sz="1200" dirty="0">
              <a:effectLst/>
              <a:latin typeface="Arial"/>
              <a:ea typeface="Times New Roman"/>
              <a:cs typeface="Times New Roman"/>
            </a:endParaRPr>
          </a:p>
          <a:p>
            <a:pPr marL="171450" indent="-171450">
              <a:spcAft>
                <a:spcPts val="0"/>
              </a:spcAft>
              <a:buClrTx/>
              <a:buFont typeface="Arial" pitchFamily="34" charset="0"/>
              <a:buChar char="−"/>
            </a:pPr>
            <a:r>
              <a:rPr lang="en-GB" sz="1200" b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1</a:t>
            </a:r>
            <a:r>
              <a:rPr lang="en-GB" sz="1200" b="1" baseline="30000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st</a:t>
            </a:r>
            <a:r>
              <a:rPr lang="en-GB" sz="1200" b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en-GB" sz="1200" b="1" dirty="0" err="1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Hor</a:t>
            </a:r>
            <a:r>
              <a:rPr lang="en-GB" sz="1200" b="1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/</a:t>
            </a:r>
            <a:r>
              <a:rPr lang="en-GB" sz="1200" b="1" dirty="0" err="1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Ver</a:t>
            </a:r>
            <a:r>
              <a:rPr lang="en-GB" sz="1200" b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en-GB" sz="1200" b="1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Field </a:t>
            </a:r>
            <a:r>
              <a:rPr lang="en-GB" sz="1200" b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en-GB" sz="1200" b="1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Integral</a:t>
            </a:r>
          </a:p>
          <a:p>
            <a:pPr>
              <a:spcAft>
                <a:spcPts val="0"/>
              </a:spcAft>
              <a:buClrTx/>
              <a:buNone/>
            </a:pPr>
            <a:r>
              <a:rPr lang="en-GB" sz="1200" b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en-GB" sz="1200" b="1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   Tolerance</a:t>
            </a:r>
            <a:r>
              <a:rPr lang="en-GB" sz="1200" b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: </a:t>
            </a:r>
            <a:r>
              <a:rPr lang="en-GB" sz="1200" b="1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	 ±</a:t>
            </a:r>
            <a:r>
              <a:rPr lang="en-GB" sz="1200" b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0.004 </a:t>
            </a:r>
            <a:r>
              <a:rPr lang="en-GB" sz="1200" b="1" dirty="0" err="1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Tmm</a:t>
            </a:r>
            <a:r>
              <a:rPr lang="en-GB" sz="1200" b="1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  </a:t>
            </a:r>
          </a:p>
          <a:p>
            <a:pPr marL="171450" indent="-171450">
              <a:spcAft>
                <a:spcPts val="0"/>
              </a:spcAft>
              <a:buClrTx/>
              <a:buFont typeface="Arial" pitchFamily="34" charset="0"/>
              <a:buChar char="−"/>
            </a:pPr>
            <a:r>
              <a:rPr lang="en-GB" sz="1200" b="1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Dynamic Operation without retuning!     </a:t>
            </a:r>
          </a:p>
          <a:p>
            <a:pPr marL="171450" indent="-171450">
              <a:spcAft>
                <a:spcPts val="0"/>
              </a:spcAft>
              <a:buClrTx/>
              <a:buFont typeface="Arial" pitchFamily="34" charset="0"/>
              <a:buChar char="−"/>
            </a:pPr>
            <a:r>
              <a:rPr lang="en-GB" sz="1200" dirty="0" smtClean="0">
                <a:effectLst/>
                <a:latin typeface="Arial"/>
                <a:ea typeface="Times New Roman"/>
                <a:cs typeface="Times New Roman"/>
              </a:rPr>
              <a:t>2</a:t>
            </a:r>
            <a:r>
              <a:rPr lang="en-GB" sz="1200" baseline="30000" dirty="0" smtClean="0">
                <a:effectLst/>
                <a:latin typeface="Arial"/>
                <a:ea typeface="Times New Roman"/>
                <a:cs typeface="Times New Roman"/>
              </a:rPr>
              <a:t>nd</a:t>
            </a:r>
            <a:r>
              <a:rPr lang="en-GB" sz="1200" dirty="0" smtClean="0">
                <a:effectLst/>
                <a:latin typeface="Arial"/>
                <a:ea typeface="Times New Roman"/>
                <a:cs typeface="Times New Roman"/>
              </a:rPr>
              <a:t> </a:t>
            </a:r>
            <a:r>
              <a:rPr lang="en-GB" sz="1200" dirty="0" err="1">
                <a:effectLst/>
                <a:latin typeface="Arial"/>
                <a:ea typeface="Times New Roman"/>
                <a:cs typeface="Times New Roman"/>
              </a:rPr>
              <a:t>Hor</a:t>
            </a:r>
            <a:r>
              <a:rPr lang="en-GB" sz="1200" dirty="0">
                <a:effectLst/>
                <a:latin typeface="Arial"/>
                <a:ea typeface="Times New Roman"/>
                <a:cs typeface="Times New Roman"/>
              </a:rPr>
              <a:t>/</a:t>
            </a:r>
            <a:r>
              <a:rPr lang="en-GB" sz="1200" dirty="0" err="1">
                <a:effectLst/>
                <a:latin typeface="Arial"/>
                <a:ea typeface="Times New Roman"/>
                <a:cs typeface="Times New Roman"/>
              </a:rPr>
              <a:t>Ver</a:t>
            </a:r>
            <a:r>
              <a:rPr lang="en-GB" sz="1200" dirty="0">
                <a:effectLst/>
                <a:latin typeface="Arial"/>
                <a:ea typeface="Times New Roman"/>
                <a:cs typeface="Times New Roman"/>
              </a:rPr>
              <a:t> Field </a:t>
            </a:r>
            <a:r>
              <a:rPr lang="en-GB" sz="1200" dirty="0" smtClean="0">
                <a:effectLst/>
                <a:latin typeface="Arial"/>
                <a:ea typeface="Times New Roman"/>
                <a:cs typeface="Times New Roman"/>
              </a:rPr>
              <a:t/>
            </a:r>
            <a:br>
              <a:rPr lang="en-GB" sz="1200" dirty="0" smtClean="0">
                <a:effectLst/>
                <a:latin typeface="Arial"/>
                <a:ea typeface="Times New Roman"/>
                <a:cs typeface="Times New Roman"/>
              </a:rPr>
            </a:br>
            <a:r>
              <a:rPr lang="en-GB" sz="1200" dirty="0" smtClean="0">
                <a:effectLst/>
                <a:latin typeface="Arial"/>
                <a:ea typeface="Times New Roman"/>
                <a:cs typeface="Times New Roman"/>
              </a:rPr>
              <a:t>Integral </a:t>
            </a:r>
            <a:r>
              <a:rPr lang="en-GB" sz="1200" dirty="0">
                <a:effectLst/>
                <a:latin typeface="Arial"/>
                <a:ea typeface="Times New Roman"/>
                <a:cs typeface="Times New Roman"/>
              </a:rPr>
              <a:t>Tolerance</a:t>
            </a:r>
            <a:r>
              <a:rPr lang="en-GB" sz="1200" dirty="0" smtClean="0">
                <a:effectLst/>
                <a:latin typeface="Arial"/>
                <a:ea typeface="Times New Roman"/>
                <a:cs typeface="Times New Roman"/>
              </a:rPr>
              <a:t>:</a:t>
            </a:r>
            <a:r>
              <a:rPr lang="en-GB" sz="1200" dirty="0">
                <a:latin typeface="Arial"/>
                <a:ea typeface="Times New Roman"/>
                <a:cs typeface="Times New Roman"/>
              </a:rPr>
              <a:t> </a:t>
            </a:r>
            <a:r>
              <a:rPr lang="en-GB" sz="1200" dirty="0" smtClean="0">
                <a:latin typeface="Arial"/>
                <a:ea typeface="Times New Roman"/>
                <a:cs typeface="Times New Roman"/>
              </a:rPr>
              <a:t>         </a:t>
            </a:r>
            <a:r>
              <a:rPr lang="en-GB" sz="1200" dirty="0" smtClean="0">
                <a:effectLst/>
                <a:latin typeface="Arial"/>
                <a:ea typeface="Times New Roman"/>
                <a:cs typeface="Times New Roman"/>
              </a:rPr>
              <a:t>±</a:t>
            </a:r>
            <a:r>
              <a:rPr lang="en-GB" sz="1200" dirty="0">
                <a:effectLst/>
                <a:latin typeface="Arial"/>
                <a:ea typeface="Times New Roman"/>
                <a:cs typeface="Times New Roman"/>
              </a:rPr>
              <a:t>67 Tmm</a:t>
            </a:r>
            <a:r>
              <a:rPr lang="en-GB" sz="1200" baseline="30000" dirty="0">
                <a:effectLst/>
                <a:latin typeface="Arial"/>
                <a:ea typeface="Times New Roman"/>
                <a:cs typeface="Times New Roman"/>
              </a:rPr>
              <a:t>2</a:t>
            </a:r>
            <a:endParaRPr lang="en-US" sz="1200" dirty="0">
              <a:effectLst/>
              <a:latin typeface="Arial"/>
              <a:ea typeface="Times New Roman"/>
              <a:cs typeface="Times New Roman"/>
            </a:endParaRPr>
          </a:p>
          <a:p>
            <a:pPr marL="171450" indent="-171450">
              <a:spcAft>
                <a:spcPts val="0"/>
              </a:spcAft>
              <a:buClrTx/>
              <a:buFont typeface="Arial" pitchFamily="34" charset="0"/>
              <a:buChar char="−"/>
            </a:pPr>
            <a:r>
              <a:rPr lang="en-GB" sz="1200" dirty="0" smtClean="0">
                <a:effectLst/>
                <a:latin typeface="Arial"/>
                <a:ea typeface="Times New Roman"/>
                <a:cs typeface="Times New Roman"/>
              </a:rPr>
              <a:t>Min</a:t>
            </a:r>
            <a:r>
              <a:rPr lang="en-GB" sz="1200" dirty="0">
                <a:effectLst/>
                <a:latin typeface="Arial"/>
                <a:ea typeface="Times New Roman"/>
                <a:cs typeface="Times New Roman"/>
              </a:rPr>
              <a:t>. Gap precision for </a:t>
            </a:r>
            <a:r>
              <a:rPr lang="en-GB" sz="1200" dirty="0" smtClean="0">
                <a:effectLst/>
                <a:latin typeface="Arial"/>
                <a:ea typeface="Times New Roman"/>
                <a:cs typeface="Times New Roman"/>
              </a:rPr>
              <a:t>5° SASE1/2 	 ±15µm </a:t>
            </a:r>
            <a:endParaRPr lang="en-US" sz="1200" dirty="0">
              <a:effectLst/>
              <a:latin typeface="Arial"/>
              <a:ea typeface="Times New Roman"/>
              <a:cs typeface="Times New Roman"/>
            </a:endParaRPr>
          </a:p>
        </p:txBody>
      </p:sp>
      <p:pic>
        <p:nvPicPr>
          <p:cNvPr id="19" name="Picture 2" descr="S:\user\groups\mdi\dnoelle\public\20120912_XFELUndulatorHalle\images\small\20120912-MK3_987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1" t="3941" r="3453" b="1124"/>
          <a:stretch/>
        </p:blipFill>
        <p:spPr bwMode="auto">
          <a:xfrm>
            <a:off x="400121" y="1115172"/>
            <a:ext cx="1098657" cy="214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feld 3"/>
          <p:cNvSpPr txBox="1"/>
          <p:nvPr/>
        </p:nvSpPr>
        <p:spPr>
          <a:xfrm>
            <a:off x="0" y="3479777"/>
            <a:ext cx="7367723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de-DE" sz="1600" dirty="0" smtClean="0">
                <a:solidFill>
                  <a:schemeClr val="accent3"/>
                </a:solidFill>
              </a:rPr>
              <a:t>1</a:t>
            </a:r>
            <a:r>
              <a:rPr lang="de-DE" sz="1600" baseline="30000" dirty="0" smtClean="0">
                <a:solidFill>
                  <a:schemeClr val="accent3"/>
                </a:solidFill>
              </a:rPr>
              <a:t>st</a:t>
            </a:r>
            <a:r>
              <a:rPr lang="de-DE" sz="1600" dirty="0" smtClean="0">
                <a:solidFill>
                  <a:schemeClr val="accent3"/>
                </a:solidFill>
              </a:rPr>
              <a:t> Field Integrals: </a:t>
            </a:r>
            <a:r>
              <a:rPr lang="de-DE" sz="1600" dirty="0" err="1" smtClean="0">
                <a:solidFill>
                  <a:schemeClr val="accent3"/>
                </a:solidFill>
              </a:rPr>
              <a:t>Important</a:t>
            </a:r>
            <a:r>
              <a:rPr lang="de-DE" sz="1600" dirty="0" smtClean="0">
                <a:solidFill>
                  <a:schemeClr val="accent3"/>
                </a:solidFill>
              </a:rPr>
              <a:t> for </a:t>
            </a:r>
            <a:r>
              <a:rPr lang="de-DE" sz="1600" dirty="0" err="1" smtClean="0">
                <a:solidFill>
                  <a:schemeClr val="accent3"/>
                </a:solidFill>
              </a:rPr>
              <a:t>independent</a:t>
            </a:r>
            <a:r>
              <a:rPr lang="de-DE" sz="1600" dirty="0" smtClean="0">
                <a:solidFill>
                  <a:schemeClr val="accent3"/>
                </a:solidFill>
              </a:rPr>
              <a:t> </a:t>
            </a:r>
            <a:r>
              <a:rPr lang="de-DE" sz="1600" dirty="0" err="1" smtClean="0">
                <a:solidFill>
                  <a:schemeClr val="accent3"/>
                </a:solidFill>
              </a:rPr>
              <a:t>operation</a:t>
            </a:r>
            <a:r>
              <a:rPr lang="de-DE" sz="1600" dirty="0" smtClean="0">
                <a:solidFill>
                  <a:schemeClr val="accent3"/>
                </a:solidFill>
              </a:rPr>
              <a:t>, 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600" dirty="0" smtClean="0">
                <a:solidFill>
                  <a:schemeClr val="accent3"/>
                </a:solidFill>
              </a:rPr>
              <a:t>     </a:t>
            </a:r>
            <a:r>
              <a:rPr lang="de-DE" sz="1600" dirty="0" err="1" smtClean="0">
                <a:solidFill>
                  <a:schemeClr val="accent3"/>
                </a:solidFill>
              </a:rPr>
              <a:t>no</a:t>
            </a:r>
            <a:r>
              <a:rPr lang="de-DE" sz="1600" dirty="0" smtClean="0">
                <a:solidFill>
                  <a:schemeClr val="accent3"/>
                </a:solidFill>
              </a:rPr>
              <a:t> </a:t>
            </a:r>
            <a:r>
              <a:rPr lang="de-DE" sz="1600" dirty="0" err="1" smtClean="0">
                <a:solidFill>
                  <a:schemeClr val="accent3"/>
                </a:solidFill>
              </a:rPr>
              <a:t>corrections</a:t>
            </a:r>
            <a:r>
              <a:rPr lang="de-DE" sz="1600" dirty="0" smtClean="0">
                <a:solidFill>
                  <a:schemeClr val="accent3"/>
                </a:solidFill>
              </a:rPr>
              <a:t> </a:t>
            </a:r>
            <a:r>
              <a:rPr lang="de-DE" sz="1600" dirty="0" err="1" smtClean="0">
                <a:solidFill>
                  <a:schemeClr val="accent3"/>
                </a:solidFill>
              </a:rPr>
              <a:t>required</a:t>
            </a:r>
            <a:r>
              <a:rPr lang="de-DE" sz="1600" dirty="0" smtClean="0">
                <a:solidFill>
                  <a:schemeClr val="accent3"/>
                </a:solidFill>
              </a:rPr>
              <a:t> </a:t>
            </a:r>
            <a:r>
              <a:rPr lang="de-DE" sz="1200" dirty="0" smtClean="0">
                <a:solidFill>
                  <a:schemeClr val="accent3"/>
                </a:solidFill>
              </a:rPr>
              <a:t>(</a:t>
            </a:r>
            <a:r>
              <a:rPr lang="de-DE" sz="1200" b="1" dirty="0" smtClean="0">
                <a:solidFill>
                  <a:schemeClr val="accent3"/>
                </a:solidFill>
              </a:rPr>
              <a:t>31 </a:t>
            </a:r>
            <a:r>
              <a:rPr lang="de-DE" sz="1200" b="1" dirty="0">
                <a:solidFill>
                  <a:schemeClr val="accent3"/>
                </a:solidFill>
              </a:rPr>
              <a:t>Phase </a:t>
            </a:r>
            <a:r>
              <a:rPr lang="de-DE" sz="1200" b="1" dirty="0" err="1">
                <a:solidFill>
                  <a:schemeClr val="accent3"/>
                </a:solidFill>
              </a:rPr>
              <a:t>Shifters</a:t>
            </a:r>
            <a:r>
              <a:rPr lang="de-DE" sz="1200" b="1" dirty="0">
                <a:solidFill>
                  <a:schemeClr val="accent3"/>
                </a:solidFill>
              </a:rPr>
              <a:t> </a:t>
            </a:r>
            <a:r>
              <a:rPr lang="de-DE" sz="1200" b="1" dirty="0" smtClean="0">
                <a:solidFill>
                  <a:schemeClr val="accent3"/>
                </a:solidFill>
              </a:rPr>
              <a:t>, Huihua Lu, Lingling </a:t>
            </a:r>
            <a:r>
              <a:rPr lang="de-DE" sz="1200" b="1" dirty="0">
                <a:solidFill>
                  <a:schemeClr val="accent3"/>
                </a:solidFill>
              </a:rPr>
              <a:t>Gong, </a:t>
            </a:r>
            <a:r>
              <a:rPr lang="de-DE" sz="1200" b="1" dirty="0" err="1">
                <a:solidFill>
                  <a:schemeClr val="accent3"/>
                </a:solidFill>
              </a:rPr>
              <a:t>Yajun</a:t>
            </a:r>
            <a:r>
              <a:rPr lang="de-DE" sz="1200" b="1" dirty="0">
                <a:solidFill>
                  <a:schemeClr val="accent3"/>
                </a:solidFill>
              </a:rPr>
              <a:t> </a:t>
            </a:r>
            <a:r>
              <a:rPr lang="de-DE" sz="1200" b="1" dirty="0" smtClean="0">
                <a:solidFill>
                  <a:schemeClr val="accent3"/>
                </a:solidFill>
              </a:rPr>
              <a:t>Sun, IHEP</a:t>
            </a:r>
            <a:r>
              <a:rPr lang="de-DE" sz="1200" dirty="0" smtClean="0">
                <a:solidFill>
                  <a:schemeClr val="accent3"/>
                </a:solidFill>
              </a:rPr>
              <a:t>)</a:t>
            </a:r>
            <a:r>
              <a:rPr lang="de-DE" sz="1600" dirty="0" smtClean="0">
                <a:solidFill>
                  <a:schemeClr val="accent3"/>
                </a:solidFill>
              </a:rPr>
              <a:t> </a:t>
            </a: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070" y="3403758"/>
            <a:ext cx="2844000" cy="4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feld 6"/>
          <p:cNvSpPr txBox="1"/>
          <p:nvPr/>
        </p:nvSpPr>
        <p:spPr>
          <a:xfrm>
            <a:off x="5331083" y="1136016"/>
            <a:ext cx="3738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de-DE" sz="1600" dirty="0" smtClean="0">
                <a:solidFill>
                  <a:schemeClr val="accent3"/>
                </a:solidFill>
              </a:rPr>
              <a:t>Phase Integrals: </a:t>
            </a:r>
            <a:r>
              <a:rPr lang="de-DE" sz="1600" dirty="0" err="1" smtClean="0">
                <a:solidFill>
                  <a:schemeClr val="accent3"/>
                </a:solidFill>
              </a:rPr>
              <a:t>Adjust</a:t>
            </a:r>
            <a:r>
              <a:rPr lang="de-DE" sz="1600" dirty="0" smtClean="0">
                <a:solidFill>
                  <a:schemeClr val="accent3"/>
                </a:solidFill>
              </a:rPr>
              <a:t> Phase </a:t>
            </a:r>
            <a:r>
              <a:rPr lang="de-DE" sz="1600" dirty="0" err="1" smtClean="0">
                <a:solidFill>
                  <a:schemeClr val="accent3"/>
                </a:solidFill>
              </a:rPr>
              <a:t>delay</a:t>
            </a:r>
            <a:endParaRPr lang="de-DE" sz="1600" dirty="0" smtClean="0">
              <a:solidFill>
                <a:schemeClr val="accent3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7502150" y="5029949"/>
            <a:ext cx="14037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000" dirty="0" smtClean="0">
                <a:solidFill>
                  <a:schemeClr val="accent3"/>
                </a:solidFill>
              </a:rPr>
              <a:t>Y. Li, J. Pflueger, Phys. </a:t>
            </a:r>
            <a:r>
              <a:rPr lang="de-DE" sz="1000" dirty="0" err="1" smtClean="0">
                <a:solidFill>
                  <a:schemeClr val="accent3"/>
                </a:solidFill>
              </a:rPr>
              <a:t>Rev</a:t>
            </a:r>
            <a:r>
              <a:rPr lang="de-DE" sz="1000" dirty="0" smtClean="0">
                <a:solidFill>
                  <a:schemeClr val="accent3"/>
                </a:solidFill>
              </a:rPr>
              <a:t>. STAB 18, 030703 (2015)</a:t>
            </a:r>
          </a:p>
        </p:txBody>
      </p:sp>
    </p:spTree>
    <p:extLst>
      <p:ext uri="{BB962C8B-B14F-4D97-AF65-F5344CB8AC3E}">
        <p14:creationId xmlns:p14="http://schemas.microsoft.com/office/powerpoint/2010/main" val="259806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-european-xfel_presentation_eng">
  <a:themeElements>
    <a:clrScheme name="XFEL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000000"/>
      </a:accent3>
      <a:accent4>
        <a:srgbClr val="626262"/>
      </a:accent4>
      <a:accent5>
        <a:srgbClr val="ACABB1"/>
      </a:accent5>
      <a:accent6>
        <a:srgbClr val="E0E0E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268288" marR="0" indent="-268288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Char char="n"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accent3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noFill/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 marL="268288" indent="-268288">
          <a:spcBef>
            <a:spcPts val="600"/>
          </a:spcBef>
          <a:buClr>
            <a:schemeClr val="accent2"/>
          </a:buClr>
          <a:buSzPct val="80000"/>
          <a:defRPr sz="2000" smtClean="0">
            <a:solidFill>
              <a:schemeClr val="accent3"/>
            </a:solidFill>
          </a:defRPr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template-european-xfel_presentation_eng">
  <a:themeElements>
    <a:clrScheme name="XFEL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000000"/>
      </a:accent3>
      <a:accent4>
        <a:srgbClr val="626262"/>
      </a:accent4>
      <a:accent5>
        <a:srgbClr val="ACABB1"/>
      </a:accent5>
      <a:accent6>
        <a:srgbClr val="E0E0E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268288" marR="0" indent="-268288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Char char="n"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accent3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noFill/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 marL="268288" indent="-268288">
          <a:spcBef>
            <a:spcPts val="600"/>
          </a:spcBef>
          <a:buClr>
            <a:schemeClr val="accent2"/>
          </a:buClr>
          <a:buSzPct val="80000"/>
          <a:defRPr sz="2000" smtClean="0">
            <a:solidFill>
              <a:schemeClr val="accent3"/>
            </a:solidFill>
          </a:defRPr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template-european-xfel_presentation_eng">
  <a:themeElements>
    <a:clrScheme name="XFEL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000000"/>
      </a:accent3>
      <a:accent4>
        <a:srgbClr val="626262"/>
      </a:accent4>
      <a:accent5>
        <a:srgbClr val="ACABB1"/>
      </a:accent5>
      <a:accent6>
        <a:srgbClr val="E0E0E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268288" marR="0" indent="-268288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Char char="n"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accent3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noFill/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 marL="268288" indent="-268288">
          <a:spcBef>
            <a:spcPts val="600"/>
          </a:spcBef>
          <a:buClr>
            <a:schemeClr val="accent2"/>
          </a:buClr>
          <a:buSzPct val="80000"/>
          <a:defRPr sz="2000" smtClean="0">
            <a:solidFill>
              <a:schemeClr val="accent3"/>
            </a:solidFill>
          </a:defRPr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Larissa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template-european-xfel_presentation_eng</Template>
  <TotalTime>0</TotalTime>
  <Words>1454</Words>
  <Application>Microsoft Office PowerPoint</Application>
  <PresentationFormat>Bildschirmpräsentation (4:3)</PresentationFormat>
  <Paragraphs>340</Paragraphs>
  <Slides>20</Slides>
  <Notes>6</Notes>
  <HiddenSlides>4</HiddenSlides>
  <MMClips>0</MMClips>
  <ScaleCrop>false</ScaleCrop>
  <HeadingPairs>
    <vt:vector size="6" baseType="variant">
      <vt:variant>
        <vt:lpstr>Design</vt:lpstr>
      </vt:variant>
      <vt:variant>
        <vt:i4>5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20</vt:i4>
      </vt:variant>
    </vt:vector>
  </HeadingPairs>
  <TitlesOfParts>
    <vt:vector size="27" baseType="lpstr">
      <vt:lpstr>template-european-xfel_presentation_eng</vt:lpstr>
      <vt:lpstr>2_template-european-xfel_presentation_eng</vt:lpstr>
      <vt:lpstr>Benutzerdefiniertes Design</vt:lpstr>
      <vt:lpstr>1_template-european-xfel_presentation_eng</vt:lpstr>
      <vt:lpstr>DESY European XFEL</vt:lpstr>
      <vt:lpstr>Graph</vt:lpstr>
      <vt:lpstr>Visio.Drawing.11</vt:lpstr>
      <vt:lpstr>Status and Commissioning Strategy for the Undulator Systems of the European XFEL</vt:lpstr>
      <vt:lpstr>Overview</vt:lpstr>
      <vt:lpstr>The XFEL Undulator Systems  in Tunnels XTD1, XTD2 and XTD4</vt:lpstr>
      <vt:lpstr>WP71 Hardware Status November 2016</vt:lpstr>
      <vt:lpstr>Undulators: Representative magnetic  Results: U40-X046</vt:lpstr>
      <vt:lpstr>Re-Measurement Campaign</vt:lpstr>
      <vt:lpstr>Precision Measurement of Entrance &amp;Exit Kick using the Moving Wire</vt:lpstr>
      <vt:lpstr>Global Orbit Control in Undulator Systems</vt:lpstr>
      <vt:lpstr>Phase Shifters with very low  1st Field Intergral errors: Representative Results </vt:lpstr>
      <vt:lpstr>Control System Architecture</vt:lpstr>
      <vt:lpstr>Main user interface (S. Abeghyan)</vt:lpstr>
      <vt:lpstr>PowerPoint-Präsentation</vt:lpstr>
      <vt:lpstr>Undulator Control System: Properties</vt:lpstr>
      <vt:lpstr>Temperature Distribution  in SASE1 System measured Sep.3 – Oct. 3  (Holidays)</vt:lpstr>
      <vt:lpstr>Phase Matching --- Look up table for Und &amp; PS</vt:lpstr>
      <vt:lpstr>SPECTRA results using measured field data</vt:lpstr>
      <vt:lpstr>SASE1 Status &amp; Plans November 2016</vt:lpstr>
      <vt:lpstr>SASE3 Status &amp; Plans November 2016</vt:lpstr>
      <vt:lpstr>SASE2 Status &amp; Plans November 2016</vt:lpstr>
      <vt:lpstr>PowerPoint-Präsentation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Pflueger</dc:creator>
  <cp:lastModifiedBy>pflueger</cp:lastModifiedBy>
  <cp:revision>677</cp:revision>
  <cp:lastPrinted>2016-10-26T12:31:13Z</cp:lastPrinted>
  <dcterms:created xsi:type="dcterms:W3CDTF">2013-01-03T14:26:26Z</dcterms:created>
  <dcterms:modified xsi:type="dcterms:W3CDTF">2016-11-01T17:33:59Z</dcterms:modified>
</cp:coreProperties>
</file>