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43" r:id="rId4"/>
    <p:sldId id="389" r:id="rId5"/>
    <p:sldId id="386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CCECFF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>
        <p:scale>
          <a:sx n="100" d="100"/>
          <a:sy n="100" d="100"/>
        </p:scale>
        <p:origin x="-247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08/09/2016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08/09/2016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conferenceDisplay.py?confId=1603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 September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Update on ABCN’ emulator (Wojtek)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Any update on CHESS-2 data emulator? (Weiguo)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Update on CHESS-2-to-FMC adaptor board (Wojtek and Colin)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Any other matters?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Next meetings: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Thurs </a:t>
            </a:r>
            <a:r>
              <a:rPr lang="en-GB" sz="2400" dirty="0"/>
              <a:t>8</a:t>
            </a:r>
            <a:r>
              <a:rPr lang="en-GB" sz="2400" dirty="0" smtClean="0"/>
              <a:t> </a:t>
            </a:r>
            <a:r>
              <a:rPr lang="en-GB" sz="2400" dirty="0"/>
              <a:t>September</a:t>
            </a:r>
            <a:br>
              <a:rPr lang="en-GB" sz="2400" dirty="0"/>
            </a:b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indico.desy.de/conferenceDisplay.py?confId=16034</a:t>
            </a:r>
            <a:r>
              <a:rPr lang="en-GB" sz="2400" dirty="0" smtClean="0"/>
              <a:t>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Thurs 15 September? </a:t>
            </a:r>
            <a:r>
              <a:rPr lang="en-GB" sz="1400" dirty="0" smtClean="0">
                <a:solidFill>
                  <a:srgbClr val="FF0066"/>
                </a:solidFill>
              </a:rPr>
              <a:t>not sure yet, due to ITk Week – will e-mail the group during that week</a:t>
            </a:r>
            <a:endParaRPr lang="en-GB" sz="1600" dirty="0" smtClean="0">
              <a:solidFill>
                <a:srgbClr val="FF0066"/>
              </a:solidFill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Thurs 22 September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Ongoing and new actions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73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Wojtek and Matt:</a:t>
            </a:r>
            <a:r>
              <a:rPr lang="en-GB" dirty="0" smtClean="0"/>
              <a:t> update on ITSDAQ code for this week: </a:t>
            </a:r>
            <a:r>
              <a:rPr lang="en-GB" sz="1400" dirty="0" smtClean="0"/>
              <a:t> 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Nexys Video code: Kevin completed the loopback firmware using mini-CHESS-2 emulator (fixed data) sending data over a loopback FMC connector, back into the ABCN’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Porting to ML605: this was the last thing Kevin was working on – with 3 instances of the mini-CHESS-2 emulator talking to 3 ABCN’ instances through a </a:t>
            </a:r>
            <a:r>
              <a:rPr lang="en-GB" sz="1400" dirty="0">
                <a:solidFill>
                  <a:srgbClr val="FF0066"/>
                </a:solidFill>
              </a:rPr>
              <a:t>loopback FMC connector</a:t>
            </a:r>
            <a:r>
              <a:rPr lang="en-GB" sz="1400" dirty="0" smtClean="0">
                <a:solidFill>
                  <a:srgbClr val="FF0066"/>
                </a:solidFill>
              </a:rPr>
              <a:t>, all within ITSDAQ firmware. 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A large part of the work was adapting IP cores such as Ethernet to the ML605. The </a:t>
            </a:r>
            <a:r>
              <a:rPr lang="en-GB" sz="1400" dirty="0" err="1" smtClean="0">
                <a:solidFill>
                  <a:srgbClr val="FF0066"/>
                </a:solidFill>
              </a:rPr>
              <a:t>Artix</a:t>
            </a:r>
            <a:r>
              <a:rPr lang="en-GB" sz="1400" dirty="0" smtClean="0">
                <a:solidFill>
                  <a:srgbClr val="FF0066"/>
                </a:solidFill>
              </a:rPr>
              <a:t> has soft cores while the ML605 has a built-in hardware MAC block with a wrapper core.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All of the code is in </a:t>
            </a:r>
            <a:r>
              <a:rPr lang="en-GB" sz="1400" dirty="0" err="1" smtClean="0">
                <a:solidFill>
                  <a:srgbClr val="FF0066"/>
                </a:solidFill>
              </a:rPr>
              <a:t>GitLab</a:t>
            </a:r>
            <a:r>
              <a:rPr lang="en-GB" sz="1400" dirty="0" smtClean="0">
                <a:solidFill>
                  <a:srgbClr val="FF0066"/>
                </a:solidFill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Kevin wrote a </a:t>
            </a:r>
            <a:r>
              <a:rPr lang="en-GB" sz="1400" dirty="0" err="1" smtClean="0">
                <a:solidFill>
                  <a:srgbClr val="FF0066"/>
                </a:solidFill>
              </a:rPr>
              <a:t>quickstart</a:t>
            </a:r>
            <a:r>
              <a:rPr lang="en-GB" sz="1400" dirty="0" smtClean="0">
                <a:solidFill>
                  <a:srgbClr val="FF0066"/>
                </a:solidFill>
              </a:rPr>
              <a:t> guide also.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Tianbo and Weiguo: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–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Jaya John and Wojtek: </a:t>
            </a:r>
            <a:r>
              <a:rPr lang="en-GB" b="1" dirty="0" smtClean="0">
                <a:solidFill>
                  <a:srgbClr val="006600"/>
                </a:solidFill>
              </a:rPr>
              <a:t>[done] </a:t>
            </a:r>
            <a:r>
              <a:rPr lang="en-GB" dirty="0" smtClean="0"/>
              <a:t>work on FMC pinout for Dave </a:t>
            </a:r>
            <a:r>
              <a:rPr lang="en-GB" dirty="0" err="1" smtClean="0"/>
              <a:t>Muhlert</a:t>
            </a:r>
            <a:r>
              <a:rPr lang="en-GB" dirty="0" smtClean="0"/>
              <a:t> (UBC). Jaya John to work on LPC and Wojtek to work on HPC. 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Matt: </a:t>
            </a:r>
            <a:r>
              <a:rPr lang="en-GB" dirty="0" smtClean="0"/>
              <a:t>help to review FMC pinout and adaptor board schematics.</a:t>
            </a:r>
            <a:br>
              <a:rPr lang="en-GB" dirty="0" smtClean="0"/>
            </a:b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/>
              <a:t>Jaya John: </a:t>
            </a:r>
            <a:r>
              <a:rPr lang="en-GB" dirty="0"/>
              <a:t>[on hold until Sept now] prepare a tidied-up block diagram for the ABCN’</a:t>
            </a:r>
            <a:r>
              <a:rPr lang="en-GB" dirty="0">
                <a:solidFill>
                  <a:srgbClr val="FF0066"/>
                </a:solidFill>
              </a:rPr>
              <a:t> 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en-GB" b="1" dirty="0"/>
              <a:t>Jaya John: </a:t>
            </a:r>
            <a:r>
              <a:rPr lang="en-GB" dirty="0"/>
              <a:t>[on hold until Sept now] understand CHESS-2 configuration registers and how to map them into the ABCN’ memory map. 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Actions, continued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67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 </a:t>
            </a:r>
            <a:endParaRPr lang="en-GB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 smtClean="0"/>
              <a:t>Colin and Wojtek: </a:t>
            </a:r>
            <a:r>
              <a:rPr lang="en-GB" dirty="0" smtClean="0"/>
              <a:t>please think about putting out a call to see which institutes would like to obtain CHESS-2-to-FMC adaptor boards.</a:t>
            </a:r>
            <a:r>
              <a:rPr lang="en-GB" dirty="0">
                <a:solidFill>
                  <a:srgbClr val="FF0066"/>
                </a:solidFill>
              </a:rPr>
              <a:t> </a:t>
            </a:r>
            <a:r>
              <a:rPr lang="en-GB" sz="1400" dirty="0" smtClean="0">
                <a:solidFill>
                  <a:srgbClr val="FF0066"/>
                </a:solidFill>
              </a:rPr>
              <a:t>– Once the adaptor board progresses far enough, Colin will let other Strip CMOS institutes know about ordering and gather numbers. 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Wojtek and Kevin: </a:t>
            </a:r>
            <a:r>
              <a:rPr lang="en-GB" b="1" dirty="0" smtClean="0">
                <a:solidFill>
                  <a:srgbClr val="006600"/>
                </a:solidFill>
              </a:rPr>
              <a:t>[done] </a:t>
            </a:r>
            <a:r>
              <a:rPr lang="en-GB" dirty="0" smtClean="0"/>
              <a:t>build a Xilinx project for the Nexys Video which places: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expected CHESS-2 bottom array LVDS pairs on the FMC bank pins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SACI pins and the SPI (DAC) pins if possible on a 3.3V TTL/CMOS bank</a:t>
            </a:r>
            <a:br>
              <a:rPr lang="en-GB" dirty="0" smtClean="0"/>
            </a:br>
            <a:r>
              <a:rPr lang="en-GB" dirty="0" smtClean="0"/>
              <a:t>(See slide 8 of these minutes for more details)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-- This was done by Kevin for the Nexys Video while building the loopback firmware. Wojtek checked this for other development boards in their documentation.</a:t>
            </a:r>
            <a:endParaRPr lang="en-GB" sz="1400" dirty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73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Status of CHESS-2-to-FMC adaptor (UBC)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Update: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- </a:t>
            </a:r>
            <a:r>
              <a:rPr lang="en-GB" sz="2000" dirty="0" smtClean="0">
                <a:solidFill>
                  <a:srgbClr val="FF0066"/>
                </a:solidFill>
              </a:rPr>
              <a:t>[2 Sept] The layout is progressing. Dave </a:t>
            </a:r>
            <a:r>
              <a:rPr lang="en-GB" sz="2000" dirty="0" err="1" smtClean="0">
                <a:solidFill>
                  <a:srgbClr val="FF0066"/>
                </a:solidFill>
              </a:rPr>
              <a:t>Mulhert</a:t>
            </a:r>
            <a:r>
              <a:rPr lang="en-GB" sz="2000" dirty="0" smtClean="0">
                <a:solidFill>
                  <a:srgbClr val="FF0066"/>
                </a:solidFill>
              </a:rPr>
              <a:t> has now left UBC and Pavel </a:t>
            </a:r>
            <a:r>
              <a:rPr lang="en-GB" sz="2000" dirty="0" err="1" smtClean="0">
                <a:solidFill>
                  <a:srgbClr val="FF0066"/>
                </a:solidFill>
              </a:rPr>
              <a:t>Trochtchanovitch</a:t>
            </a:r>
            <a:r>
              <a:rPr lang="en-GB" sz="2000" dirty="0" smtClean="0">
                <a:solidFill>
                  <a:srgbClr val="FF0066"/>
                </a:solidFill>
              </a:rPr>
              <a:t> is completing the </a:t>
            </a:r>
            <a:r>
              <a:rPr lang="en-GB" sz="2000" smtClean="0">
                <a:solidFill>
                  <a:srgbClr val="FF0066"/>
                </a:solidFill>
              </a:rPr>
              <a:t>board design.</a:t>
            </a:r>
            <a:endParaRPr lang="en-GB" sz="2000" dirty="0" smtClean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endParaRPr lang="en-GB" sz="2000" dirty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Voltage translators – any </a:t>
            </a:r>
            <a:r>
              <a:rPr lang="en-GB" sz="2000" dirty="0">
                <a:solidFill>
                  <a:srgbClr val="FF0066"/>
                </a:solidFill>
              </a:rPr>
              <a:t>change from </a:t>
            </a:r>
            <a:r>
              <a:rPr lang="en-GB" sz="2000" dirty="0" smtClean="0">
                <a:solidFill>
                  <a:srgbClr val="FF0066"/>
                </a:solidFill>
              </a:rPr>
              <a:t>the TI SN74AVC4T234 proposed last week?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GB" sz="2000" dirty="0" smtClean="0">
                <a:solidFill>
                  <a:srgbClr val="FF0066"/>
                </a:solidFill>
              </a:rPr>
              <a:t>The </a:t>
            </a:r>
            <a:r>
              <a:rPr lang="en-GB" sz="2000" dirty="0">
                <a:solidFill>
                  <a:srgbClr val="FF0066"/>
                </a:solidFill>
              </a:rPr>
              <a:t>SN74AVC4T234 </a:t>
            </a:r>
            <a:r>
              <a:rPr lang="en-GB" sz="2000" dirty="0" smtClean="0">
                <a:solidFill>
                  <a:srgbClr val="FF0066"/>
                </a:solidFill>
              </a:rPr>
              <a:t>has good bandwidth: ~100MHz, so good margin compared to the 40MHz single-ended CHESS-2 clocks. It also has symmetrical rise and fall propagation delays, very important for a high-quality clock translation.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GB" sz="2000" dirty="0" smtClean="0">
                <a:solidFill>
                  <a:srgbClr val="FF0066"/>
                </a:solidFill>
              </a:rPr>
              <a:t>The only drawback of </a:t>
            </a:r>
            <a:r>
              <a:rPr lang="en-GB" sz="2000" dirty="0">
                <a:solidFill>
                  <a:srgbClr val="FF0066"/>
                </a:solidFill>
              </a:rPr>
              <a:t>the SN74AVC4T234 </a:t>
            </a:r>
            <a:r>
              <a:rPr lang="en-GB" sz="2000" dirty="0" smtClean="0">
                <a:solidFill>
                  <a:srgbClr val="FF0066"/>
                </a:solidFill>
              </a:rPr>
              <a:t>is that it comes only in a very small package, the “11uCSP” Micro </a:t>
            </a:r>
            <a:r>
              <a:rPr lang="en-GB" sz="2000" dirty="0" err="1">
                <a:solidFill>
                  <a:srgbClr val="FF0066"/>
                </a:solidFill>
              </a:rPr>
              <a:t>C</a:t>
            </a:r>
            <a:r>
              <a:rPr lang="en-GB" sz="2000" dirty="0" err="1" smtClean="0">
                <a:solidFill>
                  <a:srgbClr val="FF0066"/>
                </a:solidFill>
              </a:rPr>
              <a:t>hipScale</a:t>
            </a:r>
            <a:r>
              <a:rPr lang="en-GB" sz="2000" dirty="0" smtClean="0">
                <a:solidFill>
                  <a:srgbClr val="FF0066"/>
                </a:solidFill>
              </a:rPr>
              <a:t> package, similar to a ball grid array package. This means it will not be possible for most institutes to do in-house rework, but that is already the situation with the edge connector socket.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GB" sz="2000" dirty="0" smtClean="0">
                <a:solidFill>
                  <a:srgbClr val="FF0066"/>
                </a:solidFill>
              </a:rPr>
              <a:t>We didn’t find another part with the same performance in a different package, so decided to go with the </a:t>
            </a:r>
            <a:r>
              <a:rPr lang="en-GB" sz="2000" dirty="0">
                <a:solidFill>
                  <a:srgbClr val="FF0066"/>
                </a:solidFill>
              </a:rPr>
              <a:t>SN74AVC4T234 </a:t>
            </a:r>
            <a:r>
              <a:rPr lang="en-GB" sz="2000" dirty="0" smtClean="0">
                <a:solidFill>
                  <a:srgbClr val="FF0066"/>
                </a:solidFill>
              </a:rPr>
              <a:t>for its performance specs.</a:t>
            </a:r>
          </a:p>
        </p:txBody>
      </p:sp>
    </p:spTree>
    <p:extLst>
      <p:ext uri="{BB962C8B-B14F-4D97-AF65-F5344CB8AC3E}">
        <p14:creationId xmlns:p14="http://schemas.microsoft.com/office/powerpoint/2010/main" val="104647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29896</TotalTime>
  <Words>513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Progress and next steps  1 September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1068</cp:revision>
  <cp:lastPrinted>2015-07-21T15:43:16Z</cp:lastPrinted>
  <dcterms:created xsi:type="dcterms:W3CDTF">2014-09-18T13:48:06Z</dcterms:created>
  <dcterms:modified xsi:type="dcterms:W3CDTF">2016-09-08T13:20:21Z</dcterms:modified>
</cp:coreProperties>
</file>