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3" r:id="rId4"/>
    <p:sldId id="264" r:id="rId5"/>
    <p:sldId id="265" r:id="rId6"/>
    <p:sldId id="266" r:id="rId7"/>
    <p:sldId id="270" r:id="rId8"/>
    <p:sldId id="267" r:id="rId9"/>
    <p:sldId id="268" r:id="rId10"/>
    <p:sldId id="271" r:id="rId11"/>
    <p:sldId id="269" r:id="rId12"/>
    <p:sldId id="273" r:id="rId13"/>
    <p:sldId id="272" r:id="rId14"/>
    <p:sldId id="274" r:id="rId15"/>
    <p:sldId id="275" r:id="rId16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3333CC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9" autoAdjust="0"/>
    <p:restoredTop sz="96884" autoAdjust="0"/>
  </p:normalViewPr>
  <p:slideViewPr>
    <p:cSldViewPr snapToGrid="0" showGuides="1">
      <p:cViewPr>
        <p:scale>
          <a:sx n="140" d="100"/>
          <a:sy n="140" d="100"/>
        </p:scale>
        <p:origin x="-804" y="9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3128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843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91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429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242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248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06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01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45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80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29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52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47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88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4607" y="4724400"/>
            <a:ext cx="8325262" cy="1555749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PBS Technical Meeting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31718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Update on</a:t>
            </a:r>
            <a:br>
              <a:rPr lang="en-GB" noProof="0" dirty="0" smtClean="0"/>
            </a:br>
            <a:r>
              <a:rPr lang="en-GB" noProof="0" dirty="0" smtClean="0"/>
              <a:t>Vibration Monitoring in XHEXP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Current Info on Vibration Monitoring in XHEXP</a:t>
            </a:r>
            <a:br>
              <a:rPr lang="en-GB" noProof="0" dirty="0" smtClean="0"/>
            </a:br>
            <a:endParaRPr lang="en-GB" noProof="0" dirty="0" smtClean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Sept.</a:t>
            </a:r>
            <a:r>
              <a:rPr lang="en-GB" baseline="0" noProof="0" dirty="0" smtClean="0"/>
              <a:t> 2</a:t>
            </a:r>
            <a:r>
              <a:rPr lang="en-GB" baseline="30000" noProof="0" dirty="0" smtClean="0"/>
              <a:t>nd</a:t>
            </a:r>
            <a:r>
              <a:rPr lang="en-GB" baseline="0" noProof="0" dirty="0" smtClean="0"/>
              <a:t> ,</a:t>
            </a:r>
            <a:r>
              <a:rPr lang="en-GB" noProof="0" dirty="0" smtClean="0"/>
              <a:t>‘16, PBS Technical Meeting</a:t>
            </a:r>
            <a:r>
              <a:rPr lang="en-GB" baseline="0" noProof="0" dirty="0" smtClean="0"/>
              <a:t>, XHQ E1.173</a:t>
            </a:r>
            <a:endParaRPr lang="en-GB" noProof="0" dirty="0" smtClean="0"/>
          </a:p>
          <a:p>
            <a:pPr lvl="0"/>
            <a:r>
              <a:rPr lang="en-GB" noProof="0" dirty="0" smtClean="0"/>
              <a:t>    Sabine</a:t>
            </a:r>
            <a:r>
              <a:rPr lang="en-GB" baseline="0" noProof="0" dirty="0" smtClean="0"/>
              <a:t> Cunis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XHEXP Section Coordination Meeting</a:t>
            </a:r>
          </a:p>
          <a:p>
            <a:r>
              <a:rPr lang="en-GB" dirty="0" smtClean="0"/>
              <a:t>8:30 Friday 12th August</a:t>
            </a:r>
          </a:p>
          <a:p>
            <a:r>
              <a:rPr lang="en-GB" dirty="0" smtClean="0"/>
              <a:t>XHQ-E1.173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Current Status of </a:t>
            </a:r>
            <a:br>
              <a:rPr lang="en-GB" dirty="0" smtClean="0"/>
            </a:br>
            <a:r>
              <a:rPr lang="en-GB" dirty="0" smtClean="0"/>
              <a:t>Vibration Monitoring in XHEXP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a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…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5" y="1347788"/>
            <a:ext cx="6979720" cy="4932362"/>
          </a:xfrm>
        </p:spPr>
      </p:pic>
      <p:cxnSp>
        <p:nvCxnSpPr>
          <p:cNvPr id="5" name="Straight Connector 4"/>
          <p:cNvCxnSpPr/>
          <p:nvPr/>
        </p:nvCxnSpPr>
        <p:spPr bwMode="auto">
          <a:xfrm>
            <a:off x="4200195" y="2338432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5399807" y="2348170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993671" y="2333538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 rot="19425276">
            <a:off x="4022903" y="518560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rgbClr val="FD930A"/>
                </a:solidFill>
              </a:rPr>
              <a:t>40</a:t>
            </a:r>
          </a:p>
        </p:txBody>
      </p:sp>
      <p:sp>
        <p:nvSpPr>
          <p:cNvPr id="9" name="TextBox 8"/>
          <p:cNvSpPr txBox="1"/>
          <p:nvPr/>
        </p:nvSpPr>
        <p:spPr>
          <a:xfrm rot="19425276">
            <a:off x="5222515" y="516172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>
                <a:solidFill>
                  <a:srgbClr val="FD930A"/>
                </a:solidFill>
              </a:rPr>
              <a:t>2</a:t>
            </a:r>
            <a:r>
              <a:rPr lang="de-DE" sz="1200" dirty="0" smtClean="0">
                <a:solidFill>
                  <a:srgbClr val="FD930A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4681" y="5032178"/>
            <a:ext cx="277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rgbClr val="FD930A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617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a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Italy</a:t>
            </a:r>
            <a:r>
              <a:rPr lang="de-DE" dirty="0" smtClean="0"/>
              <a:t> quake)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5" y="1347788"/>
            <a:ext cx="6979720" cy="4932362"/>
          </a:xfrm>
        </p:spPr>
      </p:pic>
      <p:cxnSp>
        <p:nvCxnSpPr>
          <p:cNvPr id="5" name="Straight Connector 4"/>
          <p:cNvCxnSpPr/>
          <p:nvPr/>
        </p:nvCxnSpPr>
        <p:spPr bwMode="auto">
          <a:xfrm>
            <a:off x="4200195" y="2343195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5399807" y="2352933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993671" y="2338301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 rot="19425276">
            <a:off x="4022903" y="519037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rgbClr val="FD930A"/>
                </a:solidFill>
              </a:rPr>
              <a:t>40</a:t>
            </a:r>
          </a:p>
        </p:txBody>
      </p:sp>
      <p:sp>
        <p:nvSpPr>
          <p:cNvPr id="9" name="TextBox 8"/>
          <p:cNvSpPr txBox="1"/>
          <p:nvPr/>
        </p:nvSpPr>
        <p:spPr>
          <a:xfrm rot="19425276">
            <a:off x="5222515" y="516648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>
                <a:solidFill>
                  <a:srgbClr val="FD930A"/>
                </a:solidFill>
              </a:rPr>
              <a:t>2</a:t>
            </a:r>
            <a:r>
              <a:rPr lang="de-DE" sz="1200" dirty="0" smtClean="0">
                <a:solidFill>
                  <a:srgbClr val="FD930A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4681" y="5046467"/>
            <a:ext cx="277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rgbClr val="FD930A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8891" r="24776"/>
          <a:stretch/>
        </p:blipFill>
        <p:spPr>
          <a:xfrm>
            <a:off x="7847462" y="3637150"/>
            <a:ext cx="1296537" cy="268958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6366681" y="4148919"/>
            <a:ext cx="488000" cy="661917"/>
          </a:xfrm>
          <a:prstGeom prst="ellips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735540" y="4212608"/>
            <a:ext cx="488000" cy="1172413"/>
          </a:xfrm>
          <a:prstGeom prst="ellips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9" t="3614" r="13765" b="12082"/>
          <a:stretch/>
        </p:blipFill>
        <p:spPr>
          <a:xfrm>
            <a:off x="102360" y="3487006"/>
            <a:ext cx="1067721" cy="26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3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Sunday</a:t>
            </a:r>
            <a:r>
              <a:rPr lang="de-DE" dirty="0" smtClean="0"/>
              <a:t> 21</a:t>
            </a:r>
            <a:r>
              <a:rPr lang="de-DE" baseline="30000" dirty="0" smtClean="0"/>
              <a:t>st</a:t>
            </a:r>
            <a:r>
              <a:rPr lang="de-DE" dirty="0" smtClean="0"/>
              <a:t> Aug.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357350"/>
            <a:ext cx="7972425" cy="49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99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Sunday</a:t>
            </a:r>
            <a:r>
              <a:rPr lang="de-DE" dirty="0" smtClean="0"/>
              <a:t> 21st Aug.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655496"/>
            <a:ext cx="7972425" cy="431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0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storage</a:t>
            </a:r>
            <a:r>
              <a:rPr lang="de-DE" dirty="0" smtClean="0"/>
              <a:t> on </a:t>
            </a:r>
            <a:r>
              <a:rPr lang="de-DE" dirty="0" err="1" smtClean="0"/>
              <a:t>alfresco</a:t>
            </a:r>
            <a:r>
              <a:rPr lang="de-DE" dirty="0" smtClean="0"/>
              <a:t> …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7" y="1347788"/>
            <a:ext cx="7644496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105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07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Report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released</a:t>
            </a:r>
            <a:endParaRPr lang="de-DE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530" y="1065230"/>
            <a:ext cx="3719940" cy="53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6626" y="1106123"/>
            <a:ext cx="520810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800" dirty="0" smtClean="0">
                <a:solidFill>
                  <a:schemeClr val="accent3"/>
                </a:solidFill>
              </a:rPr>
              <a:t>Report on </a:t>
            </a:r>
            <a:r>
              <a:rPr lang="de-DE" sz="1800" dirty="0" err="1" smtClean="0">
                <a:solidFill>
                  <a:schemeClr val="accent3"/>
                </a:solidFill>
              </a:rPr>
              <a:t>measurements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from</a:t>
            </a:r>
            <a:r>
              <a:rPr lang="de-DE" sz="1800" dirty="0" smtClean="0">
                <a:solidFill>
                  <a:schemeClr val="accent3"/>
                </a:solidFill>
              </a:rPr>
              <a:t> Jan 2015 </a:t>
            </a:r>
            <a:r>
              <a:rPr lang="de-DE" sz="1800" dirty="0" err="1" smtClean="0">
                <a:solidFill>
                  <a:schemeClr val="accent3"/>
                </a:solidFill>
              </a:rPr>
              <a:t>to</a:t>
            </a:r>
            <a:r>
              <a:rPr lang="de-DE" sz="1800" dirty="0" smtClean="0">
                <a:solidFill>
                  <a:schemeClr val="accent3"/>
                </a:solidFill>
              </a:rPr>
              <a:t> June 2016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800" dirty="0" err="1" smtClean="0">
                <a:solidFill>
                  <a:schemeClr val="accent3"/>
                </a:solidFill>
              </a:rPr>
              <a:t>It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is</a:t>
            </a:r>
            <a:r>
              <a:rPr lang="de-DE" sz="1800" dirty="0" smtClean="0">
                <a:solidFill>
                  <a:schemeClr val="accent3"/>
                </a:solidFill>
              </a:rPr>
              <a:t> in </a:t>
            </a:r>
            <a:r>
              <a:rPr lang="de-DE" sz="1800" dirty="0" err="1" smtClean="0">
                <a:solidFill>
                  <a:schemeClr val="accent3"/>
                </a:solidFill>
              </a:rPr>
              <a:t>alfresco</a:t>
            </a:r>
            <a:r>
              <a:rPr lang="de-DE" sz="1800" dirty="0" smtClean="0">
                <a:solidFill>
                  <a:schemeClr val="accent3"/>
                </a:solidFill>
              </a:rPr>
              <a:t>, XHEXP1 </a:t>
            </a:r>
            <a:r>
              <a:rPr lang="de-DE" sz="1800" dirty="0" err="1" smtClean="0">
                <a:solidFill>
                  <a:schemeClr val="accent3"/>
                </a:solidFill>
              </a:rPr>
              <a:t>site</a:t>
            </a:r>
            <a:r>
              <a:rPr lang="de-DE" sz="1800" dirty="0" smtClean="0">
                <a:solidFill>
                  <a:schemeClr val="accent3"/>
                </a:solidFill>
              </a:rPr>
              <a:t> (link in </a:t>
            </a:r>
            <a:r>
              <a:rPr lang="de-DE" sz="1800" dirty="0" err="1" smtClean="0">
                <a:solidFill>
                  <a:schemeClr val="accent3"/>
                </a:solidFill>
              </a:rPr>
              <a:t>minutes</a:t>
            </a:r>
            <a:r>
              <a:rPr lang="de-DE" sz="1800" dirty="0" smtClean="0">
                <a:solidFill>
                  <a:schemeClr val="accent3"/>
                </a:solidFill>
              </a:rPr>
              <a:t>)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de-DE" sz="1800" dirty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800" dirty="0" smtClean="0">
                <a:solidFill>
                  <a:schemeClr val="accent3"/>
                </a:solidFill>
              </a:rPr>
              <a:t>Summary: </a:t>
            </a:r>
            <a:r>
              <a:rPr lang="de-DE" sz="1800" dirty="0" err="1" smtClean="0">
                <a:solidFill>
                  <a:schemeClr val="accent3"/>
                </a:solidFill>
              </a:rPr>
              <a:t>Comparison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of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quiet</a:t>
            </a:r>
            <a:r>
              <a:rPr lang="de-DE" sz="1800" dirty="0" smtClean="0">
                <a:solidFill>
                  <a:schemeClr val="accent3"/>
                </a:solidFill>
              </a:rPr>
              <a:t> time </a:t>
            </a:r>
            <a:r>
              <a:rPr lang="de-DE" sz="1800" dirty="0" err="1" smtClean="0">
                <a:solidFill>
                  <a:schemeClr val="accent3"/>
                </a:solidFill>
              </a:rPr>
              <a:t>measurements</a:t>
            </a:r>
            <a:r>
              <a:rPr lang="de-DE" sz="1800" dirty="0" smtClean="0">
                <a:solidFill>
                  <a:schemeClr val="accent3"/>
                </a:solidFill>
              </a:rPr>
              <a:t> on </a:t>
            </a:r>
            <a:r>
              <a:rPr lang="de-DE" sz="1800" dirty="0" err="1" smtClean="0">
                <a:solidFill>
                  <a:schemeClr val="accent3"/>
                </a:solidFill>
              </a:rPr>
              <a:t>Sundays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did</a:t>
            </a:r>
            <a:r>
              <a:rPr lang="de-DE" sz="1800" dirty="0" smtClean="0">
                <a:solidFill>
                  <a:schemeClr val="accent3"/>
                </a:solidFill>
              </a:rPr>
              <a:t> not </a:t>
            </a:r>
            <a:r>
              <a:rPr lang="de-DE" sz="1800" dirty="0" err="1" smtClean="0">
                <a:solidFill>
                  <a:schemeClr val="accent3"/>
                </a:solidFill>
              </a:rPr>
              <a:t>show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any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change</a:t>
            </a:r>
            <a:endParaRPr lang="de-DE" sz="1800" dirty="0" smtClean="0">
              <a:solidFill>
                <a:schemeClr val="accent3"/>
              </a:solidFill>
            </a:endParaRP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800" dirty="0" smtClean="0">
                <a:solidFill>
                  <a:schemeClr val="accent3"/>
                </a:solidFill>
              </a:rPr>
              <a:t>The </a:t>
            </a:r>
            <a:r>
              <a:rPr lang="de-DE" sz="1800" dirty="0" err="1" smtClean="0">
                <a:solidFill>
                  <a:schemeClr val="accent3"/>
                </a:solidFill>
              </a:rPr>
              <a:t>main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vertical</a:t>
            </a:r>
            <a:r>
              <a:rPr lang="de-DE" sz="1800" dirty="0" smtClean="0">
                <a:solidFill>
                  <a:schemeClr val="accent3"/>
                </a:solidFill>
              </a:rPr>
              <a:t> (z-</a:t>
            </a:r>
            <a:r>
              <a:rPr lang="de-DE" sz="1800" dirty="0" err="1" smtClean="0">
                <a:solidFill>
                  <a:schemeClr val="accent3"/>
                </a:solidFill>
              </a:rPr>
              <a:t>direction</a:t>
            </a:r>
            <a:r>
              <a:rPr lang="de-DE" sz="1800" dirty="0" smtClean="0">
                <a:solidFill>
                  <a:schemeClr val="accent3"/>
                </a:solidFill>
              </a:rPr>
              <a:t>) </a:t>
            </a:r>
            <a:r>
              <a:rPr lang="de-DE" sz="1800" dirty="0" err="1" smtClean="0">
                <a:solidFill>
                  <a:schemeClr val="accent3"/>
                </a:solidFill>
              </a:rPr>
              <a:t>excitations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were</a:t>
            </a:r>
            <a:r>
              <a:rPr lang="de-DE" sz="1800" dirty="0" smtClean="0">
                <a:solidFill>
                  <a:schemeClr val="accent3"/>
                </a:solidFill>
              </a:rPr>
              <a:t> at 2,5 Hz </a:t>
            </a:r>
            <a:r>
              <a:rPr lang="de-DE" sz="1800" dirty="0" err="1" smtClean="0">
                <a:solidFill>
                  <a:schemeClr val="accent3"/>
                </a:solidFill>
              </a:rPr>
              <a:t>and</a:t>
            </a:r>
            <a:r>
              <a:rPr lang="de-DE" sz="1800" dirty="0" smtClean="0">
                <a:solidFill>
                  <a:schemeClr val="accent3"/>
                </a:solidFill>
              </a:rPr>
              <a:t> 10 Hz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800" dirty="0" smtClean="0">
                <a:solidFill>
                  <a:schemeClr val="accent3"/>
                </a:solidFill>
              </a:rPr>
              <a:t>The </a:t>
            </a:r>
            <a:r>
              <a:rPr lang="de-DE" sz="1800" dirty="0" err="1" smtClean="0">
                <a:solidFill>
                  <a:schemeClr val="accent3"/>
                </a:solidFill>
              </a:rPr>
              <a:t>main</a:t>
            </a:r>
            <a:r>
              <a:rPr lang="de-DE" sz="1800" dirty="0" smtClean="0">
                <a:solidFill>
                  <a:schemeClr val="accent3"/>
                </a:solidFill>
              </a:rPr>
              <a:t> horizontal (x- </a:t>
            </a:r>
            <a:r>
              <a:rPr lang="de-DE" sz="1800" dirty="0" err="1" smtClean="0">
                <a:solidFill>
                  <a:schemeClr val="accent3"/>
                </a:solidFill>
              </a:rPr>
              <a:t>and</a:t>
            </a:r>
            <a:r>
              <a:rPr lang="de-DE" sz="1800" dirty="0" smtClean="0">
                <a:solidFill>
                  <a:schemeClr val="accent3"/>
                </a:solidFill>
              </a:rPr>
              <a:t> y-</a:t>
            </a:r>
            <a:r>
              <a:rPr lang="de-DE" sz="1800" dirty="0" err="1" smtClean="0">
                <a:solidFill>
                  <a:schemeClr val="accent3"/>
                </a:solidFill>
              </a:rPr>
              <a:t>direction</a:t>
            </a:r>
            <a:r>
              <a:rPr lang="de-DE" sz="1800" dirty="0" smtClean="0">
                <a:solidFill>
                  <a:schemeClr val="accent3"/>
                </a:solidFill>
              </a:rPr>
              <a:t>) </a:t>
            </a:r>
            <a:r>
              <a:rPr lang="de-DE" sz="1800" dirty="0" err="1" smtClean="0">
                <a:solidFill>
                  <a:schemeClr val="accent3"/>
                </a:solidFill>
              </a:rPr>
              <a:t>excitation</a:t>
            </a:r>
            <a:r>
              <a:rPr lang="de-DE" sz="1800" dirty="0" smtClean="0">
                <a:solidFill>
                  <a:schemeClr val="accent3"/>
                </a:solidFill>
              </a:rPr>
              <a:t> was </a:t>
            </a:r>
            <a:r>
              <a:rPr lang="de-DE" sz="1800" dirty="0" err="1" smtClean="0">
                <a:solidFill>
                  <a:schemeClr val="accent3"/>
                </a:solidFill>
              </a:rPr>
              <a:t>slightly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below</a:t>
            </a:r>
            <a:r>
              <a:rPr lang="de-DE" sz="1800" dirty="0" smtClean="0">
                <a:solidFill>
                  <a:schemeClr val="accent3"/>
                </a:solidFill>
              </a:rPr>
              <a:t> 2,5 Hz </a:t>
            </a:r>
            <a:r>
              <a:rPr lang="de-DE" sz="1800" dirty="0" err="1" smtClean="0">
                <a:solidFill>
                  <a:schemeClr val="accent3"/>
                </a:solidFill>
              </a:rPr>
              <a:t>and</a:t>
            </a:r>
            <a:r>
              <a:rPr lang="de-DE" sz="1800" dirty="0" smtClean="0">
                <a:solidFill>
                  <a:schemeClr val="accent3"/>
                </a:solidFill>
              </a:rPr>
              <a:t> a </a:t>
            </a:r>
            <a:r>
              <a:rPr lang="de-DE" sz="1800" dirty="0" err="1" smtClean="0">
                <a:solidFill>
                  <a:schemeClr val="accent3"/>
                </a:solidFill>
              </a:rPr>
              <a:t>smaller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exitation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is</a:t>
            </a:r>
            <a:r>
              <a:rPr lang="de-DE" sz="1800" dirty="0" smtClean="0">
                <a:solidFill>
                  <a:schemeClr val="accent3"/>
                </a:solidFill>
              </a:rPr>
              <a:t> at 10 Hz </a:t>
            </a:r>
            <a:r>
              <a:rPr lang="de-DE" sz="1800" dirty="0" err="1" smtClean="0">
                <a:solidFill>
                  <a:schemeClr val="accent3"/>
                </a:solidFill>
              </a:rPr>
              <a:t>as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well</a:t>
            </a:r>
            <a:r>
              <a:rPr lang="de-DE" sz="1800" dirty="0" smtClean="0">
                <a:solidFill>
                  <a:schemeClr val="accent3"/>
                </a:solidFill>
              </a:rPr>
              <a:t>.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800" dirty="0" smtClean="0">
                <a:solidFill>
                  <a:schemeClr val="accent3"/>
                </a:solidFill>
              </a:rPr>
              <a:t>These </a:t>
            </a:r>
            <a:r>
              <a:rPr lang="de-DE" sz="1800" dirty="0" err="1" smtClean="0">
                <a:solidFill>
                  <a:schemeClr val="accent3"/>
                </a:solidFill>
              </a:rPr>
              <a:t>are</a:t>
            </a:r>
            <a:r>
              <a:rPr lang="de-DE" sz="1800" dirty="0" smtClean="0">
                <a:solidFill>
                  <a:schemeClr val="accent3"/>
                </a:solidFill>
              </a:rPr>
              <a:t> so </a:t>
            </a:r>
            <a:r>
              <a:rPr lang="de-DE" sz="1800" dirty="0" err="1" smtClean="0">
                <a:solidFill>
                  <a:schemeClr val="accent3"/>
                </a:solidFill>
              </a:rPr>
              <a:t>called</a:t>
            </a:r>
            <a:r>
              <a:rPr lang="de-DE" sz="1800" dirty="0" smtClean="0">
                <a:solidFill>
                  <a:schemeClr val="accent3"/>
                </a:solidFill>
              </a:rPr>
              <a:t> “</a:t>
            </a:r>
            <a:r>
              <a:rPr lang="de-DE" sz="1800" dirty="0" err="1" smtClean="0">
                <a:solidFill>
                  <a:schemeClr val="accent3"/>
                </a:solidFill>
              </a:rPr>
              <a:t>cultural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noise</a:t>
            </a:r>
            <a:r>
              <a:rPr lang="de-DE" sz="1800" dirty="0" smtClean="0">
                <a:solidFill>
                  <a:schemeClr val="accent3"/>
                </a:solidFill>
              </a:rPr>
              <a:t>“.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800" dirty="0" err="1" smtClean="0">
                <a:solidFill>
                  <a:schemeClr val="accent3"/>
                </a:solidFill>
              </a:rPr>
              <a:t>No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new</a:t>
            </a:r>
            <a:r>
              <a:rPr lang="de-DE" sz="1800" dirty="0" smtClean="0">
                <a:solidFill>
                  <a:schemeClr val="accent3"/>
                </a:solidFill>
              </a:rPr>
              <a:t> additional </a:t>
            </a:r>
            <a:r>
              <a:rPr lang="de-DE" sz="1800" dirty="0" err="1" smtClean="0">
                <a:solidFill>
                  <a:schemeClr val="accent3"/>
                </a:solidFill>
              </a:rPr>
              <a:t>influence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from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technical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infrastructure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and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the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completed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office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building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can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be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ovserved</a:t>
            </a:r>
            <a:r>
              <a:rPr lang="de-DE" sz="1800" dirty="0" smtClean="0">
                <a:solidFill>
                  <a:schemeClr val="accent3"/>
                </a:solidFill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095803" y="5506278"/>
            <a:ext cx="606287" cy="0"/>
          </a:xfrm>
          <a:prstGeom prst="line">
            <a:avLst/>
          </a:prstGeom>
          <a:noFill/>
          <a:ln w="3175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911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289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8816"/>
            <a:ext cx="9144000" cy="33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6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569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9144000" cy="35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2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915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9182"/>
            <a:ext cx="9144000" cy="34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4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strucural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criteria</a:t>
            </a:r>
            <a:r>
              <a:rPr lang="de-DE" dirty="0" smtClean="0"/>
              <a:t>  (</a:t>
            </a:r>
            <a:r>
              <a:rPr lang="de-DE" dirty="0" err="1" smtClean="0"/>
              <a:t>as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report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4" y="1058324"/>
            <a:ext cx="7972425" cy="4696279"/>
          </a:xfrm>
        </p:spPr>
      </p:pic>
      <p:sp>
        <p:nvSpPr>
          <p:cNvPr id="5" name="TextBox 4"/>
          <p:cNvSpPr txBox="1"/>
          <p:nvPr/>
        </p:nvSpPr>
        <p:spPr>
          <a:xfrm>
            <a:off x="596348" y="5724938"/>
            <a:ext cx="743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800" dirty="0" err="1" smtClean="0">
                <a:solidFill>
                  <a:schemeClr val="accent3"/>
                </a:solidFill>
              </a:rPr>
              <a:t>From</a:t>
            </a:r>
            <a:r>
              <a:rPr lang="de-DE" sz="1800" dirty="0" smtClean="0">
                <a:solidFill>
                  <a:schemeClr val="accent3"/>
                </a:solidFill>
              </a:rPr>
              <a:t>  a </a:t>
            </a:r>
            <a:r>
              <a:rPr lang="de-DE" sz="1800" dirty="0" err="1" smtClean="0">
                <a:solidFill>
                  <a:schemeClr val="accent3"/>
                </a:solidFill>
              </a:rPr>
              <a:t>structural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dynamics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point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of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view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the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experiment</a:t>
            </a:r>
            <a:r>
              <a:rPr lang="de-DE" sz="1800" dirty="0" smtClean="0">
                <a:solidFill>
                  <a:schemeClr val="accent3"/>
                </a:solidFill>
              </a:rPr>
              <a:t> hall still </a:t>
            </a:r>
            <a:r>
              <a:rPr lang="de-DE" sz="1800" dirty="0" err="1" smtClean="0">
                <a:solidFill>
                  <a:schemeClr val="accent3"/>
                </a:solidFill>
              </a:rPr>
              <a:t>is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well</a:t>
            </a:r>
            <a:r>
              <a:rPr lang="de-DE" sz="1800" dirty="0" smtClean="0">
                <a:solidFill>
                  <a:schemeClr val="accent3"/>
                </a:solidFill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</a:rPr>
              <a:t>qualified</a:t>
            </a:r>
            <a:r>
              <a:rPr lang="de-DE" sz="1800" dirty="0" smtClean="0">
                <a:solidFill>
                  <a:schemeClr val="accent3"/>
                </a:solidFill>
              </a:rPr>
              <a:t> for Nano-E </a:t>
            </a:r>
            <a:r>
              <a:rPr lang="de-DE" sz="1800" dirty="0" err="1" smtClean="0">
                <a:solidFill>
                  <a:schemeClr val="accent3"/>
                </a:solidFill>
              </a:rPr>
              <a:t>criteria</a:t>
            </a:r>
            <a:endParaRPr lang="de-DE" sz="1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6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now</a:t>
            </a:r>
            <a:r>
              <a:rPr lang="de-DE" dirty="0" smtClean="0"/>
              <a:t>:  </a:t>
            </a:r>
            <a:r>
              <a:rPr lang="de-DE" dirty="0" err="1" smtClean="0"/>
              <a:t>looking</a:t>
            </a:r>
            <a:r>
              <a:rPr lang="de-DE" dirty="0" smtClean="0"/>
              <a:t> at </a:t>
            </a:r>
            <a:r>
              <a:rPr lang="de-DE" dirty="0" err="1" smtClean="0"/>
              <a:t>displacements</a:t>
            </a:r>
            <a:r>
              <a:rPr lang="de-DE" dirty="0" smtClean="0"/>
              <a:t> …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66" y="1093305"/>
            <a:ext cx="6584745" cy="5355516"/>
          </a:xfrm>
        </p:spPr>
      </p:pic>
      <p:sp>
        <p:nvSpPr>
          <p:cNvPr id="3" name="TextBox 2"/>
          <p:cNvSpPr txBox="1"/>
          <p:nvPr/>
        </p:nvSpPr>
        <p:spPr>
          <a:xfrm rot="20375723">
            <a:off x="238538" y="2365513"/>
            <a:ext cx="27751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rgbClr val="FD930A"/>
                </a:solidFill>
              </a:rPr>
              <a:t>from</a:t>
            </a:r>
            <a:r>
              <a:rPr lang="de-DE" sz="2000" dirty="0" smtClean="0">
                <a:solidFill>
                  <a:srgbClr val="FD930A"/>
                </a:solidFill>
              </a:rPr>
              <a:t> </a:t>
            </a:r>
            <a:r>
              <a:rPr lang="de-DE" sz="2000" dirty="0" err="1" smtClean="0">
                <a:solidFill>
                  <a:srgbClr val="FD930A"/>
                </a:solidFill>
              </a:rPr>
              <a:t>the</a:t>
            </a:r>
            <a:r>
              <a:rPr lang="de-DE" sz="2000" dirty="0" smtClean="0">
                <a:solidFill>
                  <a:srgbClr val="FD930A"/>
                </a:solidFill>
              </a:rPr>
              <a:t> </a:t>
            </a:r>
            <a:r>
              <a:rPr lang="de-DE" sz="2000" dirty="0" err="1" smtClean="0">
                <a:solidFill>
                  <a:srgbClr val="FD930A"/>
                </a:solidFill>
              </a:rPr>
              <a:t>talk</a:t>
            </a:r>
            <a:r>
              <a:rPr lang="de-DE" sz="2000" dirty="0" smtClean="0">
                <a:solidFill>
                  <a:srgbClr val="FD930A"/>
                </a:solidFill>
              </a:rPr>
              <a:t> </a:t>
            </a:r>
            <a:r>
              <a:rPr lang="de-DE" sz="2000" dirty="0" err="1" smtClean="0">
                <a:solidFill>
                  <a:srgbClr val="FD930A"/>
                </a:solidFill>
              </a:rPr>
              <a:t>given</a:t>
            </a:r>
            <a:r>
              <a:rPr lang="de-DE" sz="2000" dirty="0" smtClean="0">
                <a:solidFill>
                  <a:srgbClr val="FD930A"/>
                </a:solidFill>
              </a:rPr>
              <a:t> </a:t>
            </a:r>
            <a:r>
              <a:rPr lang="de-DE" sz="2000" dirty="0" err="1" smtClean="0">
                <a:solidFill>
                  <a:srgbClr val="FD930A"/>
                </a:solidFill>
              </a:rPr>
              <a:t>by</a:t>
            </a:r>
            <a:r>
              <a:rPr lang="de-DE" sz="2000" dirty="0" smtClean="0">
                <a:solidFill>
                  <a:srgbClr val="FD930A"/>
                </a:solidFill>
              </a:rPr>
              <a:t>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rgbClr val="FD930A"/>
                </a:solidFill>
              </a:rPr>
              <a:t>G. Wellenreuther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1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Sunday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HED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5" y="1347788"/>
            <a:ext cx="6979720" cy="4932362"/>
          </a:xfrm>
        </p:spPr>
      </p:pic>
      <p:cxnSp>
        <p:nvCxnSpPr>
          <p:cNvPr id="7" name="Straight Connector 6"/>
          <p:cNvCxnSpPr/>
          <p:nvPr/>
        </p:nvCxnSpPr>
        <p:spPr bwMode="auto">
          <a:xfrm>
            <a:off x="4200195" y="2338432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399807" y="2348170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6993671" y="2333538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9425276">
            <a:off x="4022903" y="518560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rgbClr val="FD930A"/>
                </a:solidFill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 rot="19425276">
            <a:off x="5222515" y="516172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>
                <a:solidFill>
                  <a:srgbClr val="FD930A"/>
                </a:solidFill>
              </a:rPr>
              <a:t>2</a:t>
            </a:r>
            <a:r>
              <a:rPr lang="de-DE" sz="1200" dirty="0" smtClean="0">
                <a:solidFill>
                  <a:srgbClr val="FD930A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4681" y="5032178"/>
            <a:ext cx="277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rgbClr val="FD930A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0841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Sunday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pillar</a:t>
            </a:r>
            <a:r>
              <a:rPr lang="de-DE" dirty="0" smtClean="0"/>
              <a:t> at SPB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5" y="1347788"/>
            <a:ext cx="6979720" cy="4932362"/>
          </a:xfrm>
        </p:spPr>
      </p:pic>
      <p:cxnSp>
        <p:nvCxnSpPr>
          <p:cNvPr id="6" name="Straight Connector 5"/>
          <p:cNvCxnSpPr/>
          <p:nvPr/>
        </p:nvCxnSpPr>
        <p:spPr bwMode="auto">
          <a:xfrm>
            <a:off x="4200195" y="2338432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5399807" y="2348170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993671" y="2333538"/>
            <a:ext cx="0" cy="2832265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 rot="19425276">
            <a:off x="4022903" y="518560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rgbClr val="FD930A"/>
                </a:solidFill>
              </a:rPr>
              <a:t>40</a:t>
            </a:r>
          </a:p>
        </p:txBody>
      </p:sp>
      <p:sp>
        <p:nvSpPr>
          <p:cNvPr id="10" name="TextBox 9"/>
          <p:cNvSpPr txBox="1"/>
          <p:nvPr/>
        </p:nvSpPr>
        <p:spPr>
          <a:xfrm rot="19425276">
            <a:off x="5222515" y="516172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>
                <a:solidFill>
                  <a:srgbClr val="FD930A"/>
                </a:solidFill>
              </a:rPr>
              <a:t>2</a:t>
            </a:r>
            <a:r>
              <a:rPr lang="de-DE" sz="1200" dirty="0" smtClean="0">
                <a:solidFill>
                  <a:srgbClr val="FD930A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4681" y="5032178"/>
            <a:ext cx="277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rgbClr val="FD930A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5060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256</Words>
  <Application>Microsoft Office PowerPoint</Application>
  <PresentationFormat>On-screen Show (4:3)</PresentationFormat>
  <Paragraphs>56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template-european-xfel-gmbh_presentation</vt:lpstr>
      <vt:lpstr>Current Status of  Vibration Monitoring in XHEXP</vt:lpstr>
      <vt:lpstr>New Report has been released</vt:lpstr>
      <vt:lpstr>PowerPoint Presentation</vt:lpstr>
      <vt:lpstr>PowerPoint Presentation</vt:lpstr>
      <vt:lpstr>PowerPoint Presentation</vt:lpstr>
      <vt:lpstr>Evaluation according to strucural dynamics criteria  (as in the report)</vt:lpstr>
      <vt:lpstr>now:  looking at displacements …</vt:lpstr>
      <vt:lpstr>A Sunday inside HED</vt:lpstr>
      <vt:lpstr>A Sunday at the pillar at SPB</vt:lpstr>
      <vt:lpstr>… a work day …</vt:lpstr>
      <vt:lpstr>… a current work day (including the Italy quake)</vt:lpstr>
      <vt:lpstr>Sunday 21st Aug.</vt:lpstr>
      <vt:lpstr>Sunday 21st Aug.</vt:lpstr>
      <vt:lpstr>Data storage on alfresco …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cunis</cp:lastModifiedBy>
  <cp:revision>45</cp:revision>
  <cp:lastPrinted>2016-09-01T16:31:49Z</cp:lastPrinted>
  <dcterms:created xsi:type="dcterms:W3CDTF">2012-08-22T09:26:39Z</dcterms:created>
  <dcterms:modified xsi:type="dcterms:W3CDTF">2016-09-01T16:31:53Z</dcterms:modified>
</cp:coreProperties>
</file>