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3" r:id="rId2"/>
    <p:sldId id="302" r:id="rId3"/>
    <p:sldId id="303" r:id="rId4"/>
    <p:sldId id="304" r:id="rId5"/>
    <p:sldId id="305" r:id="rId6"/>
    <p:sldId id="306" r:id="rId7"/>
    <p:sldId id="295" r:id="rId8"/>
  </p:sldIdLst>
  <p:sldSz cx="9144000" cy="6858000" type="screen4x3"/>
  <p:notesSz cx="6794500" cy="9931400"/>
  <p:embeddedFontLst>
    <p:embeddedFont>
      <p:font typeface="Arial Black" panose="020B0A04020102020204" pitchFamily="34" charset="0"/>
      <p:bold r:id="rId11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eischer, Manfred" initials="FM" lastIdx="3" clrIdx="0"/>
  <p:cmAuthor id="1" name="Koehler, Martin" initials="KO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EB"/>
    <a:srgbClr val="DDDDDD"/>
    <a:srgbClr val="9C9E9F"/>
    <a:srgbClr val="FFFFFF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1" autoAdjust="0"/>
    <p:restoredTop sz="83390" autoAdjust="0"/>
  </p:normalViewPr>
  <p:slideViewPr>
    <p:cSldViewPr snapToGrid="0">
      <p:cViewPr varScale="1">
        <p:scale>
          <a:sx n="65" d="100"/>
          <a:sy n="65" d="100"/>
        </p:scale>
        <p:origin x="-1368" y="-11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36" y="-108"/>
      </p:cViewPr>
      <p:guideLst>
        <p:guide orient="horz" pos="3128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521" cy="4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defTabSz="915496" eaLnBrk="1" hangingPunct="1">
              <a:defRPr sz="1200"/>
            </a:lvl1pPr>
          </a:lstStyle>
          <a:p>
            <a:endParaRPr lang="de-DE" altLang="en-US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432" y="1"/>
            <a:ext cx="2945521" cy="4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algn="r" defTabSz="915496" eaLnBrk="1" hangingPunct="1">
              <a:defRPr sz="1200"/>
            </a:lvl1pPr>
          </a:lstStyle>
          <a:p>
            <a:endParaRPr lang="de-DE" altLang="en-US"/>
          </a:p>
        </p:txBody>
      </p:sp>
      <p:sp>
        <p:nvSpPr>
          <p:cNvPr id="577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895"/>
            <a:ext cx="2945521" cy="4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defTabSz="915496" eaLnBrk="1" hangingPunct="1">
              <a:defRPr sz="1200"/>
            </a:lvl1pPr>
          </a:lstStyle>
          <a:p>
            <a:endParaRPr lang="de-DE" altLang="en-US"/>
          </a:p>
        </p:txBody>
      </p:sp>
      <p:sp>
        <p:nvSpPr>
          <p:cNvPr id="577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432" y="9433895"/>
            <a:ext cx="2945521" cy="4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algn="r" defTabSz="915496" eaLnBrk="1" hangingPunct="1">
              <a:defRPr sz="1200"/>
            </a:lvl1pPr>
          </a:lstStyle>
          <a:p>
            <a:fld id="{4D060952-307F-443E-8348-EEF4338A7F3E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08467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521" cy="4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defTabSz="915496"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432" y="1"/>
            <a:ext cx="2945521" cy="4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algn="r" defTabSz="915496"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41" y="4717728"/>
            <a:ext cx="5436219" cy="446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Textmasterformate durch Klicken bearbeiten</a:t>
            </a:r>
          </a:p>
          <a:p>
            <a:pPr lvl="1"/>
            <a:r>
              <a:rPr lang="en-GB" altLang="en-US" smtClean="0"/>
              <a:t>Zweite Ebene</a:t>
            </a:r>
          </a:p>
          <a:p>
            <a:pPr lvl="2"/>
            <a:r>
              <a:rPr lang="en-GB" altLang="en-US" smtClean="0"/>
              <a:t>Dritte Ebene</a:t>
            </a:r>
          </a:p>
          <a:p>
            <a:pPr lvl="3"/>
            <a:r>
              <a:rPr lang="en-GB" altLang="en-US" smtClean="0"/>
              <a:t>Vierte Ebene</a:t>
            </a:r>
          </a:p>
          <a:p>
            <a:pPr lvl="4"/>
            <a:r>
              <a:rPr lang="en-GB" altLang="en-US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895"/>
            <a:ext cx="2945521" cy="4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defTabSz="915496"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432" y="9433895"/>
            <a:ext cx="2945521" cy="4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algn="r" defTabSz="915496" eaLnBrk="1" hangingPunct="1">
              <a:defRPr sz="1200"/>
            </a:lvl1pPr>
          </a:lstStyle>
          <a:p>
            <a:fld id="{2758B5FA-D43E-4371-9690-834EB1BCCA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2909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925A67-654D-4FC0-8DB6-D489FD7D8D9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8B5FA-D43E-4371-9690-834EB1BCCAAD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165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altLang="en-US" noProof="0" dirty="0" err="1" smtClean="0"/>
              <a:t>Untertitel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durch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Klicken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bearbeiten</a:t>
            </a:r>
            <a:endParaRPr lang="en-GB" altLang="en-US" noProof="0" dirty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altLang="en-US" noProof="0" smtClean="0"/>
              <a:t>TITELMASTER</a:t>
            </a:r>
            <a:br>
              <a:rPr lang="en-GB" altLang="en-US" noProof="0" smtClean="0"/>
            </a:br>
            <a:r>
              <a:rPr lang="en-GB" altLang="en-US" noProof="0" smtClean="0"/>
              <a:t>FORMAT </a:t>
            </a:r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1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103188"/>
            <a:ext cx="2128838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3887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66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2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98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51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3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15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99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85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Textmasterformate durch Klicken bearbeiten</a:t>
            </a:r>
          </a:p>
          <a:p>
            <a:pPr lvl="1"/>
            <a:r>
              <a:rPr lang="en-GB" altLang="en-US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7356475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altLang="en-US" sz="900" b="1" dirty="0">
                <a:solidFill>
                  <a:schemeClr val="bg2"/>
                </a:solidFill>
              </a:rPr>
              <a:t>M. Köhler </a:t>
            </a:r>
            <a:r>
              <a:rPr lang="en-GB" altLang="en-US" sz="900" dirty="0">
                <a:solidFill>
                  <a:schemeClr val="bg2"/>
                </a:solidFill>
              </a:rPr>
              <a:t> |  </a:t>
            </a:r>
            <a:r>
              <a:rPr lang="en-GB" altLang="en-US" sz="900" dirty="0" smtClean="0">
                <a:solidFill>
                  <a:schemeClr val="bg2"/>
                </a:solidFill>
              </a:rPr>
              <a:t>Fellow day  </a:t>
            </a:r>
            <a:r>
              <a:rPr lang="en-GB" altLang="en-US" sz="900" dirty="0">
                <a:solidFill>
                  <a:schemeClr val="bg2"/>
                </a:solidFill>
              </a:rPr>
              <a:t>| </a:t>
            </a:r>
            <a:r>
              <a:rPr lang="en-GB" altLang="en-US" sz="900" dirty="0" smtClean="0">
                <a:solidFill>
                  <a:schemeClr val="bg2"/>
                </a:solidFill>
              </a:rPr>
              <a:t>29.11.2016  </a:t>
            </a:r>
            <a:r>
              <a:rPr lang="en-GB" altLang="en-US" sz="900" dirty="0">
                <a:solidFill>
                  <a:schemeClr val="bg2"/>
                </a:solidFill>
              </a:rPr>
              <a:t>|  </a:t>
            </a:r>
            <a:r>
              <a:rPr lang="en-GB" altLang="en-US" sz="900" b="1" dirty="0" err="1">
                <a:solidFill>
                  <a:schemeClr val="bg2"/>
                </a:solidFill>
              </a:rPr>
              <a:t>Seite</a:t>
            </a:r>
            <a:r>
              <a:rPr lang="en-GB" altLang="en-US" sz="900" b="1" dirty="0">
                <a:solidFill>
                  <a:schemeClr val="bg2"/>
                </a:solidFill>
              </a:rPr>
              <a:t> </a:t>
            </a:r>
            <a:fld id="{0E53EE1E-B12E-4C18-B9FC-8E0CDECFE257}" type="slidenum">
              <a:rPr lang="en-GB" altLang="en-US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altLang="en-US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421" name="Picture 13" descr="library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742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cid.org/0000-0003-0617-33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l.publishing@desy.de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pubdb.desy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library.desy.de/publicationsdesy/" TargetMode="External"/><Relationship Id="rId7" Type="http://schemas.openxmlformats.org/officeDocument/2006/relationships/image" Target="../media/image9.png"/><Relationship Id="rId2" Type="http://schemas.openxmlformats.org/officeDocument/2006/relationships/hyperlink" Target="mailto:l.publishing@desy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4.0/legalcode" TargetMode="External"/><Relationship Id="rId5" Type="http://schemas.openxmlformats.org/officeDocument/2006/relationships/hyperlink" Target="http://arxiv.org/" TargetMode="External"/><Relationship Id="rId4" Type="http://schemas.openxmlformats.org/officeDocument/2006/relationships/hyperlink" Target="http://pubdb.desy.de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ubdb.desy.de/" TargetMode="External"/><Relationship Id="rId3" Type="http://schemas.openxmlformats.org/officeDocument/2006/relationships/hyperlink" Target="http://library.desy.de/publicationsdesy/" TargetMode="External"/><Relationship Id="rId7" Type="http://schemas.openxmlformats.org/officeDocument/2006/relationships/hyperlink" Target="mailto:l.publishing@desy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xfordcopyrights@elsevier.com" TargetMode="External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://library.desy.de/open_acces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hyperlink" Target="http://join2.de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pubdb.desy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l.publishing@desy.d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Publish or Perish</a:t>
            </a:r>
            <a:endParaRPr lang="en-US" altLang="en-US" dirty="0">
              <a:cs typeface="Arial" charset="0"/>
            </a:endParaRPr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en-US" altLang="en-US" dirty="0" smtClean="0"/>
              <a:t>DESY Libraries</a:t>
            </a:r>
            <a:endParaRPr lang="en-GB" altLang="en-US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5033385" y="3154918"/>
            <a:ext cx="382594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en-US" dirty="0" smtClean="0">
                <a:solidFill>
                  <a:srgbClr val="00A5EB"/>
                </a:solidFill>
              </a:rPr>
              <a:t>Dr. Martin Köhler</a:t>
            </a:r>
          </a:p>
          <a:p>
            <a:r>
              <a:rPr lang="de-DE" altLang="en-US" sz="1000" dirty="0" err="1" smtClean="0">
                <a:solidFill>
                  <a:srgbClr val="00A5EB"/>
                </a:solidFill>
              </a:rPr>
              <a:t>ORCiD</a:t>
            </a:r>
            <a:r>
              <a:rPr lang="de-DE" altLang="en-US" sz="1000" dirty="0" smtClean="0">
                <a:solidFill>
                  <a:srgbClr val="00A5EB"/>
                </a:solidFill>
              </a:rPr>
              <a:t>: </a:t>
            </a:r>
            <a:r>
              <a:rPr lang="de-DE" altLang="en-US" sz="1000" dirty="0" smtClean="0">
                <a:solidFill>
                  <a:srgbClr val="00A5EB"/>
                </a:solidFill>
                <a:hlinkClick r:id="rId3"/>
              </a:rPr>
              <a:t>0000-0003-0617-3319</a:t>
            </a:r>
            <a:endParaRPr lang="de-DE" altLang="en-US" sz="1000" dirty="0" smtClean="0">
              <a:solidFill>
                <a:srgbClr val="00A5EB"/>
              </a:solidFill>
            </a:endParaRPr>
          </a:p>
          <a:p>
            <a:endParaRPr lang="de-DE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50" y="6039366"/>
            <a:ext cx="1227411" cy="429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5485" y="6087726"/>
            <a:ext cx="618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Text: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4229" y="544286"/>
            <a:ext cx="5138057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@ DESY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5/50/Sir_Isaac_Newton_by_Sir_Godfrey_Kneller%2C_Bt.jpg/220px-Sir_Isaac_Newton_by_Sir_Godfrey_Kneller%2C_B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27" y="2252662"/>
            <a:ext cx="2095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23388" y="4900474"/>
            <a:ext cx="23326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If I have seen further it </a:t>
            </a:r>
            <a:endParaRPr lang="en-US" sz="1200" dirty="0" smtClean="0"/>
          </a:p>
          <a:p>
            <a:r>
              <a:rPr lang="en-US" sz="1200" dirty="0" smtClean="0"/>
              <a:t>is </a:t>
            </a:r>
            <a:r>
              <a:rPr lang="en-US" sz="1200" dirty="0"/>
              <a:t>by standing on the </a:t>
            </a:r>
            <a:endParaRPr lang="en-US" sz="1200" dirty="0" smtClean="0"/>
          </a:p>
          <a:p>
            <a:r>
              <a:rPr lang="en-US" sz="1200" dirty="0" smtClean="0"/>
              <a:t>shoulders </a:t>
            </a:r>
            <a:r>
              <a:rPr lang="en-US" sz="1200" dirty="0"/>
              <a:t>of giants</a:t>
            </a:r>
            <a:r>
              <a:rPr lang="en-US" sz="1200" dirty="0" smtClean="0"/>
              <a:t>.</a:t>
            </a:r>
          </a:p>
          <a:p>
            <a:pPr algn="r"/>
            <a:r>
              <a:rPr lang="de-DE" sz="900" dirty="0" smtClean="0"/>
              <a:t>Sir Isaac Newton</a:t>
            </a:r>
            <a:endParaRPr lang="en-U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3341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800" b="1" dirty="0" err="1" smtClean="0"/>
              <a:t>How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to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make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your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research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visible</a:t>
            </a:r>
            <a:endParaRPr lang="de-DE" sz="2800" b="1" dirty="0" smtClean="0"/>
          </a:p>
          <a:p>
            <a:r>
              <a:rPr lang="de-DE" dirty="0" smtClean="0"/>
              <a:t>DESY Publications</a:t>
            </a:r>
          </a:p>
          <a:p>
            <a:pPr lvl="1"/>
            <a:r>
              <a:rPr lang="de-DE" dirty="0" smtClean="0"/>
              <a:t>Reports</a:t>
            </a:r>
          </a:p>
          <a:p>
            <a:pPr lvl="1"/>
            <a:r>
              <a:rPr lang="de-DE" dirty="0" smtClean="0"/>
              <a:t>Thesis</a:t>
            </a:r>
          </a:p>
          <a:p>
            <a:pPr lvl="1"/>
            <a:r>
              <a:rPr lang="de-DE" dirty="0" smtClean="0"/>
              <a:t>Books</a:t>
            </a:r>
          </a:p>
          <a:p>
            <a:pPr lvl="1"/>
            <a:r>
              <a:rPr lang="de-DE" dirty="0" err="1" smtClean="0"/>
              <a:t>Proceedings</a:t>
            </a:r>
            <a:endParaRPr lang="de-DE" dirty="0" smtClean="0"/>
          </a:p>
          <a:p>
            <a:r>
              <a:rPr lang="de-DE" dirty="0" smtClean="0"/>
              <a:t>Journal </a:t>
            </a:r>
            <a:r>
              <a:rPr lang="de-DE" dirty="0" err="1" smtClean="0"/>
              <a:t>publications</a:t>
            </a:r>
            <a:endParaRPr lang="de-DE" dirty="0" smtClean="0"/>
          </a:p>
          <a:p>
            <a:pPr lvl="1"/>
            <a:r>
              <a:rPr lang="de-DE" dirty="0" smtClean="0"/>
              <a:t>Open Access (Gold &amp; Green)</a:t>
            </a:r>
          </a:p>
          <a:p>
            <a:pPr lvl="1"/>
            <a:r>
              <a:rPr lang="de-DE" dirty="0" smtClean="0"/>
              <a:t>Hybrid</a:t>
            </a:r>
          </a:p>
          <a:p>
            <a:pPr lvl="1"/>
            <a:r>
              <a:rPr lang="de-DE" dirty="0" err="1" smtClean="0"/>
              <a:t>Closed</a:t>
            </a:r>
            <a:r>
              <a:rPr lang="de-DE" dirty="0" smtClean="0"/>
              <a:t> Access</a:t>
            </a:r>
          </a:p>
          <a:p>
            <a:r>
              <a:rPr lang="de-DE" dirty="0" err="1" smtClean="0"/>
              <a:t>Institutional</a:t>
            </a:r>
            <a:r>
              <a:rPr lang="de-DE" dirty="0" smtClean="0"/>
              <a:t> Repository </a:t>
            </a:r>
          </a:p>
          <a:p>
            <a:pPr lvl="1"/>
            <a:r>
              <a:rPr lang="de-DE" dirty="0" err="1" smtClean="0"/>
              <a:t>Collaboration</a:t>
            </a:r>
            <a:r>
              <a:rPr lang="de-DE" dirty="0" smtClean="0"/>
              <a:t>, </a:t>
            </a:r>
            <a:r>
              <a:rPr lang="de-DE" dirty="0" err="1" smtClean="0"/>
              <a:t>publication</a:t>
            </a:r>
            <a:r>
              <a:rPr lang="de-DE" dirty="0" smtClean="0"/>
              <a:t> </a:t>
            </a:r>
            <a:r>
              <a:rPr lang="de-DE" dirty="0" err="1" smtClean="0"/>
              <a:t>lists</a:t>
            </a:r>
            <a:r>
              <a:rPr lang="de-DE" dirty="0" smtClean="0"/>
              <a:t>, Websites</a:t>
            </a:r>
          </a:p>
          <a:p>
            <a:pPr lvl="1"/>
            <a:r>
              <a:rPr lang="de-DE" dirty="0" smtClean="0">
                <a:hlinkClick r:id="rId2"/>
              </a:rPr>
              <a:t>http://pubdb.desy.de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More Information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library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>
                <a:hlinkClick r:id="rId3"/>
              </a:rPr>
              <a:t>l.publishing@desy.de</a:t>
            </a:r>
            <a:r>
              <a:rPr lang="de-DE" dirty="0" smtClean="0"/>
              <a:t> 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47" y="814409"/>
            <a:ext cx="2512725" cy="355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209" y="2557547"/>
            <a:ext cx="1136145" cy="150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42" y="2101746"/>
            <a:ext cx="1060599" cy="1500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09" y="1551080"/>
            <a:ext cx="1060599" cy="1500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3284" y="3684231"/>
            <a:ext cx="234370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500" b="1" strike="sngStrike" dirty="0" smtClean="0"/>
              <a:t>Hybrid</a:t>
            </a:r>
            <a:endParaRPr lang="en-US" sz="1500" b="1" strike="sngStrik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24" y="4367813"/>
            <a:ext cx="2409346" cy="183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DESY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200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DESY </a:t>
            </a:r>
            <a:r>
              <a:rPr lang="de-DE" dirty="0" err="1"/>
              <a:t>is</a:t>
            </a:r>
            <a:r>
              <a:rPr lang="de-DE" dirty="0"/>
              <a:t> an (Open Access) </a:t>
            </a:r>
            <a:r>
              <a:rPr lang="de-DE" dirty="0" err="1"/>
              <a:t>publisher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2001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assign</a:t>
            </a:r>
            <a:r>
              <a:rPr lang="de-DE" dirty="0"/>
              <a:t> ISB-Numbers (ISBN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Red</a:t>
            </a:r>
            <a:r>
              <a:rPr lang="de-DE" dirty="0" smtClean="0"/>
              <a:t> Report (</a:t>
            </a:r>
            <a:r>
              <a:rPr lang="de-DE" dirty="0" err="1" smtClean="0"/>
              <a:t>Preprint</a:t>
            </a:r>
            <a:r>
              <a:rPr lang="de-DE" dirty="0" smtClean="0"/>
              <a:t>), Thesis</a:t>
            </a:r>
          </a:p>
          <a:p>
            <a:pPr marL="787400" lvl="1" indent="-342900">
              <a:buFont typeface="+mj-lt"/>
              <a:buAutoNum type="arabicPeriod"/>
            </a:pPr>
            <a:r>
              <a:rPr lang="de-DE" dirty="0" smtClean="0"/>
              <a:t>Contact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library</a:t>
            </a:r>
            <a:r>
              <a:rPr lang="de-DE" dirty="0" smtClean="0"/>
              <a:t> </a:t>
            </a:r>
            <a:r>
              <a:rPr lang="de-DE" dirty="0" smtClean="0">
                <a:hlinkClick r:id="rId2"/>
              </a:rPr>
              <a:t>l.publishing@desy.de</a:t>
            </a:r>
            <a:r>
              <a:rPr lang="de-DE" dirty="0" smtClean="0"/>
              <a:t> for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corresponding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 smtClean="0"/>
          </a:p>
          <a:p>
            <a:pPr marL="787400" lvl="1" indent="-342900">
              <a:buFont typeface="+mj-lt"/>
              <a:buAutoNum type="arabicPeriod"/>
            </a:pPr>
            <a:r>
              <a:rPr lang="de-DE" dirty="0" err="1"/>
              <a:t>Fill</a:t>
            </a:r>
            <a:r>
              <a:rPr lang="de-DE" dirty="0"/>
              <a:t> out </a:t>
            </a:r>
            <a:r>
              <a:rPr lang="de-DE" dirty="0" err="1"/>
              <a:t>and</a:t>
            </a:r>
            <a:r>
              <a:rPr lang="de-DE" dirty="0"/>
              <a:t> send </a:t>
            </a:r>
            <a:r>
              <a:rPr lang="de-DE" dirty="0" err="1" smtClean="0"/>
              <a:t>permission</a:t>
            </a:r>
            <a:r>
              <a:rPr lang="de-DE" dirty="0" smtClean="0"/>
              <a:t> </a:t>
            </a:r>
            <a:r>
              <a:rPr lang="de-DE" dirty="0"/>
              <a:t>form (See </a:t>
            </a:r>
            <a:r>
              <a:rPr lang="de-DE" dirty="0">
                <a:hlinkClick r:id="rId3"/>
              </a:rPr>
              <a:t>http://library.desy.de/publicationsdesy</a:t>
            </a:r>
            <a:r>
              <a:rPr lang="de-DE" dirty="0" smtClean="0">
                <a:hlinkClick r:id="rId3"/>
              </a:rPr>
              <a:t>/</a:t>
            </a:r>
            <a:r>
              <a:rPr lang="de-DE" dirty="0" smtClean="0"/>
              <a:t>)</a:t>
            </a:r>
            <a:endParaRPr lang="de-DE" dirty="0"/>
          </a:p>
          <a:p>
            <a:pPr marL="787400" lvl="1" indent="-342900">
              <a:buFont typeface="+mj-lt"/>
              <a:buAutoNum type="arabicPeriod"/>
            </a:pPr>
            <a:r>
              <a:rPr lang="de-DE" dirty="0" err="1" smtClean="0"/>
              <a:t>Submit</a:t>
            </a:r>
            <a:r>
              <a:rPr lang="de-DE" dirty="0" smtClean="0"/>
              <a:t> </a:t>
            </a:r>
            <a:r>
              <a:rPr lang="de-DE" dirty="0" err="1" smtClean="0"/>
              <a:t>fulltext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DESY </a:t>
            </a:r>
            <a:r>
              <a:rPr lang="de-DE" dirty="0" err="1" smtClean="0"/>
              <a:t>publication</a:t>
            </a:r>
            <a:r>
              <a:rPr lang="de-DE" dirty="0" smtClean="0"/>
              <a:t> </a:t>
            </a:r>
            <a:r>
              <a:rPr lang="de-DE" dirty="0" err="1" smtClean="0"/>
              <a:t>database</a:t>
            </a:r>
            <a:r>
              <a:rPr lang="de-DE" dirty="0" smtClean="0"/>
              <a:t> (</a:t>
            </a:r>
            <a:r>
              <a:rPr lang="de-DE" dirty="0" smtClean="0">
                <a:hlinkClick r:id="rId4"/>
              </a:rPr>
              <a:t>http://pubdb.desy.de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 </a:t>
            </a:r>
            <a:r>
              <a:rPr lang="de-DE" dirty="0" smtClean="0">
                <a:hlinkClick r:id="rId5"/>
              </a:rPr>
              <a:t>http://arXiv.org</a:t>
            </a:r>
            <a:r>
              <a:rPr lang="de-DE" dirty="0"/>
              <a:t> </a:t>
            </a:r>
            <a:endParaRPr lang="de-DE" dirty="0" smtClean="0"/>
          </a:p>
          <a:p>
            <a:pPr marL="787400" lvl="1" indent="-342900">
              <a:buFont typeface="+mj-lt"/>
              <a:buAutoNum type="arabicPeriod"/>
            </a:pPr>
            <a:r>
              <a:rPr lang="de-DE" dirty="0" err="1" smtClean="0"/>
              <a:t>Use</a:t>
            </a:r>
            <a:r>
              <a:rPr lang="de-DE" dirty="0" smtClean="0"/>
              <a:t> a </a:t>
            </a:r>
            <a:r>
              <a:rPr lang="de-DE" dirty="0">
                <a:hlinkClick r:id="rId6"/>
              </a:rPr>
              <a:t>CC-BY</a:t>
            </a:r>
            <a:r>
              <a:rPr lang="de-DE" dirty="0"/>
              <a:t> </a:t>
            </a:r>
            <a:r>
              <a:rPr lang="de-DE" dirty="0" err="1"/>
              <a:t>license</a:t>
            </a:r>
            <a:r>
              <a:rPr lang="de-DE" dirty="0"/>
              <a:t> for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re-usability</a:t>
            </a:r>
            <a:r>
              <a:rPr lang="de-DE" dirty="0"/>
              <a:t> (NOT CC-BY-NC</a:t>
            </a:r>
            <a:r>
              <a:rPr lang="de-DE" dirty="0" smtClean="0"/>
              <a:t>!)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Questions</a:t>
            </a:r>
            <a:r>
              <a:rPr lang="de-DE" dirty="0" smtClean="0"/>
              <a:t>: </a:t>
            </a:r>
            <a:r>
              <a:rPr lang="de-DE" dirty="0" smtClean="0">
                <a:hlinkClick r:id="rId2"/>
              </a:rPr>
              <a:t>l.publishing@desy.de</a:t>
            </a:r>
            <a:r>
              <a:rPr lang="de-DE" dirty="0" smtClean="0"/>
              <a:t> </a:t>
            </a:r>
          </a:p>
          <a:p>
            <a:pPr marL="444500" lvl="1" indent="0">
              <a:buNone/>
            </a:pPr>
            <a:r>
              <a:rPr lang="de-DE" dirty="0" smtClean="0"/>
              <a:t>→ </a:t>
            </a:r>
            <a:r>
              <a:rPr lang="de-DE" dirty="0" smtClean="0">
                <a:solidFill>
                  <a:srgbClr val="00B050"/>
                </a:solidFill>
              </a:rPr>
              <a:t>Open Access Publication</a:t>
            </a:r>
            <a:endParaRPr lang="de-DE" dirty="0"/>
          </a:p>
          <a:p>
            <a:pPr lvl="1"/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additionally</a:t>
            </a:r>
            <a:r>
              <a:rPr lang="de-DE" dirty="0" smtClean="0"/>
              <a:t> </a:t>
            </a:r>
            <a:r>
              <a:rPr lang="de-DE" dirty="0" err="1" smtClean="0"/>
              <a:t>submit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publication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journal</a:t>
            </a:r>
            <a:endParaRPr lang="de-DE" dirty="0" smtClean="0"/>
          </a:p>
          <a:p>
            <a:r>
              <a:rPr lang="de-DE" dirty="0" smtClean="0"/>
              <a:t>Books, </a:t>
            </a:r>
            <a:r>
              <a:rPr lang="de-DE" dirty="0" err="1" smtClean="0"/>
              <a:t>Proceedings</a:t>
            </a:r>
            <a:endParaRPr lang="de-DE" dirty="0" smtClean="0"/>
          </a:p>
          <a:p>
            <a:pPr lvl="1"/>
            <a:r>
              <a:rPr lang="de-DE" dirty="0" smtClean="0"/>
              <a:t>Contact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library</a:t>
            </a:r>
            <a:r>
              <a:rPr lang="de-DE" dirty="0" smtClean="0"/>
              <a:t> </a:t>
            </a:r>
            <a:r>
              <a:rPr lang="de-DE" dirty="0" smtClean="0">
                <a:hlinkClick r:id="rId2"/>
              </a:rPr>
              <a:t>l.publishing@desy.de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28" y="4709518"/>
            <a:ext cx="1060599" cy="150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30" y="4163330"/>
            <a:ext cx="1060599" cy="15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Journal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351879"/>
          </a:xfrm>
        </p:spPr>
        <p:txBody>
          <a:bodyPr>
            <a:normAutofit fontScale="92500" lnSpcReduction="10000"/>
          </a:bodyPr>
          <a:lstStyle/>
          <a:p>
            <a:r>
              <a:rPr lang="de-DE" b="1" dirty="0" err="1" smtClean="0"/>
              <a:t>You</a:t>
            </a:r>
            <a:r>
              <a:rPr lang="de-DE" b="1" dirty="0" smtClean="0"/>
              <a:t> must </a:t>
            </a:r>
            <a:r>
              <a:rPr lang="de-DE" b="1" dirty="0" err="1" smtClean="0"/>
              <a:t>ask</a:t>
            </a:r>
            <a:r>
              <a:rPr lang="de-DE" b="1" dirty="0" smtClean="0"/>
              <a:t> for </a:t>
            </a:r>
            <a:r>
              <a:rPr lang="de-DE" b="1" dirty="0" err="1" smtClean="0"/>
              <a:t>permission</a:t>
            </a:r>
            <a:r>
              <a:rPr lang="de-DE" b="1" dirty="0" smtClean="0"/>
              <a:t> </a:t>
            </a:r>
            <a:r>
              <a:rPr lang="de-DE" b="1" i="1" dirty="0" err="1" smtClean="0"/>
              <a:t>before</a:t>
            </a:r>
            <a:r>
              <a:rPr lang="de-DE" b="1" dirty="0" smtClean="0"/>
              <a:t> </a:t>
            </a:r>
            <a:r>
              <a:rPr lang="de-DE" b="1" dirty="0" err="1" smtClean="0"/>
              <a:t>submitting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a </a:t>
            </a:r>
            <a:r>
              <a:rPr lang="de-DE" b="1" dirty="0" err="1" smtClean="0"/>
              <a:t>journal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(DESY Publication </a:t>
            </a:r>
            <a:r>
              <a:rPr lang="de-DE" dirty="0" err="1" smtClean="0"/>
              <a:t>rules</a:t>
            </a:r>
            <a:r>
              <a:rPr lang="de-DE" dirty="0"/>
              <a:t>: Link </a:t>
            </a:r>
            <a:r>
              <a:rPr lang="de-DE" dirty="0" smtClean="0"/>
              <a:t>at </a:t>
            </a:r>
            <a:r>
              <a:rPr lang="de-DE" dirty="0" smtClean="0">
                <a:hlinkClick r:id="rId3"/>
              </a:rPr>
              <a:t>http</a:t>
            </a:r>
            <a:r>
              <a:rPr lang="de-DE" dirty="0">
                <a:hlinkClick r:id="rId3"/>
              </a:rPr>
              <a:t>://library.desy.de/publicationsdesy</a:t>
            </a:r>
            <a:r>
              <a:rPr lang="de-DE" dirty="0" smtClean="0">
                <a:hlinkClick r:id="rId3"/>
              </a:rPr>
              <a:t>/</a:t>
            </a:r>
            <a:r>
              <a:rPr lang="de-DE" dirty="0" smtClean="0"/>
              <a:t>)</a:t>
            </a:r>
          </a:p>
          <a:p>
            <a:r>
              <a:rPr lang="de-DE" dirty="0" smtClean="0"/>
              <a:t>The DESY </a:t>
            </a:r>
            <a:r>
              <a:rPr lang="de-DE" dirty="0" err="1" smtClean="0"/>
              <a:t>Directorate</a:t>
            </a:r>
            <a:r>
              <a:rPr lang="de-DE" dirty="0" smtClean="0"/>
              <a:t> </a:t>
            </a:r>
            <a:r>
              <a:rPr lang="de-DE" dirty="0" err="1" smtClean="0"/>
              <a:t>asks</a:t>
            </a:r>
            <a:r>
              <a:rPr lang="de-DE" dirty="0" smtClean="0"/>
              <a:t> all </a:t>
            </a:r>
            <a:r>
              <a:rPr lang="de-DE" dirty="0" err="1" smtClean="0"/>
              <a:t>scientists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preferable</a:t>
            </a:r>
            <a:r>
              <a:rPr lang="de-DE" dirty="0" smtClean="0"/>
              <a:t> </a:t>
            </a:r>
            <a:r>
              <a:rPr lang="de-DE" dirty="0" err="1" smtClean="0"/>
              <a:t>publish</a:t>
            </a:r>
            <a:r>
              <a:rPr lang="de-DE" dirty="0" smtClean="0"/>
              <a:t> in </a:t>
            </a:r>
            <a:r>
              <a:rPr lang="de-DE" b="1" dirty="0" smtClean="0"/>
              <a:t>Open </a:t>
            </a:r>
            <a:r>
              <a:rPr lang="de-DE" b="1" dirty="0"/>
              <a:t>Access Journals</a:t>
            </a:r>
            <a:r>
              <a:rPr lang="de-DE" dirty="0"/>
              <a:t> (</a:t>
            </a:r>
            <a:r>
              <a:rPr lang="de-DE" dirty="0">
                <a:hlinkClick r:id="rId4"/>
              </a:rPr>
              <a:t>http://library.desy.de/open_access</a:t>
            </a:r>
            <a:r>
              <a:rPr lang="de-DE" dirty="0" smtClean="0">
                <a:hlinkClick r:id="rId4"/>
              </a:rPr>
              <a:t>/</a:t>
            </a:r>
            <a:r>
              <a:rPr lang="de-DE" dirty="0" smtClean="0"/>
              <a:t>) </a:t>
            </a:r>
          </a:p>
          <a:p>
            <a:r>
              <a:rPr lang="de-DE" dirty="0" smtClean="0"/>
              <a:t>Open Access Publications </a:t>
            </a:r>
            <a:r>
              <a:rPr lang="de-DE" dirty="0" smtClean="0"/>
              <a:t>in hybrid </a:t>
            </a:r>
            <a:r>
              <a:rPr lang="de-DE" dirty="0" err="1" smtClean="0"/>
              <a:t>journals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encouraged</a:t>
            </a:r>
            <a:endParaRPr lang="de-DE" dirty="0"/>
          </a:p>
          <a:p>
            <a:r>
              <a:rPr lang="de-DE" dirty="0" smtClean="0"/>
              <a:t>For </a:t>
            </a:r>
            <a:r>
              <a:rPr lang="de-DE" dirty="0" err="1" smtClean="0"/>
              <a:t>subscription</a:t>
            </a:r>
            <a:r>
              <a:rPr lang="de-DE" dirty="0" smtClean="0"/>
              <a:t> </a:t>
            </a:r>
            <a:r>
              <a:rPr lang="de-DE" dirty="0" err="1" smtClean="0"/>
              <a:t>journals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Do not </a:t>
            </a:r>
            <a:r>
              <a:rPr lang="de-DE" dirty="0" err="1" smtClean="0">
                <a:solidFill>
                  <a:srgbClr val="FF0000"/>
                </a:solidFill>
              </a:rPr>
              <a:t>simply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sign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copyright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transfer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agreement</a:t>
            </a:r>
            <a:r>
              <a:rPr lang="de-DE" dirty="0" smtClean="0">
                <a:solidFill>
                  <a:srgbClr val="FF0000"/>
                </a:solidFill>
              </a:rPr>
              <a:t> !</a:t>
            </a:r>
          </a:p>
          <a:p>
            <a:pPr lvl="1"/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sure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keep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rights</a:t>
            </a:r>
            <a:r>
              <a:rPr lang="de-DE" dirty="0" smtClean="0"/>
              <a:t> for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figures</a:t>
            </a:r>
            <a:r>
              <a:rPr lang="de-DE" dirty="0" smtClean="0"/>
              <a:t>, </a:t>
            </a:r>
            <a:r>
              <a:rPr lang="de-DE" dirty="0" err="1" smtClean="0"/>
              <a:t>pictures</a:t>
            </a:r>
            <a:r>
              <a:rPr lang="de-DE" dirty="0" smtClean="0"/>
              <a:t>, …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a CC-BY </a:t>
            </a:r>
            <a:r>
              <a:rPr lang="de-DE" dirty="0" err="1" smtClean="0"/>
              <a:t>license</a:t>
            </a:r>
            <a:r>
              <a:rPr lang="de-DE" dirty="0" smtClean="0"/>
              <a:t>. </a:t>
            </a:r>
            <a:br>
              <a:rPr lang="de-DE" dirty="0" smtClean="0"/>
            </a:br>
            <a:r>
              <a:rPr lang="de-DE" dirty="0" smtClean="0"/>
              <a:t>State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explicitly</a:t>
            </a:r>
            <a:r>
              <a:rPr lang="de-DE" dirty="0" smtClean="0"/>
              <a:t> in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r>
              <a:rPr lang="de-DE" dirty="0" smtClean="0"/>
              <a:t>: „All </a:t>
            </a:r>
            <a:r>
              <a:rPr lang="de-DE" dirty="0" err="1" smtClean="0"/>
              <a:t>figures</a:t>
            </a:r>
            <a:r>
              <a:rPr lang="de-DE" dirty="0" smtClean="0"/>
              <a:t>, …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author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a </a:t>
            </a:r>
            <a:r>
              <a:rPr lang="en-US" dirty="0" smtClean="0">
                <a:hlinkClick r:id="rId5"/>
              </a:rPr>
              <a:t>CC BY</a:t>
            </a:r>
            <a:r>
              <a:rPr lang="en-US" dirty="0" smtClean="0"/>
              <a:t> license”</a:t>
            </a:r>
          </a:p>
          <a:p>
            <a:pPr lvl="1"/>
            <a:r>
              <a:rPr lang="de-DE" dirty="0" err="1" smtClean="0"/>
              <a:t>Elsevier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a „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license</a:t>
            </a:r>
            <a:r>
              <a:rPr lang="de-DE" dirty="0" smtClean="0"/>
              <a:t> </a:t>
            </a:r>
            <a:r>
              <a:rPr lang="de-DE" dirty="0" err="1" smtClean="0"/>
              <a:t>agreement</a:t>
            </a:r>
            <a:r>
              <a:rPr lang="de-DE" dirty="0" smtClean="0"/>
              <a:t>“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on </a:t>
            </a:r>
            <a:r>
              <a:rPr lang="de-DE" dirty="0" err="1" smtClean="0"/>
              <a:t>request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(contact </a:t>
            </a:r>
            <a:r>
              <a:rPr lang="de-DE" dirty="0" smtClean="0">
                <a:hlinkClick r:id="rId6"/>
              </a:rPr>
              <a:t>oxfordcopyrights@elsevier.com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library</a:t>
            </a:r>
            <a:r>
              <a:rPr lang="de-DE" dirty="0" smtClean="0"/>
              <a:t> </a:t>
            </a:r>
            <a:r>
              <a:rPr lang="de-DE" dirty="0" smtClean="0">
                <a:hlinkClick r:id="rId7"/>
              </a:rPr>
              <a:t>l.publishing@desy.de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(s) e.g. </a:t>
            </a:r>
            <a:r>
              <a:rPr lang="de-DE" dirty="0" err="1" smtClean="0"/>
              <a:t>the</a:t>
            </a:r>
            <a:r>
              <a:rPr lang="de-DE" dirty="0" smtClean="0"/>
              <a:t> „Post-referee </a:t>
            </a:r>
            <a:r>
              <a:rPr lang="de-DE" dirty="0" err="1" smtClean="0"/>
              <a:t>version</a:t>
            </a:r>
            <a:r>
              <a:rPr lang="de-DE" dirty="0" smtClean="0"/>
              <a:t>“ </a:t>
            </a:r>
            <a:r>
              <a:rPr lang="de-DE" dirty="0" err="1" smtClean="0"/>
              <a:t>publicitly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publication</a:t>
            </a:r>
            <a:r>
              <a:rPr lang="de-DE" dirty="0" smtClean="0"/>
              <a:t> </a:t>
            </a:r>
            <a:r>
              <a:rPr lang="de-DE" dirty="0" err="1" smtClean="0"/>
              <a:t>database</a:t>
            </a:r>
            <a:endParaRPr lang="de-DE" dirty="0" smtClean="0"/>
          </a:p>
          <a:p>
            <a:r>
              <a:rPr lang="de-DE" b="1" dirty="0" err="1" smtClean="0">
                <a:solidFill>
                  <a:srgbClr val="FFC000"/>
                </a:solidFill>
              </a:rPr>
              <a:t>Submit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your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publication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to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the</a:t>
            </a:r>
            <a:r>
              <a:rPr lang="de-DE" b="1" dirty="0" smtClean="0">
                <a:solidFill>
                  <a:srgbClr val="FFC000"/>
                </a:solidFill>
              </a:rPr>
              <a:t> DESY </a:t>
            </a:r>
            <a:r>
              <a:rPr lang="de-DE" b="1" dirty="0" err="1" smtClean="0">
                <a:solidFill>
                  <a:srgbClr val="FFC000"/>
                </a:solidFill>
              </a:rPr>
              <a:t>publication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database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r>
              <a:rPr lang="de-DE" b="1" dirty="0" smtClean="0">
                <a:solidFill>
                  <a:schemeClr val="accent1"/>
                </a:solidFill>
              </a:rPr>
              <a:t>(</a:t>
            </a:r>
            <a:r>
              <a:rPr lang="de-DE" b="1" dirty="0" smtClean="0">
                <a:solidFill>
                  <a:schemeClr val="accent1"/>
                </a:solidFill>
                <a:hlinkClick r:id="rId8"/>
              </a:rPr>
              <a:t>http://pubdb.desy.de</a:t>
            </a:r>
            <a:r>
              <a:rPr lang="de-DE" b="1" dirty="0" smtClean="0">
                <a:solidFill>
                  <a:schemeClr val="accent1"/>
                </a:solidFill>
              </a:rPr>
              <a:t>) </a:t>
            </a:r>
            <a:r>
              <a:rPr lang="de-DE" b="1" dirty="0" err="1" smtClean="0">
                <a:solidFill>
                  <a:srgbClr val="FFC000"/>
                </a:solidFill>
              </a:rPr>
              <a:t>including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fulltexts</a:t>
            </a:r>
            <a:r>
              <a:rPr lang="de-DE" b="1" dirty="0" smtClean="0">
                <a:solidFill>
                  <a:srgbClr val="FFC000"/>
                </a:solidFill>
              </a:rPr>
              <a:t> (</a:t>
            </a:r>
            <a:r>
              <a:rPr lang="de-DE" b="1" dirty="0" err="1" smtClean="0">
                <a:solidFill>
                  <a:srgbClr val="FFC000"/>
                </a:solidFill>
              </a:rPr>
              <a:t>your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own</a:t>
            </a:r>
            <a:r>
              <a:rPr lang="de-DE" b="1" dirty="0" smtClean="0">
                <a:solidFill>
                  <a:srgbClr val="FFC000"/>
                </a:solidFill>
              </a:rPr>
              <a:t> for </a:t>
            </a:r>
            <a:r>
              <a:rPr lang="de-DE" b="1" dirty="0" err="1" smtClean="0">
                <a:solidFill>
                  <a:srgbClr val="FFC000"/>
                </a:solidFill>
              </a:rPr>
              <a:t>the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public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and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the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publisher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version</a:t>
            </a:r>
            <a:r>
              <a:rPr lang="de-DE" b="1" dirty="0" smtClean="0">
                <a:solidFill>
                  <a:srgbClr val="FFC000"/>
                </a:solidFill>
              </a:rPr>
              <a:t> for internal </a:t>
            </a:r>
            <a:r>
              <a:rPr lang="de-DE" b="1" dirty="0" err="1" smtClean="0">
                <a:solidFill>
                  <a:srgbClr val="FFC000"/>
                </a:solidFill>
              </a:rPr>
              <a:t>use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only</a:t>
            </a:r>
            <a:r>
              <a:rPr lang="de-DE" b="1" dirty="0" smtClean="0">
                <a:solidFill>
                  <a:srgbClr val="FFC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76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Institutional</a:t>
            </a:r>
            <a:r>
              <a:rPr lang="de-DE" dirty="0" smtClean="0"/>
              <a:t>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1145219"/>
            <a:ext cx="8520113" cy="5326602"/>
          </a:xfrm>
        </p:spPr>
        <p:txBody>
          <a:bodyPr>
            <a:normAutofit fontScale="70000" lnSpcReduction="20000"/>
          </a:bodyPr>
          <a:lstStyle/>
          <a:p>
            <a:pPr marL="0" lvl="1" indent="0">
              <a:buNone/>
            </a:pPr>
            <a:r>
              <a:rPr lang="de-DE" sz="2800" dirty="0" smtClean="0"/>
              <a:t>DESY </a:t>
            </a:r>
            <a:r>
              <a:rPr lang="de-DE" sz="2800" dirty="0"/>
              <a:t>Publication Database </a:t>
            </a:r>
            <a:r>
              <a:rPr lang="de-DE" sz="1400" dirty="0"/>
              <a:t>(PUBDB </a:t>
            </a:r>
            <a:r>
              <a:rPr lang="de-DE" sz="1400" dirty="0">
                <a:hlinkClick r:id="rId2"/>
              </a:rPr>
              <a:t>http://pubdb.desy.de</a:t>
            </a:r>
            <a:r>
              <a:rPr lang="de-DE" sz="1400" dirty="0"/>
              <a:t>)</a:t>
            </a:r>
            <a:endParaRPr lang="de-DE" sz="28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de-DE" sz="2000" dirty="0" err="1" smtClean="0"/>
              <a:t>OpenAire</a:t>
            </a:r>
            <a:r>
              <a:rPr lang="de-DE" sz="2000" dirty="0" smtClean="0"/>
              <a:t> </a:t>
            </a:r>
            <a:r>
              <a:rPr lang="de-DE" sz="2000" dirty="0" err="1"/>
              <a:t>Validated</a:t>
            </a:r>
            <a:endParaRPr lang="de-DE" sz="20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de-DE" sz="2000" dirty="0" err="1"/>
              <a:t>Indexed</a:t>
            </a:r>
            <a:r>
              <a:rPr lang="de-DE" sz="2000" dirty="0"/>
              <a:t> in Base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de-DE" sz="2000" dirty="0" err="1"/>
              <a:t>ORCiD</a:t>
            </a:r>
            <a:r>
              <a:rPr lang="de-DE" sz="2000" dirty="0"/>
              <a:t> for </a:t>
            </a:r>
            <a:r>
              <a:rPr lang="de-DE" sz="2000" dirty="0" err="1"/>
              <a:t>authors</a:t>
            </a:r>
            <a:endParaRPr lang="de-DE" sz="20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HGF Reporting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Plug-In for web </a:t>
            </a:r>
            <a:r>
              <a:rPr lang="de-DE" sz="2000" dirty="0" err="1"/>
              <a:t>pages</a:t>
            </a:r>
            <a:r>
              <a:rPr lang="de-DE" sz="2000" dirty="0"/>
              <a:t> 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de-DE" sz="2000" dirty="0" smtClean="0"/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de-DE" sz="2000" dirty="0" smtClean="0"/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Part </a:t>
            </a:r>
            <a:r>
              <a:rPr lang="de-DE" sz="2000" dirty="0" err="1"/>
              <a:t>of</a:t>
            </a:r>
            <a:r>
              <a:rPr lang="de-DE" sz="2000" dirty="0"/>
              <a:t> JOIN², a </a:t>
            </a:r>
            <a:r>
              <a:rPr lang="de-DE" sz="2000" dirty="0" err="1"/>
              <a:t>collaboration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DESY, DKFZ, FZJ, GSI, MLZ, RWTH (</a:t>
            </a:r>
            <a:r>
              <a:rPr lang="de-DE" sz="2000" dirty="0">
                <a:hlinkClick r:id="rId3"/>
              </a:rPr>
              <a:t>http://join2.de</a:t>
            </a:r>
            <a:r>
              <a:rPr lang="de-DE" sz="2000" dirty="0" smtClean="0"/>
              <a:t>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6946" y="1655925"/>
            <a:ext cx="7734936" cy="4060179"/>
            <a:chOff x="935101" y="1544687"/>
            <a:chExt cx="7734936" cy="406017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721" y="3094278"/>
              <a:ext cx="2803435" cy="251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636" y="3058487"/>
              <a:ext cx="2843401" cy="254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767" y="1544687"/>
              <a:ext cx="1932679" cy="1737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101" y="3106322"/>
              <a:ext cx="3265020" cy="248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3654906" y="1895464"/>
              <a:ext cx="1090430" cy="892897"/>
              <a:chOff x="3582700" y="1799928"/>
              <a:chExt cx="1090430" cy="892897"/>
            </a:xfrm>
          </p:grpSpPr>
          <p:pic>
            <p:nvPicPr>
              <p:cNvPr id="12" name="Picture 8" descr="https://join2-wiki.gsi.de/foswiki/pub/Main/WebHome/base_75x29.gif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2700" y="1799928"/>
                <a:ext cx="1090430" cy="421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3809360" y="2099005"/>
                <a:ext cx="767894" cy="261610"/>
                <a:chOff x="4520731" y="6205000"/>
                <a:chExt cx="767894" cy="261610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20731" y="6259605"/>
                  <a:ext cx="152400" cy="152400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4655118" y="6205000"/>
                  <a:ext cx="63350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err="1"/>
                    <a:t>ORCiD</a:t>
                  </a:r>
                  <a:endParaRPr lang="en-US" sz="1050" dirty="0"/>
                </a:p>
              </p:txBody>
            </p:sp>
          </p:grp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9360" y="2407075"/>
                <a:ext cx="80962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4906" y="1585241"/>
              <a:ext cx="786909" cy="387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326946" y="718490"/>
            <a:ext cx="5936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FFC000"/>
                </a:solidFill>
              </a:rPr>
              <a:t>Preserve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your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scientific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research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output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and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make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it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visible</a:t>
            </a:r>
            <a:endParaRPr lang="de-DE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Need </a:t>
            </a:r>
            <a:r>
              <a:rPr lang="de-DE" dirty="0" err="1" smtClean="0"/>
              <a:t>more</a:t>
            </a:r>
            <a:r>
              <a:rPr lang="de-DE" dirty="0" smtClean="0"/>
              <a:t>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804" y="877856"/>
            <a:ext cx="2996692" cy="47926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Do not </a:t>
            </a:r>
            <a:r>
              <a:rPr lang="de-DE" dirty="0" err="1" smtClean="0"/>
              <a:t>hesitate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contact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library</a:t>
            </a:r>
            <a:r>
              <a:rPr lang="de-DE" dirty="0" smtClean="0"/>
              <a:t> for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Maren Stein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l.publishing@desy.de</a:t>
            </a:r>
            <a:r>
              <a:rPr lang="de-DE" dirty="0" smtClean="0"/>
              <a:t> </a:t>
            </a:r>
            <a:endParaRPr lang="en-US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Martin Köhler</a:t>
            </a:r>
          </a:p>
          <a:p>
            <a:pPr marL="0" indent="0">
              <a:buNone/>
            </a:pPr>
            <a:r>
              <a:rPr lang="de-DE" dirty="0" smtClean="0"/>
              <a:t>Kirsten Sachs</a:t>
            </a:r>
          </a:p>
          <a:p>
            <a:pPr marL="0" indent="0">
              <a:buNone/>
            </a:pPr>
            <a:r>
              <a:rPr lang="de-DE" dirty="0"/>
              <a:t>Robert Thiele</a:t>
            </a:r>
          </a:p>
          <a:p>
            <a:pPr marL="0" indent="0">
              <a:buNone/>
            </a:pPr>
            <a:r>
              <a:rPr lang="de-DE" dirty="0" smtClean="0"/>
              <a:t>Alexander Wagner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92" y="877856"/>
            <a:ext cx="4700659" cy="541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Titelbild_1280x7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563"/>
            <a:ext cx="9144000" cy="53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69" y="1580296"/>
            <a:ext cx="8520113" cy="544512"/>
          </a:xfrm>
        </p:spPr>
        <p:txBody>
          <a:bodyPr/>
          <a:lstStyle/>
          <a:p>
            <a:pPr algn="ctr"/>
            <a:r>
              <a:rPr lang="de-DE" sz="8000" dirty="0" err="1" smtClean="0"/>
              <a:t>Thank</a:t>
            </a:r>
            <a:r>
              <a:rPr lang="de-DE" sz="8000" dirty="0" smtClean="0"/>
              <a:t> </a:t>
            </a:r>
            <a:r>
              <a:rPr lang="de-DE" sz="8000" dirty="0" err="1" smtClean="0"/>
              <a:t>You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29975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235</Words>
  <Application>Microsoft Office PowerPoint</Application>
  <PresentationFormat>On-screen Show (4:3)</PresentationFormat>
  <Paragraphs>80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Wingdings</vt:lpstr>
      <vt:lpstr>Arial Black</vt:lpstr>
      <vt:lpstr>2_DESY_Vortrag_3-1</vt:lpstr>
      <vt:lpstr>Publish or Perish</vt:lpstr>
      <vt:lpstr>Options?</vt:lpstr>
      <vt:lpstr>DESY Publications</vt:lpstr>
      <vt:lpstr>Journal Publications</vt:lpstr>
      <vt:lpstr>Institutional Repository</vt:lpstr>
      <vt:lpstr>Need more Information?</vt:lpstr>
      <vt:lpstr>Thank You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Koehler, Martin</cp:lastModifiedBy>
  <cp:revision>521</cp:revision>
  <cp:lastPrinted>2015-03-23T09:04:38Z</cp:lastPrinted>
  <dcterms:created xsi:type="dcterms:W3CDTF">2008-04-14T12:45:38Z</dcterms:created>
  <dcterms:modified xsi:type="dcterms:W3CDTF">2016-11-29T07:57:50Z</dcterms:modified>
</cp:coreProperties>
</file>