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3" r:id="rId2"/>
    <p:sldId id="860" r:id="rId3"/>
    <p:sldId id="862" r:id="rId4"/>
    <p:sldId id="863" r:id="rId5"/>
    <p:sldId id="861" r:id="rId6"/>
    <p:sldId id="804" r:id="rId7"/>
    <p:sldId id="868" r:id="rId8"/>
    <p:sldId id="867" r:id="rId9"/>
    <p:sldId id="865" r:id="rId10"/>
    <p:sldId id="866" r:id="rId11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ckhard Elsen" initials="EE" lastIdx="2" clrIdx="0"/>
  <p:cmAuthor id="1" name="Andreas Mussgiller" initials="A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D738D"/>
    <a:srgbClr val="00B050"/>
    <a:srgbClr val="00A5EB"/>
    <a:srgbClr val="9C9E9F"/>
    <a:srgbClr val="777777"/>
    <a:srgbClr val="DDDDDD"/>
    <a:srgbClr val="FFFFFF"/>
    <a:srgbClr val="FFCC00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3" autoAdjust="0"/>
    <p:restoredTop sz="89002" autoAdjust="0"/>
  </p:normalViewPr>
  <p:slideViewPr>
    <p:cSldViewPr snapToGrid="0" snapToObjects="1">
      <p:cViewPr varScale="1">
        <p:scale>
          <a:sx n="80" d="100"/>
          <a:sy n="80" d="100"/>
        </p:scale>
        <p:origin x="-640" y="-104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-2736" y="-108"/>
      </p:cViewPr>
      <p:guideLst>
        <p:guide orient="horz" pos="3224"/>
        <p:guide pos="22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6917" cy="51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0" tIns="47370" rIns="94740" bIns="4737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726" y="0"/>
            <a:ext cx="3076917" cy="51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0" tIns="47370" rIns="94740" bIns="473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0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0919"/>
            <a:ext cx="3076917" cy="51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0" tIns="47370" rIns="94740" bIns="4737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0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726" y="9720919"/>
            <a:ext cx="3076917" cy="51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0" tIns="47370" rIns="94740" bIns="473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b="0" smtClean="0"/>
            </a:lvl1pPr>
          </a:lstStyle>
          <a:p>
            <a:pPr>
              <a:defRPr/>
            </a:pPr>
            <a:fld id="{4BE9B0AF-ADE1-4B5A-A614-8476D94E73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46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6917" cy="51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0" tIns="47370" rIns="94740" bIns="4737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26" y="0"/>
            <a:ext cx="3076917" cy="51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0" tIns="47370" rIns="94740" bIns="473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919"/>
            <a:ext cx="3076917" cy="51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0" tIns="47370" rIns="94740" bIns="4737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26" y="9720919"/>
            <a:ext cx="3076917" cy="51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0" tIns="47370" rIns="94740" bIns="473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b="0" smtClean="0"/>
            </a:lvl1pPr>
          </a:lstStyle>
          <a:p>
            <a:pPr>
              <a:defRPr/>
            </a:pPr>
            <a:fld id="{6BFCAA26-3EC7-4C76-8B6B-D929F35C61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580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8494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057900"/>
            <a:ext cx="9144000" cy="800100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Picture 11" descr="Markenzusatz_und_DESY-Log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6088" y="6124575"/>
            <a:ext cx="746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Markenzusatz_und_DESY-Logo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671" r="27632"/>
          <a:stretch>
            <a:fillRect/>
          </a:stretch>
        </p:blipFill>
        <p:spPr bwMode="auto">
          <a:xfrm>
            <a:off x="282575" y="6057900"/>
            <a:ext cx="3022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Helmholtz-Logo_schwarz_70_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5" y="5440363"/>
            <a:ext cx="1079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473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84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44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977900"/>
            <a:ext cx="8520113" cy="577252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726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70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11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42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66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89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06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18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588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447117"/>
            <a:ext cx="85296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eaLnBrk="1" hangingPunct="1"/>
            <a:r>
              <a:rPr lang="en-GB" sz="900" dirty="0" smtClean="0">
                <a:solidFill>
                  <a:schemeClr val="bg2"/>
                </a:solidFill>
              </a:rPr>
              <a:t>TSS  </a:t>
            </a:r>
            <a:r>
              <a:rPr lang="en-GB" sz="900" b="0" dirty="0">
                <a:solidFill>
                  <a:schemeClr val="bg2"/>
                </a:solidFill>
              </a:rPr>
              <a:t>|  </a:t>
            </a:r>
            <a:r>
              <a:rPr lang="en-GB" sz="900" b="0" dirty="0" smtClean="0">
                <a:solidFill>
                  <a:schemeClr val="bg2"/>
                </a:solidFill>
              </a:rPr>
              <a:t>DESY FH Fellow</a:t>
            </a:r>
            <a:r>
              <a:rPr lang="en-GB" sz="900" b="0" baseline="0" dirty="0" smtClean="0">
                <a:solidFill>
                  <a:schemeClr val="bg2"/>
                </a:solidFill>
              </a:rPr>
              <a:t> Day	</a:t>
            </a:r>
            <a:r>
              <a:rPr lang="en-GB" sz="900" b="0" dirty="0" smtClean="0">
                <a:solidFill>
                  <a:schemeClr val="bg2"/>
                </a:solidFill>
              </a:rPr>
              <a:t> 			</a:t>
            </a:r>
            <a:r>
              <a:rPr lang="en-GB" sz="900" b="0" baseline="0" dirty="0" smtClean="0">
                <a:solidFill>
                  <a:schemeClr val="bg2"/>
                </a:solidFill>
              </a:rPr>
              <a:t>                          	                         29 November </a:t>
            </a:r>
            <a:r>
              <a:rPr lang="en-GB" sz="900" b="0" dirty="0" smtClean="0">
                <a:solidFill>
                  <a:schemeClr val="bg2"/>
                </a:solidFill>
              </a:rPr>
              <a:t>2016  |  </a:t>
            </a:r>
            <a:r>
              <a:rPr lang="en-GB" sz="900" b="1" dirty="0" smtClean="0">
                <a:solidFill>
                  <a:schemeClr val="bg2"/>
                </a:solidFill>
              </a:rPr>
              <a:t>p</a:t>
            </a:r>
            <a:r>
              <a:rPr lang="en-GB" sz="900" dirty="0" smtClean="0">
                <a:solidFill>
                  <a:schemeClr val="bg2"/>
                </a:solidFill>
              </a:rPr>
              <a:t>age </a:t>
            </a:r>
            <a:fld id="{013C2E96-4773-4055-ADAA-E8F23A97BEC7}" type="slidenum">
              <a:rPr lang="en-GB" sz="900" smtClean="0">
                <a:solidFill>
                  <a:schemeClr val="bg2"/>
                </a:solidFill>
              </a:rPr>
              <a:pPr eaLnBrk="1" hangingPunct="1"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239121" y="6127750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" charset="0"/>
        <a:buChar char="&gt;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800" b="0">
          <a:solidFill>
            <a:srgbClr val="00A5EB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emf"/><Relationship Id="rId7" Type="http://schemas.openxmlformats.org/officeDocument/2006/relationships/image" Target="../media/image18.png"/><Relationship Id="rId8" Type="http://schemas.openxmlformats.org/officeDocument/2006/relationships/image" Target="../media/image19.jpe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06388" y="425104"/>
            <a:ext cx="7764462" cy="65881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Particle Physics @ DESY</a:t>
            </a:r>
            <a:endParaRPr lang="en-GB" dirty="0" smtClean="0">
              <a:solidFill>
                <a:srgbClr val="F28E00"/>
              </a:solidFill>
            </a:endParaRPr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06388" y="1067867"/>
            <a:ext cx="7732712" cy="334962"/>
          </a:xfrm>
        </p:spPr>
        <p:txBody>
          <a:bodyPr/>
          <a:lstStyle/>
          <a:p>
            <a:pPr eaLnBrk="1" hangingPunct="1"/>
            <a:r>
              <a:rPr lang="de-DE" dirty="0" smtClean="0"/>
              <a:t>DESY FH Fellow Day</a:t>
            </a: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551544" y="2898775"/>
            <a:ext cx="35246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b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de-DE" sz="2000" dirty="0" smtClean="0">
                <a:solidFill>
                  <a:srgbClr val="00A6EB"/>
                </a:solidFill>
              </a:rPr>
              <a:t>Thomas Schörner-Sadenius</a:t>
            </a:r>
            <a:endParaRPr lang="de-DE" sz="1200" dirty="0">
              <a:solidFill>
                <a:srgbClr val="00A6EB"/>
              </a:solidFill>
            </a:endParaRPr>
          </a:p>
          <a:p>
            <a:pPr algn="r" eaLnBrk="1" hangingPunct="1"/>
            <a:endParaRPr lang="de-DE" sz="1200" b="0" dirty="0"/>
          </a:p>
          <a:p>
            <a:pPr algn="r" eaLnBrk="1" hangingPunct="1"/>
            <a:r>
              <a:rPr lang="de-DE" sz="2000" b="0" dirty="0" smtClean="0"/>
              <a:t>29 November 2016</a:t>
            </a:r>
            <a:endParaRPr lang="de-DE" sz="20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40" y="126234"/>
            <a:ext cx="8229600" cy="490017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/>
                <a:cs typeface="Arial"/>
              </a:rPr>
              <a:t>Agenda (2)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4" name="Picture 3" descr="Screen Shot 2016-11-28 at 09.4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83" y="752636"/>
            <a:ext cx="6992104" cy="5776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567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DESY FH</a:t>
            </a:r>
            <a:endParaRPr lang="de-DE" dirty="0"/>
          </a:p>
        </p:txBody>
      </p:sp>
      <p:pic>
        <p:nvPicPr>
          <p:cNvPr id="4" name="Picture 3" descr="Screen Shot 2016-11-28 at 08.47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08" y="282237"/>
            <a:ext cx="5747843" cy="6026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6675" y="2336306"/>
            <a:ext cx="2780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&gt; </a:t>
            </a:r>
            <a:r>
              <a:rPr lang="en-US" dirty="0" smtClean="0"/>
              <a:t>400 heads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&gt; </a:t>
            </a:r>
            <a:r>
              <a:rPr lang="en-US" dirty="0" smtClean="0"/>
              <a:t>About 25 MEUR / year 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&gt; </a:t>
            </a:r>
            <a:r>
              <a:rPr lang="en-US" dirty="0" smtClean="0"/>
              <a:t>+ 3. party funds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4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DESY FH in Helmholtz</a:t>
            </a:r>
            <a:endParaRPr lang="de-DE" dirty="0"/>
          </a:p>
        </p:txBody>
      </p:sp>
      <p:grpSp>
        <p:nvGrpSpPr>
          <p:cNvPr id="8" name="Group 7"/>
          <p:cNvGrpSpPr/>
          <p:nvPr/>
        </p:nvGrpSpPr>
        <p:grpSpPr>
          <a:xfrm>
            <a:off x="3103301" y="864291"/>
            <a:ext cx="5105400" cy="5391150"/>
            <a:chOff x="3792538" y="990178"/>
            <a:chExt cx="5105400" cy="5391150"/>
          </a:xfrm>
        </p:grpSpPr>
        <p:pic>
          <p:nvPicPr>
            <p:cNvPr id="9" name="Bild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638" y="990178"/>
              <a:ext cx="3995737" cy="53911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4"/>
            <p:cNvSpPr txBox="1">
              <a:spLocks noChangeArrowheads="1"/>
            </p:cNvSpPr>
            <p:nvPr/>
          </p:nvSpPr>
          <p:spPr bwMode="auto">
            <a:xfrm>
              <a:off x="6619875" y="3784600"/>
              <a:ext cx="1414463" cy="319088"/>
            </a:xfrm>
            <a:prstGeom prst="rect">
              <a:avLst/>
            </a:prstGeom>
            <a:solidFill>
              <a:srgbClr val="F2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800">
                  <a:solidFill>
                    <a:schemeClr val="bg1"/>
                  </a:solidFill>
                </a:rPr>
                <a:t>Helmholtz-Zentrum </a:t>
              </a:r>
              <a:br>
                <a:rPr lang="de-DE" sz="800">
                  <a:solidFill>
                    <a:schemeClr val="bg1"/>
                  </a:solidFill>
                </a:rPr>
              </a:br>
              <a:r>
                <a:rPr lang="de-DE" sz="800">
                  <a:solidFill>
                    <a:schemeClr val="bg1"/>
                  </a:solidFill>
                </a:rPr>
                <a:t>Dresden-Rossendorf (HZDR)</a:t>
              </a:r>
            </a:p>
          </p:txBody>
        </p:sp>
        <p:sp>
          <p:nvSpPr>
            <p:cNvPr id="11" name="Textfeld 25"/>
            <p:cNvSpPr txBox="1">
              <a:spLocks noChangeArrowheads="1"/>
            </p:cNvSpPr>
            <p:nvPr/>
          </p:nvSpPr>
          <p:spPr bwMode="auto">
            <a:xfrm>
              <a:off x="5922963" y="1679575"/>
              <a:ext cx="1146175" cy="319088"/>
            </a:xfrm>
            <a:prstGeom prst="rect">
              <a:avLst/>
            </a:prstGeom>
            <a:solidFill>
              <a:srgbClr val="F2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800">
                  <a:solidFill>
                    <a:srgbClr val="FFFFFF"/>
                  </a:solidFill>
                </a:rPr>
                <a:t>Deutsches Elektronen-Synchrotron DESY</a:t>
              </a:r>
            </a:p>
          </p:txBody>
        </p:sp>
        <p:sp>
          <p:nvSpPr>
            <p:cNvPr id="12" name="Textfeld 27"/>
            <p:cNvSpPr txBox="1">
              <a:spLocks noChangeArrowheads="1"/>
            </p:cNvSpPr>
            <p:nvPr/>
          </p:nvSpPr>
          <p:spPr bwMode="auto">
            <a:xfrm>
              <a:off x="5834063" y="2152650"/>
              <a:ext cx="1492250" cy="442913"/>
            </a:xfrm>
            <a:prstGeom prst="rect">
              <a:avLst/>
            </a:prstGeom>
            <a:solidFill>
              <a:srgbClr val="F2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800" dirty="0">
                  <a:solidFill>
                    <a:srgbClr val="FFFFFF"/>
                  </a:solidFill>
                </a:rPr>
                <a:t>Helmholtz-Zentrum Geesthacht Zentrum für Material- und Küstenforschung (HZG)</a:t>
              </a:r>
            </a:p>
          </p:txBody>
        </p:sp>
        <p:sp>
          <p:nvSpPr>
            <p:cNvPr id="13" name="Textfeld 10"/>
            <p:cNvSpPr txBox="1"/>
            <p:nvPr/>
          </p:nvSpPr>
          <p:spPr>
            <a:xfrm>
              <a:off x="4876800" y="1155700"/>
              <a:ext cx="1473200" cy="3190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de-DE" sz="800" dirty="0">
                  <a:solidFill>
                    <a:srgbClr val="FFFFFF"/>
                  </a:solidFill>
                </a:rPr>
                <a:t>GEOMAR | Helmholtz-Zentrum für Ozeanforschung Kiel</a:t>
              </a:r>
            </a:p>
          </p:txBody>
        </p:sp>
        <p:sp>
          <p:nvSpPr>
            <p:cNvPr id="14" name="Textfeld 31"/>
            <p:cNvSpPr txBox="1">
              <a:spLocks noChangeArrowheads="1"/>
            </p:cNvSpPr>
            <p:nvPr/>
          </p:nvSpPr>
          <p:spPr bwMode="auto">
            <a:xfrm>
              <a:off x="7585075" y="2794000"/>
              <a:ext cx="1312863" cy="319088"/>
            </a:xfrm>
            <a:prstGeom prst="rect">
              <a:avLst/>
            </a:prstGeom>
            <a:solidFill>
              <a:srgbClr val="F2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800">
                  <a:solidFill>
                    <a:srgbClr val="FFFFFF"/>
                  </a:solidFill>
                </a:rPr>
                <a:t>Helmholtz-Zentrum Berlin für Materialien und Energie</a:t>
              </a:r>
            </a:p>
          </p:txBody>
        </p:sp>
        <p:sp>
          <p:nvSpPr>
            <p:cNvPr id="15" name="Textfeld 12"/>
            <p:cNvSpPr txBox="1"/>
            <p:nvPr/>
          </p:nvSpPr>
          <p:spPr>
            <a:xfrm>
              <a:off x="7424738" y="2271713"/>
              <a:ext cx="1304925" cy="3190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de-DE" sz="800" dirty="0">
                  <a:solidFill>
                    <a:srgbClr val="FFFFFF"/>
                  </a:solidFill>
                </a:rPr>
                <a:t>Max-Delbrück-Centrum für Molekulare Medizin (MDC)</a:t>
              </a:r>
            </a:p>
          </p:txBody>
        </p:sp>
        <p:sp>
          <p:nvSpPr>
            <p:cNvPr id="16" name="Textfeld 13"/>
            <p:cNvSpPr txBox="1"/>
            <p:nvPr/>
          </p:nvSpPr>
          <p:spPr>
            <a:xfrm>
              <a:off x="6078538" y="2794000"/>
              <a:ext cx="1463675" cy="4413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de-DE" sz="800" dirty="0">
                  <a:solidFill>
                    <a:srgbClr val="FFFFFF"/>
                  </a:solidFill>
                </a:rPr>
                <a:t>Helmholtz-Zentrum </a:t>
              </a:r>
              <a:br>
                <a:rPr lang="de-DE" sz="800" dirty="0">
                  <a:solidFill>
                    <a:srgbClr val="FFFFFF"/>
                  </a:solidFill>
                </a:rPr>
              </a:br>
              <a:r>
                <a:rPr lang="de-DE" sz="800" dirty="0">
                  <a:solidFill>
                    <a:srgbClr val="FFFFFF"/>
                  </a:solidFill>
                </a:rPr>
                <a:t>Potsdam - Deutsches </a:t>
              </a:r>
              <a:r>
                <a:rPr lang="de-DE" sz="800" dirty="0" err="1">
                  <a:solidFill>
                    <a:srgbClr val="FFFFFF"/>
                  </a:solidFill>
                </a:rPr>
                <a:t>GeoForschungsZentrum</a:t>
              </a:r>
              <a:r>
                <a:rPr lang="de-DE" sz="800" dirty="0">
                  <a:solidFill>
                    <a:srgbClr val="FFFFFF"/>
                  </a:solidFill>
                </a:rPr>
                <a:t> GFZ</a:t>
              </a:r>
            </a:p>
          </p:txBody>
        </p:sp>
        <p:sp>
          <p:nvSpPr>
            <p:cNvPr id="17" name="Textfeld 14"/>
            <p:cNvSpPr txBox="1"/>
            <p:nvPr/>
          </p:nvSpPr>
          <p:spPr>
            <a:xfrm>
              <a:off x="4259263" y="2135188"/>
              <a:ext cx="1381125" cy="4413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de-DE" sz="800" dirty="0">
                  <a:solidFill>
                    <a:srgbClr val="FFFFFF"/>
                  </a:solidFill>
                </a:rPr>
                <a:t>Alfred-Wegener-Institut Helmholtz-Zentrum für </a:t>
              </a:r>
              <a:br>
                <a:rPr lang="de-DE" sz="800" dirty="0">
                  <a:solidFill>
                    <a:srgbClr val="FFFFFF"/>
                  </a:solidFill>
                </a:rPr>
              </a:br>
              <a:r>
                <a:rPr lang="de-DE" sz="800" dirty="0">
                  <a:solidFill>
                    <a:srgbClr val="FFFFFF"/>
                  </a:solidFill>
                </a:rPr>
                <a:t>Polar- und Meeresforschung</a:t>
              </a:r>
            </a:p>
          </p:txBody>
        </p:sp>
        <p:sp>
          <p:nvSpPr>
            <p:cNvPr id="18" name="Textfeld 15"/>
            <p:cNvSpPr txBox="1"/>
            <p:nvPr/>
          </p:nvSpPr>
          <p:spPr>
            <a:xfrm>
              <a:off x="4783138" y="2840038"/>
              <a:ext cx="1133475" cy="3190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de-DE" sz="800" dirty="0">
                  <a:solidFill>
                    <a:srgbClr val="FFFFFF"/>
                  </a:solidFill>
                </a:rPr>
                <a:t>Helmholtz-Zentrum für Infektionsforschung</a:t>
              </a:r>
            </a:p>
          </p:txBody>
        </p:sp>
        <p:sp>
          <p:nvSpPr>
            <p:cNvPr id="19" name="Textfeld 16"/>
            <p:cNvSpPr txBox="1"/>
            <p:nvPr/>
          </p:nvSpPr>
          <p:spPr>
            <a:xfrm>
              <a:off x="6197600" y="3378200"/>
              <a:ext cx="1225550" cy="3190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de-DE" sz="800" dirty="0">
                  <a:solidFill>
                    <a:srgbClr val="FFFFFF"/>
                  </a:solidFill>
                </a:rPr>
                <a:t>Helmholtz-Zentrum für Umweltforschung – UFZ</a:t>
              </a:r>
            </a:p>
          </p:txBody>
        </p:sp>
        <p:sp>
          <p:nvSpPr>
            <p:cNvPr id="20" name="Textfeld 17"/>
            <p:cNvSpPr txBox="1"/>
            <p:nvPr/>
          </p:nvSpPr>
          <p:spPr>
            <a:xfrm>
              <a:off x="6856413" y="5734050"/>
              <a:ext cx="1492250" cy="4413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de-DE" sz="800" dirty="0">
                  <a:solidFill>
                    <a:srgbClr val="FFFFFF"/>
                  </a:solidFill>
                </a:rPr>
                <a:t>Helmholtz Zentrum München – Deutsches Forschungszentrum für Gesundheit und Umwelt</a:t>
              </a:r>
            </a:p>
          </p:txBody>
        </p:sp>
        <p:sp>
          <p:nvSpPr>
            <p:cNvPr id="21" name="Textfeld 18"/>
            <p:cNvSpPr txBox="1"/>
            <p:nvPr/>
          </p:nvSpPr>
          <p:spPr>
            <a:xfrm>
              <a:off x="7056438" y="5199063"/>
              <a:ext cx="957262" cy="3190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de-DE" sz="800" dirty="0">
                  <a:solidFill>
                    <a:srgbClr val="FFFFFF"/>
                  </a:solidFill>
                </a:rPr>
                <a:t>Max-Planck-Institut für Plasmaphysik</a:t>
              </a:r>
            </a:p>
          </p:txBody>
        </p:sp>
        <p:sp>
          <p:nvSpPr>
            <p:cNvPr id="22" name="Textfeld 48"/>
            <p:cNvSpPr txBox="1">
              <a:spLocks noChangeArrowheads="1"/>
            </p:cNvSpPr>
            <p:nvPr/>
          </p:nvSpPr>
          <p:spPr bwMode="auto">
            <a:xfrm>
              <a:off x="5330825" y="5251450"/>
              <a:ext cx="941388" cy="442035"/>
            </a:xfrm>
            <a:prstGeom prst="rect">
              <a:avLst/>
            </a:prstGeom>
            <a:solidFill>
              <a:srgbClr val="F2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800" dirty="0">
                  <a:solidFill>
                    <a:srgbClr val="FFFFFF"/>
                  </a:solidFill>
                </a:rPr>
                <a:t>Karlsruher Institut für Technologie (KIT)</a:t>
              </a:r>
            </a:p>
          </p:txBody>
        </p:sp>
        <p:sp>
          <p:nvSpPr>
            <p:cNvPr id="23" name="Textfeld 20"/>
            <p:cNvSpPr txBox="1"/>
            <p:nvPr/>
          </p:nvSpPr>
          <p:spPr>
            <a:xfrm>
              <a:off x="4435475" y="4783138"/>
              <a:ext cx="1254125" cy="3190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de-DE" sz="800" dirty="0">
                  <a:solidFill>
                    <a:srgbClr val="FFFFFF"/>
                  </a:solidFill>
                </a:rPr>
                <a:t>Deutsches Krebsforschungszentrum</a:t>
              </a:r>
            </a:p>
          </p:txBody>
        </p:sp>
        <p:sp>
          <p:nvSpPr>
            <p:cNvPr id="24" name="Textfeld 52"/>
            <p:cNvSpPr txBox="1">
              <a:spLocks noChangeArrowheads="1"/>
            </p:cNvSpPr>
            <p:nvPr/>
          </p:nvSpPr>
          <p:spPr bwMode="auto">
            <a:xfrm>
              <a:off x="5354638" y="4281488"/>
              <a:ext cx="1343025" cy="319087"/>
            </a:xfrm>
            <a:prstGeom prst="rect">
              <a:avLst/>
            </a:prstGeom>
            <a:solidFill>
              <a:srgbClr val="F2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800">
                  <a:solidFill>
                    <a:srgbClr val="FFFFFF"/>
                  </a:solidFill>
                </a:rPr>
                <a:t>GSI Helmholtzzentrum für Schwerionenforschung</a:t>
              </a:r>
            </a:p>
          </p:txBody>
        </p:sp>
        <p:sp>
          <p:nvSpPr>
            <p:cNvPr id="25" name="Textfeld 54"/>
            <p:cNvSpPr txBox="1">
              <a:spLocks noChangeArrowheads="1"/>
            </p:cNvSpPr>
            <p:nvPr/>
          </p:nvSpPr>
          <p:spPr bwMode="auto">
            <a:xfrm>
              <a:off x="3792538" y="3308350"/>
              <a:ext cx="981075" cy="319088"/>
            </a:xfrm>
            <a:prstGeom prst="rect">
              <a:avLst/>
            </a:prstGeom>
            <a:solidFill>
              <a:srgbClr val="F2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800" dirty="0">
                  <a:solidFill>
                    <a:srgbClr val="FFFFFF"/>
                  </a:solidFill>
                </a:rPr>
                <a:t>Forschungszentrum </a:t>
              </a:r>
            </a:p>
            <a:p>
              <a:pPr eaLnBrk="1" hangingPunct="1"/>
              <a:r>
                <a:rPr lang="de-DE" sz="800" dirty="0">
                  <a:solidFill>
                    <a:srgbClr val="FFFFFF"/>
                  </a:solidFill>
                </a:rPr>
                <a:t>Jülich (FZJ)</a:t>
              </a:r>
            </a:p>
          </p:txBody>
        </p:sp>
        <p:sp>
          <p:nvSpPr>
            <p:cNvPr id="26" name="Oval 51"/>
            <p:cNvSpPr/>
            <p:nvPr/>
          </p:nvSpPr>
          <p:spPr>
            <a:xfrm>
              <a:off x="5427663" y="4564063"/>
              <a:ext cx="114300" cy="114300"/>
            </a:xfrm>
            <a:prstGeom prst="ellipse">
              <a:avLst/>
            </a:prstGeom>
            <a:solidFill>
              <a:srgbClr val="F28E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7" name="Oval 49"/>
            <p:cNvSpPr/>
            <p:nvPr/>
          </p:nvSpPr>
          <p:spPr>
            <a:xfrm>
              <a:off x="5376863" y="472440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8" name="Oval 47"/>
            <p:cNvSpPr/>
            <p:nvPr/>
          </p:nvSpPr>
          <p:spPr>
            <a:xfrm>
              <a:off x="5410200" y="5170488"/>
              <a:ext cx="114300" cy="114300"/>
            </a:xfrm>
            <a:prstGeom prst="ellipse">
              <a:avLst/>
            </a:prstGeom>
            <a:solidFill>
              <a:srgbClr val="F28E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9" name="Oval 36"/>
            <p:cNvSpPr/>
            <p:nvPr/>
          </p:nvSpPr>
          <p:spPr>
            <a:xfrm>
              <a:off x="5376863" y="2058988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30" name="Oval 24"/>
            <p:cNvSpPr/>
            <p:nvPr/>
          </p:nvSpPr>
          <p:spPr>
            <a:xfrm>
              <a:off x="6070600" y="1957388"/>
              <a:ext cx="114300" cy="114300"/>
            </a:xfrm>
            <a:prstGeom prst="ellipse">
              <a:avLst/>
            </a:prstGeom>
            <a:solidFill>
              <a:srgbClr val="F28E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1" name="Oval 30"/>
            <p:cNvSpPr/>
            <p:nvPr/>
          </p:nvSpPr>
          <p:spPr>
            <a:xfrm>
              <a:off x="6045200" y="1398588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2" name="Oval 26"/>
            <p:cNvSpPr/>
            <p:nvPr/>
          </p:nvSpPr>
          <p:spPr>
            <a:xfrm>
              <a:off x="6215063" y="2066925"/>
              <a:ext cx="114300" cy="114300"/>
            </a:xfrm>
            <a:prstGeom prst="ellipse">
              <a:avLst/>
            </a:prstGeom>
            <a:solidFill>
              <a:srgbClr val="F28E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7485063" y="2551113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4" name="Oval 38"/>
            <p:cNvSpPr/>
            <p:nvPr/>
          </p:nvSpPr>
          <p:spPr>
            <a:xfrm>
              <a:off x="5613400" y="276225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5" name="Oval 34"/>
            <p:cNvSpPr/>
            <p:nvPr/>
          </p:nvSpPr>
          <p:spPr>
            <a:xfrm>
              <a:off x="7366000" y="271780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36" name="Oval 30"/>
            <p:cNvSpPr/>
            <p:nvPr/>
          </p:nvSpPr>
          <p:spPr>
            <a:xfrm>
              <a:off x="7650163" y="2724150"/>
              <a:ext cx="114300" cy="114300"/>
            </a:xfrm>
            <a:prstGeom prst="ellipse">
              <a:avLst/>
            </a:prstGeom>
            <a:solidFill>
              <a:srgbClr val="F28E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37" name="Oval 3"/>
            <p:cNvSpPr/>
            <p:nvPr/>
          </p:nvSpPr>
          <p:spPr>
            <a:xfrm>
              <a:off x="7721600" y="3702050"/>
              <a:ext cx="114300" cy="114300"/>
            </a:xfrm>
            <a:prstGeom prst="ellipse">
              <a:avLst/>
            </a:prstGeom>
            <a:solidFill>
              <a:srgbClr val="F28E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8" name="Oval 40"/>
            <p:cNvSpPr/>
            <p:nvPr/>
          </p:nvSpPr>
          <p:spPr>
            <a:xfrm>
              <a:off x="7264400" y="3313113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9" name="Oval 53"/>
            <p:cNvSpPr/>
            <p:nvPr/>
          </p:nvSpPr>
          <p:spPr>
            <a:xfrm>
              <a:off x="4529138" y="3586163"/>
              <a:ext cx="114300" cy="114300"/>
            </a:xfrm>
            <a:prstGeom prst="ellipse">
              <a:avLst/>
            </a:prstGeom>
            <a:solidFill>
              <a:srgbClr val="F28E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0" name="Oval 43"/>
            <p:cNvSpPr/>
            <p:nvPr/>
          </p:nvSpPr>
          <p:spPr>
            <a:xfrm>
              <a:off x="6967538" y="565785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41" name="Oval 45"/>
            <p:cNvSpPr/>
            <p:nvPr/>
          </p:nvSpPr>
          <p:spPr>
            <a:xfrm>
              <a:off x="7104063" y="548005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2" name="Textfeld 39"/>
            <p:cNvSpPr txBox="1"/>
            <p:nvPr/>
          </p:nvSpPr>
          <p:spPr>
            <a:xfrm>
              <a:off x="4840288" y="3568700"/>
              <a:ext cx="1298575" cy="3190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de-DE" sz="800" dirty="0">
                  <a:solidFill>
                    <a:srgbClr val="FFFFFF"/>
                  </a:solidFill>
                </a:rPr>
                <a:t>Deutsches Zentrum für </a:t>
              </a:r>
              <a:br>
                <a:rPr lang="de-DE" sz="800" dirty="0">
                  <a:solidFill>
                    <a:srgbClr val="FFFFFF"/>
                  </a:solidFill>
                </a:rPr>
              </a:br>
              <a:r>
                <a:rPr lang="de-DE" sz="800" dirty="0">
                  <a:solidFill>
                    <a:srgbClr val="FFFFFF"/>
                  </a:solidFill>
                </a:rPr>
                <a:t>Luft - und Raumfahrt (DLR)</a:t>
              </a:r>
            </a:p>
          </p:txBody>
        </p:sp>
        <p:sp>
          <p:nvSpPr>
            <p:cNvPr id="43" name="Oval 60"/>
            <p:cNvSpPr/>
            <p:nvPr/>
          </p:nvSpPr>
          <p:spPr>
            <a:xfrm>
              <a:off x="4964113" y="385445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4" name="Textfeld 41"/>
            <p:cNvSpPr txBox="1"/>
            <p:nvPr/>
          </p:nvSpPr>
          <p:spPr>
            <a:xfrm>
              <a:off x="3995738" y="4079875"/>
              <a:ext cx="1168400" cy="44291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de-DE" sz="800" dirty="0">
                  <a:solidFill>
                    <a:srgbClr val="FFFFFF"/>
                  </a:solidFill>
                </a:rPr>
                <a:t>Deutsches Zentrum für Neurodegenerative Erkrankungen (DZNE)</a:t>
              </a:r>
            </a:p>
          </p:txBody>
        </p:sp>
        <p:sp>
          <p:nvSpPr>
            <p:cNvPr id="45" name="Oval 62"/>
            <p:cNvSpPr/>
            <p:nvPr/>
          </p:nvSpPr>
          <p:spPr>
            <a:xfrm>
              <a:off x="4960938" y="400685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pic>
        <p:nvPicPr>
          <p:cNvPr id="46" name="Picture 45" descr="HG_LOGO_S_ENG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2" y="910135"/>
            <a:ext cx="2084775" cy="921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Textfeld 10"/>
          <p:cNvSpPr txBox="1">
            <a:spLocks noChangeArrowheads="1"/>
          </p:cNvSpPr>
          <p:nvPr/>
        </p:nvSpPr>
        <p:spPr bwMode="auto">
          <a:xfrm>
            <a:off x="357154" y="2086611"/>
            <a:ext cx="2528687" cy="102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altLang="ja-JP" sz="1600" dirty="0" smtClean="0">
                <a:solidFill>
                  <a:srgbClr val="F28E00"/>
                </a:solidFill>
              </a:rPr>
              <a:t>&gt;</a:t>
            </a:r>
            <a:r>
              <a:rPr lang="de-DE" altLang="ja-JP" sz="1600" dirty="0" smtClean="0"/>
              <a:t> </a:t>
            </a:r>
            <a:r>
              <a:rPr lang="de-DE" sz="1600" dirty="0"/>
              <a:t>18 </a:t>
            </a:r>
            <a:r>
              <a:rPr lang="de-DE" sz="1600" dirty="0" err="1" smtClean="0"/>
              <a:t>research</a:t>
            </a:r>
            <a:r>
              <a:rPr lang="de-DE" sz="1600" dirty="0" smtClean="0"/>
              <a:t> </a:t>
            </a:r>
            <a:r>
              <a:rPr lang="de-DE" sz="1600" dirty="0" err="1" smtClean="0"/>
              <a:t>centers</a:t>
            </a:r>
            <a:endParaRPr lang="de-DE" sz="1600" dirty="0"/>
          </a:p>
          <a:p>
            <a:r>
              <a:rPr lang="de-DE" altLang="ja-JP" sz="1600" dirty="0">
                <a:solidFill>
                  <a:srgbClr val="F28E00"/>
                </a:solidFill>
              </a:rPr>
              <a:t>&gt;</a:t>
            </a:r>
            <a:r>
              <a:rPr lang="de-DE" altLang="ja-JP" sz="1600" dirty="0"/>
              <a:t> </a:t>
            </a:r>
            <a:r>
              <a:rPr lang="de-DE" sz="1600" dirty="0"/>
              <a:t>33600 </a:t>
            </a:r>
            <a:r>
              <a:rPr lang="de-DE" sz="1600" dirty="0" err="1"/>
              <a:t>s</a:t>
            </a:r>
            <a:r>
              <a:rPr lang="de-DE" sz="1600" dirty="0" err="1" smtClean="0"/>
              <a:t>taff</a:t>
            </a:r>
            <a:endParaRPr lang="de-DE" sz="1600" dirty="0"/>
          </a:p>
          <a:p>
            <a:r>
              <a:rPr lang="de-DE" altLang="ja-JP" sz="1600" dirty="0">
                <a:solidFill>
                  <a:srgbClr val="F28E00"/>
                </a:solidFill>
              </a:rPr>
              <a:t>&gt;</a:t>
            </a:r>
            <a:r>
              <a:rPr lang="de-DE" altLang="ja-JP" sz="1600" dirty="0"/>
              <a:t> </a:t>
            </a:r>
            <a:r>
              <a:rPr lang="de-DE" sz="1600" dirty="0"/>
              <a:t>2,4 </a:t>
            </a:r>
            <a:r>
              <a:rPr lang="de-DE" sz="1600" dirty="0" err="1"/>
              <a:t>Bn</a:t>
            </a:r>
            <a:r>
              <a:rPr lang="de-DE" sz="1600" dirty="0"/>
              <a:t> </a:t>
            </a:r>
            <a:r>
              <a:rPr lang="de-DE" sz="1600" dirty="0" smtClean="0"/>
              <a:t>€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3868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DESY FH in Helmholtz</a:t>
            </a:r>
            <a:endParaRPr lang="de-DE" dirty="0"/>
          </a:p>
        </p:txBody>
      </p:sp>
      <p:pic>
        <p:nvPicPr>
          <p:cNvPr id="3" name="Picture 2" descr="Screen Shot 2016-11-28 at 08.48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27" y="925115"/>
            <a:ext cx="4560240" cy="547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Shot 2016-11-28 at 08.49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63" y="1197705"/>
            <a:ext cx="26289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6-11-28 at 08.50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1" y="4346244"/>
            <a:ext cx="4066333" cy="136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 bwMode="auto">
          <a:xfrm>
            <a:off x="4969821" y="2493105"/>
            <a:ext cx="1113114" cy="580157"/>
          </a:xfrm>
          <a:prstGeom prst="roundRect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7379805" y="1720390"/>
            <a:ext cx="1113114" cy="580157"/>
          </a:xfrm>
          <a:prstGeom prst="roundRect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3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DESY 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r>
              <a:rPr lang="de-DE" dirty="0" smtClean="0"/>
              <a:t>: POF 3</a:t>
            </a:r>
            <a:endParaRPr lang="de-DE" dirty="0"/>
          </a:p>
        </p:txBody>
      </p:sp>
      <p:pic>
        <p:nvPicPr>
          <p:cNvPr id="8" name="Picture 7" descr="Screen Shot 2016-10-27 at 22.18.3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475" y="1639884"/>
            <a:ext cx="4271730" cy="3664950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60639" y="813121"/>
            <a:ext cx="8629009" cy="68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6001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" charset="0"/>
              <a:buChar char="&gt;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40822" indent="-342900">
              <a:lnSpc>
                <a:spcPct val="90000"/>
              </a:lnSpc>
              <a:buSzPct val="10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b="0" dirty="0" smtClean="0"/>
              <a:t>DESY Strategy in line with national and European roadmaps, and building on core competencies. Topic structure: </a:t>
            </a:r>
            <a:endParaRPr lang="en-US" sz="1600" b="0" dirty="0" smtClean="0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83204" y="5437614"/>
            <a:ext cx="8629009" cy="68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6001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" charset="0"/>
              <a:buChar char="&gt;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40822" indent="-342900">
              <a:lnSpc>
                <a:spcPct val="80000"/>
              </a:lnSpc>
              <a:buSzPct val="10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b="0" dirty="0" smtClean="0"/>
              <a:t>Close interaction with many universities </a:t>
            </a:r>
            <a:r>
              <a:rPr lang="mr-IN" b="0" dirty="0" smtClean="0"/>
              <a:t>–</a:t>
            </a:r>
            <a:r>
              <a:rPr lang="en-US" b="0" dirty="0" smtClean="0"/>
              <a:t> </a:t>
            </a:r>
            <a:br>
              <a:rPr lang="en-US" b="0" dirty="0" smtClean="0"/>
            </a:br>
            <a:r>
              <a:rPr lang="en-US" b="0" dirty="0" smtClean="0"/>
              <a:t>role as national lab (e.g. </a:t>
            </a:r>
            <a:r>
              <a:rPr lang="en-US" b="0" dirty="0" err="1" smtClean="0"/>
              <a:t>Terascale</a:t>
            </a:r>
            <a:r>
              <a:rPr lang="en-US" b="0" dirty="0" smtClean="0"/>
              <a:t> alliance)</a:t>
            </a:r>
          </a:p>
          <a:p>
            <a:pPr marL="440822" indent="-342900">
              <a:lnSpc>
                <a:spcPct val="80000"/>
              </a:lnSpc>
              <a:buSzPct val="10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b="0" dirty="0" smtClean="0"/>
              <a:t>We live in (currently) 5-year funding periods (POF </a:t>
            </a:r>
            <a:r>
              <a:rPr lang="mr-IN" b="0" dirty="0" smtClean="0"/>
              <a:t>–</a:t>
            </a:r>
            <a:r>
              <a:rPr lang="en-US" b="0" dirty="0" smtClean="0"/>
              <a:t> </a:t>
            </a:r>
            <a:r>
              <a:rPr lang="en-US" b="0" dirty="0" err="1" smtClean="0"/>
              <a:t>programme</a:t>
            </a:r>
            <a:r>
              <a:rPr lang="en-US" b="0" dirty="0" smtClean="0"/>
              <a:t>-oriented funding)</a:t>
            </a:r>
            <a:endParaRPr lang="en-US" sz="1400" b="0" dirty="0" smtClean="0">
              <a:solidFill>
                <a:srgbClr val="00A5EB"/>
              </a:solidFill>
            </a:endParaRPr>
          </a:p>
        </p:txBody>
      </p:sp>
      <p:pic>
        <p:nvPicPr>
          <p:cNvPr id="3" name="Picture 2" descr="PhysicsAtTerascaleLogo_Farbi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91" y="4303141"/>
            <a:ext cx="1648968" cy="164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62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596" y="2633579"/>
            <a:ext cx="1856963" cy="184023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de-DE" dirty="0" smtClean="0"/>
              <a:t>FULL LIFECYCLE COMPETENCE</a:t>
            </a:r>
            <a:endParaRPr lang="de-DE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3165943"/>
            <a:ext cx="2904531" cy="1600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559" y="1861712"/>
            <a:ext cx="2540643" cy="135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251" y="1176893"/>
            <a:ext cx="2659180" cy="136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361923" y="1337515"/>
            <a:ext cx="1249060" cy="307777"/>
          </a:xfrm>
          <a:prstGeom prst="rect">
            <a:avLst/>
          </a:prstGeom>
          <a:solidFill>
            <a:srgbClr val="00A5EB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Development</a:t>
            </a:r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23" name="Picture 22" descr="PastedGraphic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846" y="4683802"/>
            <a:ext cx="3654325" cy="1369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78" y="4537638"/>
            <a:ext cx="2215059" cy="200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90791" y="4473813"/>
            <a:ext cx="1192542" cy="523220"/>
          </a:xfrm>
          <a:prstGeom prst="rect">
            <a:avLst/>
          </a:prstGeom>
          <a:solidFill>
            <a:srgbClr val="00A5EB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Data</a:t>
            </a:r>
            <a:br>
              <a:rPr lang="en-US" sz="1400" b="0" dirty="0" smtClean="0">
                <a:solidFill>
                  <a:schemeClr val="bg1"/>
                </a:solidFill>
              </a:rPr>
            </a:br>
            <a:r>
              <a:rPr lang="en-US" sz="1400" b="0" dirty="0" smtClean="0">
                <a:solidFill>
                  <a:schemeClr val="bg1"/>
                </a:solidFill>
              </a:rPr>
              <a:t>Preservation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3333" y="5951795"/>
            <a:ext cx="1242598" cy="307777"/>
          </a:xfrm>
          <a:prstGeom prst="rect">
            <a:avLst/>
          </a:prstGeom>
          <a:solidFill>
            <a:srgbClr val="00A5EB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Interpretation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5699" y="5714329"/>
            <a:ext cx="833293" cy="523220"/>
          </a:xfrm>
          <a:prstGeom prst="rect">
            <a:avLst/>
          </a:prstGeom>
          <a:solidFill>
            <a:srgbClr val="00A5EB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Physics</a:t>
            </a:r>
            <a:br>
              <a:rPr lang="en-US" sz="1400" b="0" dirty="0" smtClean="0">
                <a:solidFill>
                  <a:schemeClr val="bg1"/>
                </a:solidFill>
              </a:rPr>
            </a:br>
            <a:r>
              <a:rPr lang="en-US" sz="1400" b="0" dirty="0" smtClean="0">
                <a:solidFill>
                  <a:schemeClr val="bg1"/>
                </a:solidFill>
              </a:rPr>
              <a:t>analysis</a:t>
            </a:r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35" name="Picture 34" descr="2015-04-05_ATLAS-CR-FirstBeams_03-1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6453" y="3165943"/>
            <a:ext cx="2659180" cy="1504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488992" y="4619259"/>
            <a:ext cx="973118" cy="307777"/>
          </a:xfrm>
          <a:prstGeom prst="rect">
            <a:avLst/>
          </a:prstGeom>
          <a:solidFill>
            <a:srgbClr val="00A5EB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Operation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3091" y="2014624"/>
            <a:ext cx="1192542" cy="307777"/>
          </a:xfrm>
          <a:prstGeom prst="rect">
            <a:avLst/>
          </a:prstGeom>
          <a:solidFill>
            <a:srgbClr val="00A5EB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C</a:t>
            </a:r>
            <a:r>
              <a:rPr lang="en-US" sz="1400" b="0" dirty="0" smtClean="0">
                <a:solidFill>
                  <a:schemeClr val="bg1"/>
                </a:solidFill>
              </a:rPr>
              <a:t>onstruction</a:t>
            </a:r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61" y="1861712"/>
            <a:ext cx="3046961" cy="135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83333" y="1491404"/>
            <a:ext cx="1092955" cy="523220"/>
          </a:xfrm>
          <a:prstGeom prst="rect">
            <a:avLst/>
          </a:prstGeom>
          <a:solidFill>
            <a:srgbClr val="00A5EB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Conception</a:t>
            </a:r>
          </a:p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Design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6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40" y="108019"/>
            <a:ext cx="8229600" cy="490017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/>
                <a:cs typeface="Arial"/>
              </a:rPr>
              <a:t>DESY FH Fellow </a:t>
            </a:r>
            <a:r>
              <a:rPr lang="en-US" sz="3200" dirty="0" err="1" smtClean="0">
                <a:latin typeface="Arial"/>
                <a:cs typeface="Arial"/>
              </a:rPr>
              <a:t>Programme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519" y="929218"/>
            <a:ext cx="8380106" cy="55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Experimental: 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Two rounds per year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(31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March, 30 September)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Each round 50-75 applications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~25% female scientists)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Typically 7-8 accepted per round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larger fraction of female scientists)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Free choice of groups and activities</a:t>
            </a:r>
          </a:p>
          <a:p>
            <a:pPr marL="342900" lvl="1" indent="-342900">
              <a:buFont typeface="Wingdings" charset="2"/>
              <a:buChar char="§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0" lvl="1"/>
            <a:r>
              <a:rPr lang="en-US" sz="2200" dirty="0" smtClean="0">
                <a:latin typeface="Arial"/>
                <a:cs typeface="Arial"/>
              </a:rPr>
              <a:t>Theoretical:</a:t>
            </a:r>
          </a:p>
          <a:p>
            <a:pPr marL="285750" lvl="1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One round per year (deadline 1 December)</a:t>
            </a:r>
          </a:p>
          <a:p>
            <a:pPr marL="285750" lvl="1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About 500 applications (10% female scientists)</a:t>
            </a:r>
          </a:p>
          <a:p>
            <a:pPr marL="285750" lvl="1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Typically up to 10 accepted (currently high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level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because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f third-party funding);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285750" lvl="1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typically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about 20% female scientists</a:t>
            </a:r>
          </a:p>
          <a:p>
            <a:pPr marL="285750" lvl="1" indent="-285750">
              <a:buFont typeface="Arial"/>
              <a:buChar char="•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0" lvl="1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Both experimental and theoretical: </a:t>
            </a:r>
          </a:p>
          <a:p>
            <a:pPr marL="285750" lvl="1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Wide mixture of nationalities</a:t>
            </a:r>
          </a:p>
          <a:p>
            <a:pPr marL="285750" lvl="1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Almost unique opportunity to round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off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CV</a:t>
            </a:r>
          </a:p>
          <a:p>
            <a:pPr marL="285750" lvl="1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Excellent career “boost”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34125" y="2900918"/>
            <a:ext cx="2583384" cy="923330"/>
          </a:xfrm>
          <a:prstGeom prst="rect">
            <a:avLst/>
          </a:prstGeom>
          <a:solidFill>
            <a:srgbClr val="00A5EB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My guess: altogether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about 50-60 fellows at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DESY at a given time.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5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40" y="126234"/>
            <a:ext cx="8229600" cy="490017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/>
                <a:cs typeface="Arial"/>
              </a:rPr>
              <a:t>Aim of the Meeting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212" y="1024316"/>
            <a:ext cx="8380106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Arial"/>
                <a:cs typeface="Arial"/>
              </a:rPr>
              <a:t>&gt;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b="0" dirty="0" smtClean="0">
                <a:solidFill>
                  <a:srgbClr val="000000"/>
                </a:solidFill>
                <a:latin typeface="Arial"/>
                <a:cs typeface="Arial"/>
              </a:rPr>
              <a:t>Get to know each other</a:t>
            </a:r>
          </a:p>
          <a:p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200" dirty="0" smtClean="0">
                <a:solidFill>
                  <a:srgbClr val="FF6600"/>
                </a:solidFill>
                <a:latin typeface="Arial"/>
                <a:cs typeface="Arial"/>
              </a:rPr>
              <a:t>&gt;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b="0" dirty="0" smtClean="0">
                <a:solidFill>
                  <a:srgbClr val="000000"/>
                </a:solidFill>
                <a:latin typeface="Arial"/>
                <a:cs typeface="Arial"/>
              </a:rPr>
              <a:t>Get an overview of experimental </a:t>
            </a:r>
            <a:r>
              <a:rPr lang="en-US" sz="2200" b="0" dirty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2200" b="0" dirty="0" smtClean="0">
                <a:solidFill>
                  <a:srgbClr val="000000"/>
                </a:solidFill>
                <a:latin typeface="Arial"/>
                <a:cs typeface="Arial"/>
              </a:rPr>
              <a:t> theoretical activities at DESY</a:t>
            </a:r>
          </a:p>
          <a:p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200" dirty="0" smtClean="0">
                <a:solidFill>
                  <a:srgbClr val="FF6600"/>
                </a:solidFill>
                <a:latin typeface="Arial"/>
                <a:cs typeface="Arial"/>
              </a:rPr>
              <a:t>&gt;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b="0" dirty="0" smtClean="0">
                <a:solidFill>
                  <a:srgbClr val="000000"/>
                </a:solidFill>
                <a:latin typeface="Arial"/>
                <a:cs typeface="Arial"/>
              </a:rPr>
              <a:t>Prepare for future common activities</a:t>
            </a:r>
          </a:p>
          <a:p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200" dirty="0" smtClean="0">
                <a:solidFill>
                  <a:srgbClr val="FF6600"/>
                </a:solidFill>
                <a:latin typeface="Arial"/>
                <a:cs typeface="Arial"/>
              </a:rPr>
              <a:t>&gt; </a:t>
            </a:r>
            <a:r>
              <a:rPr lang="en-US" sz="2200" b="0" dirty="0" smtClean="0">
                <a:solidFill>
                  <a:srgbClr val="000000"/>
                </a:solidFill>
                <a:latin typeface="Arial"/>
                <a:cs typeface="Arial"/>
              </a:rPr>
              <a:t>Start forming a supportive network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7071" y="4493148"/>
            <a:ext cx="4200201" cy="369332"/>
          </a:xfrm>
          <a:prstGeom prst="rect">
            <a:avLst/>
          </a:prstGeom>
          <a:solidFill>
            <a:srgbClr val="00A5EB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Veeeery</a:t>
            </a:r>
            <a:r>
              <a:rPr lang="en-US" dirty="0" smtClean="0">
                <a:solidFill>
                  <a:schemeClr val="bg1"/>
                </a:solidFill>
              </a:rPr>
              <a:t> strict time limit: 12 minutes!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9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40" y="126234"/>
            <a:ext cx="8229600" cy="490017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/>
                <a:cs typeface="Arial"/>
              </a:rPr>
              <a:t>Agenda (1)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3" name="Picture 2" descr="Screen Shot 2016-11-28 at 09.44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4" y="808619"/>
            <a:ext cx="7962900" cy="568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40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288</Words>
  <Application>Microsoft Macintosh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2_DESY_Vortrag_3-1</vt:lpstr>
      <vt:lpstr>Particle Physics @ DESY</vt:lpstr>
      <vt:lpstr>DESY FH</vt:lpstr>
      <vt:lpstr>DESY FH in Helmholtz</vt:lpstr>
      <vt:lpstr>DESY FH in Helmholtz</vt:lpstr>
      <vt:lpstr>DESY Particle Physics Strategy: POF 3</vt:lpstr>
      <vt:lpstr>FULL LIFECYCLE COMPETENCE</vt:lpstr>
      <vt:lpstr>DESY FH Fellow Programme</vt:lpstr>
      <vt:lpstr>Aim of the Meeting</vt:lpstr>
      <vt:lpstr>Agenda (1)</vt:lpstr>
      <vt:lpstr>Agenda (2)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Forscherwelt DESY.</dc:title>
  <dc:creator>Mnich, Joachim</dc:creator>
  <cp:lastModifiedBy>Thomas Schörner-Sadenius</cp:lastModifiedBy>
  <cp:revision>1566</cp:revision>
  <cp:lastPrinted>2016-11-15T08:36:37Z</cp:lastPrinted>
  <dcterms:created xsi:type="dcterms:W3CDTF">2008-04-14T12:45:38Z</dcterms:created>
  <dcterms:modified xsi:type="dcterms:W3CDTF">2016-11-28T20:09:28Z</dcterms:modified>
</cp:coreProperties>
</file>